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9" d="100"/>
          <a:sy n="119" d="100"/>
        </p:scale>
        <p:origin x="21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BD529B-2F49-41A2-A4C0-62EF8914825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18C79A7-932E-49B8-8E84-AA15134C214D}">
      <dgm:prSet/>
      <dgm:spPr/>
      <dgm:t>
        <a:bodyPr/>
        <a:lstStyle/>
        <a:p>
          <a:r>
            <a:rPr lang="en-US"/>
            <a:t>Understand how much loan credit to allow a customer, and if someone should be approved for a loan</a:t>
          </a:r>
        </a:p>
      </dgm:t>
    </dgm:pt>
    <dgm:pt modelId="{7AA9EB9D-A494-4D34-AEF5-F6147E0004DC}" type="parTrans" cxnId="{43A0F564-4130-4E22-B204-2BB5368EE09A}">
      <dgm:prSet/>
      <dgm:spPr/>
      <dgm:t>
        <a:bodyPr/>
        <a:lstStyle/>
        <a:p>
          <a:endParaRPr lang="en-US"/>
        </a:p>
      </dgm:t>
    </dgm:pt>
    <dgm:pt modelId="{48AFE525-5223-427B-A83A-39BDA57A5711}" type="sibTrans" cxnId="{43A0F564-4130-4E22-B204-2BB5368EE09A}">
      <dgm:prSet/>
      <dgm:spPr/>
      <dgm:t>
        <a:bodyPr/>
        <a:lstStyle/>
        <a:p>
          <a:endParaRPr lang="en-US"/>
        </a:p>
      </dgm:t>
    </dgm:pt>
    <dgm:pt modelId="{7A1A2343-655F-4668-9DCC-3295F2C8C594}">
      <dgm:prSet/>
      <dgm:spPr/>
      <dgm:t>
        <a:bodyPr/>
        <a:lstStyle/>
        <a:p>
          <a:r>
            <a:rPr lang="en-US"/>
            <a:t>Utilize Python to solve this critical business problem presented by Credit One</a:t>
          </a:r>
        </a:p>
      </dgm:t>
    </dgm:pt>
    <dgm:pt modelId="{D9B0D5C9-C393-42FC-A77C-D411B68E8613}" type="parTrans" cxnId="{66E553E2-BBDA-4F7B-8AAF-19C5CF0A3FD2}">
      <dgm:prSet/>
      <dgm:spPr/>
      <dgm:t>
        <a:bodyPr/>
        <a:lstStyle/>
        <a:p>
          <a:endParaRPr lang="en-US"/>
        </a:p>
      </dgm:t>
    </dgm:pt>
    <dgm:pt modelId="{4C70AC70-B2C2-4472-BAC6-84DF271359AF}" type="sibTrans" cxnId="{66E553E2-BBDA-4F7B-8AAF-19C5CF0A3FD2}">
      <dgm:prSet/>
      <dgm:spPr/>
      <dgm:t>
        <a:bodyPr/>
        <a:lstStyle/>
        <a:p>
          <a:endParaRPr lang="en-US"/>
        </a:p>
      </dgm:t>
    </dgm:pt>
    <dgm:pt modelId="{2D9F41DB-3D25-49C0-A2FD-538B1E4E1F3E}" type="pres">
      <dgm:prSet presAssocID="{F8BD529B-2F49-41A2-A4C0-62EF8914825E}" presName="root" presStyleCnt="0">
        <dgm:presLayoutVars>
          <dgm:dir/>
          <dgm:resizeHandles val="exact"/>
        </dgm:presLayoutVars>
      </dgm:prSet>
      <dgm:spPr/>
    </dgm:pt>
    <dgm:pt modelId="{5C6EBA32-593A-44AF-9FB8-0E49105298EE}" type="pres">
      <dgm:prSet presAssocID="{F18C79A7-932E-49B8-8E84-AA15134C214D}" presName="compNode" presStyleCnt="0"/>
      <dgm:spPr/>
    </dgm:pt>
    <dgm:pt modelId="{4CF09B82-F1B9-4708-987B-1B1CB43D924B}" type="pres">
      <dgm:prSet presAssocID="{F18C79A7-932E-49B8-8E84-AA15134C214D}" presName="bgRect" presStyleLbl="bgShp" presStyleIdx="0" presStyleCnt="2"/>
      <dgm:spPr/>
    </dgm:pt>
    <dgm:pt modelId="{F6F0363D-D161-41A3-9C55-CD930AFF5AD4}" type="pres">
      <dgm:prSet presAssocID="{F18C79A7-932E-49B8-8E84-AA15134C214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k"/>
        </a:ext>
      </dgm:extLst>
    </dgm:pt>
    <dgm:pt modelId="{1C6BFA81-DFF6-4196-BCB4-78BCDB99304B}" type="pres">
      <dgm:prSet presAssocID="{F18C79A7-932E-49B8-8E84-AA15134C214D}" presName="spaceRect" presStyleCnt="0"/>
      <dgm:spPr/>
    </dgm:pt>
    <dgm:pt modelId="{582D8DCE-EED5-40DD-AC4D-2641B378C8F2}" type="pres">
      <dgm:prSet presAssocID="{F18C79A7-932E-49B8-8E84-AA15134C214D}" presName="parTx" presStyleLbl="revTx" presStyleIdx="0" presStyleCnt="2">
        <dgm:presLayoutVars>
          <dgm:chMax val="0"/>
          <dgm:chPref val="0"/>
        </dgm:presLayoutVars>
      </dgm:prSet>
      <dgm:spPr/>
    </dgm:pt>
    <dgm:pt modelId="{8CDDF3B4-F668-4E69-AA79-A7729D029BE2}" type="pres">
      <dgm:prSet presAssocID="{48AFE525-5223-427B-A83A-39BDA57A5711}" presName="sibTrans" presStyleCnt="0"/>
      <dgm:spPr/>
    </dgm:pt>
    <dgm:pt modelId="{D1C79F97-7215-4134-A9FC-397365086F1F}" type="pres">
      <dgm:prSet presAssocID="{7A1A2343-655F-4668-9DCC-3295F2C8C594}" presName="compNode" presStyleCnt="0"/>
      <dgm:spPr/>
    </dgm:pt>
    <dgm:pt modelId="{494BD741-B808-440A-8CEE-314E5A7C65E6}" type="pres">
      <dgm:prSet presAssocID="{7A1A2343-655F-4668-9DCC-3295F2C8C594}" presName="bgRect" presStyleLbl="bgShp" presStyleIdx="1" presStyleCnt="2"/>
      <dgm:spPr/>
    </dgm:pt>
    <dgm:pt modelId="{422E82B7-4E69-41B8-AD23-B03EC9C5D5D0}" type="pres">
      <dgm:prSet presAssocID="{7A1A2343-655F-4668-9DCC-3295F2C8C59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CF3E05C6-52A1-4856-9D91-7EADE938A491}" type="pres">
      <dgm:prSet presAssocID="{7A1A2343-655F-4668-9DCC-3295F2C8C594}" presName="spaceRect" presStyleCnt="0"/>
      <dgm:spPr/>
    </dgm:pt>
    <dgm:pt modelId="{13141FC6-1F6D-4E2E-93B4-1D26BF09ADF3}" type="pres">
      <dgm:prSet presAssocID="{7A1A2343-655F-4668-9DCC-3295F2C8C594}" presName="parTx" presStyleLbl="revTx" presStyleIdx="1" presStyleCnt="2">
        <dgm:presLayoutVars>
          <dgm:chMax val="0"/>
          <dgm:chPref val="0"/>
        </dgm:presLayoutVars>
      </dgm:prSet>
      <dgm:spPr/>
    </dgm:pt>
  </dgm:ptLst>
  <dgm:cxnLst>
    <dgm:cxn modelId="{43A0F564-4130-4E22-B204-2BB5368EE09A}" srcId="{F8BD529B-2F49-41A2-A4C0-62EF8914825E}" destId="{F18C79A7-932E-49B8-8E84-AA15134C214D}" srcOrd="0" destOrd="0" parTransId="{7AA9EB9D-A494-4D34-AEF5-F6147E0004DC}" sibTransId="{48AFE525-5223-427B-A83A-39BDA57A5711}"/>
    <dgm:cxn modelId="{371DAD6C-9037-4914-BEB3-02F2B862F58F}" type="presOf" srcId="{F8BD529B-2F49-41A2-A4C0-62EF8914825E}" destId="{2D9F41DB-3D25-49C0-A2FD-538B1E4E1F3E}" srcOrd="0" destOrd="0" presId="urn:microsoft.com/office/officeart/2018/2/layout/IconVerticalSolidList"/>
    <dgm:cxn modelId="{6C5B5078-3418-4DCA-A39B-503B6229A303}" type="presOf" srcId="{F18C79A7-932E-49B8-8E84-AA15134C214D}" destId="{582D8DCE-EED5-40DD-AC4D-2641B378C8F2}" srcOrd="0" destOrd="0" presId="urn:microsoft.com/office/officeart/2018/2/layout/IconVerticalSolidList"/>
    <dgm:cxn modelId="{27106996-3267-4377-AF08-A1C2188C2A29}" type="presOf" srcId="{7A1A2343-655F-4668-9DCC-3295F2C8C594}" destId="{13141FC6-1F6D-4E2E-93B4-1D26BF09ADF3}" srcOrd="0" destOrd="0" presId="urn:microsoft.com/office/officeart/2018/2/layout/IconVerticalSolidList"/>
    <dgm:cxn modelId="{66E553E2-BBDA-4F7B-8AAF-19C5CF0A3FD2}" srcId="{F8BD529B-2F49-41A2-A4C0-62EF8914825E}" destId="{7A1A2343-655F-4668-9DCC-3295F2C8C594}" srcOrd="1" destOrd="0" parTransId="{D9B0D5C9-C393-42FC-A77C-D411B68E8613}" sibTransId="{4C70AC70-B2C2-4472-BAC6-84DF271359AF}"/>
    <dgm:cxn modelId="{E554103C-5058-40D1-9335-C1817826EF05}" type="presParOf" srcId="{2D9F41DB-3D25-49C0-A2FD-538B1E4E1F3E}" destId="{5C6EBA32-593A-44AF-9FB8-0E49105298EE}" srcOrd="0" destOrd="0" presId="urn:microsoft.com/office/officeart/2018/2/layout/IconVerticalSolidList"/>
    <dgm:cxn modelId="{38350DBB-A6FE-48D6-AE10-2C14FF14FA89}" type="presParOf" srcId="{5C6EBA32-593A-44AF-9FB8-0E49105298EE}" destId="{4CF09B82-F1B9-4708-987B-1B1CB43D924B}" srcOrd="0" destOrd="0" presId="urn:microsoft.com/office/officeart/2018/2/layout/IconVerticalSolidList"/>
    <dgm:cxn modelId="{0B39F9A4-B4DA-4C46-AE44-6E46353E7D58}" type="presParOf" srcId="{5C6EBA32-593A-44AF-9FB8-0E49105298EE}" destId="{F6F0363D-D161-41A3-9C55-CD930AFF5AD4}" srcOrd="1" destOrd="0" presId="urn:microsoft.com/office/officeart/2018/2/layout/IconVerticalSolidList"/>
    <dgm:cxn modelId="{12C010CF-D7A1-4068-AE8F-E12E192BB3EA}" type="presParOf" srcId="{5C6EBA32-593A-44AF-9FB8-0E49105298EE}" destId="{1C6BFA81-DFF6-4196-BCB4-78BCDB99304B}" srcOrd="2" destOrd="0" presId="urn:microsoft.com/office/officeart/2018/2/layout/IconVerticalSolidList"/>
    <dgm:cxn modelId="{B8FCE46A-7D78-4695-872F-AEC25CA63F02}" type="presParOf" srcId="{5C6EBA32-593A-44AF-9FB8-0E49105298EE}" destId="{582D8DCE-EED5-40DD-AC4D-2641B378C8F2}" srcOrd="3" destOrd="0" presId="urn:microsoft.com/office/officeart/2018/2/layout/IconVerticalSolidList"/>
    <dgm:cxn modelId="{3CB59973-8705-453E-8217-5904A989E91A}" type="presParOf" srcId="{2D9F41DB-3D25-49C0-A2FD-538B1E4E1F3E}" destId="{8CDDF3B4-F668-4E69-AA79-A7729D029BE2}" srcOrd="1" destOrd="0" presId="urn:microsoft.com/office/officeart/2018/2/layout/IconVerticalSolidList"/>
    <dgm:cxn modelId="{B11D812A-25C7-4550-9F86-606448AC688A}" type="presParOf" srcId="{2D9F41DB-3D25-49C0-A2FD-538B1E4E1F3E}" destId="{D1C79F97-7215-4134-A9FC-397365086F1F}" srcOrd="2" destOrd="0" presId="urn:microsoft.com/office/officeart/2018/2/layout/IconVerticalSolidList"/>
    <dgm:cxn modelId="{E98463D0-57BB-44D3-8D84-6B31264B2C48}" type="presParOf" srcId="{D1C79F97-7215-4134-A9FC-397365086F1F}" destId="{494BD741-B808-440A-8CEE-314E5A7C65E6}" srcOrd="0" destOrd="0" presId="urn:microsoft.com/office/officeart/2018/2/layout/IconVerticalSolidList"/>
    <dgm:cxn modelId="{742C92CE-4CE2-42AD-BA68-0918944A8710}" type="presParOf" srcId="{D1C79F97-7215-4134-A9FC-397365086F1F}" destId="{422E82B7-4E69-41B8-AD23-B03EC9C5D5D0}" srcOrd="1" destOrd="0" presId="urn:microsoft.com/office/officeart/2018/2/layout/IconVerticalSolidList"/>
    <dgm:cxn modelId="{A51DDD6F-74D2-4BBF-8C51-317C37E52EF5}" type="presParOf" srcId="{D1C79F97-7215-4134-A9FC-397365086F1F}" destId="{CF3E05C6-52A1-4856-9D91-7EADE938A491}" srcOrd="2" destOrd="0" presId="urn:microsoft.com/office/officeart/2018/2/layout/IconVerticalSolidList"/>
    <dgm:cxn modelId="{35472FD0-5FCE-4DA2-8065-F2FE8BADE948}" type="presParOf" srcId="{D1C79F97-7215-4134-A9FC-397365086F1F}" destId="{13141FC6-1F6D-4E2E-93B4-1D26BF09ADF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E7C92E-1E3B-430A-8CE1-65A0DEFB8DEF}"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3CBCFA15-AD1A-4A35-B9FB-EBCDC333556A}">
      <dgm:prSet phldrT="[Text]"/>
      <dgm:spPr/>
      <dgm:t>
        <a:bodyPr/>
        <a:lstStyle/>
        <a:p>
          <a:r>
            <a:rPr lang="en-US" dirty="0"/>
            <a:t>Define Business Problem</a:t>
          </a:r>
        </a:p>
      </dgm:t>
    </dgm:pt>
    <dgm:pt modelId="{E805AEA9-D999-4810-B743-EDCDD23D9FE4}" type="parTrans" cxnId="{09B30A47-A461-4DD1-8AEE-9912396654F5}">
      <dgm:prSet/>
      <dgm:spPr/>
      <dgm:t>
        <a:bodyPr/>
        <a:lstStyle/>
        <a:p>
          <a:endParaRPr lang="en-US"/>
        </a:p>
      </dgm:t>
    </dgm:pt>
    <dgm:pt modelId="{AEA01827-CCAD-4406-A0EE-28B165EC55D4}" type="sibTrans" cxnId="{09B30A47-A461-4DD1-8AEE-9912396654F5}">
      <dgm:prSet/>
      <dgm:spPr/>
      <dgm:t>
        <a:bodyPr/>
        <a:lstStyle/>
        <a:p>
          <a:endParaRPr lang="en-US"/>
        </a:p>
      </dgm:t>
    </dgm:pt>
    <dgm:pt modelId="{FED96EC6-ACA1-4642-A72A-6286D5FD7022}">
      <dgm:prSet phldrT="[Text]"/>
      <dgm:spPr/>
      <dgm:t>
        <a:bodyPr/>
        <a:lstStyle/>
        <a:p>
          <a:r>
            <a:rPr lang="en-US" dirty="0"/>
            <a:t>Analysis</a:t>
          </a:r>
        </a:p>
      </dgm:t>
    </dgm:pt>
    <dgm:pt modelId="{BB8ED07A-5075-4747-9ED5-F48ACA6EAB59}" type="parTrans" cxnId="{8B9B1E3A-3A2C-42AE-98AB-E49014DC0E98}">
      <dgm:prSet/>
      <dgm:spPr/>
      <dgm:t>
        <a:bodyPr/>
        <a:lstStyle/>
        <a:p>
          <a:endParaRPr lang="en-US"/>
        </a:p>
      </dgm:t>
    </dgm:pt>
    <dgm:pt modelId="{DE93E45C-9FE0-4A11-9839-41F83C4EB8C6}" type="sibTrans" cxnId="{8B9B1E3A-3A2C-42AE-98AB-E49014DC0E98}">
      <dgm:prSet/>
      <dgm:spPr/>
      <dgm:t>
        <a:bodyPr/>
        <a:lstStyle/>
        <a:p>
          <a:endParaRPr lang="en-US"/>
        </a:p>
      </dgm:t>
    </dgm:pt>
    <dgm:pt modelId="{42F1FA00-4613-4EE6-8601-9543CFC4B90B}">
      <dgm:prSet/>
      <dgm:spPr/>
      <dgm:t>
        <a:bodyPr/>
        <a:lstStyle/>
        <a:p>
          <a:r>
            <a:rPr lang="en-US" dirty="0"/>
            <a:t>Present Results/Recommendations</a:t>
          </a:r>
        </a:p>
      </dgm:t>
    </dgm:pt>
    <dgm:pt modelId="{1C86DFC3-CB8E-489E-B2A1-2F2378E3B5B4}" type="parTrans" cxnId="{F9B117D5-0D8D-483F-89FD-1C1482EB6EB2}">
      <dgm:prSet/>
      <dgm:spPr/>
      <dgm:t>
        <a:bodyPr/>
        <a:lstStyle/>
        <a:p>
          <a:endParaRPr lang="en-US"/>
        </a:p>
      </dgm:t>
    </dgm:pt>
    <dgm:pt modelId="{D7436F4A-1809-4C03-B93E-A04B949AC818}" type="sibTrans" cxnId="{F9B117D5-0D8D-483F-89FD-1C1482EB6EB2}">
      <dgm:prSet/>
      <dgm:spPr/>
      <dgm:t>
        <a:bodyPr/>
        <a:lstStyle/>
        <a:p>
          <a:endParaRPr lang="en-US"/>
        </a:p>
      </dgm:t>
    </dgm:pt>
    <dgm:pt modelId="{62020EB4-EEBF-4C6D-BFF9-008713C53704}">
      <dgm:prSet/>
      <dgm:spPr/>
      <dgm:t>
        <a:bodyPr/>
        <a:lstStyle/>
        <a:p>
          <a:r>
            <a:rPr lang="en-US"/>
            <a:t>Exploratory Data Analysis (EDA)</a:t>
          </a:r>
        </a:p>
      </dgm:t>
    </dgm:pt>
    <dgm:pt modelId="{57C81C05-99CF-465E-9BDB-B0D9DE9281EE}" type="parTrans" cxnId="{C132AD13-BE99-4AC5-A178-AE28CEAEA60B}">
      <dgm:prSet/>
      <dgm:spPr/>
      <dgm:t>
        <a:bodyPr/>
        <a:lstStyle/>
        <a:p>
          <a:endParaRPr lang="en-US"/>
        </a:p>
      </dgm:t>
    </dgm:pt>
    <dgm:pt modelId="{B03034B4-5DD6-40C4-925A-FBD8D49996D7}" type="sibTrans" cxnId="{C132AD13-BE99-4AC5-A178-AE28CEAEA60B}">
      <dgm:prSet/>
      <dgm:spPr/>
      <dgm:t>
        <a:bodyPr/>
        <a:lstStyle/>
        <a:p>
          <a:endParaRPr lang="en-US"/>
        </a:p>
      </dgm:t>
    </dgm:pt>
    <dgm:pt modelId="{927FC5DC-B7D7-4F27-9352-613BD9C456A5}">
      <dgm:prSet/>
      <dgm:spPr/>
      <dgm:t>
        <a:bodyPr/>
        <a:lstStyle/>
        <a:p>
          <a:r>
            <a:rPr lang="en-US"/>
            <a:t>Pre-Processing/Cleaning</a:t>
          </a:r>
        </a:p>
      </dgm:t>
    </dgm:pt>
    <dgm:pt modelId="{1569F0B5-005D-4647-9A3D-8A78B0173C46}" type="parTrans" cxnId="{C801E3C6-03B7-4599-92F8-80313BD14BA8}">
      <dgm:prSet/>
      <dgm:spPr/>
      <dgm:t>
        <a:bodyPr/>
        <a:lstStyle/>
        <a:p>
          <a:endParaRPr lang="en-US"/>
        </a:p>
      </dgm:t>
    </dgm:pt>
    <dgm:pt modelId="{C75C56D2-AE7C-4778-8018-80AC5E4101C5}" type="sibTrans" cxnId="{C801E3C6-03B7-4599-92F8-80313BD14BA8}">
      <dgm:prSet/>
      <dgm:spPr/>
      <dgm:t>
        <a:bodyPr/>
        <a:lstStyle/>
        <a:p>
          <a:endParaRPr lang="en-US"/>
        </a:p>
      </dgm:t>
    </dgm:pt>
    <dgm:pt modelId="{5B1BD795-1682-487E-9ECA-BCCE7BF4018C}" type="pres">
      <dgm:prSet presAssocID="{F5E7C92E-1E3B-430A-8CE1-65A0DEFB8DEF}" presName="Name0" presStyleCnt="0">
        <dgm:presLayoutVars>
          <dgm:dir/>
          <dgm:resizeHandles val="exact"/>
        </dgm:presLayoutVars>
      </dgm:prSet>
      <dgm:spPr/>
    </dgm:pt>
    <dgm:pt modelId="{651E5F07-8D2B-42A9-B34D-571AB671C491}" type="pres">
      <dgm:prSet presAssocID="{3CBCFA15-AD1A-4A35-B9FB-EBCDC333556A}" presName="node" presStyleLbl="node1" presStyleIdx="0" presStyleCnt="5">
        <dgm:presLayoutVars>
          <dgm:bulletEnabled val="1"/>
        </dgm:presLayoutVars>
      </dgm:prSet>
      <dgm:spPr/>
    </dgm:pt>
    <dgm:pt modelId="{107803AA-8619-442E-9F1C-60F9126E99D2}" type="pres">
      <dgm:prSet presAssocID="{AEA01827-CCAD-4406-A0EE-28B165EC55D4}" presName="sibTrans" presStyleLbl="sibTrans2D1" presStyleIdx="0" presStyleCnt="4"/>
      <dgm:spPr/>
    </dgm:pt>
    <dgm:pt modelId="{AC4178E6-C153-44D1-9092-3EC0FBFE150C}" type="pres">
      <dgm:prSet presAssocID="{AEA01827-CCAD-4406-A0EE-28B165EC55D4}" presName="connectorText" presStyleLbl="sibTrans2D1" presStyleIdx="0" presStyleCnt="4"/>
      <dgm:spPr/>
    </dgm:pt>
    <dgm:pt modelId="{0762DD03-97D3-472C-BC6D-96E715837BFA}" type="pres">
      <dgm:prSet presAssocID="{927FC5DC-B7D7-4F27-9352-613BD9C456A5}" presName="node" presStyleLbl="node1" presStyleIdx="1" presStyleCnt="5">
        <dgm:presLayoutVars>
          <dgm:bulletEnabled val="1"/>
        </dgm:presLayoutVars>
      </dgm:prSet>
      <dgm:spPr/>
    </dgm:pt>
    <dgm:pt modelId="{F750A6B0-E59F-47FC-9868-4598A45E5FB3}" type="pres">
      <dgm:prSet presAssocID="{C75C56D2-AE7C-4778-8018-80AC5E4101C5}" presName="sibTrans" presStyleLbl="sibTrans2D1" presStyleIdx="1" presStyleCnt="4"/>
      <dgm:spPr/>
    </dgm:pt>
    <dgm:pt modelId="{2C28C72A-4FEC-4748-A151-C234841994ED}" type="pres">
      <dgm:prSet presAssocID="{C75C56D2-AE7C-4778-8018-80AC5E4101C5}" presName="connectorText" presStyleLbl="sibTrans2D1" presStyleIdx="1" presStyleCnt="4"/>
      <dgm:spPr/>
    </dgm:pt>
    <dgm:pt modelId="{6F380322-F72C-4AED-8C7E-F2C37D83365C}" type="pres">
      <dgm:prSet presAssocID="{62020EB4-EEBF-4C6D-BFF9-008713C53704}" presName="node" presStyleLbl="node1" presStyleIdx="2" presStyleCnt="5">
        <dgm:presLayoutVars>
          <dgm:bulletEnabled val="1"/>
        </dgm:presLayoutVars>
      </dgm:prSet>
      <dgm:spPr/>
    </dgm:pt>
    <dgm:pt modelId="{DD523FF9-20B6-4B52-A943-2716073AB681}" type="pres">
      <dgm:prSet presAssocID="{B03034B4-5DD6-40C4-925A-FBD8D49996D7}" presName="sibTrans" presStyleLbl="sibTrans2D1" presStyleIdx="2" presStyleCnt="4"/>
      <dgm:spPr/>
    </dgm:pt>
    <dgm:pt modelId="{2CAEDF92-AFFD-466F-9FA8-EFAA0D55923E}" type="pres">
      <dgm:prSet presAssocID="{B03034B4-5DD6-40C4-925A-FBD8D49996D7}" presName="connectorText" presStyleLbl="sibTrans2D1" presStyleIdx="2" presStyleCnt="4"/>
      <dgm:spPr/>
    </dgm:pt>
    <dgm:pt modelId="{7E9B1345-416C-44F6-A2A7-1D5BEC1A33AA}" type="pres">
      <dgm:prSet presAssocID="{FED96EC6-ACA1-4642-A72A-6286D5FD7022}" presName="node" presStyleLbl="node1" presStyleIdx="3" presStyleCnt="5" custLinFactNeighborX="-2009" custLinFactNeighborY="4019">
        <dgm:presLayoutVars>
          <dgm:bulletEnabled val="1"/>
        </dgm:presLayoutVars>
      </dgm:prSet>
      <dgm:spPr/>
    </dgm:pt>
    <dgm:pt modelId="{7E6C9FA3-37A5-4539-BD97-C4FFB27D03FD}" type="pres">
      <dgm:prSet presAssocID="{DE93E45C-9FE0-4A11-9839-41F83C4EB8C6}" presName="sibTrans" presStyleLbl="sibTrans2D1" presStyleIdx="3" presStyleCnt="4"/>
      <dgm:spPr/>
    </dgm:pt>
    <dgm:pt modelId="{13809C68-6F9F-4DA2-9028-089DCACB506F}" type="pres">
      <dgm:prSet presAssocID="{DE93E45C-9FE0-4A11-9839-41F83C4EB8C6}" presName="connectorText" presStyleLbl="sibTrans2D1" presStyleIdx="3" presStyleCnt="4"/>
      <dgm:spPr/>
    </dgm:pt>
    <dgm:pt modelId="{B2DEA1C7-8427-4987-B383-CAC40F3789D4}" type="pres">
      <dgm:prSet presAssocID="{42F1FA00-4613-4EE6-8601-9543CFC4B90B}" presName="node" presStyleLbl="node1" presStyleIdx="4" presStyleCnt="5">
        <dgm:presLayoutVars>
          <dgm:bulletEnabled val="1"/>
        </dgm:presLayoutVars>
      </dgm:prSet>
      <dgm:spPr/>
    </dgm:pt>
  </dgm:ptLst>
  <dgm:cxnLst>
    <dgm:cxn modelId="{7B97100B-A2E0-4EE0-929B-2E23B4FF7194}" type="presOf" srcId="{3CBCFA15-AD1A-4A35-B9FB-EBCDC333556A}" destId="{651E5F07-8D2B-42A9-B34D-571AB671C491}" srcOrd="0" destOrd="0" presId="urn:microsoft.com/office/officeart/2005/8/layout/process1"/>
    <dgm:cxn modelId="{DB00C30F-1D87-49B1-98F4-C5A253C6C343}" type="presOf" srcId="{62020EB4-EEBF-4C6D-BFF9-008713C53704}" destId="{6F380322-F72C-4AED-8C7E-F2C37D83365C}" srcOrd="0" destOrd="0" presId="urn:microsoft.com/office/officeart/2005/8/layout/process1"/>
    <dgm:cxn modelId="{0A1DE50F-9CA2-4E4F-888F-1A7F3ED655C3}" type="presOf" srcId="{927FC5DC-B7D7-4F27-9352-613BD9C456A5}" destId="{0762DD03-97D3-472C-BC6D-96E715837BFA}" srcOrd="0" destOrd="0" presId="urn:microsoft.com/office/officeart/2005/8/layout/process1"/>
    <dgm:cxn modelId="{C132AD13-BE99-4AC5-A178-AE28CEAEA60B}" srcId="{F5E7C92E-1E3B-430A-8CE1-65A0DEFB8DEF}" destId="{62020EB4-EEBF-4C6D-BFF9-008713C53704}" srcOrd="2" destOrd="0" parTransId="{57C81C05-99CF-465E-9BDB-B0D9DE9281EE}" sibTransId="{B03034B4-5DD6-40C4-925A-FBD8D49996D7}"/>
    <dgm:cxn modelId="{8B9B1E3A-3A2C-42AE-98AB-E49014DC0E98}" srcId="{F5E7C92E-1E3B-430A-8CE1-65A0DEFB8DEF}" destId="{FED96EC6-ACA1-4642-A72A-6286D5FD7022}" srcOrd="3" destOrd="0" parTransId="{BB8ED07A-5075-4747-9ED5-F48ACA6EAB59}" sibTransId="{DE93E45C-9FE0-4A11-9839-41F83C4EB8C6}"/>
    <dgm:cxn modelId="{09B30A47-A461-4DD1-8AEE-9912396654F5}" srcId="{F5E7C92E-1E3B-430A-8CE1-65A0DEFB8DEF}" destId="{3CBCFA15-AD1A-4A35-B9FB-EBCDC333556A}" srcOrd="0" destOrd="0" parTransId="{E805AEA9-D999-4810-B743-EDCDD23D9FE4}" sibTransId="{AEA01827-CCAD-4406-A0EE-28B165EC55D4}"/>
    <dgm:cxn modelId="{7BD36447-2204-45C4-9150-758E930C4688}" type="presOf" srcId="{AEA01827-CCAD-4406-A0EE-28B165EC55D4}" destId="{107803AA-8619-442E-9F1C-60F9126E99D2}" srcOrd="0" destOrd="0" presId="urn:microsoft.com/office/officeart/2005/8/layout/process1"/>
    <dgm:cxn modelId="{6118714B-59F3-482A-8B21-B955EC752845}" type="presOf" srcId="{AEA01827-CCAD-4406-A0EE-28B165EC55D4}" destId="{AC4178E6-C153-44D1-9092-3EC0FBFE150C}" srcOrd="1" destOrd="0" presId="urn:microsoft.com/office/officeart/2005/8/layout/process1"/>
    <dgm:cxn modelId="{26C7976B-EF5A-4E69-BF19-96D91B50ADC0}" type="presOf" srcId="{FED96EC6-ACA1-4642-A72A-6286D5FD7022}" destId="{7E9B1345-416C-44F6-A2A7-1D5BEC1A33AA}" srcOrd="0" destOrd="0" presId="urn:microsoft.com/office/officeart/2005/8/layout/process1"/>
    <dgm:cxn modelId="{D26BE753-F6CB-411E-A55D-66535A86F8F9}" type="presOf" srcId="{42F1FA00-4613-4EE6-8601-9543CFC4B90B}" destId="{B2DEA1C7-8427-4987-B383-CAC40F3789D4}" srcOrd="0" destOrd="0" presId="urn:microsoft.com/office/officeart/2005/8/layout/process1"/>
    <dgm:cxn modelId="{5E1E6D7B-6D4B-49A1-98A7-A4F2EB4F97C6}" type="presOf" srcId="{C75C56D2-AE7C-4778-8018-80AC5E4101C5}" destId="{2C28C72A-4FEC-4748-A151-C234841994ED}" srcOrd="1" destOrd="0" presId="urn:microsoft.com/office/officeart/2005/8/layout/process1"/>
    <dgm:cxn modelId="{4E742487-F1D3-4FF1-8FA0-0CF270CF093C}" type="presOf" srcId="{B03034B4-5DD6-40C4-925A-FBD8D49996D7}" destId="{2CAEDF92-AFFD-466F-9FA8-EFAA0D55923E}" srcOrd="1" destOrd="0" presId="urn:microsoft.com/office/officeart/2005/8/layout/process1"/>
    <dgm:cxn modelId="{512D36A9-2882-49CA-B77E-654717931717}" type="presOf" srcId="{DE93E45C-9FE0-4A11-9839-41F83C4EB8C6}" destId="{7E6C9FA3-37A5-4539-BD97-C4FFB27D03FD}" srcOrd="0" destOrd="0" presId="urn:microsoft.com/office/officeart/2005/8/layout/process1"/>
    <dgm:cxn modelId="{C801E3C6-03B7-4599-92F8-80313BD14BA8}" srcId="{F5E7C92E-1E3B-430A-8CE1-65A0DEFB8DEF}" destId="{927FC5DC-B7D7-4F27-9352-613BD9C456A5}" srcOrd="1" destOrd="0" parTransId="{1569F0B5-005D-4647-9A3D-8A78B0173C46}" sibTransId="{C75C56D2-AE7C-4778-8018-80AC5E4101C5}"/>
    <dgm:cxn modelId="{F9B117D5-0D8D-483F-89FD-1C1482EB6EB2}" srcId="{F5E7C92E-1E3B-430A-8CE1-65A0DEFB8DEF}" destId="{42F1FA00-4613-4EE6-8601-9543CFC4B90B}" srcOrd="4" destOrd="0" parTransId="{1C86DFC3-CB8E-489E-B2A1-2F2378E3B5B4}" sibTransId="{D7436F4A-1809-4C03-B93E-A04B949AC818}"/>
    <dgm:cxn modelId="{0633D0EA-F336-4B26-893C-A9F338C654CC}" type="presOf" srcId="{C75C56D2-AE7C-4778-8018-80AC5E4101C5}" destId="{F750A6B0-E59F-47FC-9868-4598A45E5FB3}" srcOrd="0" destOrd="0" presId="urn:microsoft.com/office/officeart/2005/8/layout/process1"/>
    <dgm:cxn modelId="{D3669BF3-70B8-4DE8-8280-3C5874E34BDD}" type="presOf" srcId="{F5E7C92E-1E3B-430A-8CE1-65A0DEFB8DEF}" destId="{5B1BD795-1682-487E-9ECA-BCCE7BF4018C}" srcOrd="0" destOrd="0" presId="urn:microsoft.com/office/officeart/2005/8/layout/process1"/>
    <dgm:cxn modelId="{AF850BFA-0E49-474B-8B93-F28D170CCF3F}" type="presOf" srcId="{DE93E45C-9FE0-4A11-9839-41F83C4EB8C6}" destId="{13809C68-6F9F-4DA2-9028-089DCACB506F}" srcOrd="1" destOrd="0" presId="urn:microsoft.com/office/officeart/2005/8/layout/process1"/>
    <dgm:cxn modelId="{90DC7DFA-469C-445A-9BC0-3E33EE2DDBA3}" type="presOf" srcId="{B03034B4-5DD6-40C4-925A-FBD8D49996D7}" destId="{DD523FF9-20B6-4B52-A943-2716073AB681}" srcOrd="0" destOrd="0" presId="urn:microsoft.com/office/officeart/2005/8/layout/process1"/>
    <dgm:cxn modelId="{9C2A63AB-7888-40AA-9E5B-861CA5A40D15}" type="presParOf" srcId="{5B1BD795-1682-487E-9ECA-BCCE7BF4018C}" destId="{651E5F07-8D2B-42A9-B34D-571AB671C491}" srcOrd="0" destOrd="0" presId="urn:microsoft.com/office/officeart/2005/8/layout/process1"/>
    <dgm:cxn modelId="{194BAA2B-9E02-4A19-A4EE-4C059A5B7E67}" type="presParOf" srcId="{5B1BD795-1682-487E-9ECA-BCCE7BF4018C}" destId="{107803AA-8619-442E-9F1C-60F9126E99D2}" srcOrd="1" destOrd="0" presId="urn:microsoft.com/office/officeart/2005/8/layout/process1"/>
    <dgm:cxn modelId="{D193C16D-099A-4F2B-8465-B0C39387B599}" type="presParOf" srcId="{107803AA-8619-442E-9F1C-60F9126E99D2}" destId="{AC4178E6-C153-44D1-9092-3EC0FBFE150C}" srcOrd="0" destOrd="0" presId="urn:microsoft.com/office/officeart/2005/8/layout/process1"/>
    <dgm:cxn modelId="{7A363465-7398-44F3-AE0A-3B90B44A4E9C}" type="presParOf" srcId="{5B1BD795-1682-487E-9ECA-BCCE7BF4018C}" destId="{0762DD03-97D3-472C-BC6D-96E715837BFA}" srcOrd="2" destOrd="0" presId="urn:microsoft.com/office/officeart/2005/8/layout/process1"/>
    <dgm:cxn modelId="{ED289C3E-D11B-441C-8914-026764D8294B}" type="presParOf" srcId="{5B1BD795-1682-487E-9ECA-BCCE7BF4018C}" destId="{F750A6B0-E59F-47FC-9868-4598A45E5FB3}" srcOrd="3" destOrd="0" presId="urn:microsoft.com/office/officeart/2005/8/layout/process1"/>
    <dgm:cxn modelId="{259C2A56-03AE-4FE0-8450-DA72A61EBB51}" type="presParOf" srcId="{F750A6B0-E59F-47FC-9868-4598A45E5FB3}" destId="{2C28C72A-4FEC-4748-A151-C234841994ED}" srcOrd="0" destOrd="0" presId="urn:microsoft.com/office/officeart/2005/8/layout/process1"/>
    <dgm:cxn modelId="{6B24F623-0D08-43F2-8C3A-87CF2F6CFBB6}" type="presParOf" srcId="{5B1BD795-1682-487E-9ECA-BCCE7BF4018C}" destId="{6F380322-F72C-4AED-8C7E-F2C37D83365C}" srcOrd="4" destOrd="0" presId="urn:microsoft.com/office/officeart/2005/8/layout/process1"/>
    <dgm:cxn modelId="{54D6E330-C47C-4A8E-B8D2-D6234E5D3555}" type="presParOf" srcId="{5B1BD795-1682-487E-9ECA-BCCE7BF4018C}" destId="{DD523FF9-20B6-4B52-A943-2716073AB681}" srcOrd="5" destOrd="0" presId="urn:microsoft.com/office/officeart/2005/8/layout/process1"/>
    <dgm:cxn modelId="{03838D84-261D-4924-84CE-14E202BB7B4E}" type="presParOf" srcId="{DD523FF9-20B6-4B52-A943-2716073AB681}" destId="{2CAEDF92-AFFD-466F-9FA8-EFAA0D55923E}" srcOrd="0" destOrd="0" presId="urn:microsoft.com/office/officeart/2005/8/layout/process1"/>
    <dgm:cxn modelId="{946D4DF3-C28A-48DA-8160-10ED88EB0C25}" type="presParOf" srcId="{5B1BD795-1682-487E-9ECA-BCCE7BF4018C}" destId="{7E9B1345-416C-44F6-A2A7-1D5BEC1A33AA}" srcOrd="6" destOrd="0" presId="urn:microsoft.com/office/officeart/2005/8/layout/process1"/>
    <dgm:cxn modelId="{3149D734-A6A9-4AF9-BDCD-42CA26DD8B08}" type="presParOf" srcId="{5B1BD795-1682-487E-9ECA-BCCE7BF4018C}" destId="{7E6C9FA3-37A5-4539-BD97-C4FFB27D03FD}" srcOrd="7" destOrd="0" presId="urn:microsoft.com/office/officeart/2005/8/layout/process1"/>
    <dgm:cxn modelId="{782D42AD-DB36-431D-BBD1-D9C45CC98AAC}" type="presParOf" srcId="{7E6C9FA3-37A5-4539-BD97-C4FFB27D03FD}" destId="{13809C68-6F9F-4DA2-9028-089DCACB506F}" srcOrd="0" destOrd="0" presId="urn:microsoft.com/office/officeart/2005/8/layout/process1"/>
    <dgm:cxn modelId="{EE21D8CF-B809-4F59-ADCC-C78A48AB83BD}" type="presParOf" srcId="{5B1BD795-1682-487E-9ECA-BCCE7BF4018C}" destId="{B2DEA1C7-8427-4987-B383-CAC40F3789D4}"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F09B82-F1B9-4708-987B-1B1CB43D924B}">
      <dsp:nvSpPr>
        <dsp:cNvPr id="0" name=""/>
        <dsp:cNvSpPr/>
      </dsp:nvSpPr>
      <dsp:spPr>
        <a:xfrm>
          <a:off x="0" y="905470"/>
          <a:ext cx="6269038" cy="167163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F0363D-D161-41A3-9C55-CD930AFF5AD4}">
      <dsp:nvSpPr>
        <dsp:cNvPr id="0" name=""/>
        <dsp:cNvSpPr/>
      </dsp:nvSpPr>
      <dsp:spPr>
        <a:xfrm>
          <a:off x="505670" y="1281588"/>
          <a:ext cx="919400" cy="9194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82D8DCE-EED5-40DD-AC4D-2641B378C8F2}">
      <dsp:nvSpPr>
        <dsp:cNvPr id="0" name=""/>
        <dsp:cNvSpPr/>
      </dsp:nvSpPr>
      <dsp:spPr>
        <a:xfrm>
          <a:off x="1930741" y="905470"/>
          <a:ext cx="4338296" cy="1671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915" tIns="176915" rIns="176915" bIns="176915" numCol="1" spcCol="1270" anchor="ctr" anchorCtr="0">
          <a:noAutofit/>
        </a:bodyPr>
        <a:lstStyle/>
        <a:p>
          <a:pPr marL="0" lvl="0" indent="0" algn="l" defTabSz="1022350">
            <a:lnSpc>
              <a:spcPct val="90000"/>
            </a:lnSpc>
            <a:spcBef>
              <a:spcPct val="0"/>
            </a:spcBef>
            <a:spcAft>
              <a:spcPct val="35000"/>
            </a:spcAft>
            <a:buNone/>
          </a:pPr>
          <a:r>
            <a:rPr lang="en-US" sz="2300" kern="1200"/>
            <a:t>Understand how much loan credit to allow a customer, and if someone should be approved for a loan</a:t>
          </a:r>
        </a:p>
      </dsp:txBody>
      <dsp:txXfrm>
        <a:off x="1930741" y="905470"/>
        <a:ext cx="4338296" cy="1671637"/>
      </dsp:txXfrm>
    </dsp:sp>
    <dsp:sp modelId="{494BD741-B808-440A-8CEE-314E5A7C65E6}">
      <dsp:nvSpPr>
        <dsp:cNvPr id="0" name=""/>
        <dsp:cNvSpPr/>
      </dsp:nvSpPr>
      <dsp:spPr>
        <a:xfrm>
          <a:off x="0" y="2995017"/>
          <a:ext cx="6269038" cy="167163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2E82B7-4E69-41B8-AD23-B03EC9C5D5D0}">
      <dsp:nvSpPr>
        <dsp:cNvPr id="0" name=""/>
        <dsp:cNvSpPr/>
      </dsp:nvSpPr>
      <dsp:spPr>
        <a:xfrm>
          <a:off x="505670" y="3371135"/>
          <a:ext cx="919400" cy="9194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141FC6-1F6D-4E2E-93B4-1D26BF09ADF3}">
      <dsp:nvSpPr>
        <dsp:cNvPr id="0" name=""/>
        <dsp:cNvSpPr/>
      </dsp:nvSpPr>
      <dsp:spPr>
        <a:xfrm>
          <a:off x="1930741" y="2995017"/>
          <a:ext cx="4338296" cy="1671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915" tIns="176915" rIns="176915" bIns="176915" numCol="1" spcCol="1270" anchor="ctr" anchorCtr="0">
          <a:noAutofit/>
        </a:bodyPr>
        <a:lstStyle/>
        <a:p>
          <a:pPr marL="0" lvl="0" indent="0" algn="l" defTabSz="1022350">
            <a:lnSpc>
              <a:spcPct val="90000"/>
            </a:lnSpc>
            <a:spcBef>
              <a:spcPct val="0"/>
            </a:spcBef>
            <a:spcAft>
              <a:spcPct val="35000"/>
            </a:spcAft>
            <a:buNone/>
          </a:pPr>
          <a:r>
            <a:rPr lang="en-US" sz="2300" kern="1200"/>
            <a:t>Utilize Python to solve this critical business problem presented by Credit One</a:t>
          </a:r>
        </a:p>
      </dsp:txBody>
      <dsp:txXfrm>
        <a:off x="1930741" y="2995017"/>
        <a:ext cx="4338296" cy="16716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1E5F07-8D2B-42A9-B34D-571AB671C491}">
      <dsp:nvSpPr>
        <dsp:cNvPr id="0" name=""/>
        <dsp:cNvSpPr/>
      </dsp:nvSpPr>
      <dsp:spPr>
        <a:xfrm>
          <a:off x="4385" y="1306622"/>
          <a:ext cx="1359591" cy="8157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Define Business Problem</a:t>
          </a:r>
        </a:p>
      </dsp:txBody>
      <dsp:txXfrm>
        <a:off x="28278" y="1330515"/>
        <a:ext cx="1311805" cy="767968"/>
      </dsp:txXfrm>
    </dsp:sp>
    <dsp:sp modelId="{107803AA-8619-442E-9F1C-60F9126E99D2}">
      <dsp:nvSpPr>
        <dsp:cNvPr id="0" name=""/>
        <dsp:cNvSpPr/>
      </dsp:nvSpPr>
      <dsp:spPr>
        <a:xfrm>
          <a:off x="1499936" y="1545910"/>
          <a:ext cx="288233" cy="3371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1499936" y="1613346"/>
        <a:ext cx="201763" cy="202306"/>
      </dsp:txXfrm>
    </dsp:sp>
    <dsp:sp modelId="{0762DD03-97D3-472C-BC6D-96E715837BFA}">
      <dsp:nvSpPr>
        <dsp:cNvPr id="0" name=""/>
        <dsp:cNvSpPr/>
      </dsp:nvSpPr>
      <dsp:spPr>
        <a:xfrm>
          <a:off x="1907813" y="1306622"/>
          <a:ext cx="1359591" cy="8157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Pre-Processing/Cleaning</a:t>
          </a:r>
        </a:p>
      </dsp:txBody>
      <dsp:txXfrm>
        <a:off x="1931706" y="1330515"/>
        <a:ext cx="1311805" cy="767968"/>
      </dsp:txXfrm>
    </dsp:sp>
    <dsp:sp modelId="{F750A6B0-E59F-47FC-9868-4598A45E5FB3}">
      <dsp:nvSpPr>
        <dsp:cNvPr id="0" name=""/>
        <dsp:cNvSpPr/>
      </dsp:nvSpPr>
      <dsp:spPr>
        <a:xfrm>
          <a:off x="3403364" y="1545910"/>
          <a:ext cx="288233" cy="3371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3403364" y="1613346"/>
        <a:ext cx="201763" cy="202306"/>
      </dsp:txXfrm>
    </dsp:sp>
    <dsp:sp modelId="{6F380322-F72C-4AED-8C7E-F2C37D83365C}">
      <dsp:nvSpPr>
        <dsp:cNvPr id="0" name=""/>
        <dsp:cNvSpPr/>
      </dsp:nvSpPr>
      <dsp:spPr>
        <a:xfrm>
          <a:off x="3811241" y="1306622"/>
          <a:ext cx="1359591" cy="8157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Exploratory Data Analysis (EDA)</a:t>
          </a:r>
        </a:p>
      </dsp:txBody>
      <dsp:txXfrm>
        <a:off x="3835134" y="1330515"/>
        <a:ext cx="1311805" cy="767968"/>
      </dsp:txXfrm>
    </dsp:sp>
    <dsp:sp modelId="{DD523FF9-20B6-4B52-A943-2716073AB681}">
      <dsp:nvSpPr>
        <dsp:cNvPr id="0" name=""/>
        <dsp:cNvSpPr/>
      </dsp:nvSpPr>
      <dsp:spPr>
        <a:xfrm rot="59549">
          <a:off x="5304039" y="1562441"/>
          <a:ext cx="282485" cy="3371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5304045" y="1629143"/>
        <a:ext cx="197740" cy="202306"/>
      </dsp:txXfrm>
    </dsp:sp>
    <dsp:sp modelId="{7E9B1345-416C-44F6-A2A7-1D5BEC1A33AA}">
      <dsp:nvSpPr>
        <dsp:cNvPr id="0" name=""/>
        <dsp:cNvSpPr/>
      </dsp:nvSpPr>
      <dsp:spPr>
        <a:xfrm>
          <a:off x="5703744" y="1339407"/>
          <a:ext cx="1359591" cy="8157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Analysis</a:t>
          </a:r>
        </a:p>
      </dsp:txBody>
      <dsp:txXfrm>
        <a:off x="5727637" y="1363300"/>
        <a:ext cx="1311805" cy="767968"/>
      </dsp:txXfrm>
    </dsp:sp>
    <dsp:sp modelId="{7E6C9FA3-37A5-4539-BD97-C4FFB27D03FD}">
      <dsp:nvSpPr>
        <dsp:cNvPr id="0" name=""/>
        <dsp:cNvSpPr/>
      </dsp:nvSpPr>
      <dsp:spPr>
        <a:xfrm rot="21541131">
          <a:off x="7202004" y="1562160"/>
          <a:ext cx="294067" cy="3371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7202010" y="1630351"/>
        <a:ext cx="205847" cy="202306"/>
      </dsp:txXfrm>
    </dsp:sp>
    <dsp:sp modelId="{B2DEA1C7-8427-4987-B383-CAC40F3789D4}">
      <dsp:nvSpPr>
        <dsp:cNvPr id="0" name=""/>
        <dsp:cNvSpPr/>
      </dsp:nvSpPr>
      <dsp:spPr>
        <a:xfrm>
          <a:off x="7618097" y="1306622"/>
          <a:ext cx="1359591" cy="8157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Present Results/Recommendations</a:t>
          </a:r>
        </a:p>
      </dsp:txBody>
      <dsp:txXfrm>
        <a:off x="7641990" y="1330515"/>
        <a:ext cx="1311805" cy="76796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0F06D-6C00-4CAE-BB23-BFFB7B4FB3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BEA6ECC-0774-4FCF-92B2-D39BE8C4D8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FB5F3E7-5DC3-4E48-A580-4BB496F9207C}"/>
              </a:ext>
            </a:extLst>
          </p:cNvPr>
          <p:cNvSpPr>
            <a:spLocks noGrp="1"/>
          </p:cNvSpPr>
          <p:nvPr>
            <p:ph type="dt" sz="half" idx="10"/>
          </p:nvPr>
        </p:nvSpPr>
        <p:spPr/>
        <p:txBody>
          <a:bodyPr/>
          <a:lstStyle/>
          <a:p>
            <a:fld id="{02B32A05-8EA5-43FC-9662-7118ACBB3D8B}" type="datetimeFigureOut">
              <a:rPr lang="en-US" smtClean="0"/>
              <a:t>4/8/2022</a:t>
            </a:fld>
            <a:endParaRPr lang="en-US"/>
          </a:p>
        </p:txBody>
      </p:sp>
      <p:sp>
        <p:nvSpPr>
          <p:cNvPr id="5" name="Footer Placeholder 4">
            <a:extLst>
              <a:ext uri="{FF2B5EF4-FFF2-40B4-BE49-F238E27FC236}">
                <a16:creationId xmlns:a16="http://schemas.microsoft.com/office/drawing/2014/main" id="{F9949CDE-D7A6-4939-B915-74A9BDF2F4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5D03E9-50A7-4270-AAA3-D1E985A6DD2C}"/>
              </a:ext>
            </a:extLst>
          </p:cNvPr>
          <p:cNvSpPr>
            <a:spLocks noGrp="1"/>
          </p:cNvSpPr>
          <p:nvPr>
            <p:ph type="sldNum" sz="quarter" idx="12"/>
          </p:nvPr>
        </p:nvSpPr>
        <p:spPr/>
        <p:txBody>
          <a:bodyPr/>
          <a:lstStyle/>
          <a:p>
            <a:fld id="{385C3886-C440-4594-BE03-EF76C2574CED}" type="slidenum">
              <a:rPr lang="en-US" smtClean="0"/>
              <a:t>‹#›</a:t>
            </a:fld>
            <a:endParaRPr lang="en-US"/>
          </a:p>
        </p:txBody>
      </p:sp>
    </p:spTree>
    <p:extLst>
      <p:ext uri="{BB962C8B-B14F-4D97-AF65-F5344CB8AC3E}">
        <p14:creationId xmlns:p14="http://schemas.microsoft.com/office/powerpoint/2010/main" val="4053490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64103-8FAA-43A7-8C35-0FA29D9C94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9BB7AC-8609-4542-A18E-FF78B25E4E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1AE8B1-4868-408C-B80F-76AC8EEC9156}"/>
              </a:ext>
            </a:extLst>
          </p:cNvPr>
          <p:cNvSpPr>
            <a:spLocks noGrp="1"/>
          </p:cNvSpPr>
          <p:nvPr>
            <p:ph type="dt" sz="half" idx="10"/>
          </p:nvPr>
        </p:nvSpPr>
        <p:spPr/>
        <p:txBody>
          <a:bodyPr/>
          <a:lstStyle/>
          <a:p>
            <a:fld id="{02B32A05-8EA5-43FC-9662-7118ACBB3D8B}" type="datetimeFigureOut">
              <a:rPr lang="en-US" smtClean="0"/>
              <a:t>4/8/2022</a:t>
            </a:fld>
            <a:endParaRPr lang="en-US"/>
          </a:p>
        </p:txBody>
      </p:sp>
      <p:sp>
        <p:nvSpPr>
          <p:cNvPr id="5" name="Footer Placeholder 4">
            <a:extLst>
              <a:ext uri="{FF2B5EF4-FFF2-40B4-BE49-F238E27FC236}">
                <a16:creationId xmlns:a16="http://schemas.microsoft.com/office/drawing/2014/main" id="{5B4FF0BF-BFF3-46E7-B7B3-1043B899CB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6EB79D-6347-4AC0-B2CF-0552FCA38BBD}"/>
              </a:ext>
            </a:extLst>
          </p:cNvPr>
          <p:cNvSpPr>
            <a:spLocks noGrp="1"/>
          </p:cNvSpPr>
          <p:nvPr>
            <p:ph type="sldNum" sz="quarter" idx="12"/>
          </p:nvPr>
        </p:nvSpPr>
        <p:spPr/>
        <p:txBody>
          <a:bodyPr/>
          <a:lstStyle/>
          <a:p>
            <a:fld id="{385C3886-C440-4594-BE03-EF76C2574CED}" type="slidenum">
              <a:rPr lang="en-US" smtClean="0"/>
              <a:t>‹#›</a:t>
            </a:fld>
            <a:endParaRPr lang="en-US"/>
          </a:p>
        </p:txBody>
      </p:sp>
    </p:spTree>
    <p:extLst>
      <p:ext uri="{BB962C8B-B14F-4D97-AF65-F5344CB8AC3E}">
        <p14:creationId xmlns:p14="http://schemas.microsoft.com/office/powerpoint/2010/main" val="4177632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5F1897-6CE2-47D1-ACD0-36D579F60C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AD5635-98E7-4801-9DCF-54A65B7E64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75FDD5-71BB-4D15-88A8-12DE9789FBB8}"/>
              </a:ext>
            </a:extLst>
          </p:cNvPr>
          <p:cNvSpPr>
            <a:spLocks noGrp="1"/>
          </p:cNvSpPr>
          <p:nvPr>
            <p:ph type="dt" sz="half" idx="10"/>
          </p:nvPr>
        </p:nvSpPr>
        <p:spPr/>
        <p:txBody>
          <a:bodyPr/>
          <a:lstStyle/>
          <a:p>
            <a:fld id="{02B32A05-8EA5-43FC-9662-7118ACBB3D8B}" type="datetimeFigureOut">
              <a:rPr lang="en-US" smtClean="0"/>
              <a:t>4/8/2022</a:t>
            </a:fld>
            <a:endParaRPr lang="en-US"/>
          </a:p>
        </p:txBody>
      </p:sp>
      <p:sp>
        <p:nvSpPr>
          <p:cNvPr id="5" name="Footer Placeholder 4">
            <a:extLst>
              <a:ext uri="{FF2B5EF4-FFF2-40B4-BE49-F238E27FC236}">
                <a16:creationId xmlns:a16="http://schemas.microsoft.com/office/drawing/2014/main" id="{BB482CB7-F139-41D1-A4D1-93A2817AC1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1AF11B-80E4-4F2A-AEC6-082E44127D68}"/>
              </a:ext>
            </a:extLst>
          </p:cNvPr>
          <p:cNvSpPr>
            <a:spLocks noGrp="1"/>
          </p:cNvSpPr>
          <p:nvPr>
            <p:ph type="sldNum" sz="quarter" idx="12"/>
          </p:nvPr>
        </p:nvSpPr>
        <p:spPr/>
        <p:txBody>
          <a:bodyPr/>
          <a:lstStyle/>
          <a:p>
            <a:fld id="{385C3886-C440-4594-BE03-EF76C2574CED}" type="slidenum">
              <a:rPr lang="en-US" smtClean="0"/>
              <a:t>‹#›</a:t>
            </a:fld>
            <a:endParaRPr lang="en-US"/>
          </a:p>
        </p:txBody>
      </p:sp>
    </p:spTree>
    <p:extLst>
      <p:ext uri="{BB962C8B-B14F-4D97-AF65-F5344CB8AC3E}">
        <p14:creationId xmlns:p14="http://schemas.microsoft.com/office/powerpoint/2010/main" val="353269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57883-F9A4-4811-8C3C-63CB6A1FA8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6629F3-6439-4417-B1C9-190F4D316A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EF376D-4440-412F-B967-6E315004CCCD}"/>
              </a:ext>
            </a:extLst>
          </p:cNvPr>
          <p:cNvSpPr>
            <a:spLocks noGrp="1"/>
          </p:cNvSpPr>
          <p:nvPr>
            <p:ph type="dt" sz="half" idx="10"/>
          </p:nvPr>
        </p:nvSpPr>
        <p:spPr/>
        <p:txBody>
          <a:bodyPr/>
          <a:lstStyle/>
          <a:p>
            <a:fld id="{02B32A05-8EA5-43FC-9662-7118ACBB3D8B}" type="datetimeFigureOut">
              <a:rPr lang="en-US" smtClean="0"/>
              <a:t>4/8/2022</a:t>
            </a:fld>
            <a:endParaRPr lang="en-US"/>
          </a:p>
        </p:txBody>
      </p:sp>
      <p:sp>
        <p:nvSpPr>
          <p:cNvPr id="5" name="Footer Placeholder 4">
            <a:extLst>
              <a:ext uri="{FF2B5EF4-FFF2-40B4-BE49-F238E27FC236}">
                <a16:creationId xmlns:a16="http://schemas.microsoft.com/office/drawing/2014/main" id="{2770A1D2-0991-4132-8383-A674E5B0C7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10FBCA-1F2C-4584-BF15-5DF40C7DD1B3}"/>
              </a:ext>
            </a:extLst>
          </p:cNvPr>
          <p:cNvSpPr>
            <a:spLocks noGrp="1"/>
          </p:cNvSpPr>
          <p:nvPr>
            <p:ph type="sldNum" sz="quarter" idx="12"/>
          </p:nvPr>
        </p:nvSpPr>
        <p:spPr/>
        <p:txBody>
          <a:bodyPr/>
          <a:lstStyle/>
          <a:p>
            <a:fld id="{385C3886-C440-4594-BE03-EF76C2574CED}" type="slidenum">
              <a:rPr lang="en-US" smtClean="0"/>
              <a:t>‹#›</a:t>
            </a:fld>
            <a:endParaRPr lang="en-US"/>
          </a:p>
        </p:txBody>
      </p:sp>
    </p:spTree>
    <p:extLst>
      <p:ext uri="{BB962C8B-B14F-4D97-AF65-F5344CB8AC3E}">
        <p14:creationId xmlns:p14="http://schemas.microsoft.com/office/powerpoint/2010/main" val="3362835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BF27B-2DFB-42FD-B8CE-81847BC236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147865-E34B-4998-9BE5-84DAC90CC7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2DB7B0-9025-4450-8C38-4A9EDD57F463}"/>
              </a:ext>
            </a:extLst>
          </p:cNvPr>
          <p:cNvSpPr>
            <a:spLocks noGrp="1"/>
          </p:cNvSpPr>
          <p:nvPr>
            <p:ph type="dt" sz="half" idx="10"/>
          </p:nvPr>
        </p:nvSpPr>
        <p:spPr/>
        <p:txBody>
          <a:bodyPr/>
          <a:lstStyle/>
          <a:p>
            <a:fld id="{02B32A05-8EA5-43FC-9662-7118ACBB3D8B}" type="datetimeFigureOut">
              <a:rPr lang="en-US" smtClean="0"/>
              <a:t>4/8/2022</a:t>
            </a:fld>
            <a:endParaRPr lang="en-US"/>
          </a:p>
        </p:txBody>
      </p:sp>
      <p:sp>
        <p:nvSpPr>
          <p:cNvPr id="5" name="Footer Placeholder 4">
            <a:extLst>
              <a:ext uri="{FF2B5EF4-FFF2-40B4-BE49-F238E27FC236}">
                <a16:creationId xmlns:a16="http://schemas.microsoft.com/office/drawing/2014/main" id="{E9B7BC44-2907-401C-9666-340A0F7627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223A2F-7079-4006-8E9C-762EF170C3DF}"/>
              </a:ext>
            </a:extLst>
          </p:cNvPr>
          <p:cNvSpPr>
            <a:spLocks noGrp="1"/>
          </p:cNvSpPr>
          <p:nvPr>
            <p:ph type="sldNum" sz="quarter" idx="12"/>
          </p:nvPr>
        </p:nvSpPr>
        <p:spPr/>
        <p:txBody>
          <a:bodyPr/>
          <a:lstStyle/>
          <a:p>
            <a:fld id="{385C3886-C440-4594-BE03-EF76C2574CED}" type="slidenum">
              <a:rPr lang="en-US" smtClean="0"/>
              <a:t>‹#›</a:t>
            </a:fld>
            <a:endParaRPr lang="en-US"/>
          </a:p>
        </p:txBody>
      </p:sp>
    </p:spTree>
    <p:extLst>
      <p:ext uri="{BB962C8B-B14F-4D97-AF65-F5344CB8AC3E}">
        <p14:creationId xmlns:p14="http://schemas.microsoft.com/office/powerpoint/2010/main" val="1913007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40540-9410-4D86-AA65-9331EA81FF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9A77B1-3623-4680-B638-E009F93E15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45DC70-F5F5-4372-AB6B-411967E29C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75FFD8-42B5-4189-811B-603BB723186A}"/>
              </a:ext>
            </a:extLst>
          </p:cNvPr>
          <p:cNvSpPr>
            <a:spLocks noGrp="1"/>
          </p:cNvSpPr>
          <p:nvPr>
            <p:ph type="dt" sz="half" idx="10"/>
          </p:nvPr>
        </p:nvSpPr>
        <p:spPr/>
        <p:txBody>
          <a:bodyPr/>
          <a:lstStyle/>
          <a:p>
            <a:fld id="{02B32A05-8EA5-43FC-9662-7118ACBB3D8B}" type="datetimeFigureOut">
              <a:rPr lang="en-US" smtClean="0"/>
              <a:t>4/8/2022</a:t>
            </a:fld>
            <a:endParaRPr lang="en-US"/>
          </a:p>
        </p:txBody>
      </p:sp>
      <p:sp>
        <p:nvSpPr>
          <p:cNvPr id="6" name="Footer Placeholder 5">
            <a:extLst>
              <a:ext uri="{FF2B5EF4-FFF2-40B4-BE49-F238E27FC236}">
                <a16:creationId xmlns:a16="http://schemas.microsoft.com/office/drawing/2014/main" id="{C6BF62E0-6148-4987-9A62-923680DFD3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748AF3-4900-4952-A92C-6110CB80C7E5}"/>
              </a:ext>
            </a:extLst>
          </p:cNvPr>
          <p:cNvSpPr>
            <a:spLocks noGrp="1"/>
          </p:cNvSpPr>
          <p:nvPr>
            <p:ph type="sldNum" sz="quarter" idx="12"/>
          </p:nvPr>
        </p:nvSpPr>
        <p:spPr/>
        <p:txBody>
          <a:bodyPr/>
          <a:lstStyle/>
          <a:p>
            <a:fld id="{385C3886-C440-4594-BE03-EF76C2574CED}" type="slidenum">
              <a:rPr lang="en-US" smtClean="0"/>
              <a:t>‹#›</a:t>
            </a:fld>
            <a:endParaRPr lang="en-US"/>
          </a:p>
        </p:txBody>
      </p:sp>
    </p:spTree>
    <p:extLst>
      <p:ext uri="{BB962C8B-B14F-4D97-AF65-F5344CB8AC3E}">
        <p14:creationId xmlns:p14="http://schemas.microsoft.com/office/powerpoint/2010/main" val="2851883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0EB7C-2391-42C3-A848-BC0FCD1E512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0B2C11-5190-4851-9F7D-EE77E29992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F3F9A6-1D0B-439B-B802-EA6DAAF332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D0FAF0-EA2E-46CF-8D32-892CA84595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CBE2E1-5EA0-40E2-ABC2-2629D9D579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157143-29D0-4E79-8066-46D39A69A002}"/>
              </a:ext>
            </a:extLst>
          </p:cNvPr>
          <p:cNvSpPr>
            <a:spLocks noGrp="1"/>
          </p:cNvSpPr>
          <p:nvPr>
            <p:ph type="dt" sz="half" idx="10"/>
          </p:nvPr>
        </p:nvSpPr>
        <p:spPr/>
        <p:txBody>
          <a:bodyPr/>
          <a:lstStyle/>
          <a:p>
            <a:fld id="{02B32A05-8EA5-43FC-9662-7118ACBB3D8B}" type="datetimeFigureOut">
              <a:rPr lang="en-US" smtClean="0"/>
              <a:t>4/8/2022</a:t>
            </a:fld>
            <a:endParaRPr lang="en-US"/>
          </a:p>
        </p:txBody>
      </p:sp>
      <p:sp>
        <p:nvSpPr>
          <p:cNvPr id="8" name="Footer Placeholder 7">
            <a:extLst>
              <a:ext uri="{FF2B5EF4-FFF2-40B4-BE49-F238E27FC236}">
                <a16:creationId xmlns:a16="http://schemas.microsoft.com/office/drawing/2014/main" id="{93D68B53-1FE3-4E50-B0EE-EE211E407A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E3F0655-B76F-43E8-B52D-DDEB51E9BE02}"/>
              </a:ext>
            </a:extLst>
          </p:cNvPr>
          <p:cNvSpPr>
            <a:spLocks noGrp="1"/>
          </p:cNvSpPr>
          <p:nvPr>
            <p:ph type="sldNum" sz="quarter" idx="12"/>
          </p:nvPr>
        </p:nvSpPr>
        <p:spPr/>
        <p:txBody>
          <a:bodyPr/>
          <a:lstStyle/>
          <a:p>
            <a:fld id="{385C3886-C440-4594-BE03-EF76C2574CED}" type="slidenum">
              <a:rPr lang="en-US" smtClean="0"/>
              <a:t>‹#›</a:t>
            </a:fld>
            <a:endParaRPr lang="en-US"/>
          </a:p>
        </p:txBody>
      </p:sp>
    </p:spTree>
    <p:extLst>
      <p:ext uri="{BB962C8B-B14F-4D97-AF65-F5344CB8AC3E}">
        <p14:creationId xmlns:p14="http://schemas.microsoft.com/office/powerpoint/2010/main" val="3200003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30B6-E5C8-4C8E-BB94-57531036D14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21C29F-A422-4B2A-BB66-385864F26DC7}"/>
              </a:ext>
            </a:extLst>
          </p:cNvPr>
          <p:cNvSpPr>
            <a:spLocks noGrp="1"/>
          </p:cNvSpPr>
          <p:nvPr>
            <p:ph type="dt" sz="half" idx="10"/>
          </p:nvPr>
        </p:nvSpPr>
        <p:spPr/>
        <p:txBody>
          <a:bodyPr/>
          <a:lstStyle/>
          <a:p>
            <a:fld id="{02B32A05-8EA5-43FC-9662-7118ACBB3D8B}" type="datetimeFigureOut">
              <a:rPr lang="en-US" smtClean="0"/>
              <a:t>4/8/2022</a:t>
            </a:fld>
            <a:endParaRPr lang="en-US"/>
          </a:p>
        </p:txBody>
      </p:sp>
      <p:sp>
        <p:nvSpPr>
          <p:cNvPr id="4" name="Footer Placeholder 3">
            <a:extLst>
              <a:ext uri="{FF2B5EF4-FFF2-40B4-BE49-F238E27FC236}">
                <a16:creationId xmlns:a16="http://schemas.microsoft.com/office/drawing/2014/main" id="{E6ECE13C-2153-4576-82D1-519F5D3253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1C83B1-646B-4AA4-BC32-3CC4912BAF4B}"/>
              </a:ext>
            </a:extLst>
          </p:cNvPr>
          <p:cNvSpPr>
            <a:spLocks noGrp="1"/>
          </p:cNvSpPr>
          <p:nvPr>
            <p:ph type="sldNum" sz="quarter" idx="12"/>
          </p:nvPr>
        </p:nvSpPr>
        <p:spPr/>
        <p:txBody>
          <a:bodyPr/>
          <a:lstStyle/>
          <a:p>
            <a:fld id="{385C3886-C440-4594-BE03-EF76C2574CED}" type="slidenum">
              <a:rPr lang="en-US" smtClean="0"/>
              <a:t>‹#›</a:t>
            </a:fld>
            <a:endParaRPr lang="en-US"/>
          </a:p>
        </p:txBody>
      </p:sp>
    </p:spTree>
    <p:extLst>
      <p:ext uri="{BB962C8B-B14F-4D97-AF65-F5344CB8AC3E}">
        <p14:creationId xmlns:p14="http://schemas.microsoft.com/office/powerpoint/2010/main" val="613563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B03B22-AEB6-46A1-8C65-EF47D22CEDA7}"/>
              </a:ext>
            </a:extLst>
          </p:cNvPr>
          <p:cNvSpPr>
            <a:spLocks noGrp="1"/>
          </p:cNvSpPr>
          <p:nvPr>
            <p:ph type="dt" sz="half" idx="10"/>
          </p:nvPr>
        </p:nvSpPr>
        <p:spPr/>
        <p:txBody>
          <a:bodyPr/>
          <a:lstStyle/>
          <a:p>
            <a:fld id="{02B32A05-8EA5-43FC-9662-7118ACBB3D8B}" type="datetimeFigureOut">
              <a:rPr lang="en-US" smtClean="0"/>
              <a:t>4/8/2022</a:t>
            </a:fld>
            <a:endParaRPr lang="en-US"/>
          </a:p>
        </p:txBody>
      </p:sp>
      <p:sp>
        <p:nvSpPr>
          <p:cNvPr id="3" name="Footer Placeholder 2">
            <a:extLst>
              <a:ext uri="{FF2B5EF4-FFF2-40B4-BE49-F238E27FC236}">
                <a16:creationId xmlns:a16="http://schemas.microsoft.com/office/drawing/2014/main" id="{1015F047-37DC-4D66-8D82-38AF7950B3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69B49FB-84E4-4F8B-9654-58371CAF8C37}"/>
              </a:ext>
            </a:extLst>
          </p:cNvPr>
          <p:cNvSpPr>
            <a:spLocks noGrp="1"/>
          </p:cNvSpPr>
          <p:nvPr>
            <p:ph type="sldNum" sz="quarter" idx="12"/>
          </p:nvPr>
        </p:nvSpPr>
        <p:spPr/>
        <p:txBody>
          <a:bodyPr/>
          <a:lstStyle/>
          <a:p>
            <a:fld id="{385C3886-C440-4594-BE03-EF76C2574CED}" type="slidenum">
              <a:rPr lang="en-US" smtClean="0"/>
              <a:t>‹#›</a:t>
            </a:fld>
            <a:endParaRPr lang="en-US"/>
          </a:p>
        </p:txBody>
      </p:sp>
    </p:spTree>
    <p:extLst>
      <p:ext uri="{BB962C8B-B14F-4D97-AF65-F5344CB8AC3E}">
        <p14:creationId xmlns:p14="http://schemas.microsoft.com/office/powerpoint/2010/main" val="1427060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4F5BD-87F9-446C-9865-87C66D6F02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E6A986-A953-4ADE-8E3A-CB5F2DE6B7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E89F04-37A8-4F83-AE55-B8C78367AD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4A59EC-FF3F-48C7-AE18-A45FF808536E}"/>
              </a:ext>
            </a:extLst>
          </p:cNvPr>
          <p:cNvSpPr>
            <a:spLocks noGrp="1"/>
          </p:cNvSpPr>
          <p:nvPr>
            <p:ph type="dt" sz="half" idx="10"/>
          </p:nvPr>
        </p:nvSpPr>
        <p:spPr/>
        <p:txBody>
          <a:bodyPr/>
          <a:lstStyle/>
          <a:p>
            <a:fld id="{02B32A05-8EA5-43FC-9662-7118ACBB3D8B}" type="datetimeFigureOut">
              <a:rPr lang="en-US" smtClean="0"/>
              <a:t>4/8/2022</a:t>
            </a:fld>
            <a:endParaRPr lang="en-US"/>
          </a:p>
        </p:txBody>
      </p:sp>
      <p:sp>
        <p:nvSpPr>
          <p:cNvPr id="6" name="Footer Placeholder 5">
            <a:extLst>
              <a:ext uri="{FF2B5EF4-FFF2-40B4-BE49-F238E27FC236}">
                <a16:creationId xmlns:a16="http://schemas.microsoft.com/office/drawing/2014/main" id="{3439A669-9C9B-4F4B-A124-02A952C8FB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6E2AB8-D36A-438A-AC6F-53238D9F5EAF}"/>
              </a:ext>
            </a:extLst>
          </p:cNvPr>
          <p:cNvSpPr>
            <a:spLocks noGrp="1"/>
          </p:cNvSpPr>
          <p:nvPr>
            <p:ph type="sldNum" sz="quarter" idx="12"/>
          </p:nvPr>
        </p:nvSpPr>
        <p:spPr/>
        <p:txBody>
          <a:bodyPr/>
          <a:lstStyle/>
          <a:p>
            <a:fld id="{385C3886-C440-4594-BE03-EF76C2574CED}" type="slidenum">
              <a:rPr lang="en-US" smtClean="0"/>
              <a:t>‹#›</a:t>
            </a:fld>
            <a:endParaRPr lang="en-US"/>
          </a:p>
        </p:txBody>
      </p:sp>
    </p:spTree>
    <p:extLst>
      <p:ext uri="{BB962C8B-B14F-4D97-AF65-F5344CB8AC3E}">
        <p14:creationId xmlns:p14="http://schemas.microsoft.com/office/powerpoint/2010/main" val="3577161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77F05-54D1-473A-880F-2BA6F38A99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7972992-3E38-48F0-B2C1-5CD04FCB17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E744B94-8663-46D0-B925-0D9AEDD7E5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F9B447-BCFC-4E8A-B1AA-0A5549AD874D}"/>
              </a:ext>
            </a:extLst>
          </p:cNvPr>
          <p:cNvSpPr>
            <a:spLocks noGrp="1"/>
          </p:cNvSpPr>
          <p:nvPr>
            <p:ph type="dt" sz="half" idx="10"/>
          </p:nvPr>
        </p:nvSpPr>
        <p:spPr/>
        <p:txBody>
          <a:bodyPr/>
          <a:lstStyle/>
          <a:p>
            <a:fld id="{02B32A05-8EA5-43FC-9662-7118ACBB3D8B}" type="datetimeFigureOut">
              <a:rPr lang="en-US" smtClean="0"/>
              <a:t>4/8/2022</a:t>
            </a:fld>
            <a:endParaRPr lang="en-US"/>
          </a:p>
        </p:txBody>
      </p:sp>
      <p:sp>
        <p:nvSpPr>
          <p:cNvPr id="6" name="Footer Placeholder 5">
            <a:extLst>
              <a:ext uri="{FF2B5EF4-FFF2-40B4-BE49-F238E27FC236}">
                <a16:creationId xmlns:a16="http://schemas.microsoft.com/office/drawing/2014/main" id="{3575A19F-C4E3-4CAB-BEC1-0092C06E30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677693-EDDF-4128-B326-C4EFE6FAD9C1}"/>
              </a:ext>
            </a:extLst>
          </p:cNvPr>
          <p:cNvSpPr>
            <a:spLocks noGrp="1"/>
          </p:cNvSpPr>
          <p:nvPr>
            <p:ph type="sldNum" sz="quarter" idx="12"/>
          </p:nvPr>
        </p:nvSpPr>
        <p:spPr/>
        <p:txBody>
          <a:bodyPr/>
          <a:lstStyle/>
          <a:p>
            <a:fld id="{385C3886-C440-4594-BE03-EF76C2574CED}" type="slidenum">
              <a:rPr lang="en-US" smtClean="0"/>
              <a:t>‹#›</a:t>
            </a:fld>
            <a:endParaRPr lang="en-US"/>
          </a:p>
        </p:txBody>
      </p:sp>
    </p:spTree>
    <p:extLst>
      <p:ext uri="{BB962C8B-B14F-4D97-AF65-F5344CB8AC3E}">
        <p14:creationId xmlns:p14="http://schemas.microsoft.com/office/powerpoint/2010/main" val="3546018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6256BA-256E-4CFC-BEDE-CCEF471254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B9B824-770B-429D-BE8F-26B56F3EF1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DD0047-3E13-4557-A021-D6CC11208F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2A05-8EA5-43FC-9662-7118ACBB3D8B}" type="datetimeFigureOut">
              <a:rPr lang="en-US" smtClean="0"/>
              <a:t>4/8/2022</a:t>
            </a:fld>
            <a:endParaRPr lang="en-US"/>
          </a:p>
        </p:txBody>
      </p:sp>
      <p:sp>
        <p:nvSpPr>
          <p:cNvPr id="5" name="Footer Placeholder 4">
            <a:extLst>
              <a:ext uri="{FF2B5EF4-FFF2-40B4-BE49-F238E27FC236}">
                <a16:creationId xmlns:a16="http://schemas.microsoft.com/office/drawing/2014/main" id="{5A721100-18A0-4736-BAD9-62E3D6373A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194A6A-D351-41A4-9A4E-ABAF8640E1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5C3886-C440-4594-BE03-EF76C2574CED}" type="slidenum">
              <a:rPr lang="en-US" smtClean="0"/>
              <a:t>‹#›</a:t>
            </a:fld>
            <a:endParaRPr lang="en-US"/>
          </a:p>
        </p:txBody>
      </p:sp>
    </p:spTree>
    <p:extLst>
      <p:ext uri="{BB962C8B-B14F-4D97-AF65-F5344CB8AC3E}">
        <p14:creationId xmlns:p14="http://schemas.microsoft.com/office/powerpoint/2010/main" val="447650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6EE4FD-480F-42A5-9FEB-DA630457C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
            <a:extLst>
              <a:ext uri="{FF2B5EF4-FFF2-40B4-BE49-F238E27FC236}">
                <a16:creationId xmlns:a16="http://schemas.microsoft.com/office/drawing/2014/main" id="{A187062F-BE14-42FC-B06A-607DB238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8" y="1766812"/>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731FE21B-2A45-4BF5-8B03-E1234198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9" y="1423780"/>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2DC5A94D-79ED-48F5-9DC5-96CBB507C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3" y="1239381"/>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93A3D4BE-AF25-4F9A-9C29-1145CCE24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2" y="1230651"/>
            <a:ext cx="1020865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F3E7E75-4535-4715-BB6B-7F3B39F60B44}"/>
              </a:ext>
            </a:extLst>
          </p:cNvPr>
          <p:cNvSpPr>
            <a:spLocks noGrp="1"/>
          </p:cNvSpPr>
          <p:nvPr>
            <p:ph type="ctrTitle"/>
          </p:nvPr>
        </p:nvSpPr>
        <p:spPr>
          <a:xfrm>
            <a:off x="1870997" y="1607809"/>
            <a:ext cx="9236026" cy="2876680"/>
          </a:xfrm>
        </p:spPr>
        <p:txBody>
          <a:bodyPr anchor="b">
            <a:normAutofit/>
          </a:bodyPr>
          <a:lstStyle/>
          <a:p>
            <a:pPr algn="l"/>
            <a:r>
              <a:rPr lang="en-US" sz="6600">
                <a:solidFill>
                  <a:srgbClr val="FFFFFF"/>
                </a:solidFill>
              </a:rPr>
              <a:t>Data Science Framework</a:t>
            </a:r>
          </a:p>
        </p:txBody>
      </p:sp>
      <p:sp>
        <p:nvSpPr>
          <p:cNvPr id="3" name="Subtitle 2">
            <a:extLst>
              <a:ext uri="{FF2B5EF4-FFF2-40B4-BE49-F238E27FC236}">
                <a16:creationId xmlns:a16="http://schemas.microsoft.com/office/drawing/2014/main" id="{E7CF04FE-24CD-43E9-B6CD-0A1E64FAFBE0}"/>
              </a:ext>
            </a:extLst>
          </p:cNvPr>
          <p:cNvSpPr>
            <a:spLocks noGrp="1"/>
          </p:cNvSpPr>
          <p:nvPr>
            <p:ph type="subTitle" idx="1"/>
          </p:nvPr>
        </p:nvSpPr>
        <p:spPr>
          <a:xfrm>
            <a:off x="1987499" y="4810308"/>
            <a:ext cx="9003022" cy="1076551"/>
          </a:xfrm>
        </p:spPr>
        <p:txBody>
          <a:bodyPr>
            <a:normAutofit/>
          </a:bodyPr>
          <a:lstStyle/>
          <a:p>
            <a:pPr algn="l"/>
            <a:r>
              <a:rPr lang="en-US" dirty="0"/>
              <a:t>Hunter Messer</a:t>
            </a:r>
            <a:endParaRPr lang="en-US"/>
          </a:p>
        </p:txBody>
      </p:sp>
    </p:spTree>
    <p:extLst>
      <p:ext uri="{BB962C8B-B14F-4D97-AF65-F5344CB8AC3E}">
        <p14:creationId xmlns:p14="http://schemas.microsoft.com/office/powerpoint/2010/main" val="3410356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38F9DC-BE13-4A0E-BDEB-910E1C3ECDF2}"/>
              </a:ext>
            </a:extLst>
          </p:cNvPr>
          <p:cNvSpPr>
            <a:spLocks noGrp="1"/>
          </p:cNvSpPr>
          <p:nvPr>
            <p:ph type="title"/>
          </p:nvPr>
        </p:nvSpPr>
        <p:spPr>
          <a:xfrm>
            <a:off x="943277" y="712269"/>
            <a:ext cx="3370998" cy="5502264"/>
          </a:xfrm>
        </p:spPr>
        <p:txBody>
          <a:bodyPr>
            <a:normAutofit/>
          </a:bodyPr>
          <a:lstStyle/>
          <a:p>
            <a:r>
              <a:rPr lang="en-US">
                <a:solidFill>
                  <a:srgbClr val="FFFFFF"/>
                </a:solidFill>
              </a:rPr>
              <a:t>Statement of Goals</a:t>
            </a:r>
          </a:p>
        </p:txBody>
      </p:sp>
      <p:cxnSp>
        <p:nvCxnSpPr>
          <p:cNvPr id="11" name="Straight Connector 10">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85216"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41EB1039-924C-8AE5-BBF0-D60FC2E07BB1}"/>
              </a:ext>
            </a:extLst>
          </p:cNvPr>
          <p:cNvGraphicFramePr>
            <a:graphicFrameLocks noGrp="1"/>
          </p:cNvGraphicFramePr>
          <p:nvPr>
            <p:ph idx="1"/>
            <p:extLst>
              <p:ext uri="{D42A27DB-BD31-4B8C-83A1-F6EECF244321}">
                <p14:modId xmlns:p14="http://schemas.microsoft.com/office/powerpoint/2010/main" val="4257656624"/>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9634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9CCFC-B5B1-49B3-AB6C-C0FD3C5DDF2D}"/>
              </a:ext>
            </a:extLst>
          </p:cNvPr>
          <p:cNvSpPr>
            <a:spLocks noGrp="1"/>
          </p:cNvSpPr>
          <p:nvPr>
            <p:ph type="title"/>
          </p:nvPr>
        </p:nvSpPr>
        <p:spPr>
          <a:xfrm>
            <a:off x="648929" y="629266"/>
            <a:ext cx="3505495" cy="1622321"/>
          </a:xfrm>
        </p:spPr>
        <p:txBody>
          <a:bodyPr>
            <a:normAutofit/>
          </a:bodyPr>
          <a:lstStyle/>
          <a:p>
            <a:r>
              <a:rPr lang="en-US" sz="4100"/>
              <a:t>Data Science Process - BADIR</a:t>
            </a:r>
          </a:p>
        </p:txBody>
      </p:sp>
      <p:sp>
        <p:nvSpPr>
          <p:cNvPr id="3" name="Content Placeholder 2">
            <a:extLst>
              <a:ext uri="{FF2B5EF4-FFF2-40B4-BE49-F238E27FC236}">
                <a16:creationId xmlns:a16="http://schemas.microsoft.com/office/drawing/2014/main" id="{0179051D-130B-4257-8D00-2810F4A67DBD}"/>
              </a:ext>
            </a:extLst>
          </p:cNvPr>
          <p:cNvSpPr>
            <a:spLocks noGrp="1"/>
          </p:cNvSpPr>
          <p:nvPr>
            <p:ph idx="1"/>
          </p:nvPr>
        </p:nvSpPr>
        <p:spPr>
          <a:xfrm>
            <a:off x="648931" y="2438400"/>
            <a:ext cx="3505494" cy="3785419"/>
          </a:xfrm>
        </p:spPr>
        <p:txBody>
          <a:bodyPr>
            <a:normAutofit/>
          </a:bodyPr>
          <a:lstStyle/>
          <a:p>
            <a:r>
              <a:rPr lang="en-US" sz="2000"/>
              <a:t>BADIR is an excellent process for data science. This was chosen because it structures the project into meaningful steps, where all steps are dependent on the other to be successful</a:t>
            </a:r>
          </a:p>
        </p:txBody>
      </p:sp>
      <p:sp>
        <p:nvSpPr>
          <p:cNvPr id="71" name="Rectangle 7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BADIR, Data-to-Decisions Framework | Aryng">
            <a:extLst>
              <a:ext uri="{FF2B5EF4-FFF2-40B4-BE49-F238E27FC236}">
                <a16:creationId xmlns:a16="http://schemas.microsoft.com/office/drawing/2014/main" id="{77CBE066-54C1-4987-8706-0628E4457C1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23688" y="2369977"/>
            <a:ext cx="6511585" cy="1753776"/>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3872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2AEB4B6-CC8B-494E-99DD-19E7CDB2DC7A}"/>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Data Source and Management</a:t>
            </a:r>
          </a:p>
        </p:txBody>
      </p:sp>
      <p:sp>
        <p:nvSpPr>
          <p:cNvPr id="3" name="Content Placeholder 2">
            <a:extLst>
              <a:ext uri="{FF2B5EF4-FFF2-40B4-BE49-F238E27FC236}">
                <a16:creationId xmlns:a16="http://schemas.microsoft.com/office/drawing/2014/main" id="{C63EAFD5-D287-4B25-9452-A3B05D331307}"/>
              </a:ext>
            </a:extLst>
          </p:cNvPr>
          <p:cNvSpPr>
            <a:spLocks noGrp="1"/>
          </p:cNvSpPr>
          <p:nvPr>
            <p:ph idx="1"/>
          </p:nvPr>
        </p:nvSpPr>
        <p:spPr>
          <a:xfrm>
            <a:off x="1367624" y="2490436"/>
            <a:ext cx="9708995" cy="3567173"/>
          </a:xfrm>
        </p:spPr>
        <p:txBody>
          <a:bodyPr anchor="ctr">
            <a:normAutofit/>
          </a:bodyPr>
          <a:lstStyle/>
          <a:p>
            <a:r>
              <a:rPr lang="en-US" sz="2400"/>
              <a:t>The Credit One data is a table of Taiwan loan customers with associated demographic information, history of monthly past payments, history of monthly bill statements, history of monthly previous payments, and whether the customer has defaulted on their loan</a:t>
            </a:r>
          </a:p>
          <a:p>
            <a:pPr marL="0" indent="0">
              <a:buNone/>
            </a:pPr>
            <a:endParaRPr lang="en-US" sz="2400"/>
          </a:p>
          <a:p>
            <a:r>
              <a:rPr lang="en-US" sz="2400"/>
              <a:t>The data is stored in a MySQL database. This was extracted to my local drive, where I will be using the local file for my analysis</a:t>
            </a:r>
          </a:p>
          <a:p>
            <a:endParaRPr lang="en-US" sz="2400"/>
          </a:p>
          <a:p>
            <a:pPr marL="0" indent="0">
              <a:buNone/>
            </a:pPr>
            <a:endParaRPr lang="en-US" sz="2400"/>
          </a:p>
        </p:txBody>
      </p:sp>
    </p:spTree>
    <p:extLst>
      <p:ext uri="{BB962C8B-B14F-4D97-AF65-F5344CB8AC3E}">
        <p14:creationId xmlns:p14="http://schemas.microsoft.com/office/powerpoint/2010/main" val="4136474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EBE77493-1354-4D24-9C7F-E0B7AE575CDA}"/>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Data Issues</a:t>
            </a:r>
          </a:p>
        </p:txBody>
      </p:sp>
      <p:sp>
        <p:nvSpPr>
          <p:cNvPr id="3" name="Content Placeholder 2">
            <a:extLst>
              <a:ext uri="{FF2B5EF4-FFF2-40B4-BE49-F238E27FC236}">
                <a16:creationId xmlns:a16="http://schemas.microsoft.com/office/drawing/2014/main" id="{68B74C27-66D2-4457-B421-B4ADD4FC8773}"/>
              </a:ext>
            </a:extLst>
          </p:cNvPr>
          <p:cNvSpPr>
            <a:spLocks noGrp="1"/>
          </p:cNvSpPr>
          <p:nvPr>
            <p:ph idx="1"/>
          </p:nvPr>
        </p:nvSpPr>
        <p:spPr>
          <a:xfrm>
            <a:off x="1367624" y="2490436"/>
            <a:ext cx="9708995" cy="3567173"/>
          </a:xfrm>
        </p:spPr>
        <p:txBody>
          <a:bodyPr anchor="ctr">
            <a:normAutofit lnSpcReduction="10000"/>
          </a:bodyPr>
          <a:lstStyle/>
          <a:p>
            <a:r>
              <a:rPr lang="en-US" sz="2400" dirty="0"/>
              <a:t>During the preliminary analysis, I have noticed the following issues with the data:</a:t>
            </a:r>
          </a:p>
          <a:p>
            <a:pPr lvl="1"/>
            <a:r>
              <a:rPr lang="en-US" dirty="0"/>
              <a:t>Two feature headers</a:t>
            </a:r>
          </a:p>
          <a:p>
            <a:pPr lvl="1"/>
            <a:r>
              <a:rPr lang="en-US" dirty="0"/>
              <a:t>Data type of all variables is object </a:t>
            </a:r>
          </a:p>
          <a:p>
            <a:pPr lvl="1"/>
            <a:r>
              <a:rPr lang="en-US" dirty="0"/>
              <a:t>One NULL ID</a:t>
            </a:r>
          </a:p>
          <a:p>
            <a:pPr lvl="1"/>
            <a:r>
              <a:rPr lang="en-US" dirty="0"/>
              <a:t>Error’s in data inputs(e.g. client’s behavior does not use Y/N inputs, age variable has values other than numbers)</a:t>
            </a:r>
          </a:p>
          <a:p>
            <a:pPr lvl="1"/>
            <a:endParaRPr lang="en-US" dirty="0"/>
          </a:p>
          <a:p>
            <a:r>
              <a:rPr lang="en-US" sz="2400" dirty="0"/>
              <a:t>These errors will be fixed during the pre-processing phase, where the data will be cleaned, transformed and validated for means of analysis</a:t>
            </a:r>
          </a:p>
          <a:p>
            <a:pPr lvl="1"/>
            <a:endParaRPr lang="en-US" dirty="0"/>
          </a:p>
        </p:txBody>
      </p:sp>
    </p:spTree>
    <p:extLst>
      <p:ext uri="{BB962C8B-B14F-4D97-AF65-F5344CB8AC3E}">
        <p14:creationId xmlns:p14="http://schemas.microsoft.com/office/powerpoint/2010/main" val="1997221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DC91C-947F-46EB-B19E-13932A8B1441}"/>
              </a:ext>
            </a:extLst>
          </p:cNvPr>
          <p:cNvSpPr>
            <a:spLocks noGrp="1"/>
          </p:cNvSpPr>
          <p:nvPr>
            <p:ph type="title"/>
          </p:nvPr>
        </p:nvSpPr>
        <p:spPr/>
        <p:txBody>
          <a:bodyPr/>
          <a:lstStyle/>
          <a:p>
            <a:r>
              <a:rPr lang="en-US" dirty="0"/>
              <a:t>Detailed Process</a:t>
            </a:r>
          </a:p>
        </p:txBody>
      </p:sp>
      <p:graphicFrame>
        <p:nvGraphicFramePr>
          <p:cNvPr id="4" name="Diagram 3">
            <a:extLst>
              <a:ext uri="{FF2B5EF4-FFF2-40B4-BE49-F238E27FC236}">
                <a16:creationId xmlns:a16="http://schemas.microsoft.com/office/drawing/2014/main" id="{6864145D-9247-4765-BCA2-FD9C2A1900F2}"/>
              </a:ext>
            </a:extLst>
          </p:cNvPr>
          <p:cNvGraphicFramePr/>
          <p:nvPr>
            <p:extLst>
              <p:ext uri="{D42A27DB-BD31-4B8C-83A1-F6EECF244321}">
                <p14:modId xmlns:p14="http://schemas.microsoft.com/office/powerpoint/2010/main" val="3179951805"/>
              </p:ext>
            </p:extLst>
          </p:nvPr>
        </p:nvGraphicFramePr>
        <p:xfrm>
          <a:off x="1364331" y="429126"/>
          <a:ext cx="8982075" cy="342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7" name="Straight Arrow Connector 6">
            <a:extLst>
              <a:ext uri="{FF2B5EF4-FFF2-40B4-BE49-F238E27FC236}">
                <a16:creationId xmlns:a16="http://schemas.microsoft.com/office/drawing/2014/main" id="{E1798AB7-7D46-4915-B211-CCC7E8E71051}"/>
              </a:ext>
            </a:extLst>
          </p:cNvPr>
          <p:cNvCxnSpPr/>
          <p:nvPr/>
        </p:nvCxnSpPr>
        <p:spPr>
          <a:xfrm>
            <a:off x="7748337" y="2542674"/>
            <a:ext cx="0" cy="561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DB62F36-3908-44CC-ABF1-C5A324B0760D}"/>
              </a:ext>
            </a:extLst>
          </p:cNvPr>
          <p:cNvSpPr txBox="1"/>
          <p:nvPr/>
        </p:nvSpPr>
        <p:spPr>
          <a:xfrm>
            <a:off x="7146757" y="3073296"/>
            <a:ext cx="1315453" cy="1569660"/>
          </a:xfrm>
          <a:prstGeom prst="rect">
            <a:avLst/>
          </a:prstGeom>
          <a:noFill/>
        </p:spPr>
        <p:txBody>
          <a:bodyPr wrap="square" rtlCol="0">
            <a:spAutoFit/>
          </a:bodyPr>
          <a:lstStyle/>
          <a:p>
            <a:r>
              <a:rPr lang="en-US" sz="1200" dirty="0"/>
              <a:t>-Are there enough variables to accurately make a prediction?</a:t>
            </a:r>
          </a:p>
          <a:p>
            <a:r>
              <a:rPr lang="en-US" sz="1200" dirty="0"/>
              <a:t>-Can six months of history be enough to make a prediction?</a:t>
            </a:r>
          </a:p>
        </p:txBody>
      </p:sp>
      <p:cxnSp>
        <p:nvCxnSpPr>
          <p:cNvPr id="9" name="Straight Arrow Connector 8">
            <a:extLst>
              <a:ext uri="{FF2B5EF4-FFF2-40B4-BE49-F238E27FC236}">
                <a16:creationId xmlns:a16="http://schemas.microsoft.com/office/drawing/2014/main" id="{D030D6FB-8FB6-4037-9640-05C2D70380E1}"/>
              </a:ext>
            </a:extLst>
          </p:cNvPr>
          <p:cNvCxnSpPr/>
          <p:nvPr/>
        </p:nvCxnSpPr>
        <p:spPr>
          <a:xfrm>
            <a:off x="3930316" y="2542674"/>
            <a:ext cx="0" cy="561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0C2C15D-1D94-4451-8ED3-BD3EA0EF8405}"/>
              </a:ext>
            </a:extLst>
          </p:cNvPr>
          <p:cNvSpPr txBox="1"/>
          <p:nvPr/>
        </p:nvSpPr>
        <p:spPr>
          <a:xfrm>
            <a:off x="3372853" y="3111804"/>
            <a:ext cx="1114925" cy="1200329"/>
          </a:xfrm>
          <a:prstGeom prst="rect">
            <a:avLst/>
          </a:prstGeom>
          <a:noFill/>
        </p:spPr>
        <p:txBody>
          <a:bodyPr wrap="square" rtlCol="0">
            <a:spAutoFit/>
          </a:bodyPr>
          <a:lstStyle/>
          <a:p>
            <a:r>
              <a:rPr lang="en-US" sz="1200" dirty="0"/>
              <a:t>-Is the data reliable?</a:t>
            </a:r>
          </a:p>
          <a:p>
            <a:r>
              <a:rPr lang="en-US" sz="1200" dirty="0"/>
              <a:t>-Can the data be accurately cleaned?</a:t>
            </a:r>
          </a:p>
          <a:p>
            <a:endParaRPr lang="en-US" sz="1200" dirty="0"/>
          </a:p>
        </p:txBody>
      </p:sp>
      <p:cxnSp>
        <p:nvCxnSpPr>
          <p:cNvPr id="11" name="Straight Arrow Connector 10">
            <a:extLst>
              <a:ext uri="{FF2B5EF4-FFF2-40B4-BE49-F238E27FC236}">
                <a16:creationId xmlns:a16="http://schemas.microsoft.com/office/drawing/2014/main" id="{12F814B1-7020-440D-8EA4-B7325916A206}"/>
              </a:ext>
            </a:extLst>
          </p:cNvPr>
          <p:cNvCxnSpPr/>
          <p:nvPr/>
        </p:nvCxnSpPr>
        <p:spPr>
          <a:xfrm>
            <a:off x="5855368" y="2542673"/>
            <a:ext cx="0" cy="561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21F3CFA-2B65-435F-A637-E56218FB7AA2}"/>
              </a:ext>
            </a:extLst>
          </p:cNvPr>
          <p:cNvSpPr txBox="1"/>
          <p:nvPr/>
        </p:nvSpPr>
        <p:spPr>
          <a:xfrm>
            <a:off x="143254" y="3211795"/>
            <a:ext cx="1264066" cy="646331"/>
          </a:xfrm>
          <a:prstGeom prst="rect">
            <a:avLst/>
          </a:prstGeom>
          <a:noFill/>
        </p:spPr>
        <p:txBody>
          <a:bodyPr wrap="square" rtlCol="0">
            <a:spAutoFit/>
          </a:bodyPr>
          <a:lstStyle/>
          <a:p>
            <a:r>
              <a:rPr lang="en-US" b="1" dirty="0"/>
              <a:t>Potential Pitfalls:</a:t>
            </a:r>
          </a:p>
        </p:txBody>
      </p:sp>
      <p:sp>
        <p:nvSpPr>
          <p:cNvPr id="13" name="TextBox 12">
            <a:extLst>
              <a:ext uri="{FF2B5EF4-FFF2-40B4-BE49-F238E27FC236}">
                <a16:creationId xmlns:a16="http://schemas.microsoft.com/office/drawing/2014/main" id="{D2F5BBBF-2870-4985-AC91-5B4575632880}"/>
              </a:ext>
            </a:extLst>
          </p:cNvPr>
          <p:cNvSpPr txBox="1"/>
          <p:nvPr/>
        </p:nvSpPr>
        <p:spPr>
          <a:xfrm>
            <a:off x="5381375" y="3111804"/>
            <a:ext cx="1114925" cy="1200329"/>
          </a:xfrm>
          <a:prstGeom prst="rect">
            <a:avLst/>
          </a:prstGeom>
          <a:noFill/>
        </p:spPr>
        <p:txBody>
          <a:bodyPr wrap="square" rtlCol="0">
            <a:spAutoFit/>
          </a:bodyPr>
          <a:lstStyle/>
          <a:p>
            <a:r>
              <a:rPr lang="en-US" sz="1200" dirty="0"/>
              <a:t>-Foreign currency amount may be difficult to understand results</a:t>
            </a:r>
          </a:p>
        </p:txBody>
      </p:sp>
      <p:sp>
        <p:nvSpPr>
          <p:cNvPr id="14" name="TextBox 13">
            <a:extLst>
              <a:ext uri="{FF2B5EF4-FFF2-40B4-BE49-F238E27FC236}">
                <a16:creationId xmlns:a16="http://schemas.microsoft.com/office/drawing/2014/main" id="{172D9CD3-D498-463D-915D-1AB0D3CBF5FE}"/>
              </a:ext>
            </a:extLst>
          </p:cNvPr>
          <p:cNvSpPr txBox="1"/>
          <p:nvPr/>
        </p:nvSpPr>
        <p:spPr>
          <a:xfrm>
            <a:off x="206167" y="5545921"/>
            <a:ext cx="1264066" cy="369332"/>
          </a:xfrm>
          <a:prstGeom prst="rect">
            <a:avLst/>
          </a:prstGeom>
          <a:noFill/>
        </p:spPr>
        <p:txBody>
          <a:bodyPr wrap="square" rtlCol="0">
            <a:spAutoFit/>
          </a:bodyPr>
          <a:lstStyle/>
          <a:p>
            <a:r>
              <a:rPr lang="en-US" b="1" dirty="0"/>
              <a:t>Solution:</a:t>
            </a:r>
          </a:p>
        </p:txBody>
      </p:sp>
      <p:cxnSp>
        <p:nvCxnSpPr>
          <p:cNvPr id="15" name="Straight Arrow Connector 14">
            <a:extLst>
              <a:ext uri="{FF2B5EF4-FFF2-40B4-BE49-F238E27FC236}">
                <a16:creationId xmlns:a16="http://schemas.microsoft.com/office/drawing/2014/main" id="{700B17D5-9C37-405A-8D56-030DE670DAC7}"/>
              </a:ext>
            </a:extLst>
          </p:cNvPr>
          <p:cNvCxnSpPr/>
          <p:nvPr/>
        </p:nvCxnSpPr>
        <p:spPr>
          <a:xfrm>
            <a:off x="9697453" y="2542672"/>
            <a:ext cx="0" cy="561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E1259D5-239B-4BD0-B236-E311A0802DD8}"/>
              </a:ext>
            </a:extLst>
          </p:cNvPr>
          <p:cNvSpPr txBox="1"/>
          <p:nvPr/>
        </p:nvSpPr>
        <p:spPr>
          <a:xfrm>
            <a:off x="9039726" y="3184566"/>
            <a:ext cx="1315453" cy="830997"/>
          </a:xfrm>
          <a:prstGeom prst="rect">
            <a:avLst/>
          </a:prstGeom>
          <a:noFill/>
        </p:spPr>
        <p:txBody>
          <a:bodyPr wrap="square" rtlCol="0">
            <a:spAutoFit/>
          </a:bodyPr>
          <a:lstStyle/>
          <a:p>
            <a:r>
              <a:rPr lang="en-US" sz="1200" dirty="0"/>
              <a:t>-Clearly explaining the results to a non-technical audience</a:t>
            </a:r>
          </a:p>
        </p:txBody>
      </p:sp>
      <p:cxnSp>
        <p:nvCxnSpPr>
          <p:cNvPr id="18" name="Straight Arrow Connector 17">
            <a:extLst>
              <a:ext uri="{FF2B5EF4-FFF2-40B4-BE49-F238E27FC236}">
                <a16:creationId xmlns:a16="http://schemas.microsoft.com/office/drawing/2014/main" id="{20585488-697E-4969-BC5D-0CFBCA78E1FF}"/>
              </a:ext>
            </a:extLst>
          </p:cNvPr>
          <p:cNvCxnSpPr/>
          <p:nvPr/>
        </p:nvCxnSpPr>
        <p:spPr>
          <a:xfrm>
            <a:off x="3801979" y="4443663"/>
            <a:ext cx="0" cy="561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0D179B4-F21A-461F-B072-D48394D65410}"/>
              </a:ext>
            </a:extLst>
          </p:cNvPr>
          <p:cNvCxnSpPr/>
          <p:nvPr/>
        </p:nvCxnSpPr>
        <p:spPr>
          <a:xfrm>
            <a:off x="5727032" y="4443663"/>
            <a:ext cx="0" cy="561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9345CF7-4583-42D1-A520-54727299FA2E}"/>
              </a:ext>
            </a:extLst>
          </p:cNvPr>
          <p:cNvCxnSpPr/>
          <p:nvPr/>
        </p:nvCxnSpPr>
        <p:spPr>
          <a:xfrm>
            <a:off x="7724274" y="4642956"/>
            <a:ext cx="0" cy="561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FFE787A-4B04-4E9D-B76D-305272ADB618}"/>
              </a:ext>
            </a:extLst>
          </p:cNvPr>
          <p:cNvCxnSpPr/>
          <p:nvPr/>
        </p:nvCxnSpPr>
        <p:spPr>
          <a:xfrm>
            <a:off x="9697453" y="4443663"/>
            <a:ext cx="0" cy="561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401462A-97CA-46B1-8432-6FDA02C6BAC6}"/>
              </a:ext>
            </a:extLst>
          </p:cNvPr>
          <p:cNvSpPr txBox="1"/>
          <p:nvPr/>
        </p:nvSpPr>
        <p:spPr>
          <a:xfrm>
            <a:off x="3244516" y="5279242"/>
            <a:ext cx="1114925" cy="1015663"/>
          </a:xfrm>
          <a:prstGeom prst="rect">
            <a:avLst/>
          </a:prstGeom>
          <a:noFill/>
        </p:spPr>
        <p:txBody>
          <a:bodyPr wrap="square" rtlCol="0">
            <a:spAutoFit/>
          </a:bodyPr>
          <a:lstStyle/>
          <a:p>
            <a:r>
              <a:rPr lang="en-US" sz="1200" dirty="0"/>
              <a:t>-Explore data to catch as many issues as possible. Clean accordingly</a:t>
            </a:r>
          </a:p>
        </p:txBody>
      </p:sp>
      <p:sp>
        <p:nvSpPr>
          <p:cNvPr id="24" name="TextBox 23">
            <a:extLst>
              <a:ext uri="{FF2B5EF4-FFF2-40B4-BE49-F238E27FC236}">
                <a16:creationId xmlns:a16="http://schemas.microsoft.com/office/drawing/2014/main" id="{11119164-FEAA-42EB-B58B-EADFD73EB3A3}"/>
              </a:ext>
            </a:extLst>
          </p:cNvPr>
          <p:cNvSpPr txBox="1"/>
          <p:nvPr/>
        </p:nvSpPr>
        <p:spPr>
          <a:xfrm>
            <a:off x="5169569" y="5279242"/>
            <a:ext cx="1114925" cy="1015663"/>
          </a:xfrm>
          <a:prstGeom prst="rect">
            <a:avLst/>
          </a:prstGeom>
          <a:noFill/>
        </p:spPr>
        <p:txBody>
          <a:bodyPr wrap="square" rtlCol="0">
            <a:spAutoFit/>
          </a:bodyPr>
          <a:lstStyle/>
          <a:p>
            <a:r>
              <a:rPr lang="en-US" sz="1200" dirty="0"/>
              <a:t>-Utilize currency exchange rate to be able to analyze results</a:t>
            </a:r>
          </a:p>
        </p:txBody>
      </p:sp>
      <p:sp>
        <p:nvSpPr>
          <p:cNvPr id="25" name="TextBox 24">
            <a:extLst>
              <a:ext uri="{FF2B5EF4-FFF2-40B4-BE49-F238E27FC236}">
                <a16:creationId xmlns:a16="http://schemas.microsoft.com/office/drawing/2014/main" id="{C400F9B6-CBC4-43EB-B56B-9F5F86AA22D4}"/>
              </a:ext>
            </a:extLst>
          </p:cNvPr>
          <p:cNvSpPr txBox="1"/>
          <p:nvPr/>
        </p:nvSpPr>
        <p:spPr>
          <a:xfrm>
            <a:off x="7275098" y="5279242"/>
            <a:ext cx="1114925" cy="1015663"/>
          </a:xfrm>
          <a:prstGeom prst="rect">
            <a:avLst/>
          </a:prstGeom>
          <a:noFill/>
        </p:spPr>
        <p:txBody>
          <a:bodyPr wrap="square" rtlCol="0">
            <a:spAutoFit/>
          </a:bodyPr>
          <a:lstStyle/>
          <a:p>
            <a:r>
              <a:rPr lang="en-US" sz="1200" dirty="0"/>
              <a:t>-Create model; gather more data if possible/needed</a:t>
            </a:r>
          </a:p>
        </p:txBody>
      </p:sp>
      <p:sp>
        <p:nvSpPr>
          <p:cNvPr id="26" name="TextBox 25">
            <a:extLst>
              <a:ext uri="{FF2B5EF4-FFF2-40B4-BE49-F238E27FC236}">
                <a16:creationId xmlns:a16="http://schemas.microsoft.com/office/drawing/2014/main" id="{4DDB6DBE-686C-451C-8A03-5F8E69CBAA17}"/>
              </a:ext>
            </a:extLst>
          </p:cNvPr>
          <p:cNvSpPr txBox="1"/>
          <p:nvPr/>
        </p:nvSpPr>
        <p:spPr>
          <a:xfrm>
            <a:off x="9164053" y="5204429"/>
            <a:ext cx="1114925" cy="1200329"/>
          </a:xfrm>
          <a:prstGeom prst="rect">
            <a:avLst/>
          </a:prstGeom>
          <a:noFill/>
        </p:spPr>
        <p:txBody>
          <a:bodyPr wrap="square" rtlCol="0">
            <a:spAutoFit/>
          </a:bodyPr>
          <a:lstStyle/>
          <a:p>
            <a:r>
              <a:rPr lang="en-US" sz="1200" dirty="0"/>
              <a:t>-Limit technical verbiage, explain clearly and thoroughly</a:t>
            </a:r>
          </a:p>
        </p:txBody>
      </p:sp>
    </p:spTree>
    <p:extLst>
      <p:ext uri="{BB962C8B-B14F-4D97-AF65-F5344CB8AC3E}">
        <p14:creationId xmlns:p14="http://schemas.microsoft.com/office/powerpoint/2010/main" val="1523378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46AD603-201B-41AA-97A0-67AB773DE99C}"/>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Data Insights</a:t>
            </a:r>
          </a:p>
        </p:txBody>
      </p:sp>
      <p:sp>
        <p:nvSpPr>
          <p:cNvPr id="3" name="Content Placeholder 2">
            <a:extLst>
              <a:ext uri="{FF2B5EF4-FFF2-40B4-BE49-F238E27FC236}">
                <a16:creationId xmlns:a16="http://schemas.microsoft.com/office/drawing/2014/main" id="{7A3F2992-62B8-46D4-A3DF-4DB0C24EDFDB}"/>
              </a:ext>
            </a:extLst>
          </p:cNvPr>
          <p:cNvSpPr>
            <a:spLocks noGrp="1"/>
          </p:cNvSpPr>
          <p:nvPr>
            <p:ph idx="1"/>
          </p:nvPr>
        </p:nvSpPr>
        <p:spPr>
          <a:xfrm>
            <a:off x="1236356" y="2733999"/>
            <a:ext cx="9708995" cy="3567173"/>
          </a:xfrm>
        </p:spPr>
        <p:txBody>
          <a:bodyPr anchor="ctr">
            <a:normAutofit/>
          </a:bodyPr>
          <a:lstStyle/>
          <a:p>
            <a:r>
              <a:rPr lang="en-US" sz="2400" dirty="0"/>
              <a:t>High customer default rate (22% of the pop.)</a:t>
            </a:r>
          </a:p>
          <a:p>
            <a:endParaRPr lang="en-US" sz="2400" dirty="0"/>
          </a:p>
          <a:p>
            <a:r>
              <a:rPr lang="en-US" sz="2400" dirty="0"/>
              <a:t>32% of the population is between 21-29</a:t>
            </a:r>
          </a:p>
          <a:p>
            <a:endParaRPr lang="en-US" sz="2400" dirty="0"/>
          </a:p>
          <a:p>
            <a:r>
              <a:rPr lang="en-US" sz="2400" dirty="0"/>
              <a:t>47% have a University degree and 35% have a Graduate degree</a:t>
            </a:r>
          </a:p>
          <a:p>
            <a:endParaRPr lang="en-US" sz="2400" dirty="0"/>
          </a:p>
          <a:p>
            <a:endParaRPr lang="en-US" sz="2400" dirty="0"/>
          </a:p>
        </p:txBody>
      </p:sp>
    </p:spTree>
    <p:extLst>
      <p:ext uri="{BB962C8B-B14F-4D97-AF65-F5344CB8AC3E}">
        <p14:creationId xmlns:p14="http://schemas.microsoft.com/office/powerpoint/2010/main" val="3782758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TotalTime>
  <Words>391</Words>
  <Application>Microsoft Office PowerPoint</Application>
  <PresentationFormat>Widescreen</PresentationFormat>
  <Paragraphs>43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Data Science Framework</vt:lpstr>
      <vt:lpstr>Statement of Goals</vt:lpstr>
      <vt:lpstr>Data Science Process - BADIR</vt:lpstr>
      <vt:lpstr>Data Source and Management</vt:lpstr>
      <vt:lpstr>Data Issues</vt:lpstr>
      <vt:lpstr>Detailed Process</vt:lpstr>
      <vt:lpstr>Data Insights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Framework</dc:title>
  <dc:creator>Hunter Messer</dc:creator>
  <cp:lastModifiedBy>Hunter Messer</cp:lastModifiedBy>
  <cp:revision>10</cp:revision>
  <dcterms:created xsi:type="dcterms:W3CDTF">2022-04-07T17:39:16Z</dcterms:created>
  <dcterms:modified xsi:type="dcterms:W3CDTF">2022-04-08T14:30:42Z</dcterms:modified>
</cp:coreProperties>
</file>