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6" r:id="rId2"/>
    <p:sldId id="268" r:id="rId3"/>
    <p:sldId id="264" r:id="rId4"/>
    <p:sldId id="262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F4A77-E4EA-4134-8D8F-364CB89233F1}" v="1190" dt="2019-09-19T14:22:21.123"/>
    <p1510:client id="{7FC1457D-0FC3-4E17-A685-10A80919669C}" v="3" dt="2019-09-19T13:03:45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Greenwood" userId="3106575fd34687cd" providerId="LiveId" clId="{45CF4A77-E4EA-4134-8D8F-364CB89233F1}"/>
    <pc:docChg chg="custSel addSld delSld modSld sldOrd">
      <pc:chgData name="Hart Greenwood" userId="3106575fd34687cd" providerId="LiveId" clId="{45CF4A77-E4EA-4134-8D8F-364CB89233F1}" dt="2019-09-19T14:22:21.123" v="1189" actId="2696"/>
      <pc:docMkLst>
        <pc:docMk/>
      </pc:docMkLst>
      <pc:sldChg chg="del">
        <pc:chgData name="Hart Greenwood" userId="3106575fd34687cd" providerId="LiveId" clId="{45CF4A77-E4EA-4134-8D8F-364CB89233F1}" dt="2019-09-19T14:22:21.113" v="1188" actId="2696"/>
        <pc:sldMkLst>
          <pc:docMk/>
          <pc:sldMk cId="3636738038" sldId="257"/>
        </pc:sldMkLst>
      </pc:sldChg>
      <pc:sldChg chg="del">
        <pc:chgData name="Hart Greenwood" userId="3106575fd34687cd" providerId="LiveId" clId="{45CF4A77-E4EA-4134-8D8F-364CB89233F1}" dt="2019-09-19T14:22:21.123" v="1189" actId="2696"/>
        <pc:sldMkLst>
          <pc:docMk/>
          <pc:sldMk cId="3234782546" sldId="258"/>
        </pc:sldMkLst>
      </pc:sldChg>
      <pc:sldChg chg="addSp delSp modSp add">
        <pc:chgData name="Hart Greenwood" userId="3106575fd34687cd" providerId="LiveId" clId="{45CF4A77-E4EA-4134-8D8F-364CB89233F1}" dt="2019-09-16T21:10:16.797" v="3" actId="1076"/>
        <pc:sldMkLst>
          <pc:docMk/>
          <pc:sldMk cId="1596087783" sldId="262"/>
        </pc:sldMkLst>
        <pc:spChg chg="del">
          <ac:chgData name="Hart Greenwood" userId="3106575fd34687cd" providerId="LiveId" clId="{45CF4A77-E4EA-4134-8D8F-364CB89233F1}" dt="2019-09-16T21:10:07.837" v="1"/>
          <ac:spMkLst>
            <pc:docMk/>
            <pc:sldMk cId="1596087783" sldId="262"/>
            <ac:spMk id="3" creationId="{FD714375-F065-4CED-9309-5D6549203A67}"/>
          </ac:spMkLst>
        </pc:spChg>
        <pc:picChg chg="add mod">
          <ac:chgData name="Hart Greenwood" userId="3106575fd34687cd" providerId="LiveId" clId="{45CF4A77-E4EA-4134-8D8F-364CB89233F1}" dt="2019-09-16T21:10:16.797" v="3" actId="1076"/>
          <ac:picMkLst>
            <pc:docMk/>
            <pc:sldMk cId="1596087783" sldId="262"/>
            <ac:picMk id="4" creationId="{89ED5BD4-1BA8-446B-B0B6-8D9BB5956855}"/>
          </ac:picMkLst>
        </pc:picChg>
      </pc:sldChg>
      <pc:sldChg chg="addSp delSp modSp add">
        <pc:chgData name="Hart Greenwood" userId="3106575fd34687cd" providerId="LiveId" clId="{45CF4A77-E4EA-4134-8D8F-364CB89233F1}" dt="2019-09-19T13:51:35.896" v="842" actId="20577"/>
        <pc:sldMkLst>
          <pc:docMk/>
          <pc:sldMk cId="2393843152" sldId="263"/>
        </pc:sldMkLst>
        <pc:spChg chg="mod">
          <ac:chgData name="Hart Greenwood" userId="3106575fd34687cd" providerId="LiveId" clId="{45CF4A77-E4EA-4134-8D8F-364CB89233F1}" dt="2019-09-19T13:04:19.336" v="34" actId="20577"/>
          <ac:spMkLst>
            <pc:docMk/>
            <pc:sldMk cId="2393843152" sldId="263"/>
            <ac:spMk id="2" creationId="{E74D6E21-F567-4FAA-8506-FCA18410FD25}"/>
          </ac:spMkLst>
        </pc:spChg>
        <pc:spChg chg="del">
          <ac:chgData name="Hart Greenwood" userId="3106575fd34687cd" providerId="LiveId" clId="{45CF4A77-E4EA-4134-8D8F-364CB89233F1}" dt="2019-09-19T13:04:26.343" v="35"/>
          <ac:spMkLst>
            <pc:docMk/>
            <pc:sldMk cId="2393843152" sldId="263"/>
            <ac:spMk id="3" creationId="{A8BE1799-94C6-4D28-AD10-04B69B1A2B7E}"/>
          </ac:spMkLst>
        </pc:spChg>
        <pc:spChg chg="del">
          <ac:chgData name="Hart Greenwood" userId="3106575fd34687cd" providerId="LiveId" clId="{45CF4A77-E4EA-4134-8D8F-364CB89233F1}" dt="2019-09-19T13:04:26.343" v="35"/>
          <ac:spMkLst>
            <pc:docMk/>
            <pc:sldMk cId="2393843152" sldId="263"/>
            <ac:spMk id="4" creationId="{867C61EF-3DE9-4096-8E8D-6DC5C3E11536}"/>
          </ac:spMkLst>
        </pc:spChg>
        <pc:spChg chg="add mod">
          <ac:chgData name="Hart Greenwood" userId="3106575fd34687cd" providerId="LiveId" clId="{45CF4A77-E4EA-4134-8D8F-364CB89233F1}" dt="2019-09-19T13:51:35.896" v="842" actId="20577"/>
          <ac:spMkLst>
            <pc:docMk/>
            <pc:sldMk cId="2393843152" sldId="263"/>
            <ac:spMk id="5" creationId="{B33BBA12-D110-4D7C-B92E-A9AAD6248D33}"/>
          </ac:spMkLst>
        </pc:spChg>
        <pc:picChg chg="add mod">
          <ac:chgData name="Hart Greenwood" userId="3106575fd34687cd" providerId="LiveId" clId="{45CF4A77-E4EA-4134-8D8F-364CB89233F1}" dt="2019-09-19T13:22:56.057" v="813" actId="1076"/>
          <ac:picMkLst>
            <pc:docMk/>
            <pc:sldMk cId="2393843152" sldId="263"/>
            <ac:picMk id="6" creationId="{DFEA4066-6334-4401-BDBA-198854F42450}"/>
          </ac:picMkLst>
        </pc:picChg>
      </pc:sldChg>
      <pc:sldChg chg="addSp delSp modSp add ord">
        <pc:chgData name="Hart Greenwood" userId="3106575fd34687cd" providerId="LiveId" clId="{45CF4A77-E4EA-4134-8D8F-364CB89233F1}" dt="2019-09-19T14:16:53.106" v="1136" actId="20577"/>
        <pc:sldMkLst>
          <pc:docMk/>
          <pc:sldMk cId="2935312707" sldId="264"/>
        </pc:sldMkLst>
        <pc:spChg chg="mod">
          <ac:chgData name="Hart Greenwood" userId="3106575fd34687cd" providerId="LiveId" clId="{45CF4A77-E4EA-4134-8D8F-364CB89233F1}" dt="2019-09-19T14:09:37.851" v="866" actId="20577"/>
          <ac:spMkLst>
            <pc:docMk/>
            <pc:sldMk cId="2935312707" sldId="264"/>
            <ac:spMk id="2" creationId="{4E7658BD-3F05-436A-9B1F-34584BDE7BF4}"/>
          </ac:spMkLst>
        </pc:spChg>
        <pc:spChg chg="mod">
          <ac:chgData name="Hart Greenwood" userId="3106575fd34687cd" providerId="LiveId" clId="{45CF4A77-E4EA-4134-8D8F-364CB89233F1}" dt="2019-09-19T14:16:53.106" v="1136" actId="20577"/>
          <ac:spMkLst>
            <pc:docMk/>
            <pc:sldMk cId="2935312707" sldId="264"/>
            <ac:spMk id="3" creationId="{5E5AD2C7-A2E8-4600-8065-98DF44F6F727}"/>
          </ac:spMkLst>
        </pc:spChg>
        <pc:spChg chg="del">
          <ac:chgData name="Hart Greenwood" userId="3106575fd34687cd" providerId="LiveId" clId="{45CF4A77-E4EA-4134-8D8F-364CB89233F1}" dt="2019-09-19T14:14:14.755" v="1072"/>
          <ac:spMkLst>
            <pc:docMk/>
            <pc:sldMk cId="2935312707" sldId="264"/>
            <ac:spMk id="4" creationId="{C7F85DE2-F611-4960-A7DB-EC4EBB051822}"/>
          </ac:spMkLst>
        </pc:spChg>
        <pc:picChg chg="add mod">
          <ac:chgData name="Hart Greenwood" userId="3106575fd34687cd" providerId="LiveId" clId="{45CF4A77-E4EA-4134-8D8F-364CB89233F1}" dt="2019-09-19T14:14:16.849" v="1073" actId="1076"/>
          <ac:picMkLst>
            <pc:docMk/>
            <pc:sldMk cId="2935312707" sldId="264"/>
            <ac:picMk id="5" creationId="{25C6A701-A29F-443B-8ADA-C04ABF002DF2}"/>
          </ac:picMkLst>
        </pc:picChg>
      </pc:sldChg>
      <pc:sldChg chg="modSp add del">
        <pc:chgData name="Hart Greenwood" userId="3106575fd34687cd" providerId="LiveId" clId="{45CF4A77-E4EA-4134-8D8F-364CB89233F1}" dt="2019-09-19T14:22:05.412" v="1187" actId="2696"/>
        <pc:sldMkLst>
          <pc:docMk/>
          <pc:sldMk cId="1456825513" sldId="265"/>
        </pc:sldMkLst>
        <pc:spChg chg="mod">
          <ac:chgData name="Hart Greenwood" userId="3106575fd34687cd" providerId="LiveId" clId="{45CF4A77-E4EA-4134-8D8F-364CB89233F1}" dt="2019-09-19T14:18:30.168" v="1186" actId="20577"/>
          <ac:spMkLst>
            <pc:docMk/>
            <pc:sldMk cId="1456825513" sldId="265"/>
            <ac:spMk id="2" creationId="{281E461E-D9F1-4602-B1E1-FA7D4969C60A}"/>
          </ac:spMkLst>
        </pc:spChg>
      </pc:sldChg>
    </pc:docChg>
  </pc:docChgLst>
  <pc:docChgLst>
    <pc:chgData name="Hart Greenwood" userId="3106575fd34687cd" providerId="Windows Live" clId="Web-{7FC1457D-0FC3-4E17-A685-10A80919669C}"/>
    <pc:docChg chg="modSld sldOrd">
      <pc:chgData name="Hart Greenwood" userId="3106575fd34687cd" providerId="Windows Live" clId="Web-{7FC1457D-0FC3-4E17-A685-10A80919669C}" dt="2019-09-19T13:03:45.694" v="2"/>
      <pc:docMkLst>
        <pc:docMk/>
      </pc:docMkLst>
      <pc:sldChg chg="mod modShow">
        <pc:chgData name="Hart Greenwood" userId="3106575fd34687cd" providerId="Windows Live" clId="Web-{7FC1457D-0FC3-4E17-A685-10A80919669C}" dt="2019-09-19T13:03:45.600" v="1"/>
        <pc:sldMkLst>
          <pc:docMk/>
          <pc:sldMk cId="3636738038" sldId="257"/>
        </pc:sldMkLst>
      </pc:sldChg>
      <pc:sldChg chg="mod modShow">
        <pc:chgData name="Hart Greenwood" userId="3106575fd34687cd" providerId="Windows Live" clId="Web-{7FC1457D-0FC3-4E17-A685-10A80919669C}" dt="2019-09-19T13:03:45.694" v="2"/>
        <pc:sldMkLst>
          <pc:docMk/>
          <pc:sldMk cId="3234782546" sldId="258"/>
        </pc:sldMkLst>
      </pc:sldChg>
      <pc:sldChg chg="ord">
        <pc:chgData name="Hart Greenwood" userId="3106575fd34687cd" providerId="Windows Live" clId="Web-{7FC1457D-0FC3-4E17-A685-10A80919669C}" dt="2019-09-19T13:03:25.740" v="0"/>
        <pc:sldMkLst>
          <pc:docMk/>
          <pc:sldMk cId="353413357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70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3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87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1377425694,&quot;Placement&quot;:&quot;Footer&quot;}">
            <a:extLst>
              <a:ext uri="{FF2B5EF4-FFF2-40B4-BE49-F238E27FC236}">
                <a16:creationId xmlns="" xmlns:a16="http://schemas.microsoft.com/office/drawing/2014/main" id="{CC9DC395-F502-4C2C-9096-EC79FAC08870}"/>
              </a:ext>
            </a:extLst>
          </p:cNvPr>
          <p:cNvSpPr txBox="1"/>
          <p:nvPr userDrawn="1"/>
        </p:nvSpPr>
        <p:spPr>
          <a:xfrm>
            <a:off x="5638903" y="6629836"/>
            <a:ext cx="91419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Devon - Internal</a:t>
            </a:r>
          </a:p>
        </p:txBody>
      </p:sp>
    </p:spTree>
    <p:extLst>
      <p:ext uri="{BB962C8B-B14F-4D97-AF65-F5344CB8AC3E}">
        <p14:creationId xmlns:p14="http://schemas.microsoft.com/office/powerpoint/2010/main" val="19443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0306B-29A2-4EFA-9F06-E611D5A5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1133" y="4595219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Exploration of </a:t>
            </a:r>
            <a:r>
              <a:rPr lang="en-US" sz="3600" dirty="0" err="1" smtClean="0"/>
              <a:t>Eagleford</a:t>
            </a:r>
            <a:r>
              <a:rPr lang="en-US" sz="3600" dirty="0" smtClean="0"/>
              <a:t> Shale Performance Drivers and Performance Prediction in De Witt and Karnes County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BB69CB-39AE-4684-B6F4-B05AF7905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290" y="5163467"/>
            <a:ext cx="3336419" cy="1126283"/>
          </a:xfrm>
        </p:spPr>
        <p:txBody>
          <a:bodyPr/>
          <a:lstStyle/>
          <a:p>
            <a:r>
              <a:rPr lang="en-US" dirty="0" smtClean="0"/>
              <a:t>Hart Greenwood 6/15/2020</a:t>
            </a:r>
          </a:p>
          <a:p>
            <a:r>
              <a:rPr lang="en-US" dirty="0" smtClean="0"/>
              <a:t>GA-DATR-April 2020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489" y="193803"/>
            <a:ext cx="8911687" cy="765419"/>
          </a:xfrm>
        </p:spPr>
        <p:txBody>
          <a:bodyPr>
            <a:normAutofit/>
          </a:bodyPr>
          <a:lstStyle/>
          <a:p>
            <a:r>
              <a:rPr lang="en-US" dirty="0"/>
              <a:t>Original Dataset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413" y="1111624"/>
            <a:ext cx="5199390" cy="514574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Gathered data from IHS (publicly provided information) </a:t>
            </a:r>
          </a:p>
          <a:p>
            <a:r>
              <a:rPr lang="en-US" sz="1400" dirty="0" smtClean="0"/>
              <a:t>Original Dataset Contained data from 11,175 wells across De Witt and Karnes County</a:t>
            </a:r>
          </a:p>
          <a:p>
            <a:pPr lvl="1"/>
            <a:r>
              <a:rPr lang="en-US" sz="1400" dirty="0" smtClean="0"/>
              <a:t>Two of the most prolific counties in the play</a:t>
            </a:r>
          </a:p>
          <a:p>
            <a:pPr lvl="1"/>
            <a:r>
              <a:rPr lang="en-US" sz="1400" dirty="0" smtClean="0"/>
              <a:t>Covers a wide range of operators, fluid types, and completion types</a:t>
            </a:r>
          </a:p>
          <a:p>
            <a:pPr marL="128016" lvl="1" indent="0">
              <a:buNone/>
            </a:pPr>
            <a:r>
              <a:rPr lang="en-US" sz="1400" dirty="0" smtClean="0"/>
              <a:t>Target Variable is 6 month cumulative oil production</a:t>
            </a:r>
          </a:p>
          <a:p>
            <a:pPr lvl="1"/>
            <a:r>
              <a:rPr lang="en-US" sz="1400" dirty="0" smtClean="0"/>
              <a:t>I want to understand what drives the well performance of infill oil wells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94" y="1032342"/>
            <a:ext cx="5299959" cy="352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2" y="3500998"/>
            <a:ext cx="4978925" cy="33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489" y="193803"/>
            <a:ext cx="8911687" cy="765419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Dataset and Preliminary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413" y="1111624"/>
            <a:ext cx="5199390" cy="5145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Collected production, drilling, and completion data</a:t>
            </a:r>
          </a:p>
          <a:p>
            <a:pPr lvl="1"/>
            <a:r>
              <a:rPr lang="en-US" sz="1600" dirty="0" smtClean="0"/>
              <a:t>Cleaned the dataset down to wells with completion data, at least 6 months of production, and with GOR’s less than </a:t>
            </a:r>
            <a:r>
              <a:rPr lang="en-US" sz="1600" dirty="0" smtClean="0"/>
              <a:t>1500 </a:t>
            </a:r>
            <a:r>
              <a:rPr lang="en-US" sz="1600" dirty="0" err="1" smtClean="0"/>
              <a:t>scf</a:t>
            </a:r>
            <a:r>
              <a:rPr lang="en-US" sz="1600" dirty="0" smtClean="0"/>
              <a:t>/</a:t>
            </a:r>
            <a:r>
              <a:rPr lang="en-US" sz="1600" dirty="0" err="1" smtClean="0"/>
              <a:t>bbl</a:t>
            </a:r>
            <a:endParaRPr lang="en-US" sz="1600" dirty="0" smtClean="0"/>
          </a:p>
          <a:p>
            <a:pPr lvl="1"/>
            <a:r>
              <a:rPr lang="en-US" sz="1600" dirty="0" smtClean="0"/>
              <a:t>Without the GOR filter, TVD and GOR will dominate production rates </a:t>
            </a:r>
          </a:p>
          <a:p>
            <a:pPr lvl="1"/>
            <a:r>
              <a:rPr lang="en-US" sz="1600" dirty="0" smtClean="0"/>
              <a:t>Iterated </a:t>
            </a:r>
            <a:r>
              <a:rPr lang="en-US" sz="1600" dirty="0" smtClean="0"/>
              <a:t>through the dataset and looked for the oldest well in the unit (the parent well) and pulled the cumulative production and 6 month production volume</a:t>
            </a:r>
          </a:p>
          <a:p>
            <a:pPr lvl="2"/>
            <a:r>
              <a:rPr lang="en-US" sz="1600" dirty="0" smtClean="0"/>
              <a:t>This should act as a proxy for “depletion” and geologic strength of the unit</a:t>
            </a:r>
          </a:p>
          <a:p>
            <a:pPr lvl="1"/>
            <a:r>
              <a:rPr lang="en-US" sz="1600" dirty="0" smtClean="0"/>
              <a:t>Measured the distance between each well in the dataset and returned the closest distance – well spacing is generally a strong performance driver</a:t>
            </a:r>
          </a:p>
          <a:p>
            <a:pPr lvl="1"/>
            <a:r>
              <a:rPr lang="en-US" sz="1600" dirty="0" smtClean="0"/>
              <a:t>Calculated the length of the horizontal lateral, well completion metrics, and </a:t>
            </a:r>
            <a:r>
              <a:rPr lang="en-US" sz="1600" dirty="0" err="1" smtClean="0"/>
              <a:t>geohash</a:t>
            </a:r>
            <a:r>
              <a:rPr lang="en-US" sz="1600" dirty="0" smtClean="0"/>
              <a:t> location (“zip codes for location”)</a:t>
            </a:r>
            <a:endParaRPr lang="en-US" sz="2000" dirty="0"/>
          </a:p>
          <a:p>
            <a:pPr lvl="1"/>
            <a:r>
              <a:rPr lang="en-US" sz="1600" dirty="0" smtClean="0"/>
              <a:t>Final Dataset contains about ~4900 wells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1930" y="2127000"/>
            <a:ext cx="2074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&lt;1500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 GOR: Black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1500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 &lt; GOR &lt;3200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: Volatile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&gt;3200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: Gas Condensate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32785" y="959222"/>
            <a:ext cx="5153025" cy="3305175"/>
            <a:chOff x="7038975" y="1748118"/>
            <a:chExt cx="5153025" cy="33051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975" y="1748118"/>
              <a:ext cx="5153025" cy="3305175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H="1" flipV="1">
              <a:off x="8699268" y="2070847"/>
              <a:ext cx="17929" cy="2590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391370" y="2070847"/>
              <a:ext cx="17929" cy="25908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355741" y="1406585"/>
            <a:ext cx="2074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&lt;1500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 GOR: Black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1500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 &lt; GOR &lt;3200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: Volatile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&gt;3200 </a:t>
            </a:r>
            <a:r>
              <a:rPr lang="en-US" sz="1200" dirty="0" err="1" smtClean="0"/>
              <a:t>scf</a:t>
            </a:r>
            <a:r>
              <a:rPr lang="en-US" sz="1200" dirty="0" smtClean="0"/>
              <a:t>/</a:t>
            </a:r>
            <a:r>
              <a:rPr lang="en-US" sz="1200" dirty="0" err="1" smtClean="0"/>
              <a:t>bbl</a:t>
            </a:r>
            <a:r>
              <a:rPr lang="en-US" sz="1200" dirty="0" smtClean="0"/>
              <a:t>: Gas Condensate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181900" y="4463987"/>
            <a:ext cx="2760059" cy="1936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59906" y="6472518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Infilled Section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561929" y="4482026"/>
            <a:ext cx="17930" cy="19363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94144" y="4500065"/>
            <a:ext cx="8965" cy="1900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2819" y="4463987"/>
            <a:ext cx="8965" cy="1900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398155" y="4482026"/>
            <a:ext cx="8965" cy="1900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13270" y="4482026"/>
            <a:ext cx="8965" cy="1900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13270" y="5065059"/>
            <a:ext cx="5898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74738" y="5100700"/>
            <a:ext cx="43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300’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3022" y="5100700"/>
            <a:ext cx="1335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Drilled 8/1/2014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 smtClean="0"/>
              <a:t>Drillled</a:t>
            </a:r>
            <a:r>
              <a:rPr lang="en-US" sz="1050" dirty="0" smtClean="0"/>
              <a:t> 1/1/2019</a:t>
            </a:r>
            <a:endParaRPr lang="en-US" sz="105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71700" y="5152927"/>
            <a:ext cx="0" cy="1939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68937" y="5452434"/>
            <a:ext cx="0" cy="2108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0"/>
            <a:ext cx="8911687" cy="765419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Analysis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30358" y="788197"/>
            <a:ext cx="5681472" cy="551092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Compared the 5 major Operators</a:t>
            </a:r>
          </a:p>
          <a:p>
            <a:r>
              <a:rPr lang="en-US" sz="1200" dirty="0" smtClean="0"/>
              <a:t>Reviewed the performance delta between the two geologic basins that make up the dataset</a:t>
            </a:r>
          </a:p>
          <a:p>
            <a:pPr lvl="1"/>
            <a:r>
              <a:rPr lang="en-US" sz="1200" dirty="0" smtClean="0"/>
              <a:t>Karnes Embankment appears to perform slightly better than the Rio Grande Trend</a:t>
            </a:r>
          </a:p>
          <a:p>
            <a:r>
              <a:rPr lang="en-US" sz="1200" dirty="0" smtClean="0"/>
              <a:t>Reviewed the general trends in completion design, well spacing, and lateral length</a:t>
            </a:r>
          </a:p>
          <a:p>
            <a:r>
              <a:rPr lang="en-US" sz="1200" dirty="0" smtClean="0"/>
              <a:t>Compared correlation to the target variable (6 month cumulative oil) and looked for multicollinearity</a:t>
            </a:r>
          </a:p>
          <a:p>
            <a:pPr lvl="1"/>
            <a:r>
              <a:rPr lang="en-US" sz="1200" dirty="0" smtClean="0"/>
              <a:t>Parent cumulative volume and 6 month cumulative volume highly correlated (r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.8)</a:t>
            </a:r>
          </a:p>
          <a:p>
            <a:pPr lvl="1"/>
            <a:r>
              <a:rPr lang="en-US" sz="1200" dirty="0" smtClean="0"/>
              <a:t>Fluid pumped per foot and proppant pumped per foot highly correlated (</a:t>
            </a:r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= .8)</a:t>
            </a:r>
          </a:p>
          <a:p>
            <a:r>
              <a:rPr lang="en-US" sz="1200" dirty="0" smtClean="0"/>
              <a:t>Strongest predictor of performance appears to be parent performance, completion size, and depth</a:t>
            </a:r>
          </a:p>
          <a:p>
            <a:pPr lvl="1"/>
            <a:endParaRPr lang="en-US" sz="1200" dirty="0"/>
          </a:p>
        </p:txBody>
      </p:sp>
      <p:sp>
        <p:nvSpPr>
          <p:cNvPr id="5" name="AutoShape 2" descr="data:image/png;base64,iVBORw0KGgoAAAANSUhEUgAAAtYAAAIYCAYAAABJ8qsCAAAABHNCSVQICAgIfAhkiAAAAAlwSFlzAAALEgAACxIB0t1+/AAAADh0RVh0U29mdHdhcmUAbWF0cGxvdGxpYiB2ZXJzaW9uMy4xLjEsIGh0dHA6Ly9tYXRwbG90bGliLm9yZy8QZhcZAAAgAElEQVR4nOzde5wkdX3v/9fb5e5y1+PxhouGgwLiKiuKFwRvYI4RSTSImoA/89uDlyDxp4jGIId4wWg0GhN0NQgKRzjibb2iKAsBUVhk3eVmRCAHhKMiIiDIbT6/P6Z2ph16Zmd6u7e6Z19PH/WY6m99q+rTvYv76c98qipVhSRJkqT186C2A5AkSZLmAxNrSZIkqQ9MrCVJkqQ+MLGWJEmS+sDEWpIkSeoDE2tJkiSpD0ysJUmSNHKSnJTkl0kum2Z7knw0ydVJVid5Sse2w5L8tFkO61dMI5tYJ9kuyZlJrkpyZZJ9NvD5v9/8XDTdH6gkSZIG5mTgwBm2vwjYpVmWAicCJNkBeBfwNGBv4F1Jtu9HQCObWAMfAb5VVY8HngRcuSFPXlXP2JDnkyRJ0qSqOg+4ZYYpBwGfqXE/ALZL8nDgAOA7VXVLVf0G+A4zJ+izNpKJdZJtgH2BfwOoqnuq6tYkK5J8OMl5TRX7qUm+2JT5392x/5uTXNYsR63jXF3nJrljUO9PkiRJ6+2RwPUdr29oxqYbX2+b9OMgLXgs8Cvg00meBFwCvKnZdk9V7ZvkTcBXgL0Y/zbzsyQfBhYBr2G8/B/gh0nOrapLp54kyV6zndtNkqWM/+qBf/3Hd+/1V395aK/vd2Au2fMtbYfQ1YM3v7ftEKZ10b3bth1CV8/caqYv7e25487N2g6hq222/n3bIUzr3+7qy28k++6hYwvaDqGr0+65tu0QuvreszdtO4Rp1X3Vdghd3Xr15m2H0FVV2g5hWo+77KzWg7v35msG8hdqs4c+7n/Q5FGNZVW1bA6H6PbZ1Azj621UE+tNgKcAf11VP0zyEeCYZtvy5uca4PKqugkgyTXAo4FnAV+qqt81418Eng10S5bnMvcBmj/8ZTC4v3SSJEnzUWce1aMbGM/91noUcGMzvt+U8RXrcZ4JI9kKwvgHckNV/bB5fSbjiTbA3c3PsY71ta83ofu3lOm0/i1QkiRpqI3dP5hl/S0H/rK5O8jTgd82BdezgBcm2b65aPGFzdh6G8nEuqr+L3B9kl2boecBV8xy9/OAlybZKsmDgYOBf+/DXEmSJG0gST4HXAjsmuSGJK9NckSSI5op3wCuAa4GPgm8HqCqbgH+Hri4WY5vxtbbqLaCAPw1cFqSzRj/0F4DfGldO1XVj5KcDFzUDH1qup7pucyVJEnaKNVYO6etmvHitaoq4A3TbDsJOKnfMY1sYl1Vq4AlU4b369i+go5+marq3PYh4EOzPE/XuVW1sPl5HbDHLMOWJEmaX8baSayH0Ui2gkiSJEnDZmQr1v2UZEfgu102Pa+qfr2h45EkSRoV1VIryDAysQaa5Hlx23FIkiRpdJlYS5IkqXf2WE8wsZYkSVLvbAWZ4MWLkiRJUh9YsZYkSVLv+vOUxHnBirUkSZLUB1asJUmS1Dt7rCdYsZYkSZL6wIr1BnLJnm9pO4Su9lr9wbZD6Oqutx/RdgjTOvas37YdQlev/NSftx1CV58/9Oy2Q+jqudvc1nYI0/q7l9zddghd/dEnrmw7hK4ev/CRbYfQ1c8v2aLtEKY1Npa2Q+jqfbWg7RC6GuZ67BltBwDebq+DibUkSZJ65pMXJ9kKIkmSJPWBFWtJkiT1zlaQCVasJUmSpD6wYi1JkqTe2WM9wcRakiRJvfPJixNsBZEkSZL6wIq1JEmSemcryAQr1pIkSVIfWLGWJElS77zd3gQTa0mSJPXOVpAJtoJIkiRJfWDFWpIkSb2zFWSCFWtJkiSpD+Z9Yp1kuySvH+DxD0/ysUEdX5IkaZhV3T+QZRTN+8Qa2A4YWGItSZIkwcaRWJ8APC7JqiQfaJbLkqxJcghAkv2SnJfkS0muSPLxJNN+Nklek+Q/kpwLPHOGeUuTrEyy8st3Xtv/dyZJktS2GhvMMoI2hsT6GOBnVbUY+AGwGHgS8HzgA0ke3szbG/j/gCcCjwP+tNvBmvn/k/GE+gXAbtOduKqWVdWSqlry0q127tPbkSRJGiJjY4NZRtDGkFh3ehbwuaq6v6p+AZwLPLXZdlFVXVPjTT2fa+Z28zRgRVX9qqruAc4YeNSSJEkaehvb7fYyw7Zax+vZbpMkSdp4jGjbxiBsDBXr24Gtm/XzgEOSLEjyUGBf4KJm295Jdm56qw8Bzp/meD8E9kuyY5JNgZcPMHZJkiSNiHlfsa6qXye5IMllwDeB1cCPGa86H11V/zfJ44ELGb/Q8YmMJ+BfmuZ4NyU5rpl/E/AjYMHA34gkSdIwGhvNW+MNwrxPrAGq6pVTht7aZdqdVXXILI/3aeDT6x2YJEnSqLMVZMLG0AoiSZIkDdxGUbFel6paAayYOp7kh8DmU4b/oqrWbICwJEmSht+I3hpvEEysZ1BVT2s7BkmSJI0GE2tJkiT1zh7rCSbWkiRJ6p2tIBO8eFGSJEnqAyvWkiRJ6p0V6wlWrCVJkqQ+sGItSZKknlX55MW1TKw3kAdvfm/bIXR119uPaDuErrZ838fbDmFa+fZRbYfQ1Y2v/1zbIXR1SqrtELo65eebsOsm27UdRldv+srtbYfQ1U9fvXPbIXT1Z18Zzl9Dv/ne+3jtfTu2HUZXW9Rw/ne5cIvh/LdyU9J2CBoRJtaSNkrDmlRr/hjWpFrqO3usJ5hYS5IkqXfex3qCFy9KkiRJfWDFWpIkSb2zFWSCFWtJkiSpD6xYS5IkqXf2WE8wsZYkSVLvbAWZYCuIJEmS1AdWrCVJktQ7W0EmWLGWJEmS+sCKtSRJknpnj/UEE2tJkiT1zsR6gq0gkiRJUh9YsZYkSVLvvHhxwrysWCdZlOSyLuNHJdlqAOdbkWRJv48rSZKk0TEvE+sZHAX0PbGWJEnaaI2NDWYZQfM5sd4kySlJVic5M8mRwCOAc5KcA5DkjiTvT3JJkrOT7N1Un69J8pLpDpxkyySnN8c+A9hyA70nSZIkDan5nFjvCiyrqj2B24DNgBuB/atq/2bOg4EVVbUXcDvwbuAFwMHA8TMc+3XAnc2x3wPs1W1SkqVJViZZeebt/9mP9yRJkjRcamwwywiazxcvXl9VFzTrpwJHdplzD/CtZn0NcHdV3ZtkDbBohmPvC3wUoKpWJ1ndbVJVLQOWAazZ+U9qzu9AkiRp2I1o28YgzOeK9dREtltie29VrR0fA+4GqKox1v2lw0RZkiRJE+ZzYr1Tkn2a9UOB8xlv99i6D8c+D3gVQJI9gD37cExJkqTRYyvIhPmcWF8JHNa0aewAnMh4W8Y31168uB5OBBY2xz4auGg9jydJkqQRNy97rKvqOmC3Lpv+uVnWzlvYsX7clGMsZBpVdRfwivWNU5IkaeTZYz1hXibWkiRJ2kBMrCeYWM8gyQHA+6cMX1tVB7cRjyRJkoaXifUMquos4Ky245AkSRpa5Y3S1prPFy9KkiRpHktyYJKfJLk6yTFdtn84yapm+Y8kt3Zsu79j2/J+xGPFWpIkSb1rqcc6yQLgXxh/avYNwMVJllfVFWvnVNXfdMz/a+DJHYe4q6oW9zMmE2tJkiT1rr2LF/cGrq6qawCSnA4cBFwxzfxDgXcNMiBbQSRJkjSKHglc3/H6hmbsAZI8BtgZ+F7H8BZJVib5QZKX9iMgK9aSJEnq3YCekphkKbC0Y2hZVS3rnNItmmkO9wrgzKq6v2Nsp6q6Mcljge8lWVNVP1ufmE2sJUmSNHSaJHrZDFNuAB7d8fpRwI3TzH0F8IYpx7+x+XlNkhWM91+vV2JtK4gkSZJ6NzY2mGXdLgZ2SbJzks0YT54fcHePJLsC2wMXdoxtn2TzZv0hwDOZvjd71qxYbyAX3btt2yF0dexZv207hK7y7aPaDmFaZ1zyT22H0NWr93pz2yF09akdf9d2CF398lf3tR3CtPa79T/bDqGrF37tCW2H0NUYd7QdQle/3qTbb6mHxXDG9ux7N287hK5usww5lKrqviRvZPyZIwuAk6rq8iTHAyuram2SfShwetUf3HD7CcAnkowxXmg+ofNuIr0ysZYkSVLvWnxATFV9A/jGlLFjp7w+rst+3wee2O94TKwlSZLUu/Zutzd0/OWGJEmS1AdWrCVJktQ7K9YTrFhLkiRJfWDFWpIkSb0b0ANiRpGJtSRJknpWY+3dFWTY2AoiSZIk9YEVa0mSJPXOixcnWLGWJEmS+sCKtSRJknrnxYsTTKwlSZLUOy9enGAriCRJktQHG0VinWRRksvW8xgvSXJMv2KSJEmaF8bGBrOMIFtBZqmqlgPL245DkiRJw2mjqFg3NklySpLVSc5MslWSY5NcnOSyJMuSBCDJkUmuaOae3owdnuRjzfrJST6a5PtJrknysjbfmCRJUmusWE/YmBLrXYFlVbUncBvweuBjVfXUqtoD2BJ4cTP3GODJzdwjpjnew4FnNfuc0G1CkqVJViZZee7vftrHtyJJkqRhszEl1tdX1QXN+qmMJ8X7J/lhkjXAc4Hdm+2rgdOSvBq4b5rjfbmqxqrqCuBh3SZU1bKqWlJVS57z4F36904kSZKGRdVglhG0MfVYT/0TKuBfgSVVdX2S44Atmm3/HdgXeAnwd0l254Hu7lhPn2OVJEkaDSPatjEIG1PFeqck+zTrhwLnN+s3J1kIvAwgyYOAR1fVOcDRwHbAwg0drCRJkkbLxlSxvhI4LMkngJ8CJwLbA2uA64CLm3kLgFOTbMt4JfrDVXVrc12jJEmSOvmAmAkbRWJdVdcBu3XZ9M5mmepZXY5xMnBys374lG1WtCVJkjZyG0ViLUmSpAEpe6zXMrGWJElS72wFmbAxXbwoSZIkDYwVa0mSJPWsvN3eBCvWkiRJUh9YsZYkSVLv7LGeYGItSZKk3nlXkAm2gkiSJEl9YMVakiRJvbMVZIIVa0mSJKkPrFhvIM/c6pa2Q+jqlZ/687ZD6OrG13+u7RCm9eq93tx2CF2desmH2g6hq2/v/rdth9DVM/a9qe0QpnX14iVth9DVI953QdshdPXYhf+17RC6OuAhbUcwvWQ4K4zvu33btkPo6n6G8/MaGt5ub4IVa0mSJKkPrFhLkiSpd/ZYTzCxliRJUu+83d4EW0EkSZKkPrBiLUmSpN7ZCjLBirUkSZLUB1asJUmS1LPydnsTTKwlSZLUO1tBJtgKIkmSJPWBFWtJkiT1zor1BCvWkiRJUh9YsZYkSVLvfEDMBBNrSZIk9c5WkAm2gnRIsl2S189xnxVJlgwqJkmSJI0GE+s/tB0wp8RakiRpY1ZjNZBlFJlY/6ETgMclWZXk80n+eO2GJCcn+bMkWyY5PcnqJGcAW7YXriRJkoaFPdZ/6Bhgj6panORg4BDgG0k2A54HvK5Z7qyqPZPsCfyovXAlSZJaNqLV5UGwYj29bwLPTbI58CLgvKq6C9gXOBWgqlYDq6c7QJKlSVYmWfm/f/t/NkTMkiRJG9bY2GCWEWRiPY2q+j2wAjiA8cr16Z2bZ3mMZVW1pKqW/Pm2O/U/SEmSJA0NE+s/dDuwdcfr04HXAM8GzmrGzgNeBZBkD2DPDRmgJEnSUBmrwSwjyMS6Q1X9GrggyWVJPgB8m/HWj7Or6p5m2onAwiSrgaOBi9qJVpIkScPEixenqKpXThnaccr2u4BXbLiIJEmShtiIVpcHwYq1JEmS1AdWrCVJktSzKivWa5lYS5IkqXe2gkywFUSSJEnqAyvWkiRJ6p0V6wlWrCVJkqQ+sGItSZKknpUV6wkm1pIkSeqdifUEW0EkSZKkPrBiLUmSpN6NtR3A8LBiLUmSJPWBFesN5I47N2s7hK4+f+jZbYfQ1SkZ3n6tT+34u7ZD6Orbu/9t2yF09cLL39N2CF3VbTe3HcK0Dtnv79sOoastFmzadghdPW7zHdsOoavf3Dq8tas77h3OP8sXZzjj+n3SdghDzYsXJ5lYS5IkqXcm1hOG9+u0JEmSNEKsWEuSJKl3Xrw4wYq1JEmS1AdWrCVJktQzL16cZMVakiRJIynJgUl+kuTqJMd02X54kl8lWdUsf9Wx7bAkP22Ww/oRjxVrSZIk9a6lHuskC4B/AV4A3ABcnGR5VV0xZeoZVfXGKfvuALwLWAIUcEmz72/WJyYr1pIkSepZjdVAllnYG7i6qq6pqnuA04GDZhn2AcB3quqWJpn+DnBgTx9ABxNrSZIkjaJHAtd3vL6hGZvqz5KsTnJmkkfPcd85MbGWJElS78YGsyRZmmRlx7J0ypm7PRJzaqn7q8CiqtoTOBs4ZQ77zpk91pIkSRo6VbUMWDbDlBuAR3e8fhRw45Rj/Lrj5SeB93fsu9+UfVf0GOoEK9aSJEnqWY0NZpmFi4FdkuycZDPgFcDyzglJHt7x8iXAlc36WcALk2yfZHvghc3YerFiLUmSpN61dFeQqrovyRsZT4gXACdV1eVJjgdWVtVy4MgkLwHuA24BDm/2vSXJ3zOenAMcX1W3rG9MI51YJ1kEfK2q9pgyfhSwrKruXM/j7we8papePMOcxcAjquob63MuSZIkzU2Tf31jytixHetvB94+zb4nASf1M5752gpyFLDVBjrXYuCPN9C5JEmShkqLrSBDZz4k1pskOaXjNipHAo8AzklyDkCSO5K8P8klSc5OsneSFUmuaX49sE7NPt9Pcmnzc9emn+d44JDmaT6HDO5tSpIkaZjNh8R6V8bbPvYEbgM2Y/yK0P2rav9mzoOBFVW1F3A78G7Gn9JzMOOJ8WxcBexbVU8GjgXe29yM/FjGn+izuKrO6Nyh8zYxX/zddev1JiVJkobSgG63N4pGuse6cX1VXdCsnwoc2WXOPcC3mvU1wN1VdW+SNcCiWZ5nW+CUJLswfp/DTde1Q+dtYlY+6qXrfW9ESZKkYTOqbRuDMB8q1lMT1m4J7L1VtXZ8DLgboKrGmP2Xi78HzmkulPwTYIseYpUkSdI8NR8S652S7NOsHwqcz3i7x9Z9Ps+2wM+b9cM7xgdxLkmSpJHgxYuT5kNifSVwWJLVwA7AiYy3X3xz7cWLffIPwPuSXMD4vRLXOgfYzYsXJUmSNm4j3WNdVdcBu3XZ9M/Nsnbewo7146YcYyHTqKoVNI+3rKoLgf/WsfnvmvFbgKfOMXRJkqR5YVSry4MwHyrWkiRJUutGumLdL0kOAN4/Zfjaqjq4jXgkSZJGRqXtCIaGiTVQVWcx/px5SZIkzYGtIJNsBZEkSZL6wIq1JEmSelZjtoKsZcVakiRJ6gMr1pIkSeqZPdaTTKwlSZLUs/KuIBNsBZEkSZL6wIq1JEmSemYryCQT6w1km61/33YIXT13m9vaDqGrH/ziIW2HMK1f/uq+tkPo6hn73tR2CF3VbTe3HUJX2WZ4/44dUNu2HUJXX73r9rZD6Oq2be5pO4Sudtzx/rZDmNZWd2zWdghd/fyu7dsOoas7/f2+ZsnEWpIkST3zdnuTTKwlSZLUs6q2Ixge/nJDkiRJ6gMr1pIkSeqZrSCTrFhLkiRJfWDFWpIkST2zYj3JirUkSZLUB1asJUmS1DPvCjLJxFqSJEk9sxVkkq0gkiRJUh9YsZYkSVLPqqxYr2XFWpIkSeoDK9aSJEnqWY21HcHwMLGWJElSz8ZsBZkwtK0gSRYluazL+FFJturD8fdL8rX1PY4kSZIEQ5xYz+AoYL0Ta0mSJK2/qgxkGUXDnlhvkuSUJKuTnJnkSOARwDlJzgFIckeS9ye5JMnZSfZOsiLJNUleMpuTJNkhyZeb8/wgyZ7N+HFJTuo43pEd+/xdkquSfCfJ55K8ZRAfgCRJkkbDsCfWuwLLqmpP4DZgM+BGYP+q2r+Z82BgRVXtBdwOvBt4AXAwcPwsz/M/gUub87wD+EzHtscDBwB7A+9KsmmSJcCfAU8G/hRY0u2gSZYmWZlk5Rm3Xj/b9yxJkjQyaiwDWUbRsF+8eH1VXdCsnwoc2WXOPcC3mvU1wN1VdW+SNcCiWZ7nWYwnylTV95LsmGTbZtvXq+pu4O4kvwQe1sz/SlXdBZDkq90OWlXLgGUA//GEA33gpyRJmnd8pPmkYa9YT/2j6vZHd2/VxB/pGHA3QFWNMfsvDt2+Fq095t0dY/c3xxzNr1GSJEkamGFPrHdKsk+zfihwPuPtHlv3+TznAa+C8buFADdX1W0zzD8f+JMkWyRZCPz3PscjSZI0EmwFmTTsrSBXAocl+QTwU+BExls/vpnkpo4+6/V1HPDpJKuBO4HDZppcVRcnWQ78GPhPYCXw2z7FIkmSpBE0tIl1VV0H7NZl0z83y9p5CzvWj5tyjIVMo6pWACua9VuAg7rMmXq8PTpefrCqjmvuqX0e8I/TnUuSJGm+8gExk4Y2sR4By5LsBmwBnFJVP2o7IEmSJLVn3ifWSQ4A3j9l+NqqOnh9jltVr1yf/SVJkuaDUX2YyyDM+8S6qs4Czmo7DkmSpPnI2+1NGva7gkiSJEkjYd5XrCVJkjQ4Xrw4yYq1JEmS1AdWrCVJktQzL16cZGItSZKknnnx4iRbQSRJkqQ+sGItSZKknnnx4iQT6w3k3+7avu0Quvq7l9zddghdvekrt7cdwrT2u/U/2w6hq6sXL2k7hK4O2e/v2w6hqwNq27ZDmNZrLz2+7RC6OvPJr2s7hK62f9AWbYfQ1ddvWdh2CNO6f0jzoC/kprZD6OreGms7hGn9v20HoD9gYi1JkqSeefHiJBNrSZIk9cxWkElevChJkiT1gRVrSZIk9cy77U2yYi1JkiT1gRVrSZIk9cwe60lWrCVJkqQ+sGItSZKknnm7vUkm1pIkSerZ8D4+Z8OzFUSSJEnqAyvWkiRJ6llhK8haVqwlSZKkPrBiLUmSpJ6N+YSYCa1UrJN8fxZzPpVkt2b9HT3sf8c6tu+S5GtJfpbkkiTnJNm3Y/tLk6xOclWSNUle2rHt5CTXJlmV5MdJnreueCRJkuajMTKQZRS1klhX1TNmMeevquqK5uU7pmxb5/4zSbIF8HVgWVU9rqr2Av4aeGyz/UnAB4GDqurxwEuADybZs+Mwb62qxcBRwMfXJx5JkiSNvrYq1nc0P/dLsiLJmU1l+LQkabatSLIkyQnAlk11+LQp+y9M8t0kP2qqygfNMoRXARdW1fK1A1V1WVWd3Lx8C/Deqrq22XYt8D7grV2OdSHwyLl+BpIkSfNBkYEso2gYLl58MuNV390Yrxg/s3NjVR0D3FVVi6vqVVP2/T1wcFU9Bdgf+Me1ifk67A78aB3bL5kytrIZn+pA4MvdDpJkaZKVSVauuv3qWYQlSZKkUTUMifVFVXVDVY0Bq4BFc9g3wHuTrAbOZrxy/LC5BpDkS0kuS/LFjuNObcWfOvaBJNcApwLv7XbcqlpWVUuqasnirf9ormFJkiQNvbEBLaNoGBLruzvW72dudyp5FfBQYK+m3/kXwBaz2O9y4ClrX1TVwcDhwA4d25dM2ecpwBUdr98K/BHwTuCUOcQsSZI0b7TZCpLkwCQ/SXJ1kmO6bH9zkiuaG1J8N8ljOrbd37Qar0qyfOq+vRiGxHo27k2yaZfxbYFfVtW9SfYHHtNlTjf/C3hmkpd0jG3Vsf5B4O1JFgE0P98B/GPnQZoq+0eAByU5YJbnliRJ0npKsgD4F+BFjLcUH7r2jnIdLgWWVNWewJnAP3RsW9tqvLiqXkIfjMp9rJcBq5P8aEqf9WnAV5OsZLyN5KrZHKyq7kryYuBDSf6J8Ur37cC7m+2rkrytOfamwL3A0VW1qsuxKsm7gaOBs3p/i5IkSaOnxbaNvYGrq+oagCSnAwfR0WFQVed0zP8B8OpBBtRKYl1VC5ufK4AVHeNv7Fjfr2P9bcDbuux/M7DPTOeYIYargD+eYfsXgS9Os+3wKa+/AHxhpvNJkiSprx4JXN/x+gbgaTPMfy3wzY7XWzTF2fuAE6qq680o5mJUKtaSJEkaQoOqWCdZCiztGFpWVcs6p3TZretzIJO8mvHr557TMbxTVd2Y5LHA95KsqaqfrU/M8zqxTvJE4LNThu+uqpm+zUiSJKllTRK9bIYpNwCP7nj9KODGqZOSPB/4W+A5VTVx04yqurH5eU2SFYzfAtrEejpVtQZY3HYckiRJ81WLD3O5GNglyc7Az4FXAK/snJDkycAngAOr6pcd49sDd1bV3UkewvhzVDovbOzJvE6sJUmSNFhjLeXVVXVfkjcyfvOIBcBJVXV5kuOBlc0Ttj8ALAQ+3zxD8P80dwB5AvCJJGOM3yXvhKq6ouuJ5sDEWpIkSSOpqr4BfGPK2LEd68+fZr/vA0/sdzwm1pIkSerZWHutIENnVB4QI0mSJA01K9aSJEnqWdf7222kTKwlSZLUsxafvDh0bAWRJEmS+sCK9Qby0LEFbYfQ1R994sq2Q+jqp6/eue0QpvXCrz2h7RC6esT7Lmg7hK62WLBp2yF09dW7bm87hGmd+eTXtR1CV9+89MS2Q+jqLUve0XYIXX2dX7cdwrS2y+Zth9DVYzbZtu0QuloY06WZjMWLF9eyYi1JkiT1gV/BJEmS1DMvXpxkYi1JkqSeefHiJFtBJEmSpD6wYi1JkqSejXnt4gQr1pIkSVIfWLGWJElSz8awZL2WFWtJkiSpD6xYS5IkqWfebm+SibUkSZJ65sWLk2wFkSRJkvrAirUkSZJ65gNiJlmxliRJkvrAirUkSZJ65sWLkzZoxTrJ4Uk+1uO+Jyd52SyO/4g5HndRkstm2L5fkq91GV+RZMlcziVJkjTfjGUwyyiab60ghwNzSqwlSZKkfuhLYp3kL5OsTvLjJJ9N8idJfpjk0iRnJ3lYl30eluRLzT4/TvKMqdXjJG9JclyXfY9NcnGSy5Isy7iXAUuA05KsSrJlkr2SnJvkkiRnJXl4s/9ezTkvBN7Qj89gms9laZKVSVb+4I6fDuo0kiRJrRkb0DKK1juxTrI78LfAc6vqScCbgPOBp1fVk4HTgaO77PpR4Nxmn6cAl8/htB+rqtB51OYAACAASURBVKdW1R7AlsCLq+pMYCXwqqpaDNwH/DPwsqraCzgJeE+z/6eBI6tqnzm+3TmpqmVVtaSqljx94S6DPJUkSZJa1o+LF58LnFlVNwNU1S1Jngic0VSINwOunWa/v2z2uR/4bZLtZ3nO/ZMcDWwF7MB4Uv7VKXN2BfYAvpMEYAFwU5Jtge2q6txm3meBF83yvJIkSeowqtXlQehHYh0eeEHoPwMfqqrlSfYDjpvlse7jD6voWzzgZMkWwL8CS6rq+qZV5AHzmrgun1qVTrJdl3glSZLUgxrRCw0HoR891t8F/jzJjgBJdgC2BX7ebD9shv1e1+yzIMk2wC+A/5JkxySbAy/ust/aJPrmJAuBzjuF3A5s3az/BHhokn2ac2yaZPequpXx6vizmnmvmtvblSRJkh5ovSvWVXV5kvcA5ya5H7iU8Qr155P8HPgBsHOXXd8ELEvyWuB+4HVVdWGS44EfMt4+clWX892a5JPAGuA64OKOzScDH09yF7AP40n3R5v2j02Af2K8beQ1wElJ7gTOmsXbfF6SGzpev7z5+fUk9zbrF1bVy5EkSdqI2AoyqS8PiKmqU4BTpgx/pcu8kxlPfqmqXwAHdZnzUcYvbJw6fnjH+juBd3aZ8wXgCx1Dq4B9u8y7BHhSx9BxU+d0zF3B+AWSU+033T6SJEna+PjkRUmSJPXMivUkE+tGkgOA908ZvraqDm4jHkmSpFHgHSEmmVg3quosZtdvLUmSJD2AibUkSZJ6Nubt9ib05ZHmkiRJ0sbOirUkSZJ65sWLk6xYS5IkSX1gxVqSJEk9s2I9ycRakiRJPfN2e5NsBZEkSZL6wIr1BnLaPde2HUJXj1/4yLZD6OrPvjK8v1ga4462Q+jqsQv/a9shdPW4zXdsO4SubtvmnrZDmNb2D9qi7RC6esuSd7QdQlcfXPnetkPoavHuh7YdwrRuzIK2Q+hqQaz3jSJvtzfJv8GSJElSH1ixliRJUs+G93fMG56JtSRJknrmxYuTbAWRJEmS+sCKtSRJkno2Zs16ghVrSZIkqQ+sWEuSJKlnXrw4ycRakiRJPbMRZJKtIJIkSVIfWLGWJElSz2wFmWTFWpIkSeoDK9aSJEnq2VjajmB4WLGWJEmS+mBoE+skRya5MslpSTZPcnaSVUkOmeNx9kvyjDnuc0fz8xFJzpxh3nZJXj+XY0uSJM0nY9RAllE0zK0grwdeVFXXJnk6sGlVLe7hOPsBdwDfn+uOVXUj8LIZpmzXxPmvPcQlSZI08kYzBR6MoahYJ3lzksua5agkHwceCyxP8jbgVGBxU7F+XJITklyRZHWSDzbHeGiSLyS5uFmemWQRcATwN82+z57m/DsnubDZ7+87xhcluaxZ3z3JRc1xVifZBTgBeFwz9oFBfkaSJEkabq1XrJPsBbwGeBoQ4IfAq4EDgf2r6uYkPwTeUlUvTrIDcDDw+KqqJNs1h/oI8OGqOj/JTsBZVfWEJkm/o6o+OEMYHwFOrKrPJHnDNHOOAD5SVacl2QxYABwD7DFdJT3JUmApwKO2fiwP2eq/zvZjkSRJGgnebm/SMFSsnwV8qap+V1V3AF8EulaWG7cBvwc+leRPgTub8ecDH0uyClgObJNk61nG8Ezgc836Z6eZcyHwjqaC/piqumtdB62qZVW1pKqWmFRLkiTNb8OQWM/pJi1VdR+wN/AF4KXAt5pNDwL2qarFzfLIqrp9Lodex3n/F/AS4C7grCTPnUvckiRJ85EXL04ahsT6POClSbZK8mDG2zz+fbrJSRYC21bVN4CjgLVtGN8G3tgxb+347cC6KtcXAK9o1l81zXkfC1xTVR9lvCK+5yyPLUmSNG/VgJZR1HpiXVU/Ak4GLmK8v/pTVXXpDLtsDXwtyWrgXOBvmvEjgSXNhYVXMN4TDfBV4OCZLl4E3gS8IcnFwLbTzDkEuKxpNXk88Jmq+jVwQXPRpRcvSpIkbcRav3gRoKo+BHxoytiijvUVwIpm/SbGW0GmHuNmxpPfqeP/wXh1eabzXwvs0zF0QjN+HbBHs/4+4H1d9n3lTMeWJEmaz7x4cVLrFWtJkiRpPhiKivWGkuRvgZdPGf58Vb2njXgkSZJG3aheaDgIG1Vi3STQJtGSJEl9Ylo9yVYQSZIkqQ82qoq1JEmS+suLFydZsZYkSZL6wIq1JEmSelZ2WU+wYi1JkiT1gRVrSZIk9cwe60lWrCVJktSzMWogy2wkOTDJT5JcneSYLts3T3JGs/2HSRZ1bHt7M/6TJAf047OwYr2BfO/Zm7YdQlc/v2SLtkPo6vK7tm07hGn9epO0HUJXBzyk7Qi6+82tw/n9fccd7287hGl9/ZaFbYfQ1df5ddshdLV490PbDqGrVZd/ru0QpnXfqm+3HUJXy//i39sOoasFbQegrpIsAP4FeAFwA3BxkuVVdUXHtNcCv6mqP0ryCuD9wCFJdgNeAewOPAI4O8l/q6r1+sdhOP/FkyRJ0kioAS2zsDdwdVVdU1X3AKcDB02ZcxBwSrN+JvC8JGnGT6+qu6vqWuDq5njrxcRakiRJo+iRwPUdr29oxrrOqar7gN8CO85y3zmzFUSSJEk9m20/9FwlWQos7RhaVlXLOqd02W1qMNPNmc2+c2ZiLUmSpJ4N6q4gTRK9bIYpNwCP7nj9KODGaebckGQTYFvgllnuO2e2gkiSJGkUXQzskmTnJJsxfjHi8ilzlgOHNesvA75XVdWMv6K5a8jOwC7AResbkBVrSZIk9aytJy9W1X1J3gicxfjNW06qqsuTHA+srKrlwL8Bn01yNeOV6lc0+16e5H8DVwD3AW9Y3zuCgIm1JEmSRlRVfQP4xpSxYzvWfw+8fJp93wO8p5/xmFhLkiSpZz55cZKJtSRJknrWVivIMPLiRUmSJKkPrFhLkiSpZ7aCTLJiLUmSJPWBFWtJkiT1bKzssV7LirUkSZLUByOdWCfZLsnrZzFvpyTfTnJlkiuSLBp8dJIkSfNfDWgZRUOTWDfPb5+r7YB1JtbAZ4APVNUTgL2BX/ZwLkmSJE0xRg1kGUV9TayTLEpyVZJTkqxOcmaSrZIcm+TiJJclWZYkzfwVSd6b5FzgTUkemuQLzdyLkzyzmXdckpOa+dckObI55QnA45KsSvKBaWLaDdikqr4DUFV3VNWdM7yH65qYLkyyMslTkpyV5GdJjmjmJMkHmvezJskh0xxraXOMlSdfc2OvH6skSZJGwCAuXtwVeG1VXZDkJMYryh+rquMBknwWeDHw1Wb+dlX1nGbb/wI+XFXnJ9mJ8We/P6GZ93hgf2Br4CdJTgSOAfaoqsUzxPPfgFuTfBHYGTgbOGYdz4O/vqr2SfJh4GTgmcAWwOXAx4E/BRYDTwIeAlyc5LyquqnzIFW1DFgG8JuX7zeaX70kSZJm4ANiJg0isb6+qi5o1k8FjgSuTXI0sBWwA+MJ6trE+oyOfZ8P7NYUtAG2SbJ1s/71qrobuDvJL4GHzTKeTYBnA08G/k9zvsOBf5thn+XNzzXAwqq6Hbg9ye+TbAc8C/hck5z/oqm4P7VjP0mSJG1kBpFYT/3aUsC/Akuq6vokxzFe/V3rdx3rDwL2qaq7Og/QJNp3dwzdz+xjvwG4tKquaY71ZeDpzJxYrz3X2JTzjjXnzQP2kCRJ2gj5gJhJg7h4cack+zTrhwLnN+s3J1kIvGyGfb8NvHHtiyQztXgA3M54a8hMLga2T/LQ5vVzgSvWsc+6nAcckmRBc9x9gYvW85iSJEkjx4sXJw0isb4SOCzJasbbPk4EPsl4W8WXGU90p3MksKS58PEK4IiZTlRVvwYuaC4i7HrxYtOu8Rbgu0nWMF5t/uQc39NUXwJWAz8GvgccXVX/dz2PKUmSpBE2iFaQsaqamhC/s1n+QFXtN+X1zcAD7rBRVcdNeb1Hx/or1xVQc0eQPdc1r5m7qGP9ZMYvXnzANuCtzSJJkrTR8uLFSUNzH2tJkiRplPW1Yl1V1wF7rGveICR5IvDZKcN3V9XTppn/JcZvv9fpbVV11iDikyRJmo+8eHHSIFpBWlFVaxi/t/Rs5x88wHAkSZI2ClW2gqxlK4gkSZLUB/OmYi1JkqQNb1RvjTcIVqwlSZKkPrBiLUmSpJ558eIkK9aSJElSH1ixliRJUs98QMwkE2tJkiT1zIsXJ5lYbyB133D+pRsbS9shdLXFUN8Tczg/s2Q4P7M77t207RC62uqOzdoOYVr3D+dfMbbL5m2H0NWNWdB2CF3dt+rbbYcwrU0Wv7DtELr61Sbntx1CV/bNarZMrCVJktQzHxAzyS9hkiRJUh9YsZYkSVLPvN3eJBNrSZIk9cy7gkyyFUSSJEnqAyvWkiRJ6pm325tkxVqSJEnqAyvWkiRJ6pm325tkYi1JkqSe2QoyyVYQSZIkqQ+sWEuSJKln3m5vkhVrSZIkqQ+sWEuSJKlnY168OGHoKtZJtkvy+rbjWJckxyd5frO+IsmStmOSJElSewaaWCfppSK+HTD0iXVVHVtVZ7cdhyRJUptqQMsoWmdinWRRkquSnJJkdZIzk2yV5NgkFye5LMmyJGnmr0jy3iTnAm9K8tAkX2jmXpzkmc2845Kc1My/JsmRzSlPAB6XZFWSD8wQ19FJ1iT5cZITOs69pFl/SJLrmvXDk3w5yVeTXJvkjUnenOTSJD9IssMM51nczFmd5EtJtm/GT07ystl8yJIkSfPVGDWQZRTNtmK9K7CsqvYEbmO8ovyxqnpqVe0BbAm8uGP+dlX1nKr6R+AjwIer6qnAnwGf6pj3eOAAYG/gXUk2BY4BflZVi6vqrd2CSfIi4KXA06rqScA/zOI97AG8sjnXe4A7q+rJwIXAX86w32eAtzXvfQ3wrlmca22cS5OsTLLylOtumu1ukiRJGkGzbdW4vqouaNZPBY4Erk1yNLAVsANwOfDVZs4ZHfs+H9itKWgDbJNk62b961V1N3B3kl8CD5tlPM8HPl1VdwJU1S2z2OecqroduD3JbztiXQPs2W2HJNsy/iXh3GboFODzs4yRqloGLAO45eDnjOZXL0mSpBmManV5EGabWE/9xAr4V2BJVV2f5Dhgi47tv+tYfxCwT1Xd1XmAJtG+u2Po/jnEky4xAdzHZBV+iynbOs811vF6bA7nlSRJkrqabSvITkn2adYPBc5v1m9OshCYqdf428Ab175Isngd57od2Hodc74N/D9JtmqOubZH+jpgr2Z9vfufq+q3wG+SPLsZ+gvg3Bl2kSRJ2qhU1UCWUTTbxPpK4LAkqxlv+zgR+CTjbRRfBi6eYd8jgSXNxX9XAEfMdKKq+jVwQXNRZNeLF6vqW8ByYGWSVcBbmk0fBF6X5PvAQ2b53tblMOADzXtfDBzfp+NKkiSNPC9enDTbFoixqpqaEL+zWf5AVe035fXNwCFd5h035fUeHeuvXFdAVXUC43cQ6Ry7ij/sl35nM34ycHLHvEUd63+wrct5VgFP7zJ+eMf6fuuKV5IkSfObvcWSJEnqWY1odXkQ1plYV9V1jN+qboNL8kTgs1OG766qpw3gXP8CPHPK8Eeq6tP9PpckSZLmn6GuWFfVGsb7mjfEud6wIc4jSZI0n4zqhYaDMNSJtSRJkobbqF5oOAizvSuIJEmSpBlYsZYkSVLPbAWZZMVakiRJ6gMr1pIkSeqZPdaTrFhLkiRJfWDFWpIkST3zATGTTKw3kFuv3rztELp6Xy1oO4SuFm5xb9shTOvZ9w7pn+Xt27YdQlcvzqZth9DVz+/avu0QpvWF3NR2CF09ZpPh/Du2IMP5y9flf/HvbYcwrV9tcn7bIXT1Py49vu0Qurrv4q+1HcJQG/PixQnD+f9GkiRJ0oixYi1JkqSe2QoyyYq1JEmS1AdWrCVJktQze6wnmVhLkiSpZ7aCTLIVRJIkSeoDK9aSJEnqma0gk6xYS5IkSX1gxVqSJEk9s8d6kom1JEmSemYryCRbQSRJkqQ+MLGWJElSz2pA/1sfSXZI8p0kP21+bt9lzuIkFya5PMnqJId0bDs5ybVJVjXL4tmc18RakiRJ880xwHerahfgu83rqe4E/rKqdgcOBP4pyXYd299aVYubZdVsTmpiPUtJNk1ySbN+ZJIrk5yWZL8kz2g7PkmSpDZUjQ1kWU8HAac066cAL31g3PUfVfXTZv1G4JfAQ9fnpBtdYp1kQY+7Pgv4frP+euCPq+pVwH6AibUkSdoojVEDWdbTw6rqJoDm53+ZaXKSvYHNgJ91DL+naRH5cJLNZ3PSeZVYJ1mU5KokpzQfxJlJtkpyXZJjk5wPvLzpqflBM+dLa/tukqxI8k9Jvp/ksuZDXutA4JtJPg48Flie5G+AI4C/afpvnr3B37QkSdI8lGRpkpUdy9Ip289u8rWpy0FzPM/Dgc8Cr6nJUvnbgccDTwV2AN42m2PNx9vt7Qq8tqouSHIS49VlgN9X1bMAkqwG/rqqzk1yPPAu4Khm3oOr6hlJ9gVOAvZoxvcH/mdVfSPJgcD+VXVzkm2BO6rqg1MDaf4CLAV49yOewKE7PGow71iSJKklNaDb7VXVMmDZDNufP922JL9I8vCquqlJnH85zbxtgK8D76yqH3Qc+6Zm9e4knwbeMpuY51XFunF9VV3QrJ/KeAsHwBkATSK8XVWd24yfAuzbsf/nAKrqPGCbJNsleQRwS1XdOZdAqmpZVS2pqiUm1ZIkSRvMcuCwZv0w4CtTJyTZDPgS8Jmq+vyUbQ9vfobx/uzLZnPS+ZhYT/3atPb179Zj/xcBZ61PUJIkSfPRkPZYnwC8IMlPgRc0r0myJMmnmjl/znhx9fAut9U7LckaYA3wEODdsznpfGwF2SnJPlV1IXAocD7w5LUbq+q3SX6T5NlV9e/AXwDndux/CHBOkmcBv23mHwj83TTnux3YZiDvRJIkSXNWVb8GntdlfCXwV836qYx3N3Tb/7m9nHc+VqyvBA5r+qh3AE7sMucw4APNnMXA8R3bfpPk+8DHgdc2dxHZpaqumuZ8XwUO9uJFSZK0MaqqgSyjaD5WrMeq6ogpY4s6XzQ3+X76NPt/oarevvZFU7n+QeeEqlrUsf4fwJ7rEa8kSdLIGhvRJHgQ5mNi3VdVdT7j7SSSJEnStOZVYl1V1zF5e7xe9t+vb8FIkiRtBGr9LzScN+Zjj7UkSZK0wc2rirUkSZI2rFG90HAQTKwlSZLUsz7cc3resBVEkiRJ6gMr1pIkSeqZrSCTrFhLkiRJfWDFWpIkST3zATGTTKwlSZLUM1tBJplYbyBVaTuErsbaDmAamzKcnxfAbUPaQHX/kF6V/fsM55/lnUP65whwbw3nf5kL4z8Zc/F+/pN38Ji2w+hqWP/633fx19oOoatNnvritkPQiPD/JSVJGoBhTaqlfvN2e5OG9UurJEmSNFKsWEuSJKln9lhPsmItSZIk9YEVa0mSJPXM2+1NMrGWJElSz8qLFyfYCiJJkiT1gRVrSZIk9cxWkElWrCVJkqQ+sGItSZKknnm7vUkm1pIkSeqZFy9OshVEkiRJ6gMr1pIkSeqZrSCT5l3FOsmRSa5M8vMkH1vH3EckOXOabSuSLOl4/fYkr0ry0CQ/THJpkmcneUe/34MkSZJGz3ysWL8eeBHwHGDJTBOr6kbgZbM87guBPweeB1xVVYcBJPkm8N6eo5UkSRphVqwnzauKdZKPA48FlgPbd4yfnORlHa/vaH4uSnJZs75lktOTrE5yBrBlx/xtgM2ARwL/APxxklVJ3g9s2ayftgHeoiRJ0lCpAS2jaF5VrKvqiCQHAvsDL57j7q8D7qyqPZPsCfyoY9vzge9W1aokxwJLquqNAEneUFWL+xG/JEmSRte8SqzX077ARwGqanWS1R3bDgQ+PdcDJlkKLG1e/o+qWrbeUTbH7dexzujHQTr0M7Z+Mq65G9bYNoa4/t9+HKQxrJ8XDG9sxjU3wxoXDG9swxpXr+675+dpO4ZhMa9aQWZwH817TRLG2zq6me43D3sDF831pFW1rKqWNEs//wNauu4prRnW2Ixr7oY1NuOam2GNC4Y3NuOam2GNC4Y3tmGNS+tpY0msrwP2atYPAjbtMuc84FUASfYA9mzWd2f8YsX7pzn2vUm6HU+SJEkbkY0lsf4k8JwkFwFPA37XZc6JwMKmBeRoJivULwK+NcOxlwGrvXhRkiRp4zbveqyralGzenKzUFW/AJ7eMe3tzfh1wB7N+l3/f3t3Hid5Wd17/PMdloDMICiIYgTFxPECAdmEgRFkVEAUMSoYLgJCCJsRUBHEjcUIgmBYvIIKImBQRAmLyqLsIItsIwOYe01QMFEI+4RFBb73j+ep6eqil5lhus5TzXm/Xv2q/v2qe/q8qmuqTz2/85wD/F3vvyfpSGDnrn9/3r9bjw8CDlpE4c+vluuyWo0t41pwrcaWcS2YVuOCdmPLuBZMq3FBu7G1Gld6gZS9B1NKKaWUUnrhXiylICmllFJKKU2oTKxTSimllFJaBDKxTimllFJKaRGYdJsXU5K07lj32751rPtfbAbh8ZK0ne1zxjvXb5I+PsLpx4BbbN/e73jGIukdwIG23xEdSy9JZ9v+YHAMR9XN6GOeiyBpJWCDeniT7QeC42n2NUPSJravG+9cv0k60/ZO451Lgy83Lw4ASXcw8vAaAba9Vp9DQtKJjD5QB9v79jGcYSRdUT9dClgfmE15rNYCbrQ9Myo2AEnvA44CXlHj6vwelw2Kp+nHC0DSrbbXHe9cv0k6i/KYXVhPvQv4BfBG4BzbRwfENAs4GVgZOA84AjiD8jv9ou1z+x3TeCTda3uV4BhGeo79MuL1tSeG7YEvA1dSfodvAT5p+weBMV0xxt22PatvwfRo+LViWAySFgPusL16YFhpAuSK9WB4d3QAI7i53m4CrM7QdPTtgFtCIqpsbw4g6XvAHrbvqMdrAgdExlYdDWxj++7oQKDtx0vSO4GtgVdLOqHrrmUpE1WjvRxY1/b/AEg6BPgBsCnl/0HfE2vgWMpUt+spffhvAD5n+/iAWJonaW9gH2C1OsegYxoQuspZfQbYoLNKLWlF4GeU51mIzmtGSyTNADYGVuy5krQssFhMVCDpYODTwNKSHu+cBv5EttyblDKxHgC2fxsdQy/bpwNI+jCwue0/1+OTgUsDQ+v2xk6SCGB7jqQ3RQZU3d9KUt2jxcfrvyhv4t7D8Ddsc4GPhUQ03CqUP5AdfwZWtf2UpD8GxWTbV9bPz5P03y0k1WOUD4iRp+H2y1nARcCRwKe6zs+1/XBMSMNM6Sn9eIjg/VGSZtm+vF59e56gqyJLAlMpec20rvOPAx8IiKfjattHSvqS7U+N/+Vp0GViPQAkXWt7pqS5lPILdd9GlRBUK1NexDp/gKbWcy24W9IpwHcoj9eHgBYS2pslnU25TD8v+WrgEn1zj5ft2cBsSWd13rw15izgBknn1+NtgO9KWga4Kyim5XoSHnUfBz7Pjh3jvl/1LYoeth8DHpP0WeAPtv8o6a3AWpLOsP1oVGzVxZIuAb5bjz9IeSMQaTPgcsrzvZeBiOfY7rZ3kvSY7eMCfv5oTgDWA7Zg+Bu3NElljXV6QSTtChwKdGruNgMO7axoR5K0FLA35bI8wNXASbafjosKJJ02wmnb3q3vwXRp9fECkPTXlBXF1Sm14ADYXi0sqErS+pSSKAHX2r55nG+Z6HhGen51hD/PRiJpQ9s3BsdwO6Ve/rXAJcAFwHTbW0fGBSDp/Qw9x662/a/BITVH0l2U0qcLgLdSHqt5oq4+SLqBskCxNUMlk/NE7kdKEyMT6wEjaW3K5hUoL7C/HOvr+0HSK4EN6+GNtv/Qdd8atu+MiWxskn5o+/3RcbRC0t8CP7EdVcIwKknXAocA/0xZJduV8vp1SGhgzNuEtBJdVwBt3xsX0eBpafOipAOBp2yfKOk22+tExtUhaVmGP8fCy1QkvZTy/7LzZvwq4PB6FaDfsexLWRhYDfhPhifWjnoTLmkF4O2UDeuf772/hUWotGhlYj1AJO0H/ANDl9n+FviG7RPjohpbC7uxR9PvP5qSDrR99GgdVaJXLupK5yzKSvX3gEtst7BBEEm32F5P0h22/6aeu8b2W8b73gmO66OUxOJ+4FkCO/X0xLUm8ElgDcpz7S7gmO4a+pZIus/2a4JjuBE4jrJZcBvb90iaY3vN4Lj2BA4HngKeY+g51sLVmh8Cc4BOcrgTsLbtEWuv+xTTSbb3jvr5vSTtQNl39OoWFsLSxMsa68Hy98CGtp+A0mOVsvO/2cSanstxjen3u8pOvXJoqcBobO8qaQnK5dT/DXxN0k9t7x4cGsDTkqYA/0/SP1JWpF4RHBPAfpRygYeiA+mQtC1wDKV05ljK/8H1gHMlHWD7/LG+P0gLKzy7AntRWhLeI+l1lP0G0Q4A1rD9YHQgI3h9z1W/w2pJTd9JupnSxeV8SUu1UMJWrQqcAywh6TJKffxNzlXNSStXrAdI7We9QecFo9bE/qKzgteixlesw2OryeJU24+P+8V9UpPrrSiJxqa2VwgOCUkbUN6YLAd8AXgpcLTtG4LjugJ4Rysr+wCSZgPb2v5Nz/nXAufbXjsgLCRdyOj9+GfZXqbPIQ0ESRcD77P9ZHQsvSRdT+mpfW093oRyZWRGQCyLAzMpr12bU7qnXAJcZPv/9jueXpKmUUpCtgLeTHk9u5hyZfD+yNjSopWJ9QCpvTl3ATobV94LfLuxHdDDtJC8jiaqflJlqMhelNKBWyhJ4ldsf7nfsfTEtRXwd5Q/SldSNtpc2lLS2BpJpwLTgR8zvMPLVwJjusujDJ0Y676JJmmzse63fVW/Yukm6fu2t9cog7gaKOtZBzgNuJHhz7HwTW91z88ZlNcwgEeAXVooeZD0KsrVt62Avwaut71PbFRDJK1OiW8L21tGx5MWnUysB0ztBTuTod3ht3Xd3VkEMAAAFDJJREFUt7ztR8KCG4GkG2xvFB3HSCRtYbvvPbcl3W77TZJ2pFyiP4gyAjv6D/jZlJZeF3U2MCp4pPMYq5wA2H5PH8N5HpWBMM9j+7B+x9JRV6y36d1AKWlV4MLo59l4+r2pWNKrbP++Pj7P4+A5ApJuAq4F7qDUWANtbXqrGyvpvfImaZeoOGtMtj23Xhmc4YCx5mp4/HuaGJlYTyJRq8O1R+5MSgJ0bSutoCS9m1I2sCplP0ELfb+RdCfwJkoP5K/avkrS7KhL9F1xNTfSudVVzl71Mq9dJzAGx/JeysTHIyhXRAxsQOmhe5Dt8wLDG1dLnThaIOnntjeOjmNhRPxNqmVj36LMVxDwKLCb7ZCJwBoa/74UpZ3j7BrXWpQuWjMj4koTJzcvTi593ygo6WvAXzE0vGBPSW+3/ZF+xzKC44D3AXc0tlHk68BvKC+wV9eVsrAaazU80nl+E+eo1om1+8aZwMvq8YPAzpEtJm2fJ+ke4BPARymvC3cC27sM3GldX/+vamjw1oii34gDV0jaA7iQ4aUg4e325kPE5vVTgX1sXwMgaSallCZkgcB1/Luk7wF7dDrz1NeOAyJiShMrV6wnkaDVgTuBNTuJa73kdoftNfoZx0jqSsHbbD837hcHk7R4VC1z7UW7PO2OdB5XYL38z4HP2L6iHr8VOGJQVxhbEHjl7XDgD5Q3SgJ2BKbZPrrfsfTEdc8Ip5totzeeoL9J19neZLxz/dYpARzvXBp8uWKdXqh/A1YBOnWIrwHCN65UBwI/kXQVjWws65D0LkqP4aW6Th8eEYvrSGdgh4ifv4hErRAs00mqAWxfqTLOPExdoVvN9hn1+AfUFXXgn2xfHhbc/Ilq0bml7Q27jk+qva1DE2vbrxvrfknvsP3TfsWzgCJ+lzdJ+jrlKqopI+Cv7NQ6B9Y03y3pFEoLRwMfYqgFa5pEMrGeXCJexF5OecG4qR5vAFwv6QII31z2ReB/KMnrkoFxDCPpZOAllO4bpwAfAG4a85tSq/5D0ucoq5xQ/liOtMLYT4dRSkA6pgMfBpYBPg20nlhHbZZ9tm4o/h4l8dmB0rmndUcBrSbWEaVknRXg3o3FG1N+r7P6G848u1ImQ+5Xj68GTgqKJU2gLAUZMBo+0vya7ppJSS/r96X7ljeXSbrZ9vpRP380nQ2BXbdTgXNtbxEd26AKLAVZnpLIzuvUAxwa2Z1H0i9sb9B1fK7rJLzIS+KjtbPriO5WUvt8Hw9sQonzOmD/3n7grYnc7ClpOWBn4LUMH7ce3gowpSi5Yj1A9PyR5t+RNG+keUQ9bO1osRJlpRrKRKkH+h3HKH4W1VJvHE/V2yclrUwZZDDm5d40rpBVzppAt5ZELNd94OHjpVfqcyzd3l1vOxubO6v8OwLhw09qAr3taPdLOtj2kf2LaL5Fro79BLiBnlaAkeqekUOATeupq4DDa8lbRDxN90lPi16uWA+Q2rFhhodGmi9DaXof2Q5te+DLlIEioqymf9L2D6Ji6qi7/Zeh1Ff/mXba7X2OMoZ+FvB/6ulTbH8uLqq2tdY6seX+2jW2k23/uOf8u4G9bb8rJrJ5cTS5uWw8UZsqxxMZV4uPiaQfAnOATv/snYC1e95g9jOepvukp0UvV6wHixhe8/cscRt9Oj5DGbP+AICkFYGfAeGJte1p0TGM4hhKrd1bgOuBa8hau/G01jrxmOgAxvAx4MeSPgB0NmqtR6kxffeo39U/y0ia6aEx2BtT3gC3Lvq1djS/CfzZZ0r6B+BHtNMK8PU9rTcPk3R7VDC2f19vM4F+kcjEerCcBtwoqXuk+amB8QBM6Sn9eAiYEhVMN0mX2X7beOcCnA7MBU6oxztQxgJvHxZR++4D5jSSVDfdX9v2ryWtRSmx6LS9vBrYy/bT/YxlFH8PfKtesjelI81usSHNl373114FeMD205JE2YC6LnAX8M1Oe86oldjqT5Qrlp9h6PExENkK8KmeN26bMFR+F6anX/qSwBLAE9FXUNOil4n1ALH9FUlXMrRRald3jTQPcpGkSxgaEPNBSt1dGElLUbpurFA3l3VWmpYFVg4LbMh0D5+yeIXKGOo0umZbJ44jJMFwGUn/rbG+RtL1tmf0KaR56gS8tVVGTiuq9nUh9HvF+ifAm+vnXwJeD5xHKSHbgDbejHwc+CvbD0YH0mUv4Iz6xg3gEWCXwHiA519BrRNS3zzKl6cBlon14LkHeIZaZypp3cC+nFDegX+doWT/G8BGgfEA7AnsT0miu8fYzmWopjnSbZI2sn0DgKQNCZ5wOACabJ04H5pYYR/FUuN/yaJXNzsfAaxs+52SVqfsHQm9+iZpE9vXjXHunD6HNMV2Z1Pn2ykld89RNq238kb8ThrYeNpRB5RNt91544btsKm2Y3GZkPqp8b8yDZrcvDhAJH2Bcjnw3+m67GY7qi/niJtXOm3komLqiuOjlCRsJuXxugY4KepyeNeu8CUovYXvrcerAnfZXjMirkHQauvE8bS4uasjcMLhRZSyts/UBGhx4Dbbf9PvWHriGum1LHJj4CXAUbYvrxvyPm77t5JeDlzec9UrRC1LXAO4guFXksI65Ui62vam439lf0nqLtmZAqwPbBZx1ShNrFyxHizbUzZm/Ck6EEl7A/sAq9VuJR3TaGf1dVNK/WYrtcwtbBwbVK22ThxPqxveIq1g+/uSDgaw/YyksEEskmZQNnauKOnjXXctCywWExUAu1NKGg6lvI7dLuk2YHlKCUYLzqsfLfmppAOAs4EnOieDN1QCbNP1+TOUTaejtndMgysT68Eyh9KjtoU+0WcBFwFHAt2Xs+Y28ALW8YaWaplzV/gL8hHgQElNtU6cD1FTBOdHVNL/RF11NYCkjSiJY5QlgamUv4fddbCPU6aihrB9H7C5pP8FvAH4NvA74Be1JCSc7dPH/6q+243y3Nqn53zkhkps7xr581P/ZCnIAJG0PnA+JcHuvuwWOTa8WZK+Tenn213LvIvt3hfclBZKa/21F4SkNW3PCfi561L6uK9JeS1bEdjOXVNkI0hatZZaLNOZFTAIojah1p99DyMPPQlLYiUtTUmqu0sAT7Yd0hlE0glj3Z9TKiefTKwHiKQ7KRsFh025mt/WXy8WWcs8+bTaOlHSr2mrv3ZvW69hd9FA0i/pLyg9+KfXmP6NslHvj2N+48THNYPSvnSq7VUkrQ3s2fob8eCR5i/vOlwK2A54me3PR8QDZdIh5WrDv9RTOwDL2Q4pAZT0O0o7wuUpHUqGaXTVP70AWQoyWB60Pea73wRkLfOkMQCtE5vqrw1ND0bquL5uCLyzc0LSrZQezZGOA7YELgCwPVtSc5vgRhD23LP9UM+p4yRdC4Ql1rTXzvRxymTiC4DNA+NIfZKJ9WC5RdKRlP+g3aUgke32mpO1zJNK660Tm++vLekVdLXWs31vUByvBF4NLC1pHYa/SXpJREy9bN9XZrHME7apchDUsp6OTqeL6Dd2rbUzPRm4mFLjfXPXeRE/TCdNgEysB0vnct+GPefD2u2lNJFsHw8cP0rrxFMiY6ua7a8t6T3AsZQ3JQ9QSqHuZmgaY79tSWkX+pdA9xuPucCnIwLqcV8dr25JSwL7Uh6v1kV2njm26/NnKHMWoifIbgjsLKnzBnIV4O5OiWC/W8HWq8wnSDrJ9t79/NkpRtZYD4D6jvtu249LegmlC0fnUuoRAzS5LKWFIukcSueIJuomO1rur10vf88CfmZ7HUmbAzvY3iM4rvfb/mFkDCORtAJwPGUYi4BLgf1GKHfod1xH2T5otHNRm1BbJWnVse7PK5ppomViPQDqpsW1a7/Xb1B6c/4QeFs9/74x/4GUBpyk2b0DMUY612+SvkQZ1tFcf+1O0l8T7HVsPyfpJtvhY5QlvYuyct5donJ4XETtanwI1xHA0bYfrcfLA5+w/dnYyFKKMyU6gDRfpth+pn6+vu2P2b7W9mFkfVZ6cbit9jsGmqib7PgIcLGkpyQ9LmmupFZGKD8qaSpwNfAvko6nXK4PJelk4IPARykrw9tRylRCSTpa0rKSlpB0maQHJX0oMJ69a/nCdEm/7Pq4B/jleN/fJ+/sJNUAth8Btg6MJ6VwmVgPhjmSOs3lZ9d+1kh6A2VYRkqTkqQ76mTPDYGfS/pNTSyup0zWDGV7mu0ptpe2vWw9bqWH9bbAU8DHKJun/p3h09+ibGx7Z+CRujgwA3hNcEwAW9h+nNJV6HeUoSyfDIznLMrv64J62/lYz3ZYwt9jsdo+EZjXQ/ovxvj6lCa93Lw4GHanbOD6LPAgcL2k+yitvnYPjSylidV068RW+2sD9Aw5aalXbmdQx5OSVgYeAl4XGE/HEvV2a+C7th/u6RDSV3XvzGPADpIWA1ai/M2eKmlqVHeXHt8BLpN0GmVT8W609VxLqe8ysR4A9QX2w5KmUUo/Fgd+Z/v+2MhSmlitbjRqub+2pGttzxxhUEwTA2KAH0laDvgycCslxhY6vFwo6VeUxH8fSSsCTwfHhKR/BA4F7mdoMJiB8Bpr20fXK0qdDZ9fsH1JcFgphcrNiymltIAk7cdQf+3/7LprLvBN218NCWzA1DKCpSI7G0nazvY5kl4HPAo8bvtZScsA02z/ISq2Gt+vgQ2ju5MsjMhx6ylFycQ6pZQW0ij9tU+y3cJK55m2dxrvXB/jGbN7ke1z+xVLt07XjZG6b7RA0hXAO7o2sA+MyHHrKUXJUpCUUlp4m1LqYE+oxzsAZxA/JAN6BsFIWhxYLygWGHvjpIGQxBp4uCavq0m6oPdO2+8JiKnbfwBXSvoxjU73HEOu3KUXnUysU0pp4b2hp5f2FbVvdBhJB1MmGS7d1fpPwJ+Ab0TFZXvX8b8qxNaUgVtnMnySYCvurR9L0th0z5TS82VinVJKC+82SRvZvgHa6K9t+0jgSElH2j44MpaRSPr8SOcDB8ScansnSd+0fVVQDKOqLQmRtExPp5dBEDluPaUQ2cc6pZQWUMv9tSW9sX56jqR1ez8iY6ue6Pp4Fngn8NrAeNarY7B3lLS8pJd1fwTGBYCkGZLuAu6ux2tL+lpwWEAZrT7OuZB6/pQi5ebFlFJaQDURG1Vkm0BJ37C9R60b7mXbs/oe1BhqZ5ALbG8Z9PP3BfamtDLt7vDSaU8YOt1W0o3AByiP0Tr13Bzba0bGVeNodtx6SlGyFCSllBZQq/21AWzvUW83j45lPr2EktSGsH0CcIKkk4CTGbricLXt0Hr5Dtv39QyreTYqFijj1oF9KBs+u8erTyO4FCqlaJlYp5TSJCVpY0qZxbzXettnhAVEKaNhqFvEYsCKQFR9dbdfUSYJnktZrT6z1l2fGBsW99XfoyUtCexLLQsJdBZwEXAk8Kmu83NtPxwTUkptyFKQlFKahCSdCbweuJ2hFU7b3jcuqueV0TwD3N9Cj+a68jqjs0GwDoi5PrqsQdIKwPEMTTe8FNivlYExPePWAWhk3HpKIXLFOqWUJqf1gdXd3urJq4A7bc8FkDRV0hq2bwyOSwwvsXiW4K4WNWndyfaOkXGMpuVx6ylFycQ6pZQmpznAK4HfRwfS4yRK3+iOJ0c4F+E04EZJ/1qP3wucGhgPdbT6tsA/R8Yxhv2B6a2snqfUgkysU0ppcloBuEvSTQyf2Bc9SVDdq+i2n6tTIUPZ/oqkKynj6QXsavu22KgAuE7SV4GzKS0KAbB9a1xI89xHmTyaUqqyxjqllCYhSZuNdD56CIqkc4ErKavUULpLbG77vWFBNazltomSTgWmA4M4bj2lCZGJdUoppb6R9ArgBGAWpR73MmB/2w+EBpYWmKRDRjrfmRaZ0otRJtYppTSJSLrW9kxJcxlqawdDA0+WDQotLSRJ7wLWAJbqnAscAf88AzpuPaUJEV7XllJKadGxPbPeTouOpZukExme6A8T3QawVZJOpgzR2Rw4hTKF8abQoCpJMygbPKcCq0haG9jT9j6xkaUUJxPrlFJK/XBzdAADamPba9VR4YdJOpYyxKYFxwFbAhcA2J4tadOxvyWlyS0T65RSShPO9unRMQyop+rtk5JWBh4CXhcYzzCtjVtPKVom1imllPpG0orAQcDqDK8ZDu9y0agfSVoOOBq4pZ47JTCebi2OW08pVG5eTCml1DeSLqX0ZD4A2AvYBfhv2weFBtYoSUsDewNvodSoXwOcZPvp0MBof9x6ShEysU4ppdQ3km6xvV6tGV6rnrvK9oh9t1/sJH0fmAt8p57aAVjO9vZxUc0bt76v7VanQqYUIktBUkop9dOf6+3vaxu5/wL+MjCe1k23vXbX8RWSZodFUw3AuPWUQmRinVJKqZ/+SdJLgU8AJwLLAvvHhtS02yRtZPsGAEkbAtcFx9TR8rj1lEJkKUhKKaW+kXQ6pQ730Xr8MuAY27vFRtYmSXdTxobfW0+tQtkg+Bxl4M9agbE1O249pSi5Yp1SSqmf1uok1QC2H5a0TmRAjdsqOoDR2N48OoaUWpOJdUoppX6aIml524/AvBXr/Fs0Ctu/jY5hLK2PW0+p3/LFLKWUUj8dC/xc0g8o7eO2B74YG1JaGC2PW08pStZYp5RS6itJqwOzKL2PL7N9V3BIaSF0WiZ23U4FzrW9RXRsKUXJFeuUUkp9VRPpTKYHX9Pj1lOKkIl1SimllBZGy+PWUwqRpSAppZRSWmAtj1tPKUom1imllFJaYK2OW08pUibWKaWUUlpgkmb3jFsf8VxKLyZTogNIKaWU0kC6TdJGnYPGxq2nFCJXrFNKKaW0wFoet55SlEysU0oppbTAJK061v2tT41MaSJkYp1SSimllNIikDXWKaWUUkopLQKZWKeUUkoppbQIZGKdUkoppZTSIpCJdUoppZRSSotAJtYppZRSSiktAv8fyqNJXWbtBp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35" y="3543662"/>
            <a:ext cx="4733365" cy="3314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35" y="546848"/>
            <a:ext cx="4157094" cy="2877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1" y="3788769"/>
            <a:ext cx="5134413" cy="29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30" y="64248"/>
            <a:ext cx="8911687" cy="765419"/>
          </a:xfrm>
        </p:spPr>
        <p:txBody>
          <a:bodyPr>
            <a:normAutofit/>
          </a:bodyPr>
          <a:lstStyle/>
          <a:p>
            <a:r>
              <a:rPr lang="en-US" dirty="0" smtClean="0"/>
              <a:t>Modeling Effort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30358" y="839382"/>
            <a:ext cx="5681472" cy="551092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Attempting to predict 6 month well performance using:</a:t>
            </a:r>
          </a:p>
          <a:p>
            <a:pPr lvl="1"/>
            <a:r>
              <a:rPr lang="en-US" sz="1200" dirty="0" smtClean="0"/>
              <a:t>Completion Size, location, parent performance, lateral well spacing, and depletion (simplified)</a:t>
            </a:r>
          </a:p>
          <a:p>
            <a:pPr lvl="1"/>
            <a:r>
              <a:rPr lang="en-US" sz="1200" dirty="0" smtClean="0"/>
              <a:t>Dumb model RMSE: 43,683 </a:t>
            </a:r>
            <a:r>
              <a:rPr lang="en-US" sz="1200" dirty="0" err="1" smtClean="0"/>
              <a:t>bbls</a:t>
            </a:r>
            <a:r>
              <a:rPr lang="en-US" sz="1200" dirty="0" smtClean="0"/>
              <a:t> (pretty significant considering the mean is 84,300 </a:t>
            </a:r>
            <a:r>
              <a:rPr lang="en-US" sz="1200" dirty="0" err="1" smtClean="0"/>
              <a:t>bbls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Started with simple linear regression and adjusted features</a:t>
            </a:r>
          </a:p>
          <a:p>
            <a:pPr lvl="1"/>
            <a:r>
              <a:rPr lang="en-US" sz="1200" dirty="0" smtClean="0"/>
              <a:t>Max R^2 = .5</a:t>
            </a:r>
          </a:p>
          <a:p>
            <a:r>
              <a:rPr lang="en-US" sz="1200" dirty="0" smtClean="0"/>
              <a:t>Scaled the data and used a linear regression model and viewed the feature coefficients to understand how important each feature truly is</a:t>
            </a:r>
          </a:p>
          <a:p>
            <a:pPr lvl="1"/>
            <a:r>
              <a:rPr lang="en-US" sz="1200" dirty="0" smtClean="0"/>
              <a:t>Depth, completion size, and parent performance seem to be the biggest drivers among all model types</a:t>
            </a:r>
          </a:p>
          <a:p>
            <a:r>
              <a:rPr lang="en-US" sz="1200" dirty="0" smtClean="0"/>
              <a:t>Attempted Decision tree and adjusted max tree depth for tuning</a:t>
            </a:r>
          </a:p>
          <a:p>
            <a:r>
              <a:rPr lang="en-US" sz="1200" dirty="0" smtClean="0"/>
              <a:t>Attempted XG Boost and </a:t>
            </a:r>
            <a:r>
              <a:rPr lang="en-US" sz="1200" dirty="0" err="1" smtClean="0"/>
              <a:t>CatBoost</a:t>
            </a:r>
            <a:endParaRPr lang="en-US" sz="1200" dirty="0"/>
          </a:p>
          <a:p>
            <a:r>
              <a:rPr lang="en-US" sz="1200" dirty="0" smtClean="0"/>
              <a:t>Best performing model: Random Forest</a:t>
            </a:r>
          </a:p>
          <a:p>
            <a:pPr lvl="1"/>
            <a:r>
              <a:rPr lang="en-US" sz="1200" dirty="0" smtClean="0"/>
              <a:t>Cross validated with 6 </a:t>
            </a:r>
            <a:r>
              <a:rPr lang="en-US" sz="1200" dirty="0" err="1" smtClean="0"/>
              <a:t>kfolds</a:t>
            </a:r>
            <a:endParaRPr lang="en-US" sz="1200" dirty="0" smtClean="0"/>
          </a:p>
          <a:p>
            <a:pPr lvl="1"/>
            <a:r>
              <a:rPr lang="en-US" sz="1200" dirty="0" smtClean="0"/>
              <a:t>Tuned </a:t>
            </a:r>
            <a:r>
              <a:rPr lang="en-US" sz="1200" dirty="0" err="1" smtClean="0"/>
              <a:t>hyperparameters</a:t>
            </a:r>
            <a:r>
              <a:rPr lang="en-US" sz="1200" dirty="0" smtClean="0"/>
              <a:t> and increased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from .6 to .66</a:t>
            </a:r>
          </a:p>
          <a:p>
            <a:pPr lvl="1"/>
            <a:endParaRPr lang="en-US" sz="1200" dirty="0"/>
          </a:p>
        </p:txBody>
      </p:sp>
      <p:sp>
        <p:nvSpPr>
          <p:cNvPr id="5" name="AutoShape 2" descr="data:image/png;base64,iVBORw0KGgoAAAANSUhEUgAAAtYAAAIYCAYAAABJ8qsCAAAABHNCSVQICAgIfAhkiAAAAAlwSFlzAAALEgAACxIB0t1+/AAAADh0RVh0U29mdHdhcmUAbWF0cGxvdGxpYiB2ZXJzaW9uMy4xLjEsIGh0dHA6Ly9tYXRwbG90bGliLm9yZy8QZhcZAAAgAElEQVR4nOzde5wkdX3v/9fb5e5y1+PxhouGgwLiKiuKFwRvYI4RSTSImoA/89uDlyDxp4jGIId4wWg0GhN0NQgKRzjibb2iKAsBUVhk3eVmRCAHhKMiIiDIbT6/P6Z2ph16Zmd6u7e6Z19PH/WY6m99q+rTvYv76c98qipVhSRJkqT186C2A5AkSZLmAxNrSZIkqQ9MrCVJkqQ+MLGWJEmS+sDEWpIkSeoDE2tJkiSpD0ysJUmSNHKSnJTkl0kum2Z7knw0ydVJVid5Sse2w5L8tFkO61dMI5tYJ9kuyZlJrkpyZZJ9NvD5v9/8XDTdH6gkSZIG5mTgwBm2vwjYpVmWAicCJNkBeBfwNGBv4F1Jtu9HQCObWAMfAb5VVY8HngRcuSFPXlXP2JDnkyRJ0qSqOg+4ZYYpBwGfqXE/ALZL8nDgAOA7VXVLVf0G+A4zJ+izNpKJdZJtgH2BfwOoqnuq6tYkK5J8OMl5TRX7qUm+2JT5392x/5uTXNYsR63jXF3nJrljUO9PkiRJ6+2RwPUdr29oxqYbX2+b9OMgLXgs8Cvg00meBFwCvKnZdk9V7ZvkTcBXgL0Y/zbzsyQfBhYBr2G8/B/gh0nOrapLp54kyV6zndtNkqWM/+qBf/3Hd+/1V395aK/vd2Au2fMtbYfQ1YM3v7ftEKZ10b3bth1CV8/caqYv7e25487N2g6hq222/n3bIUzr3+7qy28k++6hYwvaDqGr0+65tu0QuvreszdtO4Rp1X3Vdghd3Xr15m2H0FVV2g5hWo+77KzWg7v35msG8hdqs4c+7n/Q5FGNZVW1bA6H6PbZ1Azj621UE+tNgKcAf11VP0zyEeCYZtvy5uca4PKqugkgyTXAo4FnAV+qqt81418Eng10S5bnMvcBmj/8ZTC4v3SSJEnzUWce1aMbGM/91noUcGMzvt+U8RXrcZ4JI9kKwvgHckNV/bB5fSbjiTbA3c3PsY71ta83ofu3lOm0/i1QkiRpqI3dP5hl/S0H/rK5O8jTgd82BdezgBcm2b65aPGFzdh6G8nEuqr+L3B9kl2boecBV8xy9/OAlybZKsmDgYOBf+/DXEmSJG0gST4HXAjsmuSGJK9NckSSI5op3wCuAa4GPgm8HqCqbgH+Hri4WY5vxtbbqLaCAPw1cFqSzRj/0F4DfGldO1XVj5KcDFzUDH1qup7pucyVJEnaKNVYO6etmvHitaoq4A3TbDsJOKnfMY1sYl1Vq4AlU4b369i+go5+marq3PYh4EOzPE/XuVW1sPl5HbDHLMOWJEmaX8baSayH0Ui2gkiSJEnDZmQr1v2UZEfgu102Pa+qfr2h45EkSRoV1VIryDAysQaa5Hlx23FIkiRpdJlYS5IkqXf2WE8wsZYkSVLvbAWZ4MWLkiRJUh9YsZYkSVLv+vOUxHnBirUkSZLUB1asJUmS1Dt7rCdYsZYkSZL6wIr1BnLJnm9pO4Su9lr9wbZD6Oqutx/RdgjTOvas37YdQlev/NSftx1CV58/9Oy2Q+jqudvc1nYI0/q7l9zddghd/dEnrmw7hK4ev/CRbYfQ1c8v2aLtEKY1Npa2Q+jqfbWg7RC6GuZ67BltBwDebq+DibUkSZJ65pMXJ9kKIkmSJPWBFWtJkiT1zlaQCVasJUmSpD6wYi1JkqTe2WM9wcRakiRJvfPJixNsBZEkSZL6wIq1JEmSemcryAQr1pIkSVIfWLGWJElS77zd3gQTa0mSJPXOVpAJtoJIkiRJfWDFWpIkSb2zFWSCFWtJkiSpD+Z9Yp1kuySvH+DxD0/ysUEdX5IkaZhV3T+QZRTN+8Qa2A4YWGItSZIkwcaRWJ8APC7JqiQfaJbLkqxJcghAkv2SnJfkS0muSPLxJNN+Nklek+Q/kpwLPHOGeUuTrEyy8st3Xtv/dyZJktS2GhvMMoI2hsT6GOBnVbUY+AGwGHgS8HzgA0ke3szbG/j/gCcCjwP+tNvBmvn/k/GE+gXAbtOduKqWVdWSqlry0q127tPbkSRJGiJjY4NZRtDGkFh3ehbwuaq6v6p+AZwLPLXZdlFVXVPjTT2fa+Z28zRgRVX9qqruAc4YeNSSJEkaehvb7fYyw7Zax+vZbpMkSdp4jGjbxiBsDBXr24Gtm/XzgEOSLEjyUGBf4KJm295Jdm56qw8Bzp/meD8E9kuyY5JNgZcPMHZJkiSNiHlfsa6qXye5IMllwDeB1cCPGa86H11V/zfJ44ELGb/Q8YmMJ+BfmuZ4NyU5rpl/E/AjYMHA34gkSdIwGhvNW+MNwrxPrAGq6pVTht7aZdqdVXXILI/3aeDT6x2YJEnSqLMVZMLG0AoiSZIkDdxGUbFel6paAayYOp7kh8DmU4b/oqrWbICwJEmSht+I3hpvEEysZ1BVT2s7BkmSJI0GE2tJkiT1zh7rCSbWkiRJ6p2tIBO8eFGSJEnqAyvWkiRJ6p0V6wlWrCVJkqQ+sGItSZKknlX55MW1TKw3kAdvfm/bIXR119uPaDuErrZ838fbDmFa+fZRbYfQ1Y2v/1zbIXR1SqrtELo65eebsOsm27UdRldv+srtbYfQ1U9fvXPbIXT1Z18Zzl9Dv/ne+3jtfTu2HUZXW9Rw/ne5cIvh/LdyU9J2CBoRJtaSNkrDmlRr/hjWpFrqO3usJ5hYS5IkqXfex3qCFy9KkiRJfWDFWpIkSb2zFWSCFWtJkiSpD6xYS5IkqXf2WE8wsZYkSVLvbAWZYCuIJEmS1AdWrCVJktQ7W0EmWLGWJEmS+sCKtSRJknpnj/UEE2tJkiT1zsR6gq0gkiRJUh9YsZYkSVLvvHhxwrysWCdZlOSyLuNHJdlqAOdbkWRJv48rSZKk0TEvE+sZHAX0PbGWJEnaaI2NDWYZQfM5sd4kySlJVic5M8mRwCOAc5KcA5DkjiTvT3JJkrOT7N1Un69J8pLpDpxkyySnN8c+A9hyA70nSZIkDan5nFjvCiyrqj2B24DNgBuB/atq/2bOg4EVVbUXcDvwbuAFwMHA8TMc+3XAnc2x3wPs1W1SkqVJViZZeebt/9mP9yRJkjRcamwwywiazxcvXl9VFzTrpwJHdplzD/CtZn0NcHdV3ZtkDbBohmPvC3wUoKpWJ1ndbVJVLQOWAazZ+U9qzu9AkiRp2I1o28YgzOeK9dREtltie29VrR0fA+4GqKox1v2lw0RZkiRJE+ZzYr1Tkn2a9UOB8xlv99i6D8c+D3gVQJI9gD37cExJkqTRYyvIhPmcWF8JHNa0aewAnMh4W8Y31168uB5OBBY2xz4auGg9jydJkqQRNy97rKvqOmC3Lpv+uVnWzlvYsX7clGMsZBpVdRfwivWNU5IkaeTZYz1hXibWkiRJ2kBMrCeYWM8gyQHA+6cMX1tVB7cRjyRJkoaXifUMquos4Ky245AkSRpa5Y3S1prPFy9KkiRpHktyYJKfJLk6yTFdtn84yapm+Y8kt3Zsu79j2/J+xGPFWpIkSb1rqcc6yQLgXxh/avYNwMVJllfVFWvnVNXfdMz/a+DJHYe4q6oW9zMmE2tJkiT1rr2LF/cGrq6qawCSnA4cBFwxzfxDgXcNMiBbQSRJkjSKHglc3/H6hmbsAZI8BtgZ+F7H8BZJVib5QZKX9iMgK9aSJEnq3YCekphkKbC0Y2hZVS3rnNItmmkO9wrgzKq6v2Nsp6q6Mcljge8lWVNVP1ufmE2sJUmSNHSaJHrZDFNuAB7d8fpRwI3TzH0F8IYpx7+x+XlNkhWM91+vV2JtK4gkSZJ6NzY2mGXdLgZ2SbJzks0YT54fcHePJLsC2wMXdoxtn2TzZv0hwDOZvjd71qxYbyAX3btt2yF0dexZv207hK7y7aPaDmFaZ1zyT22H0NWr93pz2yF09akdf9d2CF398lf3tR3CtPa79T/bDqGrF37tCW2H0NUYd7QdQle/3qTbb6mHxXDG9ux7N287hK5usww5lKrqviRvZPyZIwuAk6rq8iTHAyuram2SfShwetUf3HD7CcAnkowxXmg+ofNuIr0ysZYkSVLvWnxATFV9A/jGlLFjp7w+rst+3wee2O94TKwlSZLUu/Zutzd0/OWGJEmS1AdWrCVJktQ7K9YTrFhLkiRJfWDFWpIkSb0b0ANiRpGJtSRJknpWY+3dFWTY2AoiSZIk9YEVa0mSJPXOixcnWLGWJEmS+sCKtSRJknrnxYsTTKwlSZLUOy9enGAriCRJktQHG0VinWRRksvW8xgvSXJMv2KSJEmaF8bGBrOMIFtBZqmqlgPL245DkiRJw2mjqFg3NklySpLVSc5MslWSY5NcnOSyJMuSBCDJkUmuaOae3owdnuRjzfrJST6a5PtJrknysjbfmCRJUmusWE/YmBLrXYFlVbUncBvweuBjVfXUqtoD2BJ4cTP3GODJzdwjpjnew4FnNfuc0G1CkqVJViZZee7vftrHtyJJkqRhszEl1tdX1QXN+qmMJ8X7J/lhkjXAc4Hdm+2rgdOSvBq4b5rjfbmqxqrqCuBh3SZU1bKqWlJVS57z4F36904kSZKGRdVglhG0MfVYT/0TKuBfgSVVdX2S44Atmm3/HdgXeAnwd0l254Hu7lhPn2OVJEkaDSPatjEIG1PFeqck+zTrhwLnN+s3J1kIvAwgyYOAR1fVOcDRwHbAwg0drCRJkkbLxlSxvhI4LMkngJ8CJwLbA2uA64CLm3kLgFOTbMt4JfrDVXVrc12jJEmSOvmAmAkbRWJdVdcBu3XZ9M5mmepZXY5xMnBys374lG1WtCVJkjZyG0ViLUmSpAEpe6zXMrGWJElS72wFmbAxXbwoSZIkDYwVa0mSJPWsvN3eBCvWkiRJUh9YsZYkSVLv7LGeYGItSZKk3nlXkAm2gkiSJEl9YMVakiRJvbMVZIIVa0mSJKkPrFhvIM/c6pa2Q+jqlZ/687ZD6OrG13+u7RCm9eq93tx2CF2desmH2g6hq2/v/rdth9DVM/a9qe0QpnX14iVth9DVI953QdshdPXYhf+17RC6OuAhbUcwvWQ4K4zvu33btkPo6n6G8/MaGt5ub4IVa0mSJKkPrFhLkiSpd/ZYTzCxliRJUu+83d4EW0EkSZKkPrBiLUmSpN7ZCjLBirUkSZLUB1asJUmS1LPydnsTTKwlSZLUO1tBJtgKIkmSJPWBFWtJkiT1zor1BCvWkiRJUh9YsZYkSVLvfEDMBBNrSZIk9c5WkAm2gnRIsl2S189xnxVJlgwqJkmSJI0GE+s/tB0wp8RakiRpY1ZjNZBlFJlY/6ETgMclWZXk80n+eO2GJCcn+bMkWyY5PcnqJGcAW7YXriRJkoaFPdZ/6Bhgj6panORg4BDgG0k2A54HvK5Z7qyqPZPsCfyovXAlSZJaNqLV5UGwYj29bwLPTbI58CLgvKq6C9gXOBWgqlYDq6c7QJKlSVYmWfm/f/t/NkTMkiRJG9bY2GCWEWRiPY2q+j2wAjiA8cr16Z2bZ3mMZVW1pKqW/Pm2O/U/SEmSJA0NE+s/dDuwdcfr04HXAM8GzmrGzgNeBZBkD2DPDRmgJEnSUBmrwSwjyMS6Q1X9GrggyWVJPgB8m/HWj7Or6p5m2onAwiSrgaOBi9qJVpIkScPEixenqKpXThnaccr2u4BXbLiIJEmShtiIVpcHwYq1JEmS1AdWrCVJktSzKivWa5lYS5IkqXe2gkywFUSSJEnqAyvWkiRJ6p0V6wlWrCVJkqQ+sGItSZKknpUV6wkm1pIkSeqdifUEW0EkSZKkPrBiLUmSpN6NtR3A8LBiLUmSJPWBFesN5I47N2s7hK4+f+jZbYfQ1SkZ3n6tT+34u7ZD6Orbu/9t2yF09cLL39N2CF3VbTe3HcK0Dtnv79sOoastFmzadghdPW7zHdsOoavf3Dq8tas77h3OP8sXZzjj+n3SdghDzYsXJ5lYS5IkqXcm1hOG9+u0JEmSNEKsWEuSJKl3Xrw4wYq1JEmS1AdWrCVJktQzL16cZMVakiRJIynJgUl+kuTqJMd02X54kl8lWdUsf9Wx7bAkP22Ww/oRjxVrSZIk9a6lHuskC4B/AV4A3ABcnGR5VV0xZeoZVfXGKfvuALwLWAIUcEmz72/WJyYr1pIkSepZjdVAllnYG7i6qq6pqnuA04GDZhn2AcB3quqWJpn+DnBgTx9ABxNrSZIkjaJHAtd3vL6hGZvqz5KsTnJmkkfPcd85MbGWJElS78YGsyRZmmRlx7J0ypm7PRJzaqn7q8CiqtoTOBs4ZQ77zpk91pIkSRo6VbUMWDbDlBuAR3e8fhRw45Rj/Lrj5SeB93fsu9+UfVf0GOoEK9aSJEnqWY0NZpmFi4FdkuycZDPgFcDyzglJHt7x8iXAlc36WcALk2yfZHvghc3YerFiLUmSpN61dFeQqrovyRsZT4gXACdV1eVJjgdWVtVy4MgkLwHuA24BDm/2vSXJ3zOenAMcX1W3rG9MI51YJ1kEfK2q9pgyfhSwrKruXM/j7we8papePMOcxcAjquob63MuSZIkzU2Tf31jytixHetvB94+zb4nASf1M5752gpyFLDVBjrXYuCPN9C5JEmShkqLrSBDZz4k1pskOaXjNipHAo8AzklyDkCSO5K8P8klSc5OsneSFUmuaX49sE7NPt9Pcmnzc9emn+d44JDmaT6HDO5tSpIkaZjNh8R6V8bbPvYEbgM2Y/yK0P2rav9mzoOBFVW1F3A78G7Gn9JzMOOJ8WxcBexbVU8GjgXe29yM/FjGn+izuKrO6Nyh8zYxX/zddev1JiVJkobSgG63N4pGuse6cX1VXdCsnwoc2WXOPcC3mvU1wN1VdW+SNcCiWZ5nW+CUJLswfp/DTde1Q+dtYlY+6qXrfW9ESZKkYTOqbRuDMB8q1lMT1m4J7L1VtXZ8DLgboKrGmP2Xi78HzmkulPwTYIseYpUkSdI8NR8S652S7NOsHwqcz3i7x9Z9Ps+2wM+b9cM7xgdxLkmSpJHgxYuT5kNifSVwWJLVwA7AiYy3X3xz7cWLffIPwPuSXMD4vRLXOgfYzYsXJUmSNm4j3WNdVdcBu3XZ9M/Nsnbewo7146YcYyHTqKoVNI+3rKoLgf/WsfnvmvFbgKfOMXRJkqR5YVSry4MwHyrWkiRJUutGumLdL0kOAN4/Zfjaqjq4jXgkSZJGRqXtCIaGiTVQVWcx/px5SZIkzYGtIJNsBZEkSZL6wIq1JEmSelZjtoKsZcVakiRJ6gMr1pIkSeqZPdaTTKwlSZLUs/KuIBNsBZEkSZL6wIq1JEmSemYryCQT6w1km61/33YIXT13m9vaDqGrH/ziIW2HMK1f/uq+tkPo6hn73tR2CF3VbTe3HUJX2WZ4/44dUNu2HUJXX73r9rZD6Oq2be5pO4Sudtzx/rZDmNZWd2zWdghd/fyu7dsOoas7/f2+ZsnEWpIkST3zdnuTTKwlSZLUs6q2Ixge/nJDkiRJ6gMr1pIkSeqZrSCTrFhLkiRJfWDFWpIkST2zYj3JirUkSZLUB1asJUmS1DPvCjLJxFqSJEk9sxVkkq0gkiRJUh9YsZYkSVLPqqxYr2XFWpIkSeoDK9aSJEnqWY21HcHwMLGWJElSz8ZsBZkwtK0gSRYluazL+FFJturD8fdL8rX1PY4kSZIEQ5xYz+AoYL0Ta0mSJK2/qgxkGUXDnlhvkuSUJKuTnJnkSOARwDlJzgFIckeS9ye5JMnZSfZOsiLJNUleMpuTJNkhyZeb8/wgyZ7N+HFJTuo43pEd+/xdkquSfCfJ55K8ZRAfgCRJkkbDsCfWuwLLqmpP4DZgM+BGYP+q2r+Z82BgRVXtBdwOvBt4AXAwcPwsz/M/gUub87wD+EzHtscDBwB7A+9KsmmSJcCfAU8G/hRY0u2gSZYmWZlk5Rm3Xj/b9yxJkjQyaiwDWUbRsF+8eH1VXdCsnwoc2WXOPcC3mvU1wN1VdW+SNcCiWZ7nWYwnylTV95LsmGTbZtvXq+pu4O4kvwQe1sz/SlXdBZDkq90OWlXLgGUA//GEA33gpyRJmnd8pPmkYa9YT/2j6vZHd2/VxB/pGHA3QFWNMfsvDt2+Fq095t0dY/c3xxzNr1GSJEkamGFPrHdKsk+zfihwPuPtHlv3+TznAa+C8buFADdX1W0zzD8f+JMkWyRZCPz3PscjSZI0EmwFmTTsrSBXAocl+QTwU+BExls/vpnkpo4+6/V1HPDpJKuBO4HDZppcVRcnWQ78GPhPYCXw2z7FIkmSpBE0tIl1VV0H7NZl0z83y9p5CzvWj5tyjIVMo6pWACua9VuAg7rMmXq8PTpefrCqjmvuqX0e8I/TnUuSJGm+8gExk4Y2sR4By5LsBmwBnFJVP2o7IEmSJLVn3ifWSQ4A3j9l+NqqOnh9jltVr1yf/SVJkuaDUX2YyyDM+8S6qs4Czmo7DkmSpPnI2+1NGva7gkiSJEkjYd5XrCVJkjQ4Xrw4yYq1JEmS1AdWrCVJktQzL16cZGItSZKknnnx4iRbQSRJkqQ+sGItSZKknnnx4iQT6w3k3+7avu0Quvq7l9zddghdvekrt7cdwrT2u/U/2w6hq6sXL2k7hK4O2e/v2w6hqwNq27ZDmNZrLz2+7RC6OvPJr2s7hK62f9AWbYfQ1ddvWdh2CNO6f0jzoC/kprZD6OreGms7hGn9v20HoD9gYi1JkqSeefHiJBNrSZIk9cxWkElevChJkiT1gRVrSZIk9cy77U2yYi1JkiT1gRVrSZIk9cwe60lWrCVJkqQ+sGItSZKknnm7vUkm1pIkSerZ8D4+Z8OzFUSSJEnqAyvWkiRJ6llhK8haVqwlSZKkPrBiLUmSpJ6N+YSYCa1UrJN8fxZzPpVkt2b9HT3sf8c6tu+S5GtJfpbkkiTnJNm3Y/tLk6xOclWSNUle2rHt5CTXJlmV5MdJnreueCRJkuajMTKQZRS1klhX1TNmMeevquqK5uU7pmxb5/4zSbIF8HVgWVU9rqr2Av4aeGyz/UnAB4GDqurxwEuADybZs+Mwb62qxcBRwMfXJx5JkiSNvrYq1nc0P/dLsiLJmU1l+LQkabatSLIkyQnAlk11+LQp+y9M8t0kP2qqygfNMoRXARdW1fK1A1V1WVWd3Lx8C/Deqrq22XYt8D7grV2OdSHwyLl+BpIkSfNBkYEso2gYLl58MuNV390Yrxg/s3NjVR0D3FVVi6vqVVP2/T1wcFU9Bdgf+Me1ifk67A78aB3bL5kytrIZn+pA4MvdDpJkaZKVSVauuv3qWYQlSZKkUTUMifVFVXVDVY0Bq4BFc9g3wHuTrAbOZrxy/LC5BpDkS0kuS/LFjuNObcWfOvaBJNcApwLv7XbcqlpWVUuqasnirf9ormFJkiQNvbEBLaNoGBLruzvW72dudyp5FfBQYK+m3/kXwBaz2O9y4ClrX1TVwcDhwA4d25dM2ecpwBUdr98K/BHwTuCUOcQsSZI0b7TZCpLkwCQ/SXJ1kmO6bH9zkiuaG1J8N8ljOrbd37Qar0qyfOq+vRiGxHo27k2yaZfxbYFfVtW9SfYHHtNlTjf/C3hmkpd0jG3Vsf5B4O1JFgE0P98B/GPnQZoq+0eAByU5YJbnliRJ0npKsgD4F+BFjLcUH7r2jnIdLgWWVNWewJnAP3RsW9tqvLiqXkIfjMp9rJcBq5P8aEqf9WnAV5OsZLyN5KrZHKyq7kryYuBDSf6J8Ur37cC7m+2rkrytOfamwL3A0VW1qsuxKsm7gaOBs3p/i5IkSaOnxbaNvYGrq+oagCSnAwfR0WFQVed0zP8B8OpBBtRKYl1VC5ufK4AVHeNv7Fjfr2P9bcDbuux/M7DPTOeYIYargD+eYfsXgS9Os+3wKa+/AHxhpvNJkiSprx4JXN/x+gbgaTPMfy3wzY7XWzTF2fuAE6qq680o5mJUKtaSJEkaQoOqWCdZCiztGFpWVcs6p3TZretzIJO8mvHr557TMbxTVd2Y5LHA95KsqaqfrU/M8zqxTvJE4LNThu+uqpm+zUiSJKllTRK9bIYpNwCP7nj9KODGqZOSPB/4W+A5VTVx04yqurH5eU2SFYzfAtrEejpVtQZY3HYckiRJ81WLD3O5GNglyc7Az4FXAK/snJDkycAngAOr6pcd49sDd1bV3UkewvhzVDovbOzJvE6sJUmSNFhjLeXVVXVfkjcyfvOIBcBJVXV5kuOBlc0Ttj8ALAQ+3zxD8P80dwB5AvCJJGOM3yXvhKq6ouuJ5sDEWpIkSSOpqr4BfGPK2LEd68+fZr/vA0/sdzwm1pIkSerZWHutIENnVB4QI0mSJA01K9aSJEnqWdf7222kTKwlSZLUsxafvDh0bAWRJEmS+sCK9Qby0LEFbYfQ1R994sq2Q+jqp6/eue0QpvXCrz2h7RC6esT7Lmg7hK62WLBp2yF09dW7bm87hGmd+eTXtR1CV9+89MS2Q+jqLUve0XYIXX2dX7cdwrS2y+Zth9DVYzbZtu0QuloY06WZjMWLF9eyYi1JkiT1gV/BJEmS1DMvXpxkYi1JkqSeefHiJFtBJEmSpD6wYi1JkqSejXnt4gQr1pIkSVIfWLGWJElSz8awZL2WFWtJkiSpD6xYS5IkqWfebm+SibUkSZJ65sWLk2wFkSRJkvrAirUkSZJ65gNiJlmxliRJkvrAirUkSZJ65sWLkzZoxTrJ4Uk+1uO+Jyd52SyO/4g5HndRkstm2L5fkq91GV+RZMlcziVJkjTfjGUwyyiab60ghwNzSqwlSZKkfuhLYp3kL5OsTvLjJJ9N8idJfpjk0iRnJ3lYl30eluRLzT4/TvKMqdXjJG9JclyXfY9NcnGSy5Isy7iXAUuA05KsSrJlkr2SnJvkkiRnJXl4s/9ezTkvBN7Qj89gms9laZKVSVb+4I6fDuo0kiRJrRkb0DKK1juxTrI78LfAc6vqScCbgPOBp1fVk4HTgaO77PpR4Nxmn6cAl8/htB+rqtB51OYAACAASURBVKdW1R7AlsCLq+pMYCXwqqpaDNwH/DPwsqraCzgJeE+z/6eBI6tqnzm+3TmpqmVVtaSqljx94S6DPJUkSZJa1o+LF58LnFlVNwNU1S1Jngic0VSINwOunWa/v2z2uR/4bZLtZ3nO/ZMcDWwF7MB4Uv7VKXN2BfYAvpMEYAFwU5Jtge2q6txm3meBF83yvJIkSeowqtXlQehHYh0eeEHoPwMfqqrlSfYDjpvlse7jD6voWzzgZMkWwL8CS6rq+qZV5AHzmrgun1qVTrJdl3glSZLUgxrRCw0HoR891t8F/jzJjgBJdgC2BX7ebD9shv1e1+yzIMk2wC+A/5JkxySbAy/ust/aJPrmJAuBzjuF3A5s3az/BHhokn2ac2yaZPequpXx6vizmnmvmtvblSRJkh5ovSvWVXV5kvcA5ya5H7iU8Qr155P8HPgBsHOXXd8ELEvyWuB+4HVVdWGS44EfMt4+clWX892a5JPAGuA64OKOzScDH09yF7AP40n3R5v2j02Af2K8beQ1wElJ7gTOmsXbfF6SGzpev7z5+fUk9zbrF1bVy5EkSdqI2AoyqS8PiKmqU4BTpgx/pcu8kxlPfqmqXwAHdZnzUcYvbJw6fnjH+juBd3aZ8wXgCx1Dq4B9u8y7BHhSx9BxU+d0zF3B+AWSU+033T6SJEna+PjkRUmSJPXMivUkE+tGkgOA908ZvraqDm4jHkmSpFHgHSEmmVg3quosZtdvLUmSJD2AibUkSZJ6Nubt9ib05ZHmkiRJ0sbOirUkSZJ65sWLk6xYS5IkSX1gxVqSJEk9s2I9ycRakiRJPfN2e5NsBZEkSZL6wIr1BnLaPde2HUJXj1/4yLZD6OrPvjK8v1ga4462Q+jqsQv/a9shdPW4zXdsO4SubtvmnrZDmNb2D9qi7RC6esuSd7QdQlcfXPnetkPoavHuh7YdwrRuzIK2Q+hqQaz3jSJvtzfJv8GSJElSH1ixliRJUs+G93fMG56JtSRJknrmxYuTbAWRJEmS+sCKtSRJkno2Zs16ghVrSZIkqQ+sWEuSJKlnXrw4ycRakiRJPbMRZJKtIJIkSVIfWLGWJElSz2wFmWTFWpIkSeoDK9aSJEnq2VjajmB4WLGWJEmS+mBoE+skRya5MslpSTZPcnaSVUkOmeNx9kvyjDnuc0fz8xFJzpxh3nZJXj+XY0uSJM0nY9RAllE0zK0grwdeVFXXJnk6sGlVLe7hOPsBdwDfn+uOVXUj8LIZpmzXxPmvPcQlSZI08kYzBR6MoahYJ3lzksua5agkHwceCyxP8jbgVGBxU7F+XJITklyRZHWSDzbHeGiSLyS5uFmemWQRcATwN82+z57m/DsnubDZ7+87xhcluaxZ3z3JRc1xVifZBTgBeFwz9oFBfkaSJEkabq1XrJPsBbwGeBoQ4IfAq4EDgf2r6uYkPwTeUlUvTrIDcDDw+KqqJNs1h/oI8OGqOj/JTsBZVfWEJkm/o6o+OEMYHwFOrKrPJHnDNHOOAD5SVacl2QxYABwD7DFdJT3JUmApwKO2fiwP2eq/zvZjkSRJGgnebm/SMFSsnwV8qap+V1V3AF8EulaWG7cBvwc+leRPgTub8ecDH0uyClgObJNk61nG8Ezgc836Z6eZcyHwjqaC/piqumtdB62qZVW1pKqWmFRLkiTNb8OQWM/pJi1VdR+wN/AF4KXAt5pNDwL2qarFzfLIqrp9Lodex3n/F/AS4C7grCTPnUvckiRJ85EXL04ahsT6POClSbZK8mDG2zz+fbrJSRYC21bVN4CjgLVtGN8G3tgxb+347cC6KtcXAK9o1l81zXkfC1xTVR9lvCK+5yyPLUmSNG/VgJZR1HpiXVU/Ak4GLmK8v/pTVXXpDLtsDXwtyWrgXOBvmvEjgSXNhYVXMN4TDfBV4OCZLl4E3gS8IcnFwLbTzDkEuKxpNXk88Jmq+jVwQXPRpRcvSpIkbcRav3gRoKo+BHxoytiijvUVwIpm/SbGW0GmHuNmxpPfqeP/wXh1eabzXwvs0zF0QjN+HbBHs/4+4H1d9n3lTMeWJEmaz7x4cVLrFWtJkiRpPhiKivWGkuRvgZdPGf58Vb2njXgkSZJG3aheaDgIG1Vi3STQJtGSJEl9Ylo9yVYQSZIkqQ82qoq1JEmS+suLFydZsZYkSZL6wIq1JEmSelZ2WU+wYi1JkiT1gRVrSZIk9cwe60lWrCVJktSzMWogy2wkOTDJT5JcneSYLts3T3JGs/2HSRZ1bHt7M/6TJAf047OwYr2BfO/Zm7YdQlc/v2SLtkPo6vK7tm07hGn9epO0HUJXBzyk7Qi6+82tw/n9fccd7287hGl9/ZaFbYfQ1df5ddshdLV490PbDqGrVZd/ru0QpnXfqm+3HUJXy//i39sOoasFbQegrpIsAP4FeAFwA3BxkuVVdUXHtNcCv6mqP0ryCuD9wCFJdgNeAewOPAI4O8l/q6r1+sdhOP/FkyRJ0kioAS2zsDdwdVVdU1X3AKcDB02ZcxBwSrN+JvC8JGnGT6+qu6vqWuDq5njrxcRakiRJo+iRwPUdr29oxrrOqar7gN8CO85y3zmzFUSSJEk9m20/9FwlWQos7RhaVlXLOqd02W1qMNPNmc2+c2ZiLUmSpJ4N6q4gTRK9bIYpNwCP7nj9KODGaebckGQTYFvgllnuO2e2gkiSJGkUXQzskmTnJJsxfjHi8ilzlgOHNesvA75XVdWMv6K5a8jOwC7AResbkBVrSZIk9aytJy9W1X1J3gicxfjNW06qqsuTHA+srKrlwL8Bn01yNeOV6lc0+16e5H8DVwD3AW9Y3zuCgIm1JEmSRlRVfQP4xpSxYzvWfw+8fJp93wO8p5/xmFhLkiSpZz55cZKJtSRJknrWVivIMPLiRUmSJKkPrFhLkiSpZ7aCTLJiLUmSJPWBFWtJkiT1bKzssV7LirUkSZLUByOdWCfZLsnrZzFvpyTfTnJlkiuSLBp8dJIkSfNfDWgZRUOTWDfPb5+r7YB1JtbAZ4APVNUTgL2BX/ZwLkmSJE0xRg1kGUV9TayTLEpyVZJTkqxOcmaSrZIcm+TiJJclWZYkzfwVSd6b5FzgTUkemuQLzdyLkzyzmXdckpOa+dckObI55QnA45KsSvKBaWLaDdikqr4DUFV3VNWdM7yH65qYLkyyMslTkpyV5GdJjmjmJMkHmvezJskh0xxraXOMlSdfc2OvH6skSZJGwCAuXtwVeG1VXZDkJMYryh+rquMBknwWeDHw1Wb+dlX1nGbb/wI+XFXnJ9mJ8We/P6GZ93hgf2Br4CdJTgSOAfaoqsUzxPPfgFuTfBHYGTgbOGYdz4O/vqr2SfJh4GTgmcAWwOXAx4E/BRYDTwIeAlyc5LyquqnzIFW1DFgG8JuX7zeaX70kSZJm4ANiJg0isb6+qi5o1k8FjgSuTXI0sBWwA+MJ6trE+oyOfZ8P7NYUtAG2SbJ1s/71qrobuDvJL4GHzTKeTYBnA08G/k9zvsOBf5thn+XNzzXAwqq6Hbg9ye+TbAc8C/hck5z/oqm4P7VjP0mSJG1kBpFYT/3aUsC/Akuq6vokxzFe/V3rdx3rDwL2qaq7Og/QJNp3dwzdz+xjvwG4tKquaY71ZeDpzJxYrz3X2JTzjjXnzQP2kCRJ2gj5gJhJg7h4cack+zTrhwLnN+s3J1kIvGyGfb8NvHHtiyQztXgA3M54a8hMLga2T/LQ5vVzgSvWsc+6nAcckmRBc9x9gYvW85iSJEkjx4sXJw0isb4SOCzJasbbPk4EPsl4W8WXGU90p3MksKS58PEK4IiZTlRVvwYuaC4i7HrxYtOu8Rbgu0nWMF5t/uQc39NUXwJWAz8GvgccXVX/dz2PKUmSpBE2iFaQsaqamhC/s1n+QFXtN+X1zcAD7rBRVcdNeb1Hx/or1xVQc0eQPdc1r5m7qGP9ZMYvXnzANuCtzSJJkrTR8uLFSUNzH2tJkiRplPW1Yl1V1wF7rGveICR5IvDZKcN3V9XTppn/JcZvv9fpbVV11iDikyRJmo+8eHHSIFpBWlFVaxi/t/Rs5x88wHAkSZI2ClW2gqxlK4gkSZLUB/OmYi1JkqQNb1RvjTcIVqwlSZKkPrBiLUmSpJ558eIkK9aSJElSH1ixliRJUs98QMwkE2tJkiT1zIsXJ5lYbyB133D+pRsbS9shdLXFUN8Tczg/s2Q4P7M77t207RC62uqOzdoOYVr3D+dfMbbL5m2H0NWNWdB2CF3dt+rbbYcwrU0Wv7DtELr61Sbntx1CV/bNarZMrCVJktQzHxAzyS9hkiRJUh9YsZYkSVLPvN3eJBNrSZIk9cy7gkyyFUSSJEnqAyvWkiRJ6pm325tkxVqSJEnqAyvWkiRJ6pm325tkYi1JkqSe2QoyyVYQSZIkqQ+sWEuSJKln3m5vkhVrSZIkqQ+sWEuSJKlnY168OGHoKtZJtkvy+rbjWJckxyd5frO+IsmStmOSJElSewaaWCfppSK+HTD0iXVVHVtVZ7cdhyRJUptqQMsoWmdinWRRkquSnJJkdZIzk2yV5NgkFye5LMmyJGnmr0jy3iTnAm9K8tAkX2jmXpzkmc2845Kc1My/JsmRzSlPAB6XZFWSD8wQ19FJ1iT5cZITOs69pFl/SJLrmvXDk3w5yVeTXJvkjUnenOTSJD9IssMM51nczFmd5EtJtm/GT07ystl8yJIkSfPVGDWQZRTNtmK9K7CsqvYEbmO8ovyxqnpqVe0BbAm8uGP+dlX1nKr6R+AjwIer6qnAnwGf6pj3eOAAYG/gXUk2BY4BflZVi6vqrd2CSfIi4KXA06rqScA/zOI97AG8sjnXe4A7q+rJwIXAX86w32eAtzXvfQ3wrlmca22cS5OsTLLylOtumu1ukiRJGkGzbdW4vqouaNZPBY4Erk1yNLAVsANwOfDVZs4ZHfs+H9itKWgDbJNk62b961V1N3B3kl8CD5tlPM8HPl1VdwJU1S2z2OecqroduD3JbztiXQPs2W2HJNsy/iXh3GboFODzs4yRqloGLAO45eDnjOZXL0mSpBmManV5EGabWE/9xAr4V2BJVV2f5Dhgi47tv+tYfxCwT1Xd1XmAJtG+u2Po/jnEky4xAdzHZBV+iynbOs811vF6bA7nlSRJkrqabSvITkn2adYPBc5v1m9OshCYqdf428Ab175Isngd57od2Hodc74N/D9JtmqOubZH+jpgr2Z9vfufq+q3wG+SPLsZ+gvg3Bl2kSRJ2qhU1UCWUTTbxPpK4LAkqxlv+zgR+CTjbRRfBi6eYd8jgSXNxX9XAEfMdKKq+jVwQXNRZNeLF6vqW8ByYGWSVcBbmk0fBF6X5PvAQ2b53tblMOADzXtfDBzfp+NKkiSNPC9enDTbFoixqpqaEL+zWf5AVe035fXNwCFd5h035fUeHeuvXFdAVXUC43cQ6Ry7ij/sl35nM34ycHLHvEUd63+wrct5VgFP7zJ+eMf6fuuKV5IkSfObvcWSJEnqWY1odXkQ1plYV9V1jN+qboNL8kTgs1OG766qpw3gXP8CPHPK8Eeq6tP9PpckSZLmn6GuWFfVGsb7mjfEud6wIc4jSZI0n4zqhYaDMNSJtSRJkobbqF5oOAizvSuIJEmSpBlYsZYkSVLPbAWZZMVakiRJ6gMr1pIkSeqZPdaTrFhLkiRJfWDFWpIkST3zATGTTKw3kFuv3rztELp6Xy1oO4SuFm5xb9shTOvZ9w7pn+Xt27YdQlcvzqZth9DVz+/avu0QpvWF3NR2CF09ZpPh/Du2IMP5y9flf/HvbYcwrV9tcn7bIXT1Py49vu0Qurrv4q+1HcJQG/PixQnD+f9GkiRJ0oixYi1JkqSe2QoyyYq1JEmS1AdWrCVJktQze6wnmVhLkiSpZ7aCTLIVRJIkSeoDK9aSJEnqma0gk6xYS5IkSX1gxVqSJEk9s8d6kom1JEmSemYryCRbQSRJkqQ+MLGWJElSz2pA/1sfSXZI8p0kP21+bt9lzuIkFya5PMnqJId0bDs5ybVJVjXL4tmc18RakiRJ880xwHerahfgu83rqe4E/rKqdgcOBP4pyXYd299aVYubZdVsTmpiPUtJNk1ySbN+ZJIrk5yWZL8kz2g7PkmSpDZUjQ1kWU8HAac066cAL31g3PUfVfXTZv1G4JfAQ9fnpBtdYp1kQY+7Pgv4frP+euCPq+pVwH6AibUkSdoojVEDWdbTw6rqJoDm53+ZaXKSvYHNgJ91DL+naRH5cJLNZ3PSeZVYJ1mU5KokpzQfxJlJtkpyXZJjk5wPvLzpqflBM+dLa/tukqxI8k9Jvp/ksuZDXutA4JtJPg48Flie5G+AI4C/afpvnr3B37QkSdI8lGRpkpUdy9Ip289u8rWpy0FzPM/Dgc8Cr6nJUvnbgccDTwV2AN42m2PNx9vt7Qq8tqouSHIS49VlgN9X1bMAkqwG/rqqzk1yPPAu4Khm3oOr6hlJ9gVOAvZoxvcH/mdVfSPJgcD+VXVzkm2BO6rqg1MDaf4CLAV49yOewKE7PGow71iSJKklNaDb7VXVMmDZDNufP922JL9I8vCquqlJnH85zbxtgK8D76yqH3Qc+6Zm9e4knwbeMpuY51XFunF9VV3QrJ/KeAsHwBkATSK8XVWd24yfAuzbsf/nAKrqPGCbJNsleQRwS1XdOZdAqmpZVS2pqiUm1ZIkSRvMcuCwZv0w4CtTJyTZDPgS8Jmq+vyUbQ9vfobx/uzLZnPS+ZhYT/3atPb179Zj/xcBZ61PUJIkSfPRkPZYnwC8IMlPgRc0r0myJMmnmjl/znhx9fAut9U7LckaYA3wEODdsznpfGwF2SnJPlV1IXAocD7w5LUbq+q3SX6T5NlV9e/AXwDndux/CHBOkmcBv23mHwj83TTnux3YZiDvRJIkSXNWVb8GntdlfCXwV836qYx3N3Tb/7m9nHc+VqyvBA5r+qh3AE7sMucw4APNnMXA8R3bfpPk+8DHgdc2dxHZpaqumuZ8XwUO9uJFSZK0MaqqgSyjaD5WrMeq6ogpY4s6XzQ3+X76NPt/oarevvZFU7n+QeeEqlrUsf4fwJ7rEa8kSdLIGhvRJHgQ5mNi3VdVdT7j7SSSJEnStOZVYl1V1zF5e7xe9t+vb8FIkiRtBGr9LzScN+Zjj7UkSZK0wc2rirUkSZI2rFG90HAQTKwlSZLUsz7cc3resBVEkiRJ6gMr1pIkSeqZrSCTrFhLkiRJfWDFWpIkST3zATGTTKwlSZLUM1tBJplYbyBVaTuErsbaDmAamzKcnxfAbUPaQHX/kF6V/fsM55/lnUP65whwbw3nf5kL4z8Zc/F+/pN38Ji2w+hqWP/633fx19oOoatNnvritkPQiPD/JSVJGoBhTaqlfvN2e5OG9UurJEmSNFKsWEuSJKln9lhPsmItSZIk9YEVa0mSJPXM2+1NMrGWJElSz8qLFyfYCiJJkiT1gRVrSZIk9cxWkElWrCVJkqQ+sGItSZKknnm7vUkm1pIkSeqZFy9OshVEkiRJ6gMr1pIkSeqZrSCT5l3FOsmRSa5M8vMkH1vH3EckOXOabSuSLOl4/fYkr0ry0CQ/THJpkmcneUe/34MkSZJGz3ysWL8eeBHwHGDJTBOr6kbgZbM87guBPweeB1xVVYcBJPkm8N6eo5UkSRphVqwnzauKdZKPA48FlgPbd4yfnORlHa/vaH4uSnJZs75lktOTrE5yBrBlx/xtgM2ARwL/APxxklVJ3g9s2ayftgHeoiRJ0lCpAS2jaF5VrKvqiCQHAvsDL57j7q8D7qyqPZPsCfyoY9vzge9W1aokxwJLquqNAEneUFWL+xG/JEmSRte8SqzX077ARwGqanWS1R3bDgQ+PdcDJlkKLG1e/o+qWrbeUTbH7dexzujHQTr0M7Z+Mq65G9bYNoa4/t9+HKQxrJ8XDG9sxjU3wxoXDG9swxpXr+675+dpO4ZhMa9aQWZwH817TRLG2zq6me43D3sDF831pFW1rKqWNEs//wNauu4prRnW2Ixr7oY1NuOam2GNC4Y3NuOam2GNC4Y3tmGNS+tpY0msrwP2atYPAjbtMuc84FUASfYA9mzWd2f8YsX7pzn2vUm6HU+SJEkbkY0lsf4k8JwkFwFPA37XZc6JwMKmBeRoJivULwK+NcOxlwGrvXhRkiRp4zbveqyralGzenKzUFW/AJ7eMe3tzfh1wB7N+l3/f3t3Hid5Wd17/PMdloDMICiIYgTFxPECAdmEgRFkVEAUMSoYLgJCCJsRUBHEjcUIgmBYvIIKImBQRAmLyqLsIItsIwOYe01QMFEI+4RFBb73j+ep6eqil5lhus5TzXm/Xv2q/v2qe/q8qmuqTz2/85wD/F3vvyfpSGDnrn9/3r9bjw8CDlpE4c+vluuyWo0t41pwrcaWcS2YVuOCdmPLuBZMq3FBu7G1Gld6gZS9B1NKKaWUUnrhXiylICmllFJKKU2oTKxTSimllFJaBDKxTimllFJKaRGYdJsXU5K07lj32751rPtfbAbh8ZK0ne1zxjvXb5I+PsLpx4BbbN/e73jGIukdwIG23xEdSy9JZ9v+YHAMR9XN6GOeiyBpJWCDeniT7QeC42n2NUPSJravG+9cv0k60/ZO451Lgy83Lw4ASXcw8vAaAba9Vp9DQtKJjD5QB9v79jGcYSRdUT9dClgfmE15rNYCbrQ9Myo2AEnvA44CXlHj6vwelw2Kp+nHC0DSrbbXHe9cv0k6i/KYXVhPvQv4BfBG4BzbRwfENAs4GVgZOA84AjiD8jv9ou1z+x3TeCTda3uV4BhGeo79MuL1tSeG7YEvA1dSfodvAT5p+weBMV0xxt22PatvwfRo+LViWAySFgPusL16YFhpAuSK9WB4d3QAI7i53m4CrM7QdPTtgFtCIqpsbw4g6XvAHrbvqMdrAgdExlYdDWxj++7oQKDtx0vSO4GtgVdLOqHrrmUpE1WjvRxY1/b/AEg6BPgBsCnl/0HfE2vgWMpUt+spffhvAD5n+/iAWJonaW9gH2C1OsegYxoQuspZfQbYoLNKLWlF4GeU51mIzmtGSyTNADYGVuy5krQssFhMVCDpYODTwNKSHu+cBv5EttyblDKxHgC2fxsdQy/bpwNI+jCwue0/1+OTgUsDQ+v2xk6SCGB7jqQ3RQZU3d9KUt2jxcfrvyhv4t7D8Ddsc4GPhUQ03CqUP5AdfwZWtf2UpD8GxWTbV9bPz5P03y0k1WOUD4iRp+H2y1nARcCRwKe6zs+1/XBMSMNM6Sn9eIjg/VGSZtm+vF59e56gqyJLAlMpec20rvOPAx8IiKfjattHSvqS7U+N/+Vp0GViPQAkXWt7pqS5lPILdd9GlRBUK1NexDp/gKbWcy24W9IpwHcoj9eHgBYS2pslnU25TD8v+WrgEn1zj5ft2cBsSWd13rw15izgBknn1+NtgO9KWga4Kyim5XoSHnUfBz7Pjh3jvl/1LYoeth8DHpP0WeAPtv8o6a3AWpLOsP1oVGzVxZIuAb5bjz9IeSMQaTPgcsrzvZeBiOfY7rZ3kvSY7eMCfv5oTgDWA7Zg+Bu3NElljXV6QSTtChwKdGruNgMO7axoR5K0FLA35bI8wNXASbafjosKJJ02wmnb3q3vwXRp9fECkPTXlBXF1Sm14ADYXi0sqErS+pSSKAHX2r55nG+Z6HhGen51hD/PRiJpQ9s3BsdwO6Ve/rXAJcAFwHTbW0fGBSDp/Qw9x662/a/BITVH0l2U0qcLgLdSHqt5oq4+SLqBskCxNUMlk/NE7kdKEyMT6wEjaW3K5hUoL7C/HOvr+0HSK4EN6+GNtv/Qdd8atu+MiWxskn5o+/3RcbRC0t8CP7EdVcIwKknXAocA/0xZJduV8vp1SGhgzNuEtBJdVwBt3xsX0eBpafOipAOBp2yfKOk22+tExtUhaVmGP8fCy1QkvZTy/7LzZvwq4PB6FaDfsexLWRhYDfhPhifWjnoTLmkF4O2UDeuf772/hUWotGhlYj1AJO0H/ANDl9n+FviG7RPjohpbC7uxR9PvP5qSDrR99GgdVaJXLupK5yzKSvX3gEtst7BBEEm32F5P0h22/6aeu8b2W8b73gmO66OUxOJ+4FkCO/X0xLUm8ElgDcpz7S7gmO4a+pZIus/2a4JjuBE4jrJZcBvb90iaY3vN4Lj2BA4HngKeY+g51sLVmh8Cc4BOcrgTsLbtEWuv+xTTSbb3jvr5vSTtQNl39OoWFsLSxMsa68Hy98CGtp+A0mOVsvO/2cSanstxjen3u8pOvXJoqcBobO8qaQnK5dT/DXxN0k9t7x4cGsDTkqYA/0/SP1JWpF4RHBPAfpRygYeiA+mQtC1wDKV05ljK/8H1gHMlHWD7/LG+P0gLKzy7AntRWhLeI+l1lP0G0Q4A1rD9YHQgI3h9z1W/w2pJTd9JupnSxeV8SUu1UMJWrQqcAywh6TJKffxNzlXNSStXrAdI7We9QecFo9bE/qKzgteixlesw2OryeJU24+P+8V9UpPrrSiJxqa2VwgOCUkbUN6YLAd8AXgpcLTtG4LjugJ4Rysr+wCSZgPb2v5Nz/nXAufbXjsgLCRdyOj9+GfZXqbPIQ0ESRcD77P9ZHQsvSRdT+mpfW093oRyZWRGQCyLAzMpr12bU7qnXAJcZPv/9jueXpKmUUpCtgLeTHk9u5hyZfD+yNjSopWJ9QCpvTl3ATobV94LfLuxHdDDtJC8jiaqflJlqMhelNKBWyhJ4ldsf7nfsfTEtRXwd5Q/SldSNtpc2lLS2BpJpwLTgR8zvMPLVwJjusujDJ0Y676JJmmzse63fVW/Yukm6fu2t9cog7gaKOtZBzgNuJHhz7HwTW91z88ZlNcwgEeAXVooeZD0KsrVt62Avwaut71PbFRDJK1OiW8L21tGx5MWnUysB0ztBTuTod3ht3Xd3VkEMAAAFDJJREFUt7ztR8KCG4GkG2xvFB3HSCRtYbvvPbcl3W77TZJ2pFyiP4gyAjv6D/jZlJZeF3U2MCp4pPMYq5wA2H5PH8N5HpWBMM9j+7B+x9JRV6y36d1AKWlV4MLo59l4+r2pWNKrbP++Pj7P4+A5ApJuAq4F7qDUWANtbXqrGyvpvfImaZeoOGtMtj23Xhmc4YCx5mp4/HuaGJlYTyJRq8O1R+5MSgJ0bSutoCS9m1I2sCplP0ELfb+RdCfwJkoP5K/avkrS7KhL9F1xNTfSudVVzl71Mq9dJzAGx/JeysTHIyhXRAxsQOmhe5Dt8wLDG1dLnThaIOnntjeOjmNhRPxNqmVj36LMVxDwKLCb7ZCJwBoa/74UpZ3j7BrXWpQuWjMj4koTJzcvTi593ygo6WvAXzE0vGBPSW+3/ZF+xzKC44D3AXc0tlHk68BvKC+wV9eVsrAaazU80nl+E+eo1om1+8aZwMvq8YPAzpEtJm2fJ+ke4BPARymvC3cC27sM3GldX/+vamjw1oii34gDV0jaA7iQ4aUg4e325kPE5vVTgX1sXwMgaSallCZkgcB1/Luk7wF7dDrz1NeOAyJiShMrV6wnkaDVgTuBNTuJa73kdoftNfoZx0jqSsHbbD837hcHk7R4VC1z7UW7PO2OdB5XYL38z4HP2L6iHr8VOGJQVxhbEHjl7XDgD5Q3SgJ2BKbZPrrfsfTEdc8Ip5totzeeoL9J19neZLxz/dYpARzvXBp8uWKdXqh/A1YBOnWIrwHCN65UBwI/kXQVjWws65D0LkqP4aW6Th8eEYvrSGdgh4ifv4hErRAs00mqAWxfqTLOPExdoVvN9hn1+AfUFXXgn2xfHhbc/Ilq0bml7Q27jk+qva1DE2vbrxvrfknvsP3TfsWzgCJ+lzdJ+jrlKqopI+Cv7NQ6B9Y03y3pFEoLRwMfYqgFa5pEMrGeXCJexF5OecG4qR5vAFwv6QII31z2ReB/KMnrkoFxDCPpZOAllO4bpwAfAG4a85tSq/5D0ucoq5xQ/liOtMLYT4dRSkA6pgMfBpYBPg20nlhHbZZ9tm4o/h4l8dmB0rmndUcBrSbWEaVknRXg3o3FG1N+r7P6G848u1ImQ+5Xj68GTgqKJU2gLAUZMBo+0vya7ppJSS/r96X7ljeXSbrZ9vpRP380nQ2BXbdTgXNtbxEd26AKLAVZnpLIzuvUAxwa2Z1H0i9sb9B1fK7rJLzIS+KjtbPriO5WUvt8Hw9sQonzOmD/3n7grYnc7ClpOWBn4LUMH7ce3gowpSi5Yj1A9PyR5t+RNG+keUQ9bO1osRJlpRrKRKkH+h3HKH4W1VJvHE/V2yclrUwZZDDm5d40rpBVzppAt5ZELNd94OHjpVfqcyzd3l1vOxubO6v8OwLhw09qAr3taPdLOtj2kf2LaL5Fro79BLiBnlaAkeqekUOATeupq4DDa8lbRDxN90lPi16uWA+Q2rFhhodGmi9DaXof2Q5te+DLlIEioqymf9L2D6Ji6qi7/Zeh1Ff/mXba7X2OMoZ+FvB/6ulTbH8uLqq2tdY6seX+2jW2k23/uOf8u4G9bb8rJrJ5cTS5uWw8UZsqxxMZV4uPiaQfAnOATv/snYC1e95g9jOepvukp0UvV6wHixhe8/cscRt9Oj5DGbP+AICkFYGfAeGJte1p0TGM4hhKrd1bgOuBa8hau/G01jrxmOgAxvAx4MeSPgB0NmqtR6kxffeo39U/y0ia6aEx2BtT3gC3Lvq1djS/CfzZZ0r6B+BHtNMK8PU9rTcPk3R7VDC2f19vM4F+kcjEerCcBtwoqXuk+amB8QBM6Sn9eAiYEhVMN0mX2X7beOcCnA7MBU6oxztQxgJvHxZR++4D5jSSVDfdX9v2ryWtRSmx6LS9vBrYy/bT/YxlFH8PfKtesjelI81usSHNl373114FeMD205JE2YC6LnAX8M1Oe86oldjqT5Qrlp9h6PExENkK8KmeN26bMFR+F6anX/qSwBLAE9FXUNOil4n1ALH9FUlXMrRRald3jTQPcpGkSxgaEPNBSt1dGElLUbpurFA3l3VWmpYFVg4LbMh0D5+yeIXKGOo0umZbJ44jJMFwGUn/rbG+RtL1tmf0KaR56gS8tVVGTiuq9nUh9HvF+ifAm+vnXwJeD5xHKSHbgDbejHwc+CvbD0YH0mUv4Iz6xg3gEWCXwHiA519BrRNS3zzKl6cBlon14LkHeIZaZypp3cC+nFDegX+doWT/G8BGgfEA7AnsT0miu8fYzmWopjnSbZI2sn0DgKQNCZ5wOACabJ04H5pYYR/FUuN/yaJXNzsfAaxs+52SVqfsHQm9+iZpE9vXjXHunD6HNMV2Z1Pn2ykld89RNq238kb8ThrYeNpRB5RNt91544btsKm2Y3GZkPqp8b8yDZrcvDhAJH2Bcjnw3+m67GY7qi/niJtXOm3komLqiuOjlCRsJuXxugY4KepyeNeu8CUovYXvrcerAnfZXjMirkHQauvE8bS4uasjcMLhRZSyts/UBGhx4Dbbf9PvWHriGum1LHJj4CXAUbYvrxvyPm77t5JeDlzec9UrRC1LXAO4guFXksI65Ui62vam439lf0nqLtmZAqwPbBZx1ShNrFyxHizbUzZm/Ck6EEl7A/sAq9VuJR3TaGf1dVNK/WYrtcwtbBwbVK22ThxPqxveIq1g+/uSDgaw/YyksEEskmZQNnauKOnjXXctCywWExUAu1NKGg6lvI7dLuk2YHlKCUYLzqsfLfmppAOAs4EnOieDN1QCbNP1+TOUTaejtndMgysT68Eyh9KjtoU+0WcBFwFHAt2Xs+Y28ALW8YaWaplzV/gL8hHgQElNtU6cD1FTBOdHVNL/RF11NYCkjSiJY5QlgamUv4fddbCPU6aihrB9H7C5pP8FvAH4NvA74Be1JCSc7dPH/6q+243y3Nqn53zkhkps7xr581P/ZCnIAJG0PnA+JcHuvuwWOTa8WZK+Tenn213LvIvt3hfclBZKa/21F4SkNW3PCfi561L6uK9JeS1bEdjOXVNkI0hatZZaLNOZFTAIojah1p99DyMPPQlLYiUtTUmqu0sAT7Yd0hlE0glj3Z9TKiefTKwHiKQ7KRsFh025mt/WXy8WWcs8+bTaOlHSr2mrv3ZvW69hd9FA0i/pLyg9+KfXmP6NslHvj2N+48THNYPSvnSq7VUkrQ3s2fob8eCR5i/vOlwK2A54me3PR8QDZdIh5WrDv9RTOwDL2Q4pAZT0O0o7wuUpHUqGaXTVP70AWQoyWB60Pea73wRkLfOkMQCtE5vqrw1ND0bquL5uCLyzc0LSrZQezZGOA7YELgCwPVtSc5vgRhD23LP9UM+p4yRdC4Ql1rTXzvRxymTiC4DNA+NIfZKJ9WC5RdKRlP+g3aUgke32mpO1zJNK660Tm++vLekVdLXWs31vUByvBF4NLC1pHYa/SXpJREy9bN9XZrHME7apchDUsp6OTqeL6Dd2rbUzPRm4mFLjfXPXeRE/TCdNgEysB0vnct+GPefD2u2lNJFsHw8cP0rrxFMiY6ua7a8t6T3AsZQ3JQ9QSqHuZmgaY79tSWkX+pdA9xuPucCnIwLqcV8dr25JSwL7Uh6v1kV2njm26/NnKHMWoifIbgjsLKnzBnIV4O5OiWC/W8HWq8wnSDrJ9t79/NkpRtZYD4D6jvtu249LegmlC0fnUuoRAzS5LKWFIukcSueIJuomO1rur10vf88CfmZ7HUmbAzvY3iM4rvfb/mFkDCORtAJwPGUYi4BLgf1GKHfod1xH2T5otHNRm1BbJWnVse7PK5ppomViPQDqpsW1a7/Xb1B6c/4QeFs9/74x/4GUBpyk2b0DMUY612+SvkQZ1tFcf+1O0l8T7HVsPyfpJtvhY5QlvYuyct5donJ4XETtanwI1xHA0bYfrcfLA5+w/dnYyFKKMyU6gDRfpth+pn6+vu2P2b7W9mFkfVZ6cbit9jsGmqib7PgIcLGkpyQ9LmmupFZGKD8qaSpwNfAvko6nXK4PJelk4IPARykrw9tRylRCSTpa0rKSlpB0maQHJX0oMJ69a/nCdEm/7Pq4B/jleN/fJ+/sJNUAth8Btg6MJ6VwmVgPhjmSOs3lZ9d+1kh6A2VYRkqTkqQ76mTPDYGfS/pNTSyup0zWDGV7mu0ptpe2vWw9bqWH9bbAU8DHKJun/p3h09+ibGx7Z+CRujgwA3hNcEwAW9h+nNJV6HeUoSyfDIznLMrv64J62/lYz3ZYwt9jsdo+EZjXQ/ovxvj6lCa93Lw4GHanbOD6LPAgcL2k+yitvnYPjSylidV068RW+2sD9Aw5aalXbmdQx5OSVgYeAl4XGE/HEvV2a+C7th/u6RDSV3XvzGPADpIWA1ai/M2eKmlqVHeXHt8BLpN0GmVT8W609VxLqe8ysR4A9QX2w5KmUUo/Fgd+Z/v+2MhSmlitbjRqub+2pGttzxxhUEwTA2KAH0laDvgycCslxhY6vFwo6VeUxH8fSSsCTwfHhKR/BA4F7mdoMJiB8Bpr20fXK0qdDZ9fsH1JcFgphcrNiymltIAk7cdQf+3/7LprLvBN218NCWzA1DKCpSI7G0nazvY5kl4HPAo8bvtZScsA02z/ISq2Gt+vgQ2ju5MsjMhx6ylFycQ6pZQW0ij9tU+y3cJK55m2dxrvXB/jGbN7ke1z+xVLt07XjZG6b7RA0hXAO7o2sA+MyHHrKUXJUpCUUlp4m1LqYE+oxzsAZxA/JAN6BsFIWhxYLygWGHvjpIGQxBp4uCavq0m6oPdO2+8JiKnbfwBXSvoxjU73HEOu3KUXnUysU0pp4b2hp5f2FbVvdBhJB1MmGS7d1fpPwJ+Ab0TFZXvX8b8qxNaUgVtnMnySYCvurR9L0th0z5TS82VinVJKC+82SRvZvgHa6K9t+0jgSElH2j44MpaRSPr8SOcDB8ScansnSd+0fVVQDKOqLQmRtExPp5dBEDluPaUQ2cc6pZQWUMv9tSW9sX56jqR1ez8iY6ue6Pp4Fngn8NrAeNarY7B3lLS8pJd1fwTGBYCkGZLuAu6ux2tL+lpwWEAZrT7OuZB6/pQi5ebFlFJaQDURG1Vkm0BJ37C9R60b7mXbs/oe1BhqZ5ALbG8Z9PP3BfamtDLt7vDSaU8YOt1W0o3AByiP0Tr13Bzba0bGVeNodtx6SlGyFCSllBZQq/21AWzvUW83j45lPr2EktSGsH0CcIKkk4CTGbricLXt0Hr5Dtv39QyreTYqFijj1oF9KBs+u8erTyO4FCqlaJlYp5TSJCVpY0qZxbzXettnhAVEKaNhqFvEYsCKQFR9dbdfUSYJnktZrT6z1l2fGBsW99XfoyUtCexLLQsJdBZwEXAk8Kmu83NtPxwTUkptyFKQlFKahCSdCbweuJ2hFU7b3jcuqueV0TwD3N9Cj+a68jqjs0GwDoi5PrqsQdIKwPEMTTe8FNivlYExPePWAWhk3HpKIXLFOqWUJqf1gdXd3urJq4A7bc8FkDRV0hq2bwyOSwwvsXiW4K4WNWndyfaOkXGMpuVx6ylFycQ6pZQmpznAK4HfRwfS4yRK3+iOJ0c4F+E04EZJ/1qP3wucGhgPdbT6tsA/R8Yxhv2B6a2snqfUgkysU0ppcloBuEvSTQyf2Bc9SVDdq+i2n6tTIUPZ/oqkKynj6QXsavu22KgAuE7SV4GzKS0KAbB9a1xI89xHmTyaUqqyxjqllCYhSZuNdD56CIqkc4ErKavUULpLbG77vWFBNazltomSTgWmA4M4bj2lCZGJdUoppb6R9ArgBGAWpR73MmB/2w+EBpYWmKRDRjrfmRaZ0otRJtYppTSJSLrW9kxJcxlqawdDA0+WDQotLSRJ7wLWAJbqnAscAf88AzpuPaUJEV7XllJKadGxPbPeTouOpZukExme6A8T3QawVZJOpgzR2Rw4hTKF8abQoCpJMygbPKcCq0haG9jT9j6xkaUUJxPrlFJK/XBzdAADamPba9VR4YdJOpYyxKYFxwFbAhcA2J4tadOxvyWlyS0T65RSShPO9unRMQyop+rtk5JWBh4CXhcYzzCtjVtPKVom1imllPpG0orAQcDqDK8ZDu9y0agfSVoOOBq4pZ47JTCebi2OW08pVG5eTCml1DeSLqX0ZD4A2AvYBfhv2weFBtYoSUsDewNvodSoXwOcZPvp0MBof9x6ShEysU4ppdQ3km6xvV6tGV6rnrvK9oh9t1/sJH0fmAt8p57aAVjO9vZxUc0bt76v7VanQqYUIktBUkop9dOf6+3vaxu5/wL+MjCe1k23vXbX8RWSZodFUw3AuPWUQmRinVJKqZ/+SdJLgU8AJwLLAvvHhtS02yRtZPsGAEkbAtcFx9TR8rj1lEJkKUhKKaW+kXQ6pQ730Xr8MuAY27vFRtYmSXdTxobfW0+tQtkg+Bxl4M9agbE1O249pSi5Yp1SSqmf1uok1QC2H5a0TmRAjdsqOoDR2N48OoaUWpOJdUoppX6aIml524/AvBXr/Fs0Ctu/jY5hLK2PW0+p3/LFLKWUUj8dC/xc0g8o7eO2B74YG1JaGC2PW08pStZYp5RS6itJqwOzKL2PL7N9V3BIaSF0WiZ23U4FzrW9RXRsKUXJFeuUUkp9VRPpTKYHX9Pj1lOKkIl1SimllBZGy+PWUwqRpSAppZRSWmAtj1tPKUom1imllFJaYK2OW08pUibWKaWUUlpgkmb3jFsf8VxKLyZTogNIKaWU0kC6TdJGnYPGxq2nFCJXrFNKKaW0wFoet55SlEysU0oppbTAJK061v2tT41MaSJkYp1SSimllNIikDXWKaWUUkopLQKZWKeUUkoppbQIZGKdUkoppZTSIpCJdUoppZRSSotAJtYppZRSSiktAv8fyqNJXWbtBp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57538"/>
              </p:ext>
            </p:extLst>
          </p:nvPr>
        </p:nvGraphicFramePr>
        <p:xfrm>
          <a:off x="1208263" y="5065906"/>
          <a:ext cx="3274359" cy="1692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673"/>
                <a:gridCol w="707970"/>
                <a:gridCol w="781716"/>
              </a:tblGrid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 R^2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Basic 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LR w/ Feature Exploration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32,570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Basic Decision Tree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Bagging Regressor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27,550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 Boost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29,490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Cat Boost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28,913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Random Forest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0.657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25,480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706"/>
          <a:stretch/>
        </p:blipFill>
        <p:spPr>
          <a:xfrm>
            <a:off x="6960534" y="321702"/>
            <a:ext cx="5231466" cy="381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71" y="4389228"/>
            <a:ext cx="4220992" cy="2548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32375" y="4250728"/>
            <a:ext cx="35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 Forest Predicted 6 month Cum vs Actuals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73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30" y="64248"/>
            <a:ext cx="8911687" cy="765419"/>
          </a:xfrm>
        </p:spPr>
        <p:txBody>
          <a:bodyPr>
            <a:normAutofit/>
          </a:bodyPr>
          <a:lstStyle/>
          <a:p>
            <a:r>
              <a:rPr lang="en-US" dirty="0" smtClean="0"/>
              <a:t>Issues, Future Work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30358" y="839382"/>
            <a:ext cx="5681472" cy="551092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Obviously this model doesn’t perfectly predict well performance</a:t>
            </a:r>
          </a:p>
          <a:p>
            <a:pPr lvl="1"/>
            <a:r>
              <a:rPr lang="en-US" sz="1200" dirty="0" smtClean="0"/>
              <a:t>To be fair, this is the closest model I’ve seen over such a large area</a:t>
            </a:r>
          </a:p>
          <a:p>
            <a:r>
              <a:rPr lang="en-US" sz="1200" dirty="0" smtClean="0"/>
              <a:t>I would have liked to have tuned additional </a:t>
            </a:r>
            <a:r>
              <a:rPr lang="en-US" sz="1200" dirty="0" err="1" smtClean="0"/>
              <a:t>hyperparameters</a:t>
            </a:r>
            <a:r>
              <a:rPr lang="en-US" sz="1200" dirty="0" smtClean="0"/>
              <a:t> but run time was proving to be the limiting factor</a:t>
            </a:r>
          </a:p>
          <a:p>
            <a:r>
              <a:rPr lang="en-US" sz="1200" dirty="0" smtClean="0"/>
              <a:t>Possible Improvements:</a:t>
            </a:r>
          </a:p>
          <a:p>
            <a:pPr lvl="1"/>
            <a:r>
              <a:rPr lang="en-US" sz="1200" dirty="0" smtClean="0"/>
              <a:t>Simple geologic inputs such as thickness would really benefit</a:t>
            </a:r>
          </a:p>
          <a:p>
            <a:pPr lvl="1"/>
            <a:r>
              <a:rPr lang="en-US" sz="1200" dirty="0" smtClean="0"/>
              <a:t>Stage count is usually a big driver but that information is not public</a:t>
            </a:r>
          </a:p>
          <a:p>
            <a:pPr lvl="1"/>
            <a:r>
              <a:rPr lang="en-US" sz="1200" dirty="0" smtClean="0"/>
              <a:t>More trustworthy data in general would probably be helpful – much of the data was trimmed in an attempt to clean up missing/erroneous data</a:t>
            </a:r>
          </a:p>
          <a:p>
            <a:r>
              <a:rPr lang="en-US" sz="1200" dirty="0" smtClean="0"/>
              <a:t>Interesting Finds:</a:t>
            </a:r>
          </a:p>
          <a:p>
            <a:pPr lvl="1"/>
            <a:r>
              <a:rPr lang="en-US" sz="1200" dirty="0" smtClean="0"/>
              <a:t>Regardless of the model precision, certain key drivers are very interesting</a:t>
            </a:r>
          </a:p>
          <a:p>
            <a:pPr lvl="1"/>
            <a:r>
              <a:rPr lang="en-US" sz="1200" dirty="0" smtClean="0"/>
              <a:t>Generally, lateral length and offsetting well spacing are larger performance drivers</a:t>
            </a:r>
          </a:p>
          <a:p>
            <a:pPr lvl="1"/>
            <a:r>
              <a:rPr lang="en-US" sz="1200" dirty="0" smtClean="0"/>
              <a:t>These two factors can make up 50% of the variance in other plays</a:t>
            </a:r>
          </a:p>
          <a:p>
            <a:pPr lvl="1"/>
            <a:r>
              <a:rPr lang="en-US" sz="1200" dirty="0" smtClean="0"/>
              <a:t>The parent well depletion actually had a positive correlation with performance – this only occurs in the </a:t>
            </a:r>
            <a:r>
              <a:rPr lang="en-US" sz="1200" dirty="0" err="1" smtClean="0"/>
              <a:t>Eagleford</a:t>
            </a:r>
            <a:endParaRPr lang="en-US" sz="1200" dirty="0" smtClean="0"/>
          </a:p>
          <a:p>
            <a:endParaRPr lang="en-US" sz="1600" dirty="0"/>
          </a:p>
        </p:txBody>
      </p:sp>
      <p:sp>
        <p:nvSpPr>
          <p:cNvPr id="5" name="AutoShape 2" descr="data:image/png;base64,iVBORw0KGgoAAAANSUhEUgAAAtYAAAIYCAYAAABJ8qsCAAAABHNCSVQICAgIfAhkiAAAAAlwSFlzAAALEgAACxIB0t1+/AAAADh0RVh0U29mdHdhcmUAbWF0cGxvdGxpYiB2ZXJzaW9uMy4xLjEsIGh0dHA6Ly9tYXRwbG90bGliLm9yZy8QZhcZAAAgAElEQVR4nOzde5wkdX3v/9fb5e5y1+PxhouGgwLiKiuKFwRvYI4RSTSImoA/89uDlyDxp4jGIId4wWg0GhN0NQgKRzjibb2iKAsBUVhk3eVmRCAHhKMiIiDIbT6/P6Z2ph16Zmd6u7e6Z19PH/WY6m99q+rTvYv76c98qipVhSRJkqT186C2A5AkSZLmAxNrSZIkqQ9MrCVJkqQ+MLGWJEmS+sDEWpIkSeoDE2tJkiSpD0ysJUmSNHKSnJTkl0kum2Z7knw0ydVJVid5Sse2w5L8tFkO61dMI5tYJ9kuyZlJrkpyZZJ9NvD5v9/8XDTdH6gkSZIG5mTgwBm2vwjYpVmWAicCJNkBeBfwNGBv4F1Jtu9HQCObWAMfAb5VVY8HngRcuSFPXlXP2JDnkyRJ0qSqOg+4ZYYpBwGfqXE/ALZL8nDgAOA7VXVLVf0G+A4zJ+izNpKJdZJtgH2BfwOoqnuq6tYkK5J8OMl5TRX7qUm+2JT5392x/5uTXNYsR63jXF3nJrljUO9PkiRJ6+2RwPUdr29oxqYbX2+b9OMgLXgs8Cvg00meBFwCvKnZdk9V7ZvkTcBXgL0Y/zbzsyQfBhYBr2G8/B/gh0nOrapLp54kyV6zndtNkqWM/+qBf/3Hd+/1V395aK/vd2Au2fMtbYfQ1YM3v7ftEKZ10b3bth1CV8/caqYv7e25487N2g6hq222/n3bIUzr3+7qy28k++6hYwvaDqGr0+65tu0QuvreszdtO4Rp1X3Vdghd3Xr15m2H0FVV2g5hWo+77KzWg7v35msG8hdqs4c+7n/Q5FGNZVW1bA6H6PbZ1Azj621UE+tNgKcAf11VP0zyEeCYZtvy5uca4PKqugkgyTXAo4FnAV+qqt81418Eng10S5bnMvcBmj/8ZTC4v3SSJEnzUWce1aMbGM/91noUcGMzvt+U8RXrcZ4JI9kKwvgHckNV/bB5fSbjiTbA3c3PsY71ta83ofu3lOm0/i1QkiRpqI3dP5hl/S0H/rK5O8jTgd82BdezgBcm2b65aPGFzdh6G8nEuqr+L3B9kl2boecBV8xy9/OAlybZKsmDgYOBf+/DXEmSJG0gST4HXAjsmuSGJK9NckSSI5op3wCuAa4GPgm8HqCqbgH+Hri4WY5vxtbbqLaCAPw1cFqSzRj/0F4DfGldO1XVj5KcDFzUDH1qup7pucyVJEnaKNVYO6etmvHitaoq4A3TbDsJOKnfMY1sYl1Vq4AlU4b369i+go5+marq3PYh4EOzPE/XuVW1sPl5HbDHLMOWJEmaX8baSayH0Ui2gkiSJEnDZmQr1v2UZEfgu102Pa+qfr2h45EkSRoV1VIryDAysQaa5Hlx23FIkiRpdJlYS5IkqXf2WE8wsZYkSVLvbAWZ4MWLkiRJUh9YsZYkSVLv+vOUxHnBirUkSZLUB1asJUmS1Dt7rCdYsZYkSZL6wIr1BnLJnm9pO4Su9lr9wbZD6Oqutx/RdgjTOvas37YdQlev/NSftx1CV58/9Oy2Q+jqudvc1nYI0/q7l9zddghd/dEnrmw7hK4ev/CRbYfQ1c8v2aLtEKY1Npa2Q+jqfbWg7RC6GuZ67BltBwDebq+DibUkSZJ65pMXJ9kKIkmSJPWBFWtJkiT1zlaQCVasJUmSpD6wYi1JkqTe2WM9wcRakiRJvfPJixNsBZEkSZL6wIq1JEmSemcryAQr1pIkSVIfWLGWJElS77zd3gQTa0mSJPXOVpAJtoJIkiRJfWDFWpIkSb2zFWSCFWtJkiSpD+Z9Yp1kuySvH+DxD0/ysUEdX5IkaZhV3T+QZRTN+8Qa2A4YWGItSZIkwcaRWJ8APC7JqiQfaJbLkqxJcghAkv2SnJfkS0muSPLxJNN+Nklek+Q/kpwLPHOGeUuTrEyy8st3Xtv/dyZJktS2GhvMMoI2hsT6GOBnVbUY+AGwGHgS8HzgA0ke3szbG/j/gCcCjwP+tNvBmvn/k/GE+gXAbtOduKqWVdWSqlry0q127tPbkSRJGiJjY4NZRtDGkFh3ehbwuaq6v6p+AZwLPLXZdlFVXVPjTT2fa+Z28zRgRVX9qqruAc4YeNSSJEkaehvb7fYyw7Zax+vZbpMkSdp4jGjbxiBsDBXr24Gtm/XzgEOSLEjyUGBf4KJm295Jdm56qw8Bzp/meD8E9kuyY5JNgZcPMHZJkiSNiHlfsa6qXye5IMllwDeB1cCPGa86H11V/zfJ44ELGb/Q8YmMJ+BfmuZ4NyU5rpl/E/AjYMHA34gkSdIwGhvNW+MNwrxPrAGq6pVTht7aZdqdVXXILI/3aeDT6x2YJEnSqLMVZMLG0AoiSZIkDdxGUbFel6paAayYOp7kh8DmU4b/oqrWbICwJEmSht+I3hpvEEysZ1BVT2s7BkmSJI0GE2tJkiT1zh7rCSbWkiRJ6p2tIBO8eFGSJEnqAyvWkiRJ6p0V6wlWrCVJkqQ+sGItSZKknlX55MW1TKw3kAdvfm/bIXR119uPaDuErrZ838fbDmFa+fZRbYfQ1Y2v/1zbIXR1SqrtELo65eebsOsm27UdRldv+srtbYfQ1U9fvXPbIXT1Z18Zzl9Dv/ne+3jtfTu2HUZXW9Rw/ne5cIvh/LdyU9J2CBoRJtaSNkrDmlRr/hjWpFrqO3usJ5hYS5IkqXfex3qCFy9KkiRJfWDFWpIkSb2zFWSCFWtJkiSpD6xYS5IkqXf2WE8wsZYkSVLvbAWZYCuIJEmS1AdWrCVJktQ7W0EmWLGWJEmS+sCKtSRJknpnj/UEE2tJkiT1zsR6gq0gkiRJUh9YsZYkSVLvvHhxwrysWCdZlOSyLuNHJdlqAOdbkWRJv48rSZKk0TEvE+sZHAX0PbGWJEnaaI2NDWYZQfM5sd4kySlJVic5M8mRwCOAc5KcA5DkjiTvT3JJkrOT7N1Un69J8pLpDpxkyySnN8c+A9hyA70nSZIkDan5nFjvCiyrqj2B24DNgBuB/atq/2bOg4EVVbUXcDvwbuAFwMHA8TMc+3XAnc2x3wPs1W1SkqVJViZZeebt/9mP9yRJkjRcamwwywiazxcvXl9VFzTrpwJHdplzD/CtZn0NcHdV3ZtkDbBohmPvC3wUoKpWJ1ndbVJVLQOWAazZ+U9qzu9AkiRp2I1o28YgzOeK9dREtltie29VrR0fA+4GqKox1v2lw0RZkiRJE+ZzYr1Tkn2a9UOB8xlv99i6D8c+D3gVQJI9gD37cExJkqTRYyvIhPmcWF8JHNa0aewAnMh4W8Y31168uB5OBBY2xz4auGg9jydJkqQRNy97rKvqOmC3Lpv+uVnWzlvYsX7clGMsZBpVdRfwivWNU5IkaeTZYz1hXibWkiRJ2kBMrCeYWM8gyQHA+6cMX1tVB7cRjyRJkoaXifUMquos4Ky245AkSRpa5Y3S1prPFy9KkiRpHktyYJKfJLk6yTFdtn84yapm+Y8kt3Zsu79j2/J+xGPFWpIkSb1rqcc6yQLgXxh/avYNwMVJllfVFWvnVNXfdMz/a+DJHYe4q6oW9zMmE2tJkiT1rr2LF/cGrq6qawCSnA4cBFwxzfxDgXcNMiBbQSRJkjSKHglc3/H6hmbsAZI8BtgZ+F7H8BZJVib5QZKX9iMgK9aSJEnq3YCekphkKbC0Y2hZVS3rnNItmmkO9wrgzKq6v2Nsp6q6Mcljge8lWVNVP1ufmE2sJUmSNHSaJHrZDFNuAB7d8fpRwI3TzH0F8IYpx7+x+XlNkhWM91+vV2JtK4gkSZJ6NzY2mGXdLgZ2SbJzks0YT54fcHePJLsC2wMXdoxtn2TzZv0hwDOZvjd71qxYbyAX3btt2yF0dexZv207hK7y7aPaDmFaZ1zyT22H0NWr93pz2yF09akdf9d2CF398lf3tR3CtPa79T/bDqGrF37tCW2H0NUYd7QdQle/3qTbb6mHxXDG9ux7N287hK5usww5lKrqviRvZPyZIwuAk6rq8iTHAyuram2SfShwetUf3HD7CcAnkowxXmg+ofNuIr0ysZYkSVLvWnxATFV9A/jGlLFjp7w+rst+3wee2O94TKwlSZLUu/Zutzd0/OWGJEmS1AdWrCVJktQ7K9YTrFhLkiRJfWDFWpIkSb0b0ANiRpGJtSRJknpWY+3dFWTY2AoiSZIk9YEVa0mSJPXOixcnWLGWJEmS+sCKtSRJknrnxYsTTKwlSZLUOy9enGAriCRJktQHG0VinWRRksvW8xgvSXJMv2KSJEmaF8bGBrOMIFtBZqmqlgPL245DkiRJw2mjqFg3NklySpLVSc5MslWSY5NcnOSyJMuSBCDJkUmuaOae3owdnuRjzfrJST6a5PtJrknysjbfmCRJUmusWE/YmBLrXYFlVbUncBvweuBjVfXUqtoD2BJ4cTP3GODJzdwjpjnew4FnNfuc0G1CkqVJViZZee7vftrHtyJJkqRhszEl1tdX1QXN+qmMJ8X7J/lhkjXAc4Hdm+2rgdOSvBq4b5rjfbmqxqrqCuBh3SZU1bKqWlJVS57z4F36904kSZKGRdVglhG0MfVYT/0TKuBfgSVVdX2S44Atmm3/HdgXeAnwd0l254Hu7lhPn2OVJEkaDSPatjEIG1PFeqck+zTrhwLnN+s3J1kIvAwgyYOAR1fVOcDRwHbAwg0drCRJkkbLxlSxvhI4LMkngJ8CJwLbA2uA64CLm3kLgFOTbMt4JfrDVXVrc12jJEmSOvmAmAkbRWJdVdcBu3XZ9M5mmepZXY5xMnBys374lG1WtCVJkjZyG0ViLUmSpAEpe6zXMrGWJElS72wFmbAxXbwoSZIkDYwVa0mSJPWsvN3eBCvWkiRJUh9YsZYkSVLv7LGeYGItSZKk3nlXkAm2gkiSJEl9YMVakiRJvbMVZIIVa0mSJKkPrFhvIM/c6pa2Q+jqlZ/687ZD6OrG13+u7RCm9eq93tx2CF2desmH2g6hq2/v/rdth9DVM/a9qe0QpnX14iVth9DVI953QdshdPXYhf+17RC6OuAhbUcwvWQ4K4zvu33btkPo6n6G8/MaGt5ub4IVa0mSJKkPrFhLkiSpd/ZYTzCxliRJUu+83d4EW0EkSZKkPrBiLUmSpN7ZCjLBirUkSZLUB1asJUmS1LPydnsTTKwlSZLUO1tBJtgKIkmSJPWBFWtJkiT1zor1BCvWkiRJUh9YsZYkSVLvfEDMBBNrSZIk9c5WkAm2gnRIsl2S189xnxVJlgwqJkmSJI0GE+s/tB0wp8RakiRpY1ZjNZBlFJlY/6ETgMclWZXk80n+eO2GJCcn+bMkWyY5PcnqJGcAW7YXriRJkoaFPdZ/6Bhgj6panORg4BDgG0k2A54HvK5Z7qyqPZPsCfyovXAlSZJaNqLV5UGwYj29bwLPTbI58CLgvKq6C9gXOBWgqlYDq6c7QJKlSVYmWfm/f/t/NkTMkiRJG9bY2GCWEWRiPY2q+j2wAjiA8cr16Z2bZ3mMZVW1pKqW/Pm2O/U/SEmSJA0NE+s/dDuwdcfr04HXAM8GzmrGzgNeBZBkD2DPDRmgJEnSUBmrwSwjyMS6Q1X9GrggyWVJPgB8m/HWj7Or6p5m2onAwiSrgaOBi9qJVpIkScPEixenqKpXThnaccr2u4BXbLiIJEmShtiIVpcHwYq1JEmS1AdWrCVJktSzKivWa5lYS5IkqXe2gkywFUSSJEnqAyvWkiRJ6p0V6wlWrCVJkqQ+sGItSZKknpUV6wkm1pIkSeqdifUEW0EkSZKkPrBiLUmSpN6NtR3A8LBiLUmSJPWBFesN5I47N2s7hK4+f+jZbYfQ1SkZ3n6tT+34u7ZD6Orbu/9t2yF09cLL39N2CF3VbTe3HcK0Dtnv79sOoastFmzadghdPW7zHdsOoavf3Dq8tas77h3OP8sXZzjj+n3SdghDzYsXJ5lYS5IkqXcm1hOG9+u0JEmSNEKsWEuSJKl3Xrw4wYq1JEmS1AdWrCVJktQzL16cZMVakiRJIynJgUl+kuTqJMd02X54kl8lWdUsf9Wx7bAkP22Ww/oRjxVrSZIk9a6lHuskC4B/AV4A3ABcnGR5VV0xZeoZVfXGKfvuALwLWAIUcEmz72/WJyYr1pIkSepZjdVAllnYG7i6qq6pqnuA04GDZhn2AcB3quqWJpn+DnBgTx9ABxNrSZIkjaJHAtd3vL6hGZvqz5KsTnJmkkfPcd85MbGWJElS78YGsyRZmmRlx7J0ypm7PRJzaqn7q8CiqtoTOBs4ZQ77zpk91pIkSRo6VbUMWDbDlBuAR3e8fhRw45Rj/Lrj5SeB93fsu9+UfVf0GOoEK9aSJEnqWY0NZpmFi4FdkuycZDPgFcDyzglJHt7x8iXAlc36WcALk2yfZHvghc3YerFiLUmSpN61dFeQqrovyRsZT4gXACdV1eVJjgdWVtVy4MgkLwHuA24BDm/2vSXJ3zOenAMcX1W3rG9MI51YJ1kEfK2q9pgyfhSwrKruXM/j7we8papePMOcxcAjquob63MuSZIkzU2Tf31jytixHetvB94+zb4nASf1M5752gpyFLDVBjrXYuCPN9C5JEmShkqLrSBDZz4k1pskOaXjNipHAo8AzklyDkCSO5K8P8klSc5OsneSFUmuaX49sE7NPt9Pcmnzc9emn+d44JDmaT6HDO5tSpIkaZjNh8R6V8bbPvYEbgM2Y/yK0P2rav9mzoOBFVW1F3A78G7Gn9JzMOOJ8WxcBexbVU8GjgXe29yM/FjGn+izuKrO6Nyh8zYxX/zddev1JiVJkobSgG63N4pGuse6cX1VXdCsnwoc2WXOPcC3mvU1wN1VdW+SNcCiWZ5nW+CUJLswfp/DTde1Q+dtYlY+6qXrfW9ESZKkYTOqbRuDMB8q1lMT1m4J7L1VtXZ8DLgboKrGmP2Xi78HzmkulPwTYIseYpUkSdI8NR8S652S7NOsHwqcz3i7x9Z9Ps+2wM+b9cM7xgdxLkmSpJHgxYuT5kNifSVwWJLVwA7AiYy3X3xz7cWLffIPwPuSXMD4vRLXOgfYzYsXJUmSNm4j3WNdVdcBu3XZ9M/Nsnbewo7146YcYyHTqKoVNI+3rKoLgf/WsfnvmvFbgKfOMXRJkqR5YVSry4MwHyrWkiRJUutGumLdL0kOAN4/Zfjaqjq4jXgkSZJGRqXtCIaGiTVQVWcx/px5SZIkzYGtIJNsBZEkSZL6wIq1JEmSelZjtoKsZcVakiRJ6gMr1pIkSeqZPdaTTKwlSZLUs/KuIBNsBZEkSZL6wIq1JEmSemYryCQT6w1km61/33YIXT13m9vaDqGrH/ziIW2HMK1f/uq+tkPo6hn73tR2CF3VbTe3HUJX2WZ4/44dUNu2HUJXX73r9rZD6Oq2be5pO4Sudtzx/rZDmNZWd2zWdghd/fyu7dsOoas7/f2+ZsnEWpIkST3zdnuTTKwlSZLUs6q2Ixge/nJDkiRJ6gMr1pIkSeqZrSCTrFhLkiRJfWDFWpIkST2zYj3JirUkSZLUB1asJUmS1DPvCjLJxFqSJEk9sxVkkq0gkiRJUh9YsZYkSVLPqqxYr2XFWpIkSeoDK9aSJEnqWY21HcHwMLGWJElSz8ZsBZkwtK0gSRYluazL+FFJturD8fdL8rX1PY4kSZIEQ5xYz+AoYL0Ta0mSJK2/qgxkGUXDnlhvkuSUJKuTnJnkSOARwDlJzgFIckeS9ye5JMnZSfZOsiLJNUleMpuTJNkhyZeb8/wgyZ7N+HFJTuo43pEd+/xdkquSfCfJ55K8ZRAfgCRJkkbDsCfWuwLLqmpP4DZgM+BGYP+q2r+Z82BgRVXtBdwOvBt4AXAwcPwsz/M/gUub87wD+EzHtscDBwB7A+9KsmmSJcCfAU8G/hRY0u2gSZYmWZlk5Rm3Xj/b9yxJkjQyaiwDWUbRsF+8eH1VXdCsnwoc2WXOPcC3mvU1wN1VdW+SNcCiWZ7nWYwnylTV95LsmGTbZtvXq+pu4O4kvwQe1sz/SlXdBZDkq90OWlXLgGUA//GEA33gpyRJmnd8pPmkYa9YT/2j6vZHd2/VxB/pGHA3QFWNMfsvDt2+Fq095t0dY/c3xxzNr1GSJEkamGFPrHdKsk+zfihwPuPtHlv3+TznAa+C8buFADdX1W0zzD8f+JMkWyRZCPz3PscjSZI0EmwFmTTsrSBXAocl+QTwU+BExls/vpnkpo4+6/V1HPDpJKuBO4HDZppcVRcnWQ78GPhPYCXw2z7FIkmSpBE0tIl1VV0H7NZl0z83y9p5CzvWj5tyjIVMo6pWACua9VuAg7rMmXq8PTpefrCqjmvuqX0e8I/TnUuSJGm+8gExk4Y2sR4By5LsBmwBnFJVP2o7IEmSJLVn3ifWSQ4A3j9l+NqqOnh9jltVr1yf/SVJkuaDUX2YyyDM+8S6qs4Czmo7DkmSpPnI2+1NGva7gkiSJEkjYd5XrCVJkjQ4Xrw4yYq1JEmS1AdWrCVJktQzL16cZGItSZKknnnx4iRbQSRJkqQ+sGItSZKknnnx4iQT6w3k3+7avu0Quvq7l9zddghdvekrt7cdwrT2u/U/2w6hq6sXL2k7hK4O2e/v2w6hqwNq27ZDmNZrLz2+7RC6OvPJr2s7hK62f9AWbYfQ1ddvWdh2CNO6f0jzoC/kprZD6OreGms7hGn9v20HoD9gYi1JkqSeefHiJBNrSZIk9cxWkElevChJkiT1gRVrSZIk9cy77U2yYi1JkiT1gRVrSZIk9cwe60lWrCVJkqQ+sGItSZKknnm7vUkm1pIkSerZ8D4+Z8OzFUSSJEnqAyvWkiRJ6llhK8haVqwlSZKkPrBiLUmSpJ6N+YSYCa1UrJN8fxZzPpVkt2b9HT3sf8c6tu+S5GtJfpbkkiTnJNm3Y/tLk6xOclWSNUle2rHt5CTXJlmV5MdJnreueCRJkuajMTKQZRS1klhX1TNmMeevquqK5uU7pmxb5/4zSbIF8HVgWVU9rqr2Av4aeGyz/UnAB4GDqurxwEuADybZs+Mwb62qxcBRwMfXJx5JkiSNvrYq1nc0P/dLsiLJmU1l+LQkabatSLIkyQnAlk11+LQp+y9M8t0kP2qqygfNMoRXARdW1fK1A1V1WVWd3Lx8C/Deqrq22XYt8D7grV2OdSHwyLl+BpIkSfNBkYEso2gYLl58MuNV390Yrxg/s3NjVR0D3FVVi6vqVVP2/T1wcFU9Bdgf+Me1ifk67A78aB3bL5kytrIZn+pA4MvdDpJkaZKVSVauuv3qWYQlSZKkUTUMifVFVXVDVY0Bq4BFc9g3wHuTrAbOZrxy/LC5BpDkS0kuS/LFjuNObcWfOvaBJNcApwLv7XbcqlpWVUuqasnirf9ormFJkiQNvbEBLaNoGBLruzvW72dudyp5FfBQYK+m3/kXwBaz2O9y4ClrX1TVwcDhwA4d25dM2ecpwBUdr98K/BHwTuCUOcQsSZI0b7TZCpLkwCQ/SXJ1kmO6bH9zkiuaG1J8N8ljOrbd37Qar0qyfOq+vRiGxHo27k2yaZfxbYFfVtW9SfYHHtNlTjf/C3hmkpd0jG3Vsf5B4O1JFgE0P98B/GPnQZoq+0eAByU5YJbnliRJ0npKsgD4F+BFjLcUH7r2jnIdLgWWVNWewJnAP3RsW9tqvLiqXkIfjMp9rJcBq5P8aEqf9WnAV5OsZLyN5KrZHKyq7kryYuBDSf6J8Ur37cC7m+2rkrytOfamwL3A0VW1qsuxKsm7gaOBs3p/i5IkSaOnxbaNvYGrq+oagCSnAwfR0WFQVed0zP8B8OpBBtRKYl1VC5ufK4AVHeNv7Fjfr2P9bcDbuux/M7DPTOeYIYargD+eYfsXgS9Os+3wKa+/AHxhpvNJkiSprx4JXN/x+gbgaTPMfy3wzY7XWzTF2fuAE6qq680o5mJUKtaSJEkaQoOqWCdZCiztGFpWVcs6p3TZretzIJO8mvHr557TMbxTVd2Y5LHA95KsqaqfrU/M8zqxTvJE4LNThu+uqpm+zUiSJKllTRK9bIYpNwCP7nj9KODGqZOSPB/4W+A5VTVx04yqurH5eU2SFYzfAtrEejpVtQZY3HYckiRJ81WLD3O5GNglyc7Az4FXAK/snJDkycAngAOr6pcd49sDd1bV3UkewvhzVDovbOzJvE6sJUmSNFhjLeXVVXVfkjcyfvOIBcBJVXV5kuOBlc0Ttj8ALAQ+3zxD8P80dwB5AvCJJGOM3yXvhKq6ouuJ5sDEWpIkSSOpqr4BfGPK2LEd68+fZr/vA0/sdzwm1pIkSerZWHutIENnVB4QI0mSJA01K9aSJEnqWdf7222kTKwlSZLUsxafvDh0bAWRJEmS+sCK9Qby0LEFbYfQ1R994sq2Q+jqp6/eue0QpvXCrz2h7RC6esT7Lmg7hK62WLBp2yF09dW7bm87hGmd+eTXtR1CV9+89MS2Q+jqLUve0XYIXX2dX7cdwrS2y+Zth9DVYzbZtu0QuloY06WZjMWLF9eyYi1JkiT1gV/BJEmS1DMvXpxkYi1JkqSeefHiJFtBJEmSpD6wYi1JkqSejXnt4gQr1pIkSVIfWLGWJElSz8awZL2WFWtJkiSpD6xYS5IkqWfebm+SibUkSZJ65sWLk2wFkSRJkvrAirUkSZJ65gNiJlmxliRJkvrAirUkSZJ65sWLkzZoxTrJ4Uk+1uO+Jyd52SyO/4g5HndRkstm2L5fkq91GV+RZMlcziVJkjTfjGUwyyiab60ghwNzSqwlSZKkfuhLYp3kL5OsTvLjJJ9N8idJfpjk0iRnJ3lYl30eluRLzT4/TvKMqdXjJG9JclyXfY9NcnGSy5Isy7iXAUuA05KsSrJlkr2SnJvkkiRnJXl4s/9ezTkvBN7Qj89gms9laZKVSVb+4I6fDuo0kiRJrRkb0DKK1juxTrI78LfAc6vqScCbgPOBp1fVk4HTgaO77PpR4Nxmn6cAl8/htB+rqtB51OYAACAASURBVKdW1R7AlsCLq+pMYCXwqqpaDNwH/DPwsqraCzgJeE+z/6eBI6tqnzm+3TmpqmVVtaSqljx94S6DPJUkSZJa1o+LF58LnFlVNwNU1S1Jngic0VSINwOunWa/v2z2uR/4bZLtZ3nO/ZMcDWwF7MB4Uv7VKXN2BfYAvpMEYAFwU5Jtge2q6txm3meBF83yvJIkSeowqtXlQehHYh0eeEHoPwMfqqrlSfYDjpvlse7jD6voWzzgZMkWwL8CS6rq+qZV5AHzmrgun1qVTrJdl3glSZLUgxrRCw0HoR891t8F/jzJjgBJdgC2BX7ebD9shv1e1+yzIMk2wC+A/5JkxySbAy/ust/aJPrmJAuBzjuF3A5s3az/BHhokn2ac2yaZPequpXx6vizmnmvmtvblSRJkh5ovSvWVXV5kvcA5ya5H7iU8Qr155P8HPgBsHOXXd8ELEvyWuB+4HVVdWGS44EfMt4+clWX892a5JPAGuA64OKOzScDH09yF7AP40n3R5v2j02Af2K8beQ1wElJ7gTOmsXbfF6SGzpev7z5+fUk9zbrF1bVy5EkSdqI2AoyqS8PiKmqU4BTpgx/pcu8kxlPfqmqXwAHdZnzUcYvbJw6fnjH+juBd3aZ8wXgCx1Dq4B9u8y7BHhSx9BxU+d0zF3B+AWSU+033T6SJEna+PjkRUmSJPXMivUkE+tGkgOA908ZvraqDm4jHkmSpFHgHSEmmVg3quosZtdvLUmSJD2AibUkSZJ6Nubt9ib05ZHmkiRJ0sbOirUkSZJ65sWLk6xYS5IkSX1gxVqSJEk9s2I9ycRakiRJPfN2e5NsBZEkSZL6wIr1BnLaPde2HUJXj1/4yLZD6OrPvjK8v1ga4462Q+jqsQv/a9shdPW4zXdsO4SubtvmnrZDmNb2D9qi7RC6esuSd7QdQlcfXPnetkPoavHuh7YdwrRuzIK2Q+hqQaz3jSJvtzfJv8GSJElSH1ixliRJUs+G93fMG56JtSRJknrmxYuTbAWRJEmS+sCKtSRJkno2Zs16ghVrSZIkqQ+sWEuSJKlnXrw4ycRakiRJPbMRZJKtIJIkSVIfWLGWJElSz2wFmWTFWpIkSeoDK9aSJEnq2VjajmB4WLGWJEmS+mBoE+skRya5MslpSTZPcnaSVUkOmeNx9kvyjDnuc0fz8xFJzpxh3nZJXj+XY0uSJM0nY9RAllE0zK0grwdeVFXXJnk6sGlVLe7hOPsBdwDfn+uOVXUj8LIZpmzXxPmvPcQlSZI08kYzBR6MoahYJ3lzksua5agkHwceCyxP8jbgVGBxU7F+XJITklyRZHWSDzbHeGiSLyS5uFmemWQRcATwN82+z57m/DsnubDZ7+87xhcluaxZ3z3JRc1xVifZBTgBeFwz9oFBfkaSJEkabq1XrJPsBbwGeBoQ4IfAq4EDgf2r6uYkPwTeUlUvTrIDcDDw+KqqJNs1h/oI8OGqOj/JTsBZVfWEJkm/o6o+OEMYHwFOrKrPJHnDNHOOAD5SVacl2QxYABwD7DFdJT3JUmApwKO2fiwP2eq/zvZjkSRJGgnebm/SMFSsnwV8qap+V1V3AF8EulaWG7cBvwc+leRPgTub8ecDH0uyClgObJNk61nG8Ezgc836Z6eZcyHwjqaC/piqumtdB62qZVW1pKqWmFRLkiTNb8OQWM/pJi1VdR+wN/AF4KXAt5pNDwL2qarFzfLIqrp9Lodex3n/F/AS4C7grCTPnUvckiRJ85EXL04ahsT6POClSbZK8mDG2zz+fbrJSRYC21bVN4CjgLVtGN8G3tgxb+347cC6KtcXAK9o1l81zXkfC1xTVR9lvCK+5yyPLUmSNG/VgJZR1HpiXVU/Ak4GLmK8v/pTVXXpDLtsDXwtyWrgXOBvmvEjgSXNhYVXMN4TDfBV4OCZLl4E3gS8IcnFwLbTzDkEuKxpNXk88Jmq+jVwQXPRpRcvSpIkbcRav3gRoKo+BHxoytiijvUVwIpm/SbGW0GmHuNmxpPfqeP/wXh1eabzXwvs0zF0QjN+HbBHs/4+4H1d9n3lTMeWJEmaz7x4cVLrFWtJkiRpPhiKivWGkuRvgZdPGf58Vb2njXgkSZJG3aheaDgIG1Vi3STQJtGSJEl9Ylo9yVYQSZIkqQ82qoq1JEmS+suLFydZsZYkSZL6wIq1JEmSelZ2WU+wYi1JkiT1gRVrSZIk9cwe60lWrCVJktSzMWogy2wkOTDJT5JcneSYLts3T3JGs/2HSRZ1bHt7M/6TJAf047OwYr2BfO/Zm7YdQlc/v2SLtkPo6vK7tm07hGn9epO0HUJXBzyk7Qi6+82tw/n9fccd7287hGl9/ZaFbYfQ1df5ddshdLV490PbDqGrVZd/ru0QpnXfqm+3HUJXy//i39sOoasFbQegrpIsAP4FeAFwA3BxkuVVdUXHtNcCv6mqP0ryCuD9wCFJdgNeAewOPAI4O8l/q6r1+sdhOP/FkyRJ0kioAS2zsDdwdVVdU1X3AKcDB02ZcxBwSrN+JvC8JGnGT6+qu6vqWuDq5njrxcRakiRJo+iRwPUdr29oxrrOqar7gN8CO85y3zmzFUSSJEk9m20/9FwlWQos7RhaVlXLOqd02W1qMNPNmc2+c2ZiLUmSpJ4N6q4gTRK9bIYpNwCP7nj9KODGaebckGQTYFvgllnuO2e2gkiSJGkUXQzskmTnJJsxfjHi8ilzlgOHNesvA75XVdWMv6K5a8jOwC7AResbkBVrSZIk9aytJy9W1X1J3gicxfjNW06qqsuTHA+srKrlwL8Bn01yNeOV6lc0+16e5H8DVwD3AW9Y3zuCgIm1JEmSRlRVfQP4xpSxYzvWfw+8fJp93wO8p5/xmFhLkiSpZz55cZKJtSRJknrWVivIMPLiRUmSJKkPrFhLkiSpZ7aCTLJiLUmSJPWBFWtJkiT1bKzssV7LirUkSZLUByOdWCfZLsnrZzFvpyTfTnJlkiuSLBp8dJIkSfNfDWgZRUOTWDfPb5+r7YB1JtbAZ4APVNUTgL2BX/ZwLkmSJE0xRg1kGUV9TayTLEpyVZJTkqxOcmaSrZIcm+TiJJclWZYkzfwVSd6b5FzgTUkemuQLzdyLkzyzmXdckpOa+dckObI55QnA45KsSvKBaWLaDdikqr4DUFV3VNWdM7yH65qYLkyyMslTkpyV5GdJjmjmJMkHmvezJskh0xxraXOMlSdfc2OvH6skSZJGwCAuXtwVeG1VXZDkJMYryh+rquMBknwWeDHw1Wb+dlX1nGbb/wI+XFXnJ9mJ8We/P6GZ93hgf2Br4CdJTgSOAfaoqsUzxPPfgFuTfBHYGTgbOGYdz4O/vqr2SfJh4GTgmcAWwOXAx4E/BRYDTwIeAlyc5LyquqnzIFW1DFgG8JuX7zeaX70kSZJm4ANiJg0isb6+qi5o1k8FjgSuTXI0sBWwA+MJ6trE+oyOfZ8P7NYUtAG2SbJ1s/71qrobuDvJL4GHzTKeTYBnA08G/k9zvsOBf5thn+XNzzXAwqq6Hbg9ye+TbAc8C/hck5z/oqm4P7VjP0mSJG1kBpFYT/3aUsC/Akuq6vokxzFe/V3rdx3rDwL2qaq7Og/QJNp3dwzdz+xjvwG4tKquaY71ZeDpzJxYrz3X2JTzjjXnzQP2kCRJ2gj5gJhJg7h4cack+zTrhwLnN+s3J1kIvGyGfb8NvHHtiyQztXgA3M54a8hMLga2T/LQ5vVzgSvWsc+6nAcckmRBc9x9gYvW85iSJEkjx4sXJw0isb4SOCzJasbbPk4EPsl4W8WXGU90p3MksKS58PEK4IiZTlRVvwYuaC4i7HrxYtOu8Rbgu0nWMF5t/uQc39NUXwJWAz8GvgccXVX/dz2PKUmSpBE2iFaQsaqamhC/s1n+QFXtN+X1zcAD7rBRVcdNeb1Hx/or1xVQc0eQPdc1r5m7qGP9ZMYvXnzANuCtzSJJkrTR8uLFSUNzH2tJkiRplPW1Yl1V1wF7rGveICR5IvDZKcN3V9XTppn/JcZvv9fpbVV11iDikyRJmo+8eHHSIFpBWlFVaxi/t/Rs5x88wHAkSZI2ClW2gqxlK4gkSZLUB/OmYi1JkqQNb1RvjTcIVqwlSZKkPrBiLUmSpJ558eIkK9aSJElSH1ixliRJUs98QMwkE2tJkiT1zIsXJ5lYbyB133D+pRsbS9shdLXFUN8Tczg/s2Q4P7M77t207RC62uqOzdoOYVr3D+dfMbbL5m2H0NWNWdB2CF3dt+rbbYcwrU0Wv7DtELr61Sbntx1CV/bNarZMrCVJktQzHxAzyS9hkiRJUh9YsZYkSVLPvN3eJBNrSZIk9cy7gkyyFUSSJEnqAyvWkiRJ6pm325tkxVqSJEnqAyvWkiRJ6pm325tkYi1JkqSe2QoyyVYQSZIkqQ+sWEuSJKln3m5vkhVrSZIkqQ+sWEuSJKlnY168OGHoKtZJtkvy+rbjWJckxyd5frO+IsmStmOSJElSewaaWCfppSK+HTD0iXVVHVtVZ7cdhyRJUptqQMsoWmdinWRRkquSnJJkdZIzk2yV5NgkFye5LMmyJGnmr0jy3iTnAm9K8tAkX2jmXpzkmc2845Kc1My/JsmRzSlPAB6XZFWSD8wQ19FJ1iT5cZITOs69pFl/SJLrmvXDk3w5yVeTXJvkjUnenOTSJD9IssMM51nczFmd5EtJtm/GT07ystl8yJIkSfPVGDWQZRTNtmK9K7CsqvYEbmO8ovyxqnpqVe0BbAm8uGP+dlX1nKr6R+AjwIer6qnAnwGf6pj3eOAAYG/gXUk2BY4BflZVi6vqrd2CSfIi4KXA06rqScA/zOI97AG8sjnXe4A7q+rJwIXAX86w32eAtzXvfQ3wrlmca22cS5OsTLLylOtumu1ukiRJGkGzbdW4vqouaNZPBY4Erk1yNLAVsANwOfDVZs4ZHfs+H9itKWgDbJNk62b961V1N3B3kl8CD5tlPM8HPl1VdwJU1S2z2OecqroduD3JbztiXQPs2W2HJNsy/iXh3GboFODzs4yRqloGLAO45eDnjOZXL0mSpBmManV5EGabWE/9xAr4V2BJVV2f5Dhgi47tv+tYfxCwT1Xd1XmAJtG+u2Po/jnEky4xAdzHZBV+iynbOs811vF6bA7nlSRJkrqabSvITkn2adYPBc5v1m9OshCYqdf428Ab175Isngd57od2Hodc74N/D9JtmqOubZH+jpgr2Z9vfufq+q3wG+SPLsZ+gvg3Bl2kSRJ2qhU1UCWUTTbxPpK4LAkqxlv+zgR+CTjbRRfBi6eYd8jgSXNxX9XAEfMdKKq+jVwQXNRZNeLF6vqW8ByYGWSVcBbmk0fBF6X5PvAQ2b53tblMOADzXtfDBzfp+NKkiSNPC9enDTbFoixqpqaEL+zWf5AVe035fXNwCFd5h035fUeHeuvXFdAVXUC43cQ6Ry7ij/sl35nM34ycHLHvEUd63+wrct5VgFP7zJ+eMf6fuuKV5IkSfObvcWSJEnqWY1odXkQ1plYV9V1jN+qboNL8kTgs1OG766qpw3gXP8CPHPK8Eeq6tP9PpckSZLmn6GuWFfVGsb7mjfEud6wIc4jSZI0n4zqhYaDMNSJtSRJkobbqF5oOAizvSuIJEmSpBlYsZYkSVLPbAWZZMVakiRJ6gMr1pIkSeqZPdaTrFhLkiRJfWDFWpIkST3zATGTTKw3kFuv3rztELp6Xy1oO4SuFm5xb9shTOvZ9w7pn+Xt27YdQlcvzqZth9DVz+/avu0QpvWF3NR2CF09ZpPh/Du2IMP5y9flf/HvbYcwrV9tcn7bIXT1Py49vu0Qurrv4q+1HcJQG/PixQnD+f9GkiRJ0oixYi1JkqSe2QoyyYq1JEmS1AdWrCVJktQze6wnmVhLkiSpZ7aCTLIVRJIkSeoDK9aSJEnqma0gk6xYS5IkSX1gxVqSJEk9s8d6kom1JEmSemYryCRbQSRJkqQ+MLGWJElSz2pA/1sfSXZI8p0kP21+bt9lzuIkFya5PMnqJId0bDs5ybVJVjXL4tmc18RakiRJ880xwHerahfgu83rqe4E/rKqdgcOBP4pyXYd299aVYubZdVsTmpiPUtJNk1ySbN+ZJIrk5yWZL8kz2g7PkmSpDZUjQ1kWU8HAac066cAL31g3PUfVfXTZv1G4JfAQ9fnpBtdYp1kQY+7Pgv4frP+euCPq+pVwH6AibUkSdoojVEDWdbTw6rqJoDm53+ZaXKSvYHNgJ91DL+naRH5cJLNZ3PSeZVYJ1mU5KokpzQfxJlJtkpyXZJjk5wPvLzpqflBM+dLa/tukqxI8k9Jvp/ksuZDXutA4JtJPg48Flie5G+AI4C/afpvnr3B37QkSdI8lGRpkpUdy9Ip289u8rWpy0FzPM/Dgc8Cr6nJUvnbgccDTwV2AN42m2PNx9vt7Qq8tqouSHIS49VlgN9X1bMAkqwG/rqqzk1yPPAu4Khm3oOr6hlJ9gVOAvZoxvcH/mdVfSPJgcD+VXVzkm2BO6rqg1MDaf4CLAV49yOewKE7PGow71iSJKklNaDb7VXVMmDZDNufP922JL9I8vCquqlJnH85zbxtgK8D76yqH3Qc+6Zm9e4knwbeMpuY51XFunF9VV3QrJ/KeAsHwBkATSK8XVWd24yfAuzbsf/nAKrqPGCbJNsleQRwS1XdOZdAqmpZVS2pqiUm1ZIkSRvMcuCwZv0w4CtTJyTZDPgS8Jmq+vyUbQ9vfobx/uzLZnPS+ZhYT/3atPb179Zj/xcBZ61PUJIkSfPRkPZYnwC8IMlPgRc0r0myJMmnmjl/znhx9fAut9U7LckaYA3wEODdsznpfGwF2SnJPlV1IXAocD7w5LUbq+q3SX6T5NlV9e/AXwDndux/CHBOkmcBv23mHwj83TTnux3YZiDvRJIkSXNWVb8GntdlfCXwV836qYx3N3Tb/7m9nHc+VqyvBA5r+qh3AE7sMucw4APNnMXA8R3bfpPk+8DHgdc2dxHZpaqumuZ8XwUO9uJFSZK0MaqqgSyjaD5WrMeq6ogpY4s6XzQ3+X76NPt/oarevvZFU7n+QeeEqlrUsf4fwJ7rEa8kSdLIGhvRJHgQ5mNi3VdVdT7j7SSSJEnStOZVYl1V1zF5e7xe9t+vb8FIkiRtBGr9LzScN+Zjj7UkSZK0wc2rirUkSZI2rFG90HAQTKwlSZLUsz7cc3resBVEkiRJ6gMr1pIkSeqZrSCTrFhLkiRJfWDFWpIkST3zATGTTKwlSZLUM1tBJplYbyBVaTuErsbaDmAamzKcnxfAbUPaQHX/kF6V/fsM55/lnUP65whwbw3nf5kL4z8Zc/F+/pN38Ji2w+hqWP/633fx19oOoatNnvritkPQiPD/JSVJGoBhTaqlfvN2e5OG9UurJEmSNFKsWEuSJKln9lhPsmItSZIk9YEVa0mSJPXM2+1NMrGWJElSz8qLFyfYCiJJkiT1gRVrSZIk9cxWkElWrCVJkqQ+sGItSZKknnm7vUkm1pIkSeqZFy9OshVEkiRJ6gMr1pIkSeqZrSCT5l3FOsmRSa5M8vMkH1vH3EckOXOabSuSLOl4/fYkr0ry0CQ/THJpkmcneUe/34MkSZJGz3ysWL8eeBHwHGDJTBOr6kbgZbM87guBPweeB1xVVYcBJPkm8N6eo5UkSRphVqwnzauKdZKPA48FlgPbd4yfnORlHa/vaH4uSnJZs75lktOTrE5yBrBlx/xtgM2ARwL/APxxklVJ3g9s2ayftgHeoiRJ0lCpAS2jaF5VrKvqiCQHAvsDL57j7q8D7qyqPZPsCfyoY9vzge9W1aokxwJLquqNAEneUFWL+xG/JEmSRte8SqzX077ARwGqanWS1R3bDgQ+PdcDJlkKLG1e/o+qWrbeUTbH7dexzujHQTr0M7Z+Mq65G9bYNoa4/t9+HKQxrJ8XDG9sxjU3wxoXDG9swxpXr+675+dpO4ZhMa9aQWZwH817TRLG2zq6me43D3sDF831pFW1rKqWNEs//wNauu4prRnW2Ixr7oY1NuOam2GNC4Y3NuOam2GNC4Y3tmGNS+tpY0msrwP2atYPAjbtMuc84FUASfYA9mzWd2f8YsX7pzn2vUm6HU+SJEkbkY0lsf4k8JwkFwFPA37XZc6JwMKmBeRoJivULwK+NcOxlwGrvXhRkiRp4zbveqyralGzenKzUFW/AJ7eMe3tzfh1wB7N+l3/f3t3Hid5Wd17/PMdloDMICiIYgTFxPECAdmEgRFkVEAUMSoYLgJCCJsRUBHEjcUIgmBYvIIKImBQRAmLyqLsIItsIwOYe01QMFEI+4RFBb73j+ep6eqil5lhus5TzXm/Xv2q/v2qe/q8qmuqTz2/85wD/F3vvyfpSGDnrn9/3r9bjw8CDlpE4c+vluuyWo0t41pwrcaWcS2YVuOCdmPLuBZMq3FBu7G1Gld6gZS9B1NKKaWUUnrhXiylICmllFJKKU2oTKxTSimllFJaBDKxTimllFJKaRGYdJsXU5K07lj32751rPtfbAbh8ZK0ne1zxjvXb5I+PsLpx4BbbN/e73jGIukdwIG23xEdSy9JZ9v+YHAMR9XN6GOeiyBpJWCDeniT7QeC42n2NUPSJravG+9cv0k60/ZO451Lgy83Lw4ASXcw8vAaAba9Vp9DQtKJjD5QB9v79jGcYSRdUT9dClgfmE15rNYCbrQ9Myo2AEnvA44CXlHj6vwelw2Kp+nHC0DSrbbXHe9cv0k6i/KYXVhPvQv4BfBG4BzbRwfENAs4GVgZOA84AjiD8jv9ou1z+x3TeCTda3uV4BhGeo79MuL1tSeG7YEvA1dSfodvAT5p+weBMV0xxt22PatvwfRo+LViWAySFgPusL16YFhpAuSK9WB4d3QAI7i53m4CrM7QdPTtgFtCIqpsbw4g6XvAHrbvqMdrAgdExlYdDWxj++7oQKDtx0vSO4GtgVdLOqHrrmUpE1WjvRxY1/b/AEg6BPgBsCnl/0HfE2vgWMpUt+spffhvAD5n+/iAWJonaW9gH2C1OsegYxoQuspZfQbYoLNKLWlF4GeU51mIzmtGSyTNADYGVuy5krQssFhMVCDpYODTwNKSHu+cBv5EttyblDKxHgC2fxsdQy/bpwNI+jCwue0/1+OTgUsDQ+v2xk6SCGB7jqQ3RQZU3d9KUt2jxcfrvyhv4t7D8Ddsc4GPhUQ03CqUP5AdfwZWtf2UpD8GxWTbV9bPz5P03y0k1WOUD4iRp+H2y1nARcCRwKe6zs+1/XBMSMNM6Sn9eIjg/VGSZtm+vF59e56gqyJLAlMpec20rvOPAx8IiKfjattHSvqS7U+N/+Vp0GViPQAkXWt7pqS5lPILdd9GlRBUK1NexDp/gKbWcy24W9IpwHcoj9eHgBYS2pslnU25TD8v+WrgEn1zj5ft2cBsSWd13rw15izgBknn1+NtgO9KWga4Kyim5XoSHnUfBz7Pjh3jvl/1LYoeth8DHpP0WeAPtv8o6a3AWpLOsP1oVGzVxZIuAb5bjz9IeSMQaTPgcsrzvZeBiOfY7rZ3kvSY7eMCfv5oTgDWA7Zg+Bu3NElljXV6QSTtChwKdGruNgMO7axoR5K0FLA35bI8wNXASbafjosKJJ02wmnb3q3vwXRp9fECkPTXlBXF1Sm14ADYXi0sqErS+pSSKAHX2r55nG+Z6HhGen51hD/PRiJpQ9s3BsdwO6Ve/rXAJcAFwHTbW0fGBSDp/Qw9x662/a/BITVH0l2U0qcLgLdSHqt5oq4+SLqBskCxNUMlk/NE7kdKEyMT6wEjaW3K5hUoL7C/HOvr+0HSK4EN6+GNtv/Qdd8atu+MiWxskn5o+/3RcbRC0t8CP7EdVcIwKknXAocA/0xZJduV8vp1SGhgzNuEtBJdVwBt3xsX0eBpafOipAOBp2yfKOk22+tExtUhaVmGP8fCy1QkvZTy/7LzZvwq4PB6FaDfsexLWRhYDfhPhifWjnoTLmkF4O2UDeuf772/hUWotGhlYj1AJO0H/ANDl9n+FviG7RPjohpbC7uxR9PvP5qSDrR99GgdVaJXLupK5yzKSvX3gEtst7BBEEm32F5P0h22/6aeu8b2W8b73gmO66OUxOJ+4FkCO/X0xLUm8ElgDcpz7S7gmO4a+pZIus/2a4JjuBE4jrJZcBvb90iaY3vN4Lj2BA4HngKeY+g51sLVmh8Cc4BOcrgTsLbtEWuv+xTTSbb3jvr5vSTtQNl39OoWFsLSxMsa68Hy98CGtp+A0mOVsvO/2cSanstxjen3u8pOvXJoqcBobO8qaQnK5dT/DXxN0k9t7x4cGsDTkqYA/0/SP1JWpF4RHBPAfpRygYeiA+mQtC1wDKV05ljK/8H1gHMlHWD7/LG+P0gLKzy7AntRWhLeI+l1lP0G0Q4A1rD9YHQgI3h9z1W/w2pJTd9JupnSxeV8SUu1UMJWrQqcAywh6TJKffxNzlXNSStXrAdI7We9QecFo9bE/qKzgteixlesw2OryeJU24+P+8V9UpPrrSiJxqa2VwgOCUkbUN6YLAd8AXgpcLTtG4LjugJ4Rysr+wCSZgPb2v5Nz/nXAufbXjsgLCRdyOj9+GfZXqbPIQ0ESRcD77P9ZHQsvSRdT+mpfW093oRyZWRGQCyLAzMpr12bU7qnXAJcZPv/9jueXpKmUUpCtgLeTHk9u5hyZfD+yNjSopWJ9QCpvTl3ATobV94LfLuxHdDDtJC8jiaqflJlqMhelNKBWyhJ4ldsf7nfsfTEtRXwd5Q/SldSNtpc2lLS2BpJpwLTgR8zvMPLVwJjusujDJ0Y676JJmmzse63fVW/Yukm6fu2t9cog7gaKOtZBzgNuJHhz7HwTW91z88ZlNcwgEeAXVooeZD0KsrVt62Avwaut71PbFRDJK1OiW8L21tGx5MWnUysB0ztBTuTod3ht3Xd3VkEMAAAFDJJREFUt7ztR8KCG4GkG2xvFB3HSCRtYbvvPbcl3W77TZJ2pFyiP4gyAjv6D/jZlJZeF3U2MCp4pPMYq5wA2H5PH8N5HpWBMM9j+7B+x9JRV6y36d1AKWlV4MLo59l4+r2pWNKrbP++Pj7P4+A5ApJuAq4F7qDUWANtbXqrGyvpvfImaZeoOGtMtj23Xhmc4YCx5mp4/HuaGJlYTyJRq8O1R+5MSgJ0bSutoCS9m1I2sCplP0ELfb+RdCfwJkoP5K/avkrS7KhL9F1xNTfSudVVzl71Mq9dJzAGx/JeysTHIyhXRAxsQOmhe5Dt8wLDG1dLnThaIOnntjeOjmNhRPxNqmVj36LMVxDwKLCb7ZCJwBoa/74UpZ3j7BrXWpQuWjMj4koTJzcvTi593ygo6WvAXzE0vGBPSW+3/ZF+xzKC44D3AXc0tlHk68BvKC+wV9eVsrAaazU80nl+E+eo1om1+8aZwMvq8YPAzpEtJm2fJ+ke4BPARymvC3cC27sM3GldX/+vamjw1oii34gDV0jaA7iQ4aUg4e325kPE5vVTgX1sXwMgaSallCZkgcB1/Luk7wF7dDrz1NeOAyJiShMrV6wnkaDVgTuBNTuJa73kdoftNfoZx0jqSsHbbD837hcHk7R4VC1z7UW7PO2OdB5XYL38z4HP2L6iHr8VOGJQVxhbEHjl7XDgD5Q3SgJ2BKbZPrrfsfTEdc8Ip5totzeeoL9J19neZLxz/dYpARzvXBp8uWKdXqh/A1YBOnWIrwHCN65UBwI/kXQVjWws65D0LkqP4aW6Th8eEYvrSGdgh4ifv4hErRAs00mqAWxfqTLOPExdoVvN9hn1+AfUFXXgn2xfHhbc/Ilq0bml7Q27jk+qva1DE2vbrxvrfknvsP3TfsWzgCJ+lzdJ+jrlKqopI+Cv7NQ6B9Y03y3pFEoLRwMfYqgFa5pEMrGeXCJexF5OecG4qR5vAFwv6QII31z2ReB/KMnrkoFxDCPpZOAllO4bpwAfAG4a85tSq/5D0ucoq5xQ/liOtMLYT4dRSkA6pgMfBpYBPg20nlhHbZZ9tm4o/h4l8dmB0rmndUcBrSbWEaVknRXg3o3FG1N+r7P6G848u1ImQ+5Xj68GTgqKJU2gLAUZMBo+0vya7ppJSS/r96X7ljeXSbrZ9vpRP380nQ2BXbdTgXNtbxEd26AKLAVZnpLIzuvUAxwa2Z1H0i9sb9B1fK7rJLzIS+KjtbPriO5WUvt8Hw9sQonzOmD/3n7grYnc7ClpOWBn4LUMH7ce3gowpSi5Yj1A9PyR5t+RNG+keUQ9bO1osRJlpRrKRKkH+h3HKH4W1VJvHE/V2yclrUwZZDDm5d40rpBVzppAt5ZELNd94OHjpVfqcyzd3l1vOxubO6v8OwLhw09qAr3taPdLOtj2kf2LaL5Fro79BLiBnlaAkeqekUOATeupq4DDa8lbRDxN90lPi16uWA+Q2rFhhodGmi9DaXof2Q5te+DLlIEioqymf9L2D6Ji6qi7/Zeh1Ff/mXba7X2OMoZ+FvB/6ulTbH8uLqq2tdY6seX+2jW2k23/uOf8u4G9bb8rJrJ5cTS5uWw8UZsqxxMZV4uPiaQfAnOATv/snYC1e95g9jOepvukp0UvV6wHixhe8/cscRt9Oj5DGbP+AICkFYGfAeGJte1p0TGM4hhKrd1bgOuBa8hau/G01jrxmOgAxvAx4MeSPgB0NmqtR6kxffeo39U/y0ia6aEx2BtT3gC3Lvq1djS/CfzZZ0r6B+BHtNMK8PU9rTcPk3R7VDC2f19vM4F+kcjEerCcBtwoqXuk+amB8QBM6Sn9eAiYEhVMN0mX2X7beOcCnA7MBU6oxztQxgJvHxZR++4D5jSSVDfdX9v2ryWtRSmx6LS9vBrYy/bT/YxlFH8PfKtesjelI81usSHNl373114FeMD205JE2YC6LnAX8M1Oe86oldjqT5Qrlp9h6PExENkK8KmeN26bMFR+F6anX/qSwBLAE9FXUNOil4n1ALH9FUlXMrRRald3jTQPcpGkSxgaEPNBSt1dGElLUbpurFA3l3VWmpYFVg4LbMh0D5+yeIXKGOo0umZbJ44jJMFwGUn/rbG+RtL1tmf0KaR56gS8tVVGTiuq9nUh9HvF+ifAm+vnXwJeD5xHKSHbgDbejHwc+CvbD0YH0mUv4Iz6xg3gEWCXwHiA519BrRNS3zzKl6cBlon14LkHeIZaZypp3cC+nFDegX+doWT/G8BGgfEA7AnsT0miu8fYzmWopjnSbZI2sn0DgKQNCZ5wOACabJ04H5pYYR/FUuN/yaJXNzsfAaxs+52SVqfsHQm9+iZpE9vXjXHunD6HNMV2Z1Pn2ykld89RNq238kb8ThrYeNpRB5RNt91544btsKm2Y3GZkPqp8b8yDZrcvDhAJH2Bcjnw3+m67GY7qi/niJtXOm3komLqiuOjlCRsJuXxugY4KepyeNeu8CUovYXvrcerAnfZXjMirkHQauvE8bS4uasjcMLhRZSyts/UBGhx4Dbbf9PvWHriGum1LHJj4CXAUbYvrxvyPm77t5JeDlzec9UrRC1LXAO4guFXksI65Ui62vam439lf0nqLtmZAqwPbBZx1ShNrFyxHizbUzZm/Ck6EEl7A/sAq9VuJR3TaGf1dVNK/WYrtcwtbBwbVK22ThxPqxveIq1g+/uSDgaw/YyksEEskmZQNnauKOnjXXctCywWExUAu1NKGg6lvI7dLuk2YHlKCUYLzqsfLfmppAOAs4EnOieDN1QCbNP1+TOUTaejtndMgysT68Eyh9KjtoU+0WcBFwFHAt2Xs+Y28ALW8YaWaplzV/gL8hHgQElNtU6cD1FTBOdHVNL/RF11NYCkjSiJY5QlgamUv4fddbCPU6aihrB9H7C5pP8FvAH4NvA74Be1JCSc7dPH/6q+243y3Nqn53zkhkps7xr581P/ZCnIAJG0PnA+JcHuvuwWOTa8WZK+Tenn213LvIvt3hfclBZKa/21F4SkNW3PCfi561L6uK9JeS1bEdjOXVNkI0hatZZaLNOZFTAIojah1p99DyMPPQlLYiUtTUmqu0sAT7Yd0hlE0glj3Z9TKiefTKwHiKQ7KRsFh025mt/WXy8WWcs8+bTaOlHSr2mrv3ZvW69hd9FA0i/pLyg9+KfXmP6NslHvj2N+48THNYPSvnSq7VUkrQ3s2fob8eCR5i/vOlwK2A54me3PR8QDZdIh5WrDv9RTOwDL2Q4pAZT0O0o7wuUpHUqGaXTVP70AWQoyWB60Pea73wRkLfOkMQCtE5vqrw1ND0bquL5uCLyzc0LSrZQezZGOA7YELgCwPVtSc5vgRhD23LP9UM+p4yRdC4Ql1rTXzvRxymTiC4DNA+NIfZKJ9WC5RdKRlP+g3aUgke32mpO1zJNK660Tm++vLekVdLXWs31vUByvBF4NLC1pHYa/SXpJREy9bN9XZrHME7apchDUsp6OTqeL6Dd2rbUzPRm4mFLjfXPXeRE/TCdNgEysB0vnct+GPefD2u2lNJFsHw8cP0rrxFMiY6ua7a8t6T3AsZQ3JQ9QSqHuZmgaY79tSWkX+pdA9xuPucCnIwLqcV8dr25JSwL7Uh6v1kV2njm26/NnKHMWoifIbgjsLKnzBnIV4O5OiWC/W8HWq8wnSDrJ9t79/NkpRtZYD4D6jvtu249LegmlC0fnUuoRAzS5LKWFIukcSueIJuomO1rur10vf88CfmZ7HUmbAzvY3iM4rvfb/mFkDCORtAJwPGUYi4BLgf1GKHfod1xH2T5otHNRm1BbJWnVse7PK5ppomViPQDqpsW1a7/Xb1B6c/4QeFs9/74x/4GUBpyk2b0DMUY612+SvkQZ1tFcf+1O0l8T7HVsPyfpJtvhY5QlvYuyct5donJ4XETtanwI1xHA0bYfrcfLA5+w/dnYyFKKMyU6gDRfpth+pn6+vu2P2b7W9mFkfVZ6cbit9jsGmqib7PgIcLGkpyQ9LmmupFZGKD8qaSpwNfAvko6nXK4PJelk4IPARykrw9tRylRCSTpa0rKSlpB0maQHJX0oMJ69a/nCdEm/7Pq4B/jleN/fJ+/sJNUAth8Btg6MJ6VwmVgPhjmSOs3lZ9d+1kh6A2VYRkqTkqQ76mTPDYGfS/pNTSyup0zWDGV7mu0ptpe2vWw9bqWH9bbAU8DHKJun/p3h09+ibGx7Z+CRujgwA3hNcEwAW9h+nNJV6HeUoSyfDIznLMrv64J62/lYz3ZYwt9jsdo+EZjXQ/ovxvj6lCa93Lw4GHanbOD6LPAgcL2k+yitvnYPjSylidV068RW+2sD9Aw5aalXbmdQx5OSVgYeAl4XGE/HEvV2a+C7th/u6RDSV3XvzGPADpIWA1ai/M2eKmlqVHeXHt8BLpN0GmVT8W609VxLqe8ysR4A9QX2w5KmUUo/Fgd+Z/v+2MhSmlitbjRqub+2pGttzxxhUEwTA2KAH0laDvgycCslxhY6vFwo6VeUxH8fSSsCTwfHhKR/BA4F7mdoMJiB8Bpr20fXK0qdDZ9fsH1JcFgphcrNiymltIAk7cdQf+3/7LprLvBN218NCWzA1DKCpSI7G0nazvY5kl4HPAo8bvtZScsA02z/ISq2Gt+vgQ2ju5MsjMhx6ylFycQ6pZQW0ij9tU+y3cJK55m2dxrvXB/jGbN7ke1z+xVLt07XjZG6b7RA0hXAO7o2sA+MyHHrKUXJUpCUUlp4m1LqYE+oxzsAZxA/JAN6BsFIWhxYLygWGHvjpIGQxBp4uCavq0m6oPdO2+8JiKnbfwBXSvoxjU73HEOu3KUXnUysU0pp4b2hp5f2FbVvdBhJB1MmGS7d1fpPwJ+Ab0TFZXvX8b8qxNaUgVtnMnySYCvurR9L0th0z5TS82VinVJKC+82SRvZvgHa6K9t+0jgSElH2j44MpaRSPr8SOcDB8ScansnSd+0fVVQDKOqLQmRtExPp5dBEDluPaUQ2cc6pZQWUMv9tSW9sX56jqR1ez8iY6ue6Pp4Fngn8NrAeNarY7B3lLS8pJd1fwTGBYCkGZLuAu6ux2tL+lpwWEAZrT7OuZB6/pQi5ebFlFJaQDURG1Vkm0BJ37C9R60b7mXbs/oe1BhqZ5ALbG8Z9PP3BfamtDLt7vDSaU8YOt1W0o3AByiP0Tr13Bzba0bGVeNodtx6SlGyFCSllBZQq/21AWzvUW83j45lPr2EktSGsH0CcIKkk4CTGbricLXt0Hr5Dtv39QyreTYqFijj1oF9KBs+u8erTyO4FCqlaJlYp5TSJCVpY0qZxbzXettnhAVEKaNhqFvEYsCKQFR9dbdfUSYJnktZrT6z1l2fGBsW99XfoyUtCexLLQsJdBZwEXAk8Kmu83NtPxwTUkptyFKQlFKahCSdCbweuJ2hFU7b3jcuqueV0TwD3N9Cj+a68jqjs0GwDoi5PrqsQdIKwPEMTTe8FNivlYExPePWAWhk3HpKIXLFOqWUJqf1gdXd3urJq4A7bc8FkDRV0hq2bwyOSwwvsXiW4K4WNWndyfaOkXGMpuVx6ylFycQ6pZQmpznAK4HfRwfS4yRK3+iOJ0c4F+E04EZJ/1qP3wucGhgPdbT6tsA/R8Yxhv2B6a2snqfUgkysU0ppcloBuEvSTQyf2Bc9SVDdq+i2n6tTIUPZ/oqkKynj6QXsavu22KgAuE7SV4GzKS0KAbB9a1xI89xHmTyaUqqyxjqllCYhSZuNdD56CIqkc4ErKavUULpLbG77vWFBNazltomSTgWmA4M4bj2lCZGJdUoppb6R9ArgBGAWpR73MmB/2w+EBpYWmKRDRjrfmRaZ0otRJtYppTSJSLrW9kxJcxlqawdDA0+WDQotLSRJ7wLWAJbqnAscAf88AzpuPaUJEV7XllJKadGxPbPeTouOpZukExme6A8T3QawVZJOpgzR2Rw4hTKF8abQoCpJMygbPKcCq0haG9jT9j6xkaUUJxPrlFJK/XBzdAADamPba9VR4YdJOpYyxKYFxwFbAhcA2J4tadOxvyWlyS0T65RSShPO9unRMQyop+rtk5JWBh4CXhcYzzCtjVtPKVom1imllPpG0orAQcDqDK8ZDu9y0agfSVoOOBq4pZ47JTCebi2OW08pVG5eTCml1DeSLqX0ZD4A2AvYBfhv2weFBtYoSUsDewNvodSoXwOcZPvp0MBof9x6ShEysU4ppdQ3km6xvV6tGV6rnrvK9oh9t1/sJH0fmAt8p57aAVjO9vZxUc0bt76v7VanQqYUIktBUkop9dOf6+3vaxu5/wL+MjCe1k23vXbX8RWSZodFUw3AuPWUQmRinVJKqZ/+SdJLgU8AJwLLAvvHhtS02yRtZPsGAEkbAtcFx9TR8rj1lEJkKUhKKaW+kXQ6pQ730Xr8MuAY27vFRtYmSXdTxobfW0+tQtkg+Bxl4M9agbE1O249pSi5Yp1SSqmf1uok1QC2H5a0TmRAjdsqOoDR2N48OoaUWpOJdUoppX6aIml524/AvBXr/Fs0Ctu/jY5hLK2PW0+p3/LFLKWUUj8dC/xc0g8o7eO2B74YG1JaGC2PW08pStZYp5RS6itJqwOzKL2PL7N9V3BIaSF0WiZ23U4FzrW9RXRsKUXJFeuUUkp9VRPpTKYHX9Pj1lOKkIl1SimllBZGy+PWUwqRpSAppZRSWmAtj1tPKUom1imllFJaYK2OW08pUibWKaWUUlpgkmb3jFsf8VxKLyZTogNIKaWU0kC6TdJGnYPGxq2nFCJXrFNKKaW0wFoet55SlEysU0oppbTAJK061v2tT41MaSJkYp1SSimllNIikDXWKaWUUkopLQKZWKeUUkoppbQIZGKdUkoppZTSIpCJdUoppZRSSotAJtYppZRSSiktAv8fyqNJXWbtBp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82" y="1108322"/>
            <a:ext cx="5439216" cy="32843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2375" y="839382"/>
            <a:ext cx="35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 Forest Predicted 6 month Cum vs Actuals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950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6134</TotalTime>
  <Words>742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Exploration of Eagleford Shale Performance Drivers and Performance Prediction in De Witt and Karnes County</vt:lpstr>
      <vt:lpstr>Original Dataset Map</vt:lpstr>
      <vt:lpstr>Original Dataset and Preliminary Cleanup</vt:lpstr>
      <vt:lpstr>Data Exploration and Analysis</vt:lpstr>
      <vt:lpstr>Modeling Effort</vt:lpstr>
      <vt:lpstr>Issues,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Growth and Evolution of Highland Piping</dc:title>
  <dc:creator>Greenwood, Hart</dc:creator>
  <cp:lastModifiedBy>Hart Greenwood</cp:lastModifiedBy>
  <cp:revision>33</cp:revision>
  <dcterms:created xsi:type="dcterms:W3CDTF">2019-09-16T14:31:01Z</dcterms:created>
  <dcterms:modified xsi:type="dcterms:W3CDTF">2020-06-16T01:22:47Z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3cd24e-4ec2-4aad-8b59-2b4c6e4704a9_Enabled">
    <vt:lpwstr>True</vt:lpwstr>
  </property>
  <property fmtid="{D5CDD505-2E9C-101B-9397-08002B2CF9AE}" pid="3" name="MSIP_Label_5c3cd24e-4ec2-4aad-8b59-2b4c6e4704a9_SiteId">
    <vt:lpwstr>489f0f3b-e6ac-4928-b4f6-cfc55482e14e</vt:lpwstr>
  </property>
  <property fmtid="{D5CDD505-2E9C-101B-9397-08002B2CF9AE}" pid="4" name="MSIP_Label_5c3cd24e-4ec2-4aad-8b59-2b4c6e4704a9_Owner">
    <vt:lpwstr>Hart.Greenwood@dvn.com</vt:lpwstr>
  </property>
  <property fmtid="{D5CDD505-2E9C-101B-9397-08002B2CF9AE}" pid="5" name="MSIP_Label_5c3cd24e-4ec2-4aad-8b59-2b4c6e4704a9_SetDate">
    <vt:lpwstr>2019-09-16T18:21:11.4458708Z</vt:lpwstr>
  </property>
  <property fmtid="{D5CDD505-2E9C-101B-9397-08002B2CF9AE}" pid="6" name="MSIP_Label_5c3cd24e-4ec2-4aad-8b59-2b4c6e4704a9_Name">
    <vt:lpwstr>Internal</vt:lpwstr>
  </property>
  <property fmtid="{D5CDD505-2E9C-101B-9397-08002B2CF9AE}" pid="7" name="MSIP_Label_5c3cd24e-4ec2-4aad-8b59-2b4c6e4704a9_Application">
    <vt:lpwstr>Microsoft Azure Information Protection</vt:lpwstr>
  </property>
  <property fmtid="{D5CDD505-2E9C-101B-9397-08002B2CF9AE}" pid="8" name="MSIP_Label_5c3cd24e-4ec2-4aad-8b59-2b4c6e4704a9_ActionId">
    <vt:lpwstr>3723f455-ac88-4190-a147-13a00a7e23d1</vt:lpwstr>
  </property>
  <property fmtid="{D5CDD505-2E9C-101B-9397-08002B2CF9AE}" pid="9" name="MSIP_Label_5c3cd24e-4ec2-4aad-8b59-2b4c6e4704a9_Extended_MSFT_Method">
    <vt:lpwstr>Automatic</vt:lpwstr>
  </property>
  <property fmtid="{D5CDD505-2E9C-101B-9397-08002B2CF9AE}" pid="10" name="Sensitivity">
    <vt:lpwstr>Internal</vt:lpwstr>
  </property>
</Properties>
</file>