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Old Standard TT"/>
      <p:regular r:id="rId14"/>
      <p:bold r:id="rId15"/>
      <p: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bold.fntdata"/><Relationship Id="rId14" Type="http://schemas.openxmlformats.org/officeDocument/2006/relationships/font" Target="fonts/OldStandardTT-regular.fntdata"/><Relationship Id="rId16"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78c2cf3d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78c2cf3d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478c2cf3d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478c2cf3d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478c2cf3d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478c2cf3d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78c2cf3d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478c2cf3d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478c2cf3d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478c2cf3d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478c2cf3d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478c2cf3d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478c2cf3d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478c2cf3d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olab.research.google.com/drive/18gOGKfvvov1FqFqJt5eeMtLZx_bdhtSf#scrollTo=78eMedLguOb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Used Car Price Predictor </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Python ML Project by Henry Gruen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Project</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link to this full project can be found in the google docs portfolio linked in my resume, in the “Just for fun projects” folder</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This summer I bought a used car off craigslist and discovered I knew less than I previously thought about the market for cars. I tried using sites like KelleyBlueBook but they consistently gave me estimates significantly below cars’ listing prices that did not help me find a reasonable deal. </a:t>
            </a:r>
            <a:endParaRPr/>
          </a:p>
          <a:p>
            <a:pPr indent="457200" lvl="0" marL="0" rtl="0" algn="l">
              <a:spcBef>
                <a:spcPts val="1200"/>
              </a:spcBef>
              <a:spcAft>
                <a:spcPts val="1200"/>
              </a:spcAft>
              <a:buNone/>
            </a:pPr>
            <a:r>
              <a:rPr lang="en"/>
              <a:t>After some time searching for a better solution I found a </a:t>
            </a:r>
            <a:r>
              <a:rPr lang="en"/>
              <a:t>dataset</a:t>
            </a:r>
            <a:r>
              <a:rPr lang="en"/>
              <a:t> on Kaggle of every used car </a:t>
            </a:r>
            <a:r>
              <a:rPr lang="en"/>
              <a:t>listing</a:t>
            </a:r>
            <a:r>
              <a:rPr lang="en"/>
              <a:t> in 2021. I decided the best solution might be making my own model, so I set off to work.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600"/>
              <a:t>The data used in this project comes from Kaggle user Austin Reese, who aggregated every Craigslist 'cars &amp; trucks' listing in the United States from 2021. It can be found here:  https://www.kaggle.com/datasets/austinreese/craigslist-carstrucks-data</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79" name="Google Shape;79;p16"/>
          <p:cNvPicPr preferRelativeResize="0"/>
          <p:nvPr/>
        </p:nvPicPr>
        <p:blipFill>
          <a:blip r:embed="rId3">
            <a:alphaModFix/>
          </a:blip>
          <a:stretch>
            <a:fillRect/>
          </a:stretch>
        </p:blipFill>
        <p:spPr>
          <a:xfrm>
            <a:off x="585437" y="3012325"/>
            <a:ext cx="7973127" cy="1556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85" name="Google Shape;85;p17"/>
          <p:cNvSpPr txBox="1"/>
          <p:nvPr>
            <p:ph idx="1" type="body"/>
          </p:nvPr>
        </p:nvSpPr>
        <p:spPr>
          <a:xfrm>
            <a:off x="311700" y="1058225"/>
            <a:ext cx="8520600" cy="377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								Sort out cars unlikely to be candidates for a daily driver</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Get rid of columns that are less likely to affect value				Account for 100,000+ entries              .                                                                                                             without known drive/condition</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Create column to sort by region instead of stats					Find listings with “Camry” in title</a:t>
            </a:r>
            <a:endParaRPr sz="1400"/>
          </a:p>
        </p:txBody>
      </p:sp>
      <p:pic>
        <p:nvPicPr>
          <p:cNvPr id="86" name="Google Shape;86;p17"/>
          <p:cNvPicPr preferRelativeResize="0"/>
          <p:nvPr/>
        </p:nvPicPr>
        <p:blipFill>
          <a:blip r:embed="rId3">
            <a:alphaModFix/>
          </a:blip>
          <a:stretch>
            <a:fillRect/>
          </a:stretch>
        </p:blipFill>
        <p:spPr>
          <a:xfrm>
            <a:off x="311700" y="1715675"/>
            <a:ext cx="4914525" cy="974575"/>
          </a:xfrm>
          <a:prstGeom prst="rect">
            <a:avLst/>
          </a:prstGeom>
          <a:noFill/>
          <a:ln>
            <a:noFill/>
          </a:ln>
        </p:spPr>
      </p:pic>
      <p:pic>
        <p:nvPicPr>
          <p:cNvPr id="87" name="Google Shape;87;p17"/>
          <p:cNvPicPr preferRelativeResize="0"/>
          <p:nvPr/>
        </p:nvPicPr>
        <p:blipFill>
          <a:blip r:embed="rId4">
            <a:alphaModFix/>
          </a:blip>
          <a:stretch>
            <a:fillRect/>
          </a:stretch>
        </p:blipFill>
        <p:spPr>
          <a:xfrm>
            <a:off x="6034431" y="1715675"/>
            <a:ext cx="2671868" cy="974575"/>
          </a:xfrm>
          <a:prstGeom prst="rect">
            <a:avLst/>
          </a:prstGeom>
          <a:noFill/>
          <a:ln>
            <a:noFill/>
          </a:ln>
        </p:spPr>
      </p:pic>
      <p:pic>
        <p:nvPicPr>
          <p:cNvPr id="88" name="Google Shape;88;p17"/>
          <p:cNvPicPr preferRelativeResize="0"/>
          <p:nvPr/>
        </p:nvPicPr>
        <p:blipFill>
          <a:blip r:embed="rId5">
            <a:alphaModFix/>
          </a:blip>
          <a:stretch>
            <a:fillRect/>
          </a:stretch>
        </p:blipFill>
        <p:spPr>
          <a:xfrm>
            <a:off x="43888" y="3473150"/>
            <a:ext cx="5450150" cy="866425"/>
          </a:xfrm>
          <a:prstGeom prst="rect">
            <a:avLst/>
          </a:prstGeom>
          <a:noFill/>
          <a:ln>
            <a:noFill/>
          </a:ln>
        </p:spPr>
      </p:pic>
      <p:pic>
        <p:nvPicPr>
          <p:cNvPr id="89" name="Google Shape;89;p17"/>
          <p:cNvPicPr preferRelativeResize="0"/>
          <p:nvPr/>
        </p:nvPicPr>
        <p:blipFill>
          <a:blip r:embed="rId6">
            <a:alphaModFix/>
          </a:blip>
          <a:stretch>
            <a:fillRect/>
          </a:stretch>
        </p:blipFill>
        <p:spPr>
          <a:xfrm>
            <a:off x="3603139" y="318413"/>
            <a:ext cx="5297007" cy="866425"/>
          </a:xfrm>
          <a:prstGeom prst="rect">
            <a:avLst/>
          </a:prstGeom>
          <a:noFill/>
          <a:ln>
            <a:noFill/>
          </a:ln>
        </p:spPr>
      </p:pic>
      <p:pic>
        <p:nvPicPr>
          <p:cNvPr id="90" name="Google Shape;90;p17"/>
          <p:cNvPicPr preferRelativeResize="0"/>
          <p:nvPr/>
        </p:nvPicPr>
        <p:blipFill>
          <a:blip r:embed="rId7">
            <a:alphaModFix/>
          </a:blip>
          <a:stretch>
            <a:fillRect/>
          </a:stretch>
        </p:blipFill>
        <p:spPr>
          <a:xfrm>
            <a:off x="5648525" y="3643963"/>
            <a:ext cx="3183775" cy="52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a:t>
            </a:r>
            <a:endParaRPr/>
          </a:p>
        </p:txBody>
      </p:sp>
      <p:sp>
        <p:nvSpPr>
          <p:cNvPr id="96" name="Google Shape;96;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	For my model I chose to go with a random forest regression. I chose this method because the cleaned Camry’s dataset had a substantial number of listings (over 4,000) and a large variety of outcomes for columns like condition, year, title status and transmission, and the natural variety of sellers not knowing the exact value of their car playing a role. Because of this, I figured finding ‘trees’/cars as close to the chosen listing as possible would give me the best result. </a:t>
            </a:r>
            <a:endParaRPr/>
          </a:p>
          <a:p>
            <a:pPr indent="457200" lvl="0" marL="0" rtl="0" algn="l">
              <a:spcBef>
                <a:spcPts val="1200"/>
              </a:spcBef>
              <a:spcAft>
                <a:spcPts val="1200"/>
              </a:spcAft>
              <a:buNone/>
            </a:pPr>
            <a:r>
              <a:rPr lang="en"/>
              <a:t>I chose to sort by model name before training the model because there wasn’t enough consistency in names to sort by every model name. Additionally, the sample size for Camrys was large, but many other car models are not as abundant on second hand sites like craigslist as Camrys.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Fitting/Testing</a:t>
            </a:r>
            <a:endParaRPr/>
          </a:p>
        </p:txBody>
      </p:sp>
      <p:sp>
        <p:nvSpPr>
          <p:cNvPr id="102" name="Google Shape;102;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19"/>
          <p:cNvPicPr preferRelativeResize="0"/>
          <p:nvPr/>
        </p:nvPicPr>
        <p:blipFill>
          <a:blip r:embed="rId3">
            <a:alphaModFix/>
          </a:blip>
          <a:stretch>
            <a:fillRect/>
          </a:stretch>
        </p:blipFill>
        <p:spPr>
          <a:xfrm>
            <a:off x="1621963" y="1171588"/>
            <a:ext cx="5210175" cy="628650"/>
          </a:xfrm>
          <a:prstGeom prst="rect">
            <a:avLst/>
          </a:prstGeom>
          <a:noFill/>
          <a:ln>
            <a:noFill/>
          </a:ln>
        </p:spPr>
      </p:pic>
      <p:pic>
        <p:nvPicPr>
          <p:cNvPr id="104" name="Google Shape;104;p19"/>
          <p:cNvPicPr preferRelativeResize="0"/>
          <p:nvPr/>
        </p:nvPicPr>
        <p:blipFill>
          <a:blip r:embed="rId4">
            <a:alphaModFix/>
          </a:blip>
          <a:stretch>
            <a:fillRect/>
          </a:stretch>
        </p:blipFill>
        <p:spPr>
          <a:xfrm>
            <a:off x="311697" y="1800259"/>
            <a:ext cx="2158149" cy="628650"/>
          </a:xfrm>
          <a:prstGeom prst="rect">
            <a:avLst/>
          </a:prstGeom>
          <a:noFill/>
          <a:ln>
            <a:noFill/>
          </a:ln>
        </p:spPr>
      </p:pic>
      <p:pic>
        <p:nvPicPr>
          <p:cNvPr id="105" name="Google Shape;105;p19"/>
          <p:cNvPicPr preferRelativeResize="0"/>
          <p:nvPr/>
        </p:nvPicPr>
        <p:blipFill>
          <a:blip r:embed="rId5">
            <a:alphaModFix/>
          </a:blip>
          <a:stretch>
            <a:fillRect/>
          </a:stretch>
        </p:blipFill>
        <p:spPr>
          <a:xfrm>
            <a:off x="2469850" y="2270624"/>
            <a:ext cx="6103599" cy="952853"/>
          </a:xfrm>
          <a:prstGeom prst="rect">
            <a:avLst/>
          </a:prstGeom>
          <a:noFill/>
          <a:ln>
            <a:noFill/>
          </a:ln>
        </p:spPr>
      </p:pic>
      <p:pic>
        <p:nvPicPr>
          <p:cNvPr id="106" name="Google Shape;106;p19"/>
          <p:cNvPicPr preferRelativeResize="0"/>
          <p:nvPr/>
        </p:nvPicPr>
        <p:blipFill>
          <a:blip r:embed="rId6">
            <a:alphaModFix/>
          </a:blip>
          <a:stretch>
            <a:fillRect/>
          </a:stretch>
        </p:blipFill>
        <p:spPr>
          <a:xfrm>
            <a:off x="311699" y="3584325"/>
            <a:ext cx="4246792" cy="952850"/>
          </a:xfrm>
          <a:prstGeom prst="rect">
            <a:avLst/>
          </a:prstGeom>
          <a:noFill/>
          <a:ln cap="flat" cmpd="sng" w="38100">
            <a:solidFill>
              <a:srgbClr val="FFFF00"/>
            </a:solidFill>
            <a:prstDash val="solid"/>
            <a:round/>
            <a:headEnd len="sm" w="sm" type="none"/>
            <a:tailEnd len="sm" w="sm" type="none"/>
          </a:ln>
        </p:spPr>
      </p:pic>
      <p:sp>
        <p:nvSpPr>
          <p:cNvPr id="107" name="Google Shape;107;p19"/>
          <p:cNvSpPr txBox="1"/>
          <p:nvPr/>
        </p:nvSpPr>
        <p:spPr>
          <a:xfrm>
            <a:off x="4656075" y="3223475"/>
            <a:ext cx="43212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Old Standard TT"/>
                <a:ea typeface="Old Standard TT"/>
                <a:cs typeface="Old Standard TT"/>
                <a:sym typeface="Old Standard TT"/>
              </a:rPr>
              <a:t>Car I bought: 1999 Camry, 220k miles, Midwest region, automatic, ‘good’ condition, clean title, automatic</a:t>
            </a:r>
            <a:endParaRPr sz="1300">
              <a:latin typeface="Old Standard TT"/>
              <a:ea typeface="Old Standard TT"/>
              <a:cs typeface="Old Standard TT"/>
              <a:sym typeface="Old Standard TT"/>
            </a:endParaRPr>
          </a:p>
          <a:p>
            <a:pPr indent="0" lvl="0" marL="0" rtl="0" algn="l">
              <a:spcBef>
                <a:spcPts val="0"/>
              </a:spcBef>
              <a:spcAft>
                <a:spcPts val="0"/>
              </a:spcAft>
              <a:buNone/>
            </a:pPr>
            <a:r>
              <a:t/>
            </a:r>
            <a:endParaRPr sz="1300">
              <a:latin typeface="Old Standard TT"/>
              <a:ea typeface="Old Standard TT"/>
              <a:cs typeface="Old Standard TT"/>
              <a:sym typeface="Old Standard TT"/>
            </a:endParaRPr>
          </a:p>
          <a:p>
            <a:pPr indent="0" lvl="0" marL="0" rtl="0" algn="l">
              <a:spcBef>
                <a:spcPts val="0"/>
              </a:spcBef>
              <a:spcAft>
                <a:spcPts val="0"/>
              </a:spcAft>
              <a:buNone/>
            </a:pPr>
            <a:r>
              <a:rPr lang="en" sz="1300">
                <a:latin typeface="Old Standard TT"/>
                <a:ea typeface="Old Standard TT"/>
                <a:cs typeface="Old Standard TT"/>
                <a:sym typeface="Old Standard TT"/>
              </a:rPr>
              <a:t>Price of car I bought: $2700 (listed at $2850)</a:t>
            </a:r>
            <a:endParaRPr sz="1300">
              <a:latin typeface="Old Standard TT"/>
              <a:ea typeface="Old Standard TT"/>
              <a:cs typeface="Old Standard TT"/>
              <a:sym typeface="Old Standard TT"/>
            </a:endParaRPr>
          </a:p>
          <a:p>
            <a:pPr indent="0" lvl="0" marL="0" rtl="0" algn="l">
              <a:spcBef>
                <a:spcPts val="0"/>
              </a:spcBef>
              <a:spcAft>
                <a:spcPts val="0"/>
              </a:spcAft>
              <a:buNone/>
            </a:pPr>
            <a:r>
              <a:t/>
            </a:r>
            <a:endParaRPr sz="1300">
              <a:latin typeface="Old Standard TT"/>
              <a:ea typeface="Old Standard TT"/>
              <a:cs typeface="Old Standard TT"/>
              <a:sym typeface="Old Standard TT"/>
            </a:endParaRPr>
          </a:p>
          <a:p>
            <a:pPr indent="0" lvl="0" marL="0" rtl="0" algn="l">
              <a:spcBef>
                <a:spcPts val="0"/>
              </a:spcBef>
              <a:spcAft>
                <a:spcPts val="0"/>
              </a:spcAft>
              <a:buNone/>
            </a:pPr>
            <a:r>
              <a:rPr lang="en" sz="1300">
                <a:latin typeface="Old Standard TT"/>
                <a:ea typeface="Old Standard TT"/>
                <a:cs typeface="Old Standard TT"/>
                <a:sym typeface="Old Standard TT"/>
              </a:rPr>
              <a:t>Price model predicted: $2706</a:t>
            </a:r>
            <a:endParaRPr sz="1300">
              <a:latin typeface="Old Standard TT"/>
              <a:ea typeface="Old Standard TT"/>
              <a:cs typeface="Old Standard TT"/>
              <a:sym typeface="Old Standard TT"/>
            </a:endParaRPr>
          </a:p>
        </p:txBody>
      </p:sp>
      <p:pic>
        <p:nvPicPr>
          <p:cNvPr id="108" name="Google Shape;108;p19"/>
          <p:cNvPicPr preferRelativeResize="0"/>
          <p:nvPr/>
        </p:nvPicPr>
        <p:blipFill>
          <a:blip r:embed="rId7">
            <a:alphaModFix/>
          </a:blip>
          <a:stretch>
            <a:fillRect/>
          </a:stretch>
        </p:blipFill>
        <p:spPr>
          <a:xfrm>
            <a:off x="281375" y="3597450"/>
            <a:ext cx="4307451" cy="926600"/>
          </a:xfrm>
          <a:prstGeom prst="rect">
            <a:avLst/>
          </a:prstGeom>
          <a:noFill/>
          <a:ln cap="flat" cmpd="sng" w="38100">
            <a:solidFill>
              <a:srgbClr val="FFFF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114" name="Google Shape;114;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Full .ipynb file can be found </a:t>
            </a:r>
            <a:r>
              <a:rPr lang="en" u="sng">
                <a:solidFill>
                  <a:schemeClr val="hlink"/>
                </a:solidFill>
                <a:hlinkClick r:id="rId3"/>
              </a:rPr>
              <a:t>here</a:t>
            </a:r>
            <a:r>
              <a:rPr lang="en"/>
              <a:t>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