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61B4-E62A-0CAB-225E-16239297C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133028-C3F4-E01C-BD38-212B7E813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0EFD2B-C3D7-ACBA-6DAB-8A1DAB66F69F}"/>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7D2568E1-0132-4D39-ACA5-C4536C42C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9592D-FED6-FEAA-243B-C529F798C20D}"/>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00193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E4B2-D4DD-4907-55B5-081BFCABF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8CB8A-3F19-F241-7B1C-EFF0E0E2E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2711F-F305-DDF2-248D-537FA78169DE}"/>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53B57A3A-38D0-F560-551B-56751E078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2FDD5-54AC-521E-770E-A5380B767740}"/>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324448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6ED55-CBD5-FC77-90A9-8AE6684AF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42E95-3C48-99A2-0974-C1687787DE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874BD-1B04-78FB-E789-C4C5831D9307}"/>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82C32AD3-8C84-E47F-61F5-19576DEF7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42819-3D71-1D90-BEE6-E4588CD85C12}"/>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62004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179F-02CF-512A-16CC-6B0B7CE17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03B79-699C-422C-DF0F-187D35AD3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2C76E-2A49-FAB0-2ECB-ABA77E599CAC}"/>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42AE8138-52FD-B3FB-0CDF-00A687BA5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4A338-37AB-D228-08CB-0B568BC0E9D9}"/>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6249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6315-6E5F-1659-69EB-1EF0F53AA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3EBB9-C443-EE36-4BB2-9C2D8741D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FCB25-7E60-9A22-5C0E-BDD2AD725F7F}"/>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B0BE55EE-C02B-5982-05A0-2A135D68E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06B95-A73F-F134-B464-00873B5546C5}"/>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199203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B32D-7083-034D-155E-7EA4002FA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7CDA2-E293-F4E0-6576-8FF32F59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50FE97-1426-DFEC-489E-67908F3B5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7EAC9-704A-116F-13BA-0099DE7BB7E9}"/>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6" name="Footer Placeholder 5">
            <a:extLst>
              <a:ext uri="{FF2B5EF4-FFF2-40B4-BE49-F238E27FC236}">
                <a16:creationId xmlns:a16="http://schemas.microsoft.com/office/drawing/2014/main" id="{89F5FB74-8938-2FAE-58CE-AF2EE4785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1F222-D56A-40A4-AB55-9B3D7F50F8FC}"/>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11790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9502-C26F-05FB-50DD-31A2A8537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1EF642-7CB2-EA10-F09F-3329C3BD2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51A6B-8168-A69D-0769-DB31700BC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7B2C6-5F4B-9661-E31D-8F46B2BE1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5307D-9339-BEDF-AC41-7DD29A415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8EB09-7302-F3A0-66AB-BA287F43491D}"/>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8" name="Footer Placeholder 7">
            <a:extLst>
              <a:ext uri="{FF2B5EF4-FFF2-40B4-BE49-F238E27FC236}">
                <a16:creationId xmlns:a16="http://schemas.microsoft.com/office/drawing/2014/main" id="{D7842D8F-150A-338F-E90C-193CB2EBB3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2B6D55-71D7-EAD7-725D-B010EAD9CF6F}"/>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31001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9411-DC68-FC57-0B32-CD4EC0B529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7C1186-55C5-BAD1-6720-8478B49E90BA}"/>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4" name="Footer Placeholder 3">
            <a:extLst>
              <a:ext uri="{FF2B5EF4-FFF2-40B4-BE49-F238E27FC236}">
                <a16:creationId xmlns:a16="http://schemas.microsoft.com/office/drawing/2014/main" id="{EB0DFC9F-6216-741C-706A-B86A4E8332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A5CB22-110C-BD2D-39D3-1A85457544BF}"/>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325038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7CCD1-F499-B9C1-D893-EDC9055C4F73}"/>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3" name="Footer Placeholder 2">
            <a:extLst>
              <a:ext uri="{FF2B5EF4-FFF2-40B4-BE49-F238E27FC236}">
                <a16:creationId xmlns:a16="http://schemas.microsoft.com/office/drawing/2014/main" id="{AD886F5D-36CA-D3FC-2AD4-12BC5475D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5F4BC-2BAE-CA2B-9D95-3584DAA7F5A1}"/>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650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0DD-3649-552D-5648-109601186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C15BD6-1411-3749-0FE5-CE31B3BB3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668982-0ABA-CC3C-021C-6B5738418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14DBD-375F-C878-20DF-E9CC1F3BA27F}"/>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6" name="Footer Placeholder 5">
            <a:extLst>
              <a:ext uri="{FF2B5EF4-FFF2-40B4-BE49-F238E27FC236}">
                <a16:creationId xmlns:a16="http://schemas.microsoft.com/office/drawing/2014/main" id="{F8AF2E5C-1510-90F2-0C2F-2BCBDA2DC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1A313-F878-D356-0892-49E451FE35C5}"/>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289121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4ABC-D06D-F8A3-77B6-A895017A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659104-4763-4DA8-DD25-4C9BADD3E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036A67-6E66-272B-5229-B2F002AA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56360-1785-5195-A732-58A06843F775}"/>
              </a:ext>
            </a:extLst>
          </p:cNvPr>
          <p:cNvSpPr>
            <a:spLocks noGrp="1"/>
          </p:cNvSpPr>
          <p:nvPr>
            <p:ph type="dt" sz="half" idx="10"/>
          </p:nvPr>
        </p:nvSpPr>
        <p:spPr/>
        <p:txBody>
          <a:bodyPr/>
          <a:lstStyle/>
          <a:p>
            <a:fld id="{29EF2E41-7E97-4F8D-94E2-6D0D8014FB31}" type="datetimeFigureOut">
              <a:rPr lang="en-US" smtClean="0"/>
              <a:t>9/22/2022</a:t>
            </a:fld>
            <a:endParaRPr lang="en-US"/>
          </a:p>
        </p:txBody>
      </p:sp>
      <p:sp>
        <p:nvSpPr>
          <p:cNvPr id="6" name="Footer Placeholder 5">
            <a:extLst>
              <a:ext uri="{FF2B5EF4-FFF2-40B4-BE49-F238E27FC236}">
                <a16:creationId xmlns:a16="http://schemas.microsoft.com/office/drawing/2014/main" id="{58A71D44-E2D1-01F4-0687-7C7CE6133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96ABB-6911-E5C5-D4F9-CF746692A6FE}"/>
              </a:ext>
            </a:extLst>
          </p:cNvPr>
          <p:cNvSpPr>
            <a:spLocks noGrp="1"/>
          </p:cNvSpPr>
          <p:nvPr>
            <p:ph type="sldNum" sz="quarter" idx="12"/>
          </p:nvPr>
        </p:nvSpPr>
        <p:spPr/>
        <p:txBody>
          <a:bodyPr/>
          <a:lstStyle/>
          <a:p>
            <a:fld id="{A4B26AD9-A85D-4A86-AE8B-D79FB56F9234}" type="slidenum">
              <a:rPr lang="en-US" smtClean="0"/>
              <a:t>‹#›</a:t>
            </a:fld>
            <a:endParaRPr lang="en-US"/>
          </a:p>
        </p:txBody>
      </p:sp>
    </p:spTree>
    <p:extLst>
      <p:ext uri="{BB962C8B-B14F-4D97-AF65-F5344CB8AC3E}">
        <p14:creationId xmlns:p14="http://schemas.microsoft.com/office/powerpoint/2010/main" val="31490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5B4E5-EC1D-44AA-3DBD-00DB54E62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FA3C3-066C-3968-0113-6505C0B55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565D5-ED41-41BC-9BF1-062E807E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F2E41-7E97-4F8D-94E2-6D0D8014FB31}" type="datetimeFigureOut">
              <a:rPr lang="en-US" smtClean="0"/>
              <a:t>9/22/2022</a:t>
            </a:fld>
            <a:endParaRPr lang="en-US"/>
          </a:p>
        </p:txBody>
      </p:sp>
      <p:sp>
        <p:nvSpPr>
          <p:cNvPr id="5" name="Footer Placeholder 4">
            <a:extLst>
              <a:ext uri="{FF2B5EF4-FFF2-40B4-BE49-F238E27FC236}">
                <a16:creationId xmlns:a16="http://schemas.microsoft.com/office/drawing/2014/main" id="{9619EBAC-3EDD-3F57-A555-4E864B289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B732C-11CF-129B-42E8-E323B1466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26AD9-A85D-4A86-AE8B-D79FB56F9234}" type="slidenum">
              <a:rPr lang="en-US" smtClean="0"/>
              <a:t>‹#›</a:t>
            </a:fld>
            <a:endParaRPr lang="en-US"/>
          </a:p>
        </p:txBody>
      </p:sp>
    </p:spTree>
    <p:extLst>
      <p:ext uri="{BB962C8B-B14F-4D97-AF65-F5344CB8AC3E}">
        <p14:creationId xmlns:p14="http://schemas.microsoft.com/office/powerpoint/2010/main" val="388428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2E86D-2B25-E0E1-7289-840207DEC4B4}"/>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Spotify App Store Review Analysis</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EFB49F2B-BFC4-A5A0-4E72-57AE0DAB0766}"/>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A Python Machine Learning portfolio project by Henry Gruen</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034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C245F1-9814-DB48-D469-1F2BFB0088E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Intro and Objectives</a:t>
            </a:r>
          </a:p>
        </p:txBody>
      </p:sp>
      <p:sp>
        <p:nvSpPr>
          <p:cNvPr id="3" name="Content Placeholder 2">
            <a:extLst>
              <a:ext uri="{FF2B5EF4-FFF2-40B4-BE49-F238E27FC236}">
                <a16:creationId xmlns:a16="http://schemas.microsoft.com/office/drawing/2014/main" id="{BBE4F59D-4AE8-D532-57EF-A51D2B63D7BA}"/>
              </a:ext>
            </a:extLst>
          </p:cNvPr>
          <p:cNvSpPr>
            <a:spLocks noGrp="1"/>
          </p:cNvSpPr>
          <p:nvPr>
            <p:ph idx="1"/>
          </p:nvPr>
        </p:nvSpPr>
        <p:spPr>
          <a:xfrm>
            <a:off x="1367624" y="2490436"/>
            <a:ext cx="9708995" cy="3894322"/>
          </a:xfrm>
        </p:spPr>
        <p:txBody>
          <a:bodyPr anchor="ctr">
            <a:normAutofit fontScale="92500" lnSpcReduction="10000"/>
          </a:bodyPr>
          <a:lstStyle/>
          <a:p>
            <a:pPr marL="0" indent="0">
              <a:buNone/>
            </a:pPr>
            <a:r>
              <a:rPr lang="en-US" sz="2400" dirty="0"/>
              <a:t>One of the most prominent debates in the modern music landscape has little to do with music itself, but rather the streaming platforms music is offered on. Spotify and Apple Music have become the two titans of the industry, and many listeners are loyal fans of one or another. I have been a Spotify user for over 5 years and been very satisfied with the service, but I decided to take a look at app store reviews to get a glimpse of why some users feel differently or agree.</a:t>
            </a:r>
          </a:p>
          <a:p>
            <a:r>
              <a:rPr lang="en-US" sz="2400" dirty="0"/>
              <a:t>Objectives:</a:t>
            </a:r>
          </a:p>
          <a:p>
            <a:r>
              <a:rPr lang="en-US" sz="2400" dirty="0"/>
              <a:t>1) Analyze distribution of reviews and most popular reviews</a:t>
            </a:r>
          </a:p>
          <a:p>
            <a:r>
              <a:rPr lang="en-US" sz="2400" dirty="0"/>
              <a:t>2) Use TF-IDF to find most common words and phrases in reviews with good, ok and poor ratings</a:t>
            </a:r>
          </a:p>
          <a:p>
            <a:r>
              <a:rPr lang="en-US" sz="2400" dirty="0"/>
              <a:t>3) Use Count Vectorizer and TF-IDF classification to predict review sentiment</a:t>
            </a:r>
          </a:p>
        </p:txBody>
      </p:sp>
    </p:spTree>
    <p:extLst>
      <p:ext uri="{BB962C8B-B14F-4D97-AF65-F5344CB8AC3E}">
        <p14:creationId xmlns:p14="http://schemas.microsoft.com/office/powerpoint/2010/main" val="1120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A5C1E7F-78F6-A10E-9158-D2B70BA35E38}"/>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Data Cleaning</a:t>
            </a:r>
          </a:p>
        </p:txBody>
      </p:sp>
      <p:sp>
        <p:nvSpPr>
          <p:cNvPr id="23" name="Content Placeholder 22">
            <a:extLst>
              <a:ext uri="{FF2B5EF4-FFF2-40B4-BE49-F238E27FC236}">
                <a16:creationId xmlns:a16="http://schemas.microsoft.com/office/drawing/2014/main" id="{348B2431-9D9D-0D08-112B-4A26FFB0395D}"/>
              </a:ext>
            </a:extLst>
          </p:cNvPr>
          <p:cNvSpPr>
            <a:spLocks noGrp="1"/>
          </p:cNvSpPr>
          <p:nvPr>
            <p:ph idx="1"/>
          </p:nvPr>
        </p:nvSpPr>
        <p:spPr>
          <a:xfrm>
            <a:off x="1119322" y="2512573"/>
            <a:ext cx="10515600" cy="4010025"/>
          </a:xfrm>
        </p:spPr>
        <p:txBody>
          <a:bodyPr>
            <a:normAutofit/>
          </a:bodyPr>
          <a:lstStyle/>
          <a:p>
            <a:pPr marL="0" indent="0">
              <a:buNone/>
            </a:pPr>
            <a:r>
              <a:rPr lang="en-US" sz="2400" dirty="0"/>
              <a:t>Before :</a:t>
            </a:r>
          </a:p>
          <a:p>
            <a:pPr marL="0" indent="0">
              <a:buNone/>
            </a:pPr>
            <a:endParaRPr lang="en-US" sz="2400" dirty="0"/>
          </a:p>
          <a:p>
            <a:pPr marL="0" indent="0">
              <a:buNone/>
            </a:pPr>
            <a:r>
              <a:rPr lang="en-US" sz="2400" dirty="0"/>
              <a:t>After (changes: punctuation, digits &amp; stop words removed, stemmed, split):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25" name="Picture 24">
            <a:extLst>
              <a:ext uri="{FF2B5EF4-FFF2-40B4-BE49-F238E27FC236}">
                <a16:creationId xmlns:a16="http://schemas.microsoft.com/office/drawing/2014/main" id="{26B53CE0-56B7-9979-4371-450F1BE4890E}"/>
              </a:ext>
            </a:extLst>
          </p:cNvPr>
          <p:cNvPicPr>
            <a:picLocks noChangeAspect="1"/>
          </p:cNvPicPr>
          <p:nvPr/>
        </p:nvPicPr>
        <p:blipFill>
          <a:blip r:embed="rId2"/>
          <a:stretch>
            <a:fillRect/>
          </a:stretch>
        </p:blipFill>
        <p:spPr>
          <a:xfrm>
            <a:off x="2507698" y="2512573"/>
            <a:ext cx="5200917" cy="641383"/>
          </a:xfrm>
          <a:prstGeom prst="rect">
            <a:avLst/>
          </a:prstGeom>
        </p:spPr>
      </p:pic>
      <p:pic>
        <p:nvPicPr>
          <p:cNvPr id="27" name="Picture 26">
            <a:extLst>
              <a:ext uri="{FF2B5EF4-FFF2-40B4-BE49-F238E27FC236}">
                <a16:creationId xmlns:a16="http://schemas.microsoft.com/office/drawing/2014/main" id="{C101A5F5-BFD1-1BCD-F411-5FB467208A26}"/>
              </a:ext>
            </a:extLst>
          </p:cNvPr>
          <p:cNvPicPr>
            <a:picLocks noChangeAspect="1"/>
          </p:cNvPicPr>
          <p:nvPr/>
        </p:nvPicPr>
        <p:blipFill>
          <a:blip r:embed="rId3"/>
          <a:stretch>
            <a:fillRect/>
          </a:stretch>
        </p:blipFill>
        <p:spPr>
          <a:xfrm>
            <a:off x="1119322" y="4188568"/>
            <a:ext cx="10515601" cy="1227208"/>
          </a:xfrm>
          <a:prstGeom prst="rect">
            <a:avLst/>
          </a:prstGeom>
        </p:spPr>
      </p:pic>
    </p:spTree>
    <p:extLst>
      <p:ext uri="{BB962C8B-B14F-4D97-AF65-F5344CB8AC3E}">
        <p14:creationId xmlns:p14="http://schemas.microsoft.com/office/powerpoint/2010/main" val="137276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FE11AD-A68D-BE6A-BAEC-5F5CE517C24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Surface Analysis</a:t>
            </a:r>
          </a:p>
        </p:txBody>
      </p:sp>
      <p:sp>
        <p:nvSpPr>
          <p:cNvPr id="3" name="Content Placeholder 2">
            <a:extLst>
              <a:ext uri="{FF2B5EF4-FFF2-40B4-BE49-F238E27FC236}">
                <a16:creationId xmlns:a16="http://schemas.microsoft.com/office/drawing/2014/main" id="{9062DB8E-1497-7D4F-6EA0-00710F1A3B8B}"/>
              </a:ext>
            </a:extLst>
          </p:cNvPr>
          <p:cNvSpPr>
            <a:spLocks noGrp="1"/>
          </p:cNvSpPr>
          <p:nvPr>
            <p:ph idx="1"/>
          </p:nvPr>
        </p:nvSpPr>
        <p:spPr>
          <a:xfrm>
            <a:off x="1367624" y="2490436"/>
            <a:ext cx="9708995" cy="3567173"/>
          </a:xfrm>
        </p:spPr>
        <p:txBody>
          <a:bodyPr anchor="ctr">
            <a:normAutofit lnSpcReduction="10000"/>
          </a:bodyPr>
          <a:lstStyle/>
          <a:p>
            <a:pPr marL="0" indent="0">
              <a:buNone/>
            </a:pPr>
            <a:r>
              <a:rPr lang="en-US" sz="2400" dirty="0"/>
              <a:t>Trends seen in popular (high likes) posts:</a:t>
            </a:r>
          </a:p>
          <a:p>
            <a:pPr marL="0" indent="0">
              <a:buNone/>
            </a:pPr>
            <a:endParaRPr lang="en-US" sz="2400" dirty="0"/>
          </a:p>
          <a:p>
            <a:pPr marL="0" indent="0">
              <a:buNone/>
            </a:pPr>
            <a:r>
              <a:rPr lang="en-US" sz="2400" dirty="0"/>
              <a:t>Pros: Easy to use, Good recommendation algorithm, </a:t>
            </a:r>
          </a:p>
          <a:p>
            <a:pPr marL="0" indent="0">
              <a:buNone/>
            </a:pPr>
            <a:r>
              <a:rPr lang="en-US" sz="2400" dirty="0"/>
              <a:t>good audio quality, good podcast selection</a:t>
            </a:r>
          </a:p>
          <a:p>
            <a:pPr marL="0" indent="0">
              <a:buNone/>
            </a:pPr>
            <a:endParaRPr lang="en-US" sz="2400" dirty="0"/>
          </a:p>
          <a:p>
            <a:pPr marL="0" indent="0">
              <a:buNone/>
            </a:pPr>
            <a:r>
              <a:rPr lang="en-US" sz="2400" dirty="0"/>
              <a:t>Cons: Network connection &amp; Loading, Too many ads, automatic shuffling, play button not working, current song not displaying, long wait between songs, radio not automatically activating, false ad promises (30 mins uninterrupted), some songs unavailable, glitchy, log in problems</a:t>
            </a:r>
          </a:p>
          <a:p>
            <a:pPr marL="0" indent="0">
              <a:buNone/>
            </a:pPr>
            <a:endParaRPr lang="en-US" sz="2400" dirty="0"/>
          </a:p>
        </p:txBody>
      </p:sp>
      <p:pic>
        <p:nvPicPr>
          <p:cNvPr id="7" name="Picture 6">
            <a:extLst>
              <a:ext uri="{FF2B5EF4-FFF2-40B4-BE49-F238E27FC236}">
                <a16:creationId xmlns:a16="http://schemas.microsoft.com/office/drawing/2014/main" id="{A903DC4F-9023-5AAC-F3E5-F0CCE5F0E652}"/>
              </a:ext>
            </a:extLst>
          </p:cNvPr>
          <p:cNvPicPr>
            <a:picLocks noChangeAspect="1"/>
          </p:cNvPicPr>
          <p:nvPr/>
        </p:nvPicPr>
        <p:blipFill>
          <a:blip r:embed="rId2"/>
          <a:stretch>
            <a:fillRect/>
          </a:stretch>
        </p:blipFill>
        <p:spPr>
          <a:xfrm>
            <a:off x="7941369" y="2458699"/>
            <a:ext cx="2933851" cy="1879697"/>
          </a:xfrm>
          <a:prstGeom prst="rect">
            <a:avLst/>
          </a:prstGeom>
        </p:spPr>
      </p:pic>
    </p:spTree>
    <p:extLst>
      <p:ext uri="{BB962C8B-B14F-4D97-AF65-F5344CB8AC3E}">
        <p14:creationId xmlns:p14="http://schemas.microsoft.com/office/powerpoint/2010/main" val="3417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04DF660-E75B-1A0A-5509-86AA812EF09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TF-IDF analysis</a:t>
            </a:r>
          </a:p>
        </p:txBody>
      </p:sp>
      <p:sp>
        <p:nvSpPr>
          <p:cNvPr id="3" name="Content Placeholder 2">
            <a:extLst>
              <a:ext uri="{FF2B5EF4-FFF2-40B4-BE49-F238E27FC236}">
                <a16:creationId xmlns:a16="http://schemas.microsoft.com/office/drawing/2014/main" id="{678C0106-D4CD-3F99-E0F0-369B741F552E}"/>
              </a:ext>
            </a:extLst>
          </p:cNvPr>
          <p:cNvSpPr>
            <a:spLocks noGrp="1"/>
          </p:cNvSpPr>
          <p:nvPr>
            <p:ph idx="1"/>
          </p:nvPr>
        </p:nvSpPr>
        <p:spPr>
          <a:xfrm>
            <a:off x="1367624" y="2490436"/>
            <a:ext cx="9708995" cy="3567173"/>
          </a:xfrm>
        </p:spPr>
        <p:txBody>
          <a:bodyPr anchor="ctr">
            <a:normAutofit fontScale="92500"/>
          </a:bodyPr>
          <a:lstStyle/>
          <a:p>
            <a:pPr marL="0" indent="0">
              <a:buNone/>
            </a:pPr>
            <a:r>
              <a:rPr lang="en-US" sz="2400" dirty="0"/>
              <a:t>TF-IDF analyzes the most common phrases, in this case 1-, 2-, and 3-word phrases, among text. I’ve split the reviews into good, poor and worst categories and chosen some of the most informative popular phrases from each category;</a:t>
            </a:r>
          </a:p>
          <a:p>
            <a:pPr marL="0" indent="0">
              <a:buNone/>
            </a:pPr>
            <a:r>
              <a:rPr lang="en-US" sz="2400" b="1" dirty="0"/>
              <a:t>Good (4-5):  </a:t>
            </a:r>
            <a:r>
              <a:rPr lang="en-US" sz="2400" dirty="0"/>
              <a:t>Playlist, Sound quality, Easy use, every song, find song, great select, Use every day, love listen podcast, even without premium, find every song</a:t>
            </a:r>
          </a:p>
          <a:p>
            <a:pPr marL="0" indent="0">
              <a:buNone/>
            </a:pPr>
            <a:r>
              <a:rPr lang="en-US" sz="2400" b="1" dirty="0"/>
              <a:t>Poor (2-3): </a:t>
            </a:r>
            <a:r>
              <a:rPr lang="en-US" sz="2400" dirty="0"/>
              <a:t>ad, can’t, premium, playlist, many ad, can’t play song, play song want, can’t download song, can’t choose song, can’t listen download</a:t>
            </a:r>
          </a:p>
          <a:p>
            <a:pPr marL="0" indent="0">
              <a:buNone/>
            </a:pPr>
            <a:r>
              <a:rPr lang="en-US" sz="2400" b="1" dirty="0"/>
              <a:t>Worst (1): </a:t>
            </a:r>
            <a:r>
              <a:rPr lang="en-US" sz="2400" dirty="0"/>
              <a:t>many ad, listen song, can’t open, pay premium, stop play, ad every song, song want listen, stuck load screen, won’t let play, skip per hour, add song playlist</a:t>
            </a:r>
          </a:p>
        </p:txBody>
      </p:sp>
    </p:spTree>
    <p:extLst>
      <p:ext uri="{BB962C8B-B14F-4D97-AF65-F5344CB8AC3E}">
        <p14:creationId xmlns:p14="http://schemas.microsoft.com/office/powerpoint/2010/main" val="150704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683C7F-D257-1E66-0BBC-03E7DBA5D36A}"/>
              </a:ext>
            </a:extLst>
          </p:cNvPr>
          <p:cNvSpPr>
            <a:spLocks noGrp="1"/>
          </p:cNvSpPr>
          <p:nvPr>
            <p:ph type="title"/>
          </p:nvPr>
        </p:nvSpPr>
        <p:spPr>
          <a:xfrm>
            <a:off x="958506" y="800392"/>
            <a:ext cx="10264697" cy="1212102"/>
          </a:xfrm>
        </p:spPr>
        <p:txBody>
          <a:bodyPr>
            <a:normAutofit/>
          </a:bodyPr>
          <a:lstStyle/>
          <a:p>
            <a:r>
              <a:rPr lang="en-US" sz="4000" dirty="0" err="1">
                <a:solidFill>
                  <a:srgbClr val="FFFFFF"/>
                </a:solidFill>
              </a:rPr>
              <a:t>CountVectorizer</a:t>
            </a:r>
            <a:r>
              <a:rPr lang="en-US" sz="4000" dirty="0">
                <a:solidFill>
                  <a:srgbClr val="FFFFFF"/>
                </a:solidFill>
              </a:rPr>
              <a:t> and TF-IDF classification</a:t>
            </a:r>
          </a:p>
        </p:txBody>
      </p:sp>
      <p:sp>
        <p:nvSpPr>
          <p:cNvPr id="3" name="Content Placeholder 2">
            <a:extLst>
              <a:ext uri="{FF2B5EF4-FFF2-40B4-BE49-F238E27FC236}">
                <a16:creationId xmlns:a16="http://schemas.microsoft.com/office/drawing/2014/main" id="{543CBBCB-6C3E-24E1-F6F8-BC8AC35508C1}"/>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t>Both Count Vectorizer and TF-IDF sentiment analysis can be used to predict the likelihood that text is positive or negative. I assigned ‘positive sentiment’ to 4- and 5-star reviews and ‘negative’ to 1-, 2-, and 3-stars to see if my model could predict the difference. Here are the results: </a:t>
            </a:r>
          </a:p>
          <a:p>
            <a:pPr marL="0" indent="0">
              <a:buNone/>
            </a:pPr>
            <a:r>
              <a:rPr lang="en-US" sz="2400" dirty="0"/>
              <a:t>Count Vectorizer: 				TF-IDF:</a:t>
            </a:r>
          </a:p>
          <a:p>
            <a:pPr marL="0" indent="0">
              <a:buNone/>
            </a:pPr>
            <a:endParaRPr lang="en-US" sz="2400" dirty="0"/>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D204C01F-E3B3-98E3-264C-ABA1FB5B8CB6}"/>
              </a:ext>
            </a:extLst>
          </p:cNvPr>
          <p:cNvPicPr>
            <a:picLocks noChangeAspect="1"/>
          </p:cNvPicPr>
          <p:nvPr/>
        </p:nvPicPr>
        <p:blipFill>
          <a:blip r:embed="rId2"/>
          <a:stretch>
            <a:fillRect/>
          </a:stretch>
        </p:blipFill>
        <p:spPr>
          <a:xfrm>
            <a:off x="1367624" y="4898518"/>
            <a:ext cx="3966902" cy="1306322"/>
          </a:xfrm>
          <a:prstGeom prst="rect">
            <a:avLst/>
          </a:prstGeom>
        </p:spPr>
      </p:pic>
      <p:pic>
        <p:nvPicPr>
          <p:cNvPr id="7" name="Picture 6">
            <a:extLst>
              <a:ext uri="{FF2B5EF4-FFF2-40B4-BE49-F238E27FC236}">
                <a16:creationId xmlns:a16="http://schemas.microsoft.com/office/drawing/2014/main" id="{604EA88F-7C05-A525-2F8D-A09B55206970}"/>
              </a:ext>
            </a:extLst>
          </p:cNvPr>
          <p:cNvPicPr>
            <a:picLocks noChangeAspect="1"/>
          </p:cNvPicPr>
          <p:nvPr/>
        </p:nvPicPr>
        <p:blipFill>
          <a:blip r:embed="rId3"/>
          <a:stretch>
            <a:fillRect/>
          </a:stretch>
        </p:blipFill>
        <p:spPr>
          <a:xfrm>
            <a:off x="6799852" y="4751285"/>
            <a:ext cx="3876704" cy="1152209"/>
          </a:xfrm>
          <a:prstGeom prst="rect">
            <a:avLst/>
          </a:prstGeom>
        </p:spPr>
      </p:pic>
    </p:spTree>
    <p:extLst>
      <p:ext uri="{BB962C8B-B14F-4D97-AF65-F5344CB8AC3E}">
        <p14:creationId xmlns:p14="http://schemas.microsoft.com/office/powerpoint/2010/main" val="292028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BD1179-6A20-5CB3-2EBA-976A48658D3A}"/>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Takeaways </a:t>
            </a:r>
          </a:p>
        </p:txBody>
      </p:sp>
      <p:sp>
        <p:nvSpPr>
          <p:cNvPr id="3" name="Content Placeholder 2">
            <a:extLst>
              <a:ext uri="{FF2B5EF4-FFF2-40B4-BE49-F238E27FC236}">
                <a16:creationId xmlns:a16="http://schemas.microsoft.com/office/drawing/2014/main" id="{61A33355-E61D-977F-3B8A-9417911F22DE}"/>
              </a:ext>
            </a:extLst>
          </p:cNvPr>
          <p:cNvSpPr>
            <a:spLocks noGrp="1"/>
          </p:cNvSpPr>
          <p:nvPr>
            <p:ph idx="1"/>
          </p:nvPr>
        </p:nvSpPr>
        <p:spPr>
          <a:xfrm>
            <a:off x="1367624" y="2490436"/>
            <a:ext cx="9708995" cy="3567173"/>
          </a:xfrm>
        </p:spPr>
        <p:txBody>
          <a:bodyPr anchor="ctr">
            <a:normAutofit fontScale="92500"/>
          </a:bodyPr>
          <a:lstStyle/>
          <a:p>
            <a:r>
              <a:rPr lang="en-US" sz="2400" dirty="0"/>
              <a:t>Spotify’s strong suits are music selection, recommendation algorithms, podcast availability and audio quality</a:t>
            </a:r>
          </a:p>
          <a:p>
            <a:r>
              <a:rPr lang="en-US" sz="2400" dirty="0"/>
              <a:t>Many users are frustrated with the frequency of ads for non premium users</a:t>
            </a:r>
          </a:p>
          <a:p>
            <a:r>
              <a:rPr lang="en-US" sz="2400" dirty="0"/>
              <a:t>There seems to be a loading screen issue generating many one-star reviews</a:t>
            </a:r>
          </a:p>
          <a:p>
            <a:r>
              <a:rPr lang="en-US" sz="2400" dirty="0"/>
              <a:t>Users are having trouble downloading songs</a:t>
            </a:r>
          </a:p>
          <a:p>
            <a:r>
              <a:rPr lang="en-US" sz="2400" dirty="0"/>
              <a:t>Users are frustrated with the number of skips allowed per minute </a:t>
            </a:r>
          </a:p>
          <a:p>
            <a:r>
              <a:rPr lang="en-US" sz="2400" dirty="0"/>
              <a:t>Users are sometimes unable to play the song they would like to hear</a:t>
            </a:r>
          </a:p>
          <a:p>
            <a:r>
              <a:rPr lang="en-US" sz="2400" dirty="0"/>
              <a:t>Users are having trouble with the network connection when using the app</a:t>
            </a:r>
          </a:p>
        </p:txBody>
      </p:sp>
    </p:spTree>
    <p:extLst>
      <p:ext uri="{BB962C8B-B14F-4D97-AF65-F5344CB8AC3E}">
        <p14:creationId xmlns:p14="http://schemas.microsoft.com/office/powerpoint/2010/main" val="269041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569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Spotify App Store Review Analysis</vt:lpstr>
      <vt:lpstr>Intro and Objectives</vt:lpstr>
      <vt:lpstr>Data Cleaning</vt:lpstr>
      <vt:lpstr>Surface Analysis</vt:lpstr>
      <vt:lpstr>TF-IDF analysis</vt:lpstr>
      <vt:lpstr>CountVectorizer and TF-IDF classification</vt:lpstr>
      <vt:lpstr>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App Store Review Analysis</dc:title>
  <dc:creator>Henry Gruen</dc:creator>
  <cp:lastModifiedBy>Henry Gruen</cp:lastModifiedBy>
  <cp:revision>1</cp:revision>
  <dcterms:created xsi:type="dcterms:W3CDTF">2022-09-22T17:52:24Z</dcterms:created>
  <dcterms:modified xsi:type="dcterms:W3CDTF">2022-09-24T18:27:08Z</dcterms:modified>
</cp:coreProperties>
</file>