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6" r:id="rId3"/>
    <p:sldId id="401" r:id="rId4"/>
    <p:sldId id="407" r:id="rId5"/>
    <p:sldId id="406" r:id="rId6"/>
    <p:sldId id="391" r:id="rId7"/>
    <p:sldId id="408" r:id="rId8"/>
    <p:sldId id="392" r:id="rId9"/>
    <p:sldId id="393" r:id="rId10"/>
    <p:sldId id="394" r:id="rId11"/>
    <p:sldId id="402" r:id="rId12"/>
    <p:sldId id="395" r:id="rId13"/>
    <p:sldId id="405" r:id="rId14"/>
    <p:sldId id="409" r:id="rId15"/>
    <p:sldId id="396" r:id="rId16"/>
    <p:sldId id="400" r:id="rId17"/>
    <p:sldId id="404" r:id="rId18"/>
    <p:sldId id="379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5" autoAdjust="0"/>
    <p:restoredTop sz="84575" autoAdjust="0"/>
  </p:normalViewPr>
  <p:slideViewPr>
    <p:cSldViewPr>
      <p:cViewPr varScale="1">
        <p:scale>
          <a:sx n="149" d="100"/>
          <a:sy n="149" d="100"/>
        </p:scale>
        <p:origin x="58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518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B69B3-AB12-4E31-B01E-E965F8483AA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46A64-6C31-4C30-8332-5BC01F5E3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64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AA57D0-DB0F-4F6A-B53A-3604A48F473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D79AD5-C970-463C-ABF2-5F502BCB0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1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79AD5-C970-463C-ABF2-5F502BCB04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79AD5-C970-463C-ABF2-5F502BCB04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6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D79AD5-C970-463C-ABF2-5F502BCB0457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103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D79AD5-C970-463C-ABF2-5F502BCB0457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35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>
            <a:lvl1pPr>
              <a:defRPr lang="ko-KR" altLang="en-US" sz="3200" kern="1200" baseline="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2000" kern="1200" baseline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B77A-A5D3-40CA-B02F-CB4028C74DE7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37160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339975" y="137160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572000" y="137160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025" y="1371600"/>
            <a:ext cx="2339975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3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F2DF-9593-4EAF-9926-6F02A56BE2A1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70A-9F23-485C-A1A9-3344D06EB0B1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>
            <a:normAutofit/>
          </a:bodyPr>
          <a:lstStyle>
            <a:lvl1pPr algn="l">
              <a:defRPr lang="ko-KR" altLang="en-US" sz="2800" kern="1200" baseline="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>
            <a:lvl1pPr marL="342900" indent="-342900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800" baseline="0">
                <a:latin typeface="Calibri" panose="020F0502020204030204" pitchFamily="34" charset="0"/>
                <a:ea typeface="+mn-ea"/>
              </a:defRPr>
            </a:lvl1pPr>
            <a:lvl2pPr marL="742950" indent="-285750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 sz="2400" baseline="0">
                <a:latin typeface="Calibri" panose="020F0502020204030204" pitchFamily="34" charset="0"/>
                <a:ea typeface="+mn-ea"/>
              </a:defRPr>
            </a:lvl2pPr>
            <a:lvl3pPr>
              <a:lnSpc>
                <a:spcPct val="125000"/>
              </a:lnSpc>
              <a:buClr>
                <a:schemeClr val="accent1"/>
              </a:buClr>
              <a:defRPr sz="2000" baseline="0">
                <a:latin typeface="Calibri" panose="020F0502020204030204" pitchFamily="34" charset="0"/>
                <a:ea typeface="+mn-ea"/>
              </a:defRPr>
            </a:lvl3pPr>
            <a:lvl4pPr>
              <a:lnSpc>
                <a:spcPct val="125000"/>
              </a:lnSpc>
              <a:buClr>
                <a:schemeClr val="accent1"/>
              </a:buClr>
              <a:defRPr sz="1800" baseline="0">
                <a:latin typeface="Calibri" panose="020F0502020204030204" pitchFamily="34" charset="0"/>
                <a:ea typeface="+mn-ea"/>
              </a:defRPr>
            </a:lvl4pPr>
            <a:lvl5pPr>
              <a:lnSpc>
                <a:spcPct val="125000"/>
              </a:lnSpc>
              <a:buClr>
                <a:schemeClr val="accent1"/>
              </a:buClr>
              <a:defRPr sz="1800" baseline="0">
                <a:latin typeface="Calibri" panose="020F0502020204030204" pitchFamily="34" charset="0"/>
                <a:ea typeface="+mn-ea"/>
              </a:defRPr>
            </a:lvl5pPr>
          </a:lstStyle>
          <a:p>
            <a:pPr lvl="0"/>
            <a:r>
              <a:rPr lang="en-US" altLang="ko-KR" dirty="0"/>
              <a:t> Click to edit Master text styles</a:t>
            </a:r>
          </a:p>
          <a:p>
            <a:pPr lvl="1"/>
            <a:r>
              <a:rPr lang="en-US" altLang="ko-KR" dirty="0"/>
              <a:t> Second level</a:t>
            </a:r>
          </a:p>
          <a:p>
            <a:pPr lvl="2"/>
            <a:r>
              <a:rPr lang="en-US" altLang="ko-KR" dirty="0"/>
              <a:t> Third level</a:t>
            </a:r>
          </a:p>
          <a:p>
            <a:pPr lvl="3"/>
            <a:r>
              <a:rPr lang="en-US" altLang="ko-KR" dirty="0"/>
              <a:t> Fourth level</a:t>
            </a:r>
          </a:p>
          <a:p>
            <a:pPr lvl="4"/>
            <a:r>
              <a:rPr lang="en-US" altLang="ko-KR" dirty="0"/>
              <a:t> 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ED73-C3B0-41CA-AAB7-5DCF3A94B034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06680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339975" y="106680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572000" y="106680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804025" y="1066800"/>
            <a:ext cx="2339975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262-3DE0-4696-B297-F02272480DDD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4124-9DCB-4FAB-944A-C672BDAB4D13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EDE7-589A-46C6-ACA4-BE97FA6D4316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83A6-6023-4FDA-9C89-4EC34C8766AB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6E9D-0630-4A8A-9B4C-058D386886CA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3392-68D7-4173-91A8-C4D6BC179440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3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AEEA-BDE9-4A7D-8343-84A9F067E5F3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91D1E-21F7-4849-A9A2-5D721B0B9104}" type="datetime1">
              <a:rPr lang="en-US" altLang="ko-KR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2098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Lab-5 </a:t>
            </a:r>
            <a:br>
              <a:rPr lang="en-US" altLang="ko-KR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</a:t>
            </a:r>
            <a:r>
              <a:rPr lang="ko-KR" altLang="en-US" sz="4800" b="1" dirty="0">
                <a:latin typeface="Tahoma" panose="020B0604030504040204" pitchFamily="34" charset="0"/>
                <a:cs typeface="Tahoma" panose="020B0604030504040204" pitchFamily="34" charset="0"/>
              </a:rPr>
              <a:t>게임의 설계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명지대학교 전자공학과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박 상 윤</a:t>
            </a:r>
          </a:p>
        </p:txBody>
      </p:sp>
    </p:spTree>
    <p:extLst>
      <p:ext uri="{BB962C8B-B14F-4D97-AF65-F5344CB8AC3E}">
        <p14:creationId xmlns:p14="http://schemas.microsoft.com/office/powerpoint/2010/main" val="322617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Font ROM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을 이용한 글자 새기기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609600" cy="7903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8600" y="1524000"/>
            <a:ext cx="3581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62000" y="1424065"/>
            <a:ext cx="1524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174" y="109565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꼭지점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l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휴먼편지체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14400" y="27432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71563" y="272017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76400" y="1842985"/>
            <a:ext cx="0" cy="776186"/>
          </a:xfrm>
          <a:prstGeom prst="straightConnector1">
            <a:avLst/>
          </a:prstGeom>
          <a:ln w="28575">
            <a:solidFill>
              <a:srgbClr val="FF0000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81164" y="203931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16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545" y="1295400"/>
            <a:ext cx="1933575" cy="3200400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5899740" y="1447981"/>
            <a:ext cx="77199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671733" y="1247638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addr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={0x41,0000}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휴먼편지체" panose="02030504000101010101" pitchFamily="18" charset="-127"/>
              <a:cs typeface="Courier New" panose="02070309020205020404" pitchFamily="49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899740" y="1662262"/>
            <a:ext cx="77199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671733" y="1461919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addr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={0x41,0001}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휴먼편지체" panose="02030504000101010101" pitchFamily="18" charset="-127"/>
              <a:cs typeface="Courier New" panose="020703090202050204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899740" y="1848668"/>
            <a:ext cx="77199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671733" y="1692929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addr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={0x41,0010}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휴먼편지체" panose="02030504000101010101" pitchFamily="18" charset="-127"/>
              <a:cs typeface="Courier New" panose="02070309020205020404" pitchFamily="49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910983" y="3972018"/>
            <a:ext cx="77199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82976" y="3771675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addr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={0x41,1101}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휴먼편지체" panose="02030504000101010101" pitchFamily="18" charset="-127"/>
              <a:cs typeface="Courier New" panose="02070309020205020404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10983" y="4186299"/>
            <a:ext cx="77199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682976" y="398595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addr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={0x41,1110}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휴먼편지체" panose="02030504000101010101" pitchFamily="18" charset="-127"/>
              <a:cs typeface="Courier New" panose="02070309020205020404" pitchFamily="49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910983" y="4372705"/>
            <a:ext cx="77199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679901" y="4209475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addr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휴먼편지체" panose="02030504000101010101" pitchFamily="18" charset="-127"/>
                <a:cs typeface="Courier New" panose="02070309020205020404" pitchFamily="49" charset="0"/>
              </a:rPr>
              <a:t>={0x41,1111}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휴먼편지체" panose="02030504000101010101" pitchFamily="18" charset="-127"/>
              <a:cs typeface="Courier New" panose="02070309020205020404" pitchFamily="49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509933" y="1986879"/>
            <a:ext cx="457200" cy="0"/>
          </a:xfrm>
          <a:prstGeom prst="line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endCxn id="35" idx="2"/>
          </p:cNvCxnSpPr>
          <p:nvPr/>
        </p:nvCxnSpPr>
        <p:spPr>
          <a:xfrm flipV="1">
            <a:off x="7099606" y="2031483"/>
            <a:ext cx="651910" cy="51001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302105" y="24764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char_addr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093843" y="1986879"/>
            <a:ext cx="457200" cy="0"/>
          </a:xfrm>
          <a:prstGeom prst="line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</p:cNvCxnSpPr>
          <p:nvPr/>
        </p:nvCxnSpPr>
        <p:spPr>
          <a:xfrm flipV="1">
            <a:off x="8166127" y="2039319"/>
            <a:ext cx="139673" cy="50217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509933" y="2526268"/>
            <a:ext cx="1634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row_addr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은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부터 증가하므로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,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y-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t</a:t>
            </a:r>
            <a:endParaRPr kumimoji="0" lang="ko-KR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28533" y="2474336"/>
            <a:ext cx="2033587" cy="2756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02" y="5029200"/>
            <a:ext cx="2343150" cy="361950"/>
          </a:xfrm>
          <a:prstGeom prst="rect">
            <a:avLst/>
          </a:prstGeom>
        </p:spPr>
      </p:pic>
      <p:cxnSp>
        <p:nvCxnSpPr>
          <p:cNvPr id="64" name="직선 화살표 연결선 63"/>
          <p:cNvCxnSpPr/>
          <p:nvPr/>
        </p:nvCxnSpPr>
        <p:spPr>
          <a:xfrm flipH="1">
            <a:off x="2258418" y="2875023"/>
            <a:ext cx="2542182" cy="2088437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34985" y="5903313"/>
            <a:ext cx="145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font_word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[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7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40781" y="5903313"/>
            <a:ext cx="145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font_word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[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0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6197147"/>
            <a:ext cx="2967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x-x</a:t>
            </a:r>
            <a:r>
              <a:rPr kumimoji="0" lang="en-US" altLang="ko-KR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=0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이므로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이 나오게 하려면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휴먼편지체" panose="02030504000101010101" pitchFamily="18" charset="-127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~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을 붙여야 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즉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,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~0=7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휴먼편지체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246952" y="6204970"/>
            <a:ext cx="2975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x-x</a:t>
            </a:r>
            <a:r>
              <a:rPr kumimoji="0" lang="en-US" altLang="ko-KR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=7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이므로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이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나오게 하려면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휴먼편지체" panose="02030504000101010101" pitchFamily="18" charset="-127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~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을 붙여야 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즉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~7=0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휴먼편지체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2" name="직선 화살표 연결선 71"/>
          <p:cNvCxnSpPr>
            <a:endCxn id="67" idx="0"/>
          </p:cNvCxnSpPr>
          <p:nvPr/>
        </p:nvCxnSpPr>
        <p:spPr>
          <a:xfrm flipH="1">
            <a:off x="964159" y="5210175"/>
            <a:ext cx="310265" cy="693138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cxnSpLocks/>
          </p:cNvCxnSpPr>
          <p:nvPr/>
        </p:nvCxnSpPr>
        <p:spPr>
          <a:xfrm>
            <a:off x="3021872" y="5229247"/>
            <a:ext cx="635728" cy="685734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452589" y="4778885"/>
            <a:ext cx="519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ROM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 데이터의 인덱스와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x-x</a:t>
            </a:r>
            <a:r>
              <a:rPr kumimoji="0" lang="en-US" altLang="ko-KR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의 인덱스 서로 반대이므로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font_word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[~(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x-x</a:t>
            </a:r>
            <a:r>
              <a:rPr kumimoji="0" lang="en-US" altLang="ko-KR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휴먼편지체" panose="02030504000101010101" pitchFamily="18" charset="-127"/>
                <a:cs typeface="Calibri" panose="020F0502020204030204" pitchFamily="34" charset="0"/>
              </a:rPr>
              <a:t>)]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와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같이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~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붙여야 함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0A0FC4-D1A8-4161-A9DA-A94A9A457885}"/>
              </a:ext>
            </a:extLst>
          </p:cNvPr>
          <p:cNvSpPr/>
          <p:nvPr/>
        </p:nvSpPr>
        <p:spPr>
          <a:xfrm>
            <a:off x="926059" y="1838419"/>
            <a:ext cx="76200" cy="665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86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Font ROM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을 이용한 글자 새기기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7249" y="1219200"/>
            <a:ext cx="7924800" cy="4801314"/>
          </a:xfrm>
          <a:prstGeom prst="rect">
            <a:avLst/>
          </a:prstGeom>
          <a:noFill/>
          <a:ln w="19050">
            <a:gradFill>
              <a:gsLst>
                <a:gs pos="100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txBody>
          <a:bodyPr wrap="square" numCol="1" spcCol="36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wire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[9:0]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x_l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y_t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x_l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100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y_t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text_on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&gt;=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y_t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&lt;y_t+16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&amp;&amp;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x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&gt;=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x_l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x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&lt;x_l+8)? 1 :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7'b1000001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row_addr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y-y_t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rom_addr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{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row_addr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font_rom_vhd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font_rom_inst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(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clk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rom_addr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font_word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font_bit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font_word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[~(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x-x_l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)];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rgb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font_bit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text_on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3'b001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: 3’b110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2576549" y="1721564"/>
            <a:ext cx="228600" cy="392483"/>
          </a:xfrm>
          <a:prstGeom prst="rightBrace">
            <a:avLst>
              <a:gd name="adj1" fmla="val 21448"/>
              <a:gd name="adj2" fmla="val 50000"/>
            </a:avLst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15142" y="1760954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꼭지점 설정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434049" y="2635964"/>
            <a:ext cx="685799" cy="243463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103345" y="2694761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꼭지점 이용한 영역 설정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833851" y="3259791"/>
            <a:ext cx="838198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72049" y="3085782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char_addr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설정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(ASCII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833849" y="3516966"/>
            <a:ext cx="838198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672047" y="3342957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row_addr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설정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976851" y="3947754"/>
            <a:ext cx="838198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815049" y="377374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ROM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주소 설정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466608" y="4357636"/>
            <a:ext cx="838198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304806" y="4183627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ROM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에서 읽기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729197" y="4789848"/>
            <a:ext cx="838198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68644" y="461583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~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을 붙여서 읽음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화살표 연결선 21"/>
          <p:cNvCxnSpPr>
            <a:cxnSpLocks/>
          </p:cNvCxnSpPr>
          <p:nvPr/>
        </p:nvCxnSpPr>
        <p:spPr>
          <a:xfrm flipH="1" flipV="1">
            <a:off x="3462842" y="5321697"/>
            <a:ext cx="118558" cy="317103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90600" y="5681910"/>
            <a:ext cx="674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text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영역에서 글자가 있는 부분만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색깔 칠하기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아니면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yellow background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6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68246" cy="88423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Font ROM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을 이용하여 여러 글자 한꺼번에 새기기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2255083" y="3267075"/>
            <a:ext cx="228600" cy="392483"/>
          </a:xfrm>
          <a:prstGeom prst="rightBrace">
            <a:avLst>
              <a:gd name="adj1" fmla="val 21448"/>
              <a:gd name="adj2" fmla="val 50000"/>
            </a:avLst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93676" y="3306465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꼭지점 설정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800600" y="3256181"/>
            <a:ext cx="498423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299023" y="2800350"/>
            <a:ext cx="3706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꼭지점 이용한 영역 설정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X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방향으로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4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개의 글자를 한꺼번에 새김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047278" y="3940951"/>
            <a:ext cx="633646" cy="1249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80924" y="373380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y-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t</a:t>
            </a:r>
            <a:endParaRPr kumimoji="0" lang="ko-KR" altLang="en-US" sz="18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5792703" y="4419600"/>
            <a:ext cx="304800" cy="990599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257800" y="5381624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첫번째 글자</a:t>
            </a:r>
            <a:endParaRPr kumimoji="0" lang="ko-KR" alt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6292104" y="4769923"/>
            <a:ext cx="304800" cy="990599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75146" y="5728215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두번째 글자</a:t>
            </a:r>
            <a:endParaRPr kumimoji="0" lang="ko-KR" alt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6804366" y="5096014"/>
            <a:ext cx="304800" cy="990599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311118" y="605859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세번째 글자</a:t>
            </a:r>
            <a:endParaRPr kumimoji="0" lang="ko-KR" alt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7301883" y="5464732"/>
            <a:ext cx="304800" cy="990599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747090" y="644772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휴먼편지체" panose="02030504000101010101" pitchFamily="18" charset="-127"/>
                <a:cs typeface="Times New Roman" panose="02020603050405020304" pitchFamily="18" charset="0"/>
              </a:rPr>
              <a:t>네번째 글자</a:t>
            </a:r>
            <a:endParaRPr kumimoji="0" lang="ko-KR" alt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3621C2-AC34-4F14-AB16-C8F1A674D451}"/>
              </a:ext>
            </a:extLst>
          </p:cNvPr>
          <p:cNvSpPr/>
          <p:nvPr/>
        </p:nvSpPr>
        <p:spPr>
          <a:xfrm>
            <a:off x="38100" y="1234281"/>
            <a:ext cx="9067800" cy="5078313"/>
          </a:xfrm>
          <a:prstGeom prst="rect">
            <a:avLst/>
          </a:prstGeom>
          <a:noFill/>
          <a:ln w="19050">
            <a:gradFill>
              <a:gsLst>
                <a:gs pos="100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txBody>
          <a:bodyPr wrap="square" numCol="1" spcCol="360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font_rom_vhd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font_rom_inst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clk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rom_addr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font_word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rom_addr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{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row_addr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font_bit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font_word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~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];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: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: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over_on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char_addr_o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: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row_addr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row_addr_s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: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row_addr_l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: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over_on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row_addr_o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: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: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: 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over_on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bit_addr_o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: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 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wire [9:0]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score_y_t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100;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score_y_t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(y&gt;=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score_y_t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y&lt;score_y_t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+16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&amp;&amp; x&gt;=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x&lt;score_x_l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+8*4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1 :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row_addr_s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y-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score_y_t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always @ (*)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if (x&gt;=score_x_l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+8*0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x&lt;score_x_l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+8*1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x-score_x_l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-8*0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7'b1010011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end //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x53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else if (x&gt;=score_x_l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+8*1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x&lt;score_x_l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+8*2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x-score_x_l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-8*1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7'b0111010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end //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x3a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else if (x&gt;=score_x_l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+8*2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x&lt;score_x_l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+8*3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x-score_x_l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-8*2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{3'b011, dig1}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end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십의 자리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ASCII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코드에서 숫자의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address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011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로 시작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else if (x&gt;=score_x_l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+8*3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x&lt;score_x_l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+8*4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x-score_x_l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-8*3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{3'b011, dig0}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end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일의 자리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else begin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char_addr_s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 end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5012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CA1BE-1394-44E9-B989-9EC6F8C6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글자 늘리고</a:t>
            </a:r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여러 글자 넣기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0A481-3FFD-447C-9A3F-98B73BF3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73961-0D2A-4770-9AA3-2EF09AADDD6D}"/>
              </a:ext>
            </a:extLst>
          </p:cNvPr>
          <p:cNvSpPr/>
          <p:nvPr/>
        </p:nvSpPr>
        <p:spPr>
          <a:xfrm>
            <a:off x="557248" y="1600200"/>
            <a:ext cx="7977151" cy="3733800"/>
          </a:xfrm>
          <a:prstGeom prst="rect">
            <a:avLst/>
          </a:prstGeom>
          <a:noFill/>
          <a:ln w="19050">
            <a:gradFill>
              <a:gsLst>
                <a:gs pos="100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txBody>
          <a:bodyPr wrap="square" numCol="1" spcCol="36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 remaining ball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(Size x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wire [9:0]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life_y_t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200;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life_y_t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(y&gt;=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life_y_t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y&lt;life_y_t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+32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x&gt;=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x&lt;life_x_l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+16*3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1 :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row_addr_l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(y-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life_y_t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always @(*)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if (x&gt;=life_x_l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+16*0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x&lt;life_x_l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+16*1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(x-life_x_l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-16*0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7'b1000010; end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 B x42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else if (x&gt;=life_x_l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+16*1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x&lt;life_x_l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+16*2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(x-life_x_l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-16*1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7'b0111010; end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 : x3A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else if (x&gt;=life_x_l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+16*2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&amp;&amp; x&lt;life_x_l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+16*3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(x-life_x_l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-16*2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{5'b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011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00,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life_reg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end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//3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으로 시작하면 숫자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else begin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bit_addr_l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char_addr_l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 end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5EC226-B0A5-4D2B-9C24-60734B9BC79D}"/>
              </a:ext>
            </a:extLst>
          </p:cNvPr>
          <p:cNvCxnSpPr/>
          <p:nvPr/>
        </p:nvCxnSpPr>
        <p:spPr>
          <a:xfrm flipH="1">
            <a:off x="5486400" y="2093685"/>
            <a:ext cx="4572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0FFFB3-0C70-40DE-BFCA-08BD33573EAB}"/>
              </a:ext>
            </a:extLst>
          </p:cNvPr>
          <p:cNvSpPr/>
          <p:nvPr/>
        </p:nvSpPr>
        <p:spPr>
          <a:xfrm>
            <a:off x="5453743" y="1724353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Y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방향으로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배 늘림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DE6979-617E-4D55-B38F-674174E811FC}"/>
              </a:ext>
            </a:extLst>
          </p:cNvPr>
          <p:cNvSpPr/>
          <p:nvPr/>
        </p:nvSpPr>
        <p:spPr>
          <a:xfrm>
            <a:off x="5257800" y="2728560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X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방향으로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배 늘리고 글자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3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개 넣음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19E1FD9-1002-4CCE-980C-53180BAA65BD}"/>
              </a:ext>
            </a:extLst>
          </p:cNvPr>
          <p:cNvCxnSpPr>
            <a:cxnSpLocks/>
          </p:cNvCxnSpPr>
          <p:nvPr/>
        </p:nvCxnSpPr>
        <p:spPr>
          <a:xfrm flipH="1">
            <a:off x="2438400" y="2844017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4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CA1BE-1394-44E9-B989-9EC6F8C6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글자 움직이고 싶다면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0A481-3FFD-447C-9A3F-98B73BF3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73961-0D2A-4770-9AA3-2EF09AADDD6D}"/>
              </a:ext>
            </a:extLst>
          </p:cNvPr>
          <p:cNvSpPr/>
          <p:nvPr/>
        </p:nvSpPr>
        <p:spPr>
          <a:xfrm>
            <a:off x="557249" y="1600200"/>
            <a:ext cx="7924800" cy="2438400"/>
          </a:xfrm>
          <a:prstGeom prst="rect">
            <a:avLst/>
          </a:prstGeom>
          <a:noFill/>
          <a:ln w="19050">
            <a:gradFill>
              <a:gsLst>
                <a:gs pos="100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txBody>
          <a:bodyPr wrap="square" numCol="1" spcCol="36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//score moving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reg [9:0]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score_y_t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//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글자의 꼭지점을 변수 지정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always @ 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posedge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clk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or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posedge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rst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if(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rst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|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game_stop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score_x_l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&lt;= 100; //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초기값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score_y_t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&lt;= 0;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 else if 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frame_tick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==1)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score_y_t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&lt;=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score_y_t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+ 2;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//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프레임마다 꼭지점을 아래로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만큼 움직임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4639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FSM for Game Control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427ABF-B946-4508-8BA8-10B496D54FAB}"/>
              </a:ext>
            </a:extLst>
          </p:cNvPr>
          <p:cNvSpPr/>
          <p:nvPr/>
        </p:nvSpPr>
        <p:spPr>
          <a:xfrm>
            <a:off x="28576" y="802868"/>
            <a:ext cx="4952999" cy="601703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parameter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NEWGAME=2'b00, PLAY=2'b01, NEWBALL=2'b10, OVER=2'b11;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reg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[1:0]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state_reg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reg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[1:0]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life_reg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always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@ (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key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hit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miss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state_reg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life_reg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begin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game_stop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1;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d_clr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d_inc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life_reg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game_over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state_reg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NEWGAME: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begin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//새 게임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d_clr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1; //스코어 0으로 초기화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key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[4] == 1)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begin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//버튼이 눌리면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PLAY; //게임시작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2'b10; //남은 생명 2개로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else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begin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NEWGAME; //현재 상태 유지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2'b11; //남은 생명 3개 유지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PLAY: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begin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game_stop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0; //게임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Running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d_inc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hit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(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miss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begin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//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ball을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놓치면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(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life_reg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==2'b00) //남은 생명이 없으면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OVER; //게임종료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else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begin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//남은 생명이 있으면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NEWBALL;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life_reg-1'b1; //생명 줄임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else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PLAY; //계속 진행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4676E-F7BB-4072-AF1F-9738FD641341}"/>
              </a:ext>
            </a:extLst>
          </p:cNvPr>
          <p:cNvSpPr/>
          <p:nvPr/>
        </p:nvSpPr>
        <p:spPr>
          <a:xfrm>
            <a:off x="4924425" y="1143000"/>
            <a:ext cx="4200523" cy="4493538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NEWBALL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: //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새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ball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준비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if(key[4] == 1)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PLAY;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else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NEWBALL;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OVER: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if(key[4] == 1) begin //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새 게임 시작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NEWGAME;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end else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OVER;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game_over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end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default: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NEWGAME;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endcase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always @ (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posedge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clk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or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posedge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rst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if(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rst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state_reg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&lt;= NEWGAME;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life_reg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&lt;=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end else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state_reg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&lt;=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state_next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life_reg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&lt;= 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life_next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253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색깔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5800" y="1905000"/>
            <a:ext cx="7467600" cy="2057400"/>
          </a:xfrm>
          <a:prstGeom prst="rect">
            <a:avLst/>
          </a:prstGeom>
          <a:noFill/>
          <a:ln w="19050">
            <a:gradFill>
              <a:gsLst>
                <a:gs pos="100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txBody>
          <a:bodyPr wrap="square" numCol="1" spcCol="36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순서 유의하세요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제일 먼저 나오는 색깔이 우선입니다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rgb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font_bit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life_on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3'b001 : //blue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font_bit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score_on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3'b001 : //blue text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font_bit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&amp;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over_on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3'b001 : //blue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wall_on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3'b001 : //blue wall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bar_on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3'b010 : // green 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ball_on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)? 3'b100 : // red ball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3'b110; //yellow background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9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7096C-8E9B-4358-B328-272022AB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실습해 보세요</a:t>
            </a:r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0F9EE-4FC1-4AF5-9F86-0C5162AE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top.v</a:t>
            </a:r>
            <a:endParaRPr lang="en-US" altLang="ko-KR" sz="2400" b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keypad.v</a:t>
            </a:r>
            <a:endParaRPr lang="en-US" altLang="ko-KR" sz="2400" b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debounce.v</a:t>
            </a:r>
            <a:endParaRPr lang="en-US" altLang="ko-KR" sz="2400" b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graph_mod.v</a:t>
            </a:r>
            <a:endParaRPr lang="en-US" altLang="ko-KR" sz="2400" b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sync_mod.v</a:t>
            </a:r>
            <a:endParaRPr lang="en-US" altLang="ko-KR" sz="2400" b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font_rom.vhd</a:t>
            </a:r>
            <a:endParaRPr lang="en-US" altLang="ko-KR" sz="2400" b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top.xdc</a:t>
            </a:r>
            <a:endParaRPr lang="en-US" altLang="ko-KR" sz="2400" b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clk_inst</a:t>
            </a:r>
            <a:r>
              <a:rPr lang="en-US" altLang="ko-KR" sz="2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(PLL): IP Catalog </a:t>
            </a:r>
            <a:r>
              <a:rPr lang="ko-KR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이용하여 생성하세요</a:t>
            </a:r>
            <a:r>
              <a:rPr lang="en-US" altLang="ko-KR" sz="2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(25.175Mhz)</a:t>
            </a:r>
            <a:endParaRPr lang="ko-KR" altLang="en-US" sz="2400" b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EBFE5C-34C7-4CEB-9EFE-25288D3A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2B6AF-A0E4-43D7-A68D-06F65A77CA56}"/>
              </a:ext>
            </a:extLst>
          </p:cNvPr>
          <p:cNvSpPr txBox="1"/>
          <p:nvPr/>
        </p:nvSpPr>
        <p:spPr>
          <a:xfrm>
            <a:off x="3490686" y="2057400"/>
            <a:ext cx="41148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모듈을 다운 받아서 프로젝트 생성 후 게임을 실행해 보세요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2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549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PONG Game 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86600" y="1128712"/>
            <a:ext cx="838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2A0E21-6FD0-D453-C0DB-0D0B97FFCFEE}"/>
              </a:ext>
            </a:extLst>
          </p:cNvPr>
          <p:cNvGrpSpPr/>
          <p:nvPr/>
        </p:nvGrpSpPr>
        <p:grpSpPr>
          <a:xfrm>
            <a:off x="2057400" y="1371600"/>
            <a:ext cx="5943600" cy="4396740"/>
            <a:chOff x="1600200" y="2286000"/>
            <a:chExt cx="5943600" cy="4396740"/>
          </a:xfrm>
        </p:grpSpPr>
        <p:pic>
          <p:nvPicPr>
            <p:cNvPr id="17" name="내용 개체 틀 4">
              <a:extLst>
                <a:ext uri="{FF2B5EF4-FFF2-40B4-BE49-F238E27FC236}">
                  <a16:creationId xmlns:a16="http://schemas.microsoft.com/office/drawing/2014/main" id="{86D000D0-A59F-F32B-F3B5-C6CF0B46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2448322"/>
              <a:ext cx="5683667" cy="423441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4659AE-BFB0-8C90-40B1-7333FCA74337}"/>
                </a:ext>
              </a:extLst>
            </p:cNvPr>
            <p:cNvSpPr/>
            <p:nvPr/>
          </p:nvSpPr>
          <p:spPr>
            <a:xfrm>
              <a:off x="6858000" y="228600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5FFEB76-E3EF-4286-3ABF-A478DF2165A2}"/>
                </a:ext>
              </a:extLst>
            </p:cNvPr>
            <p:cNvSpPr/>
            <p:nvPr/>
          </p:nvSpPr>
          <p:spPr>
            <a:xfrm>
              <a:off x="6804234" y="342900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7054FF-AACF-3D6D-C580-CE0216D08E28}"/>
                </a:ext>
              </a:extLst>
            </p:cNvPr>
            <p:cNvSpPr/>
            <p:nvPr/>
          </p:nvSpPr>
          <p:spPr>
            <a:xfrm>
              <a:off x="6858000" y="556260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BDC749-C013-4C7A-46BD-BC1CD3DE4AB0}"/>
              </a:ext>
            </a:extLst>
          </p:cNvPr>
          <p:cNvSpPr txBox="1"/>
          <p:nvPr/>
        </p:nvSpPr>
        <p:spPr>
          <a:xfrm>
            <a:off x="563195" y="348996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Pong</a:t>
            </a:r>
            <a:r>
              <a:rPr lang="ko-KR" altLang="en-US" sz="28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게임</a:t>
            </a:r>
          </a:p>
        </p:txBody>
      </p:sp>
    </p:spTree>
    <p:extLst>
      <p:ext uri="{BB962C8B-B14F-4D97-AF65-F5344CB8AC3E}">
        <p14:creationId xmlns:p14="http://schemas.microsoft.com/office/powerpoint/2010/main" val="284487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물체 움직임의 기본 원리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" y="2439194"/>
            <a:ext cx="1600200" cy="114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물체의 꼭지점 </a:t>
            </a:r>
            <a:endParaRPr lang="en-US" altLang="ko-KR" sz="1600" dirty="0"/>
          </a:p>
          <a:p>
            <a:pPr algn="ctr"/>
            <a:r>
              <a:rPr lang="ko-KR" altLang="en-US" sz="1600" dirty="0"/>
              <a:t>변수 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60195" y="2439194"/>
            <a:ext cx="1556633" cy="114220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꼭지점 이용한 물체 영역 설정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44165" y="2439194"/>
            <a:ext cx="1709035" cy="11422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frame_tick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ko-KR" altLang="en-US" sz="1600" dirty="0"/>
              <a:t>꼭지점 이동</a:t>
            </a:r>
            <a:endParaRPr lang="en-US" altLang="ko-KR" sz="1600" dirty="0"/>
          </a:p>
        </p:txBody>
      </p:sp>
      <p:sp>
        <p:nvSpPr>
          <p:cNvPr id="8" name="오른쪽 화살표 7"/>
          <p:cNvSpPr/>
          <p:nvPr/>
        </p:nvSpPr>
        <p:spPr>
          <a:xfrm>
            <a:off x="1905000" y="2819400"/>
            <a:ext cx="609600" cy="381000"/>
          </a:xfrm>
          <a:prstGeom prst="rightArrow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오른쪽 화살표 8"/>
          <p:cNvSpPr/>
          <p:nvPr/>
        </p:nvSpPr>
        <p:spPr>
          <a:xfrm>
            <a:off x="4191000" y="2819400"/>
            <a:ext cx="609600" cy="381000"/>
          </a:xfrm>
          <a:prstGeom prst="rightArrow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7313170" y="2420938"/>
            <a:ext cx="1602229" cy="11422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영역 색칠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629400" y="2819400"/>
            <a:ext cx="609600" cy="381000"/>
          </a:xfrm>
          <a:prstGeom prst="rightArrow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1926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C83E-B749-4BB6-B7B4-1606ED13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>
                <a:latin typeface="Tahoma" panose="020B0604030504040204" pitchFamily="34" charset="0"/>
                <a:cs typeface="Tahoma" panose="020B0604030504040204" pitchFamily="34" charset="0"/>
              </a:rPr>
              <a:t>상수값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CB545-FBDB-42B5-B276-6A36FF75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화면 크기 설정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MAX_X = 640;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MAX_Y = 480;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//wall 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의 좌표 설정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WALL_X_L = 32;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WALL_X_R = 35;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//bar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좌표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BAR_X_L = 600;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BAR_X_R = 603;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//bar 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속도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bar size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BAR_Y_SIZE = 72;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BAR_V = 4;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//ball 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속도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ball size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BALL_SIZE = 8;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BALL_V = 4; </a:t>
            </a: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0B6F9-2361-4A64-8846-1FEC3361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8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Bar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의 움직임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8724900" cy="5638800"/>
          </a:xfrm>
          <a:prstGeom prst="rect">
            <a:avLst/>
          </a:prstGeom>
          <a:noFill/>
          <a:ln w="19050">
            <a:gradFill>
              <a:gsLst>
                <a:gs pos="100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txBody>
          <a:bodyPr wrap="square" numCol="1" spcCol="360000" rtlCol="0">
            <a:noAutofit/>
          </a:bodyPr>
          <a:lstStyle/>
          <a:p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//bar</a:t>
            </a:r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bar_y_b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BAR_Y_SIZE - 1; //bar</a:t>
            </a:r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  <a:p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bar_on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(x&gt;=BAR_X_L &amp;&amp; x&lt;=BAR_X_R &amp;&amp; y&gt;=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y&lt;=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bar_y_b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 1 : 0; </a:t>
            </a:r>
            <a:endParaRPr lang="ko-KR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frame_tick</a:t>
            </a:r>
            <a:r>
              <a:rPr lang="en-US" altLang="ko-K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(y==MAX_Y-1 &amp;&amp; x==MAX_X-1)? 1 : 0; </a:t>
            </a:r>
          </a:p>
          <a:p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@* begin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game_stop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(MAX_Y-BAR_Y_SIZE)/2;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key_pulse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==5'h11 &amp;&amp;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bar_y_b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&lt;=MAX_Y-1-BAR_V)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BAR_V;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key_pulse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==5'h14 &amp;&amp;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&gt;=BAR_V)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BAR_V;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오른쪽 중괄호 8"/>
          <p:cNvSpPr/>
          <p:nvPr/>
        </p:nvSpPr>
        <p:spPr>
          <a:xfrm>
            <a:off x="5562600" y="1338317"/>
            <a:ext cx="228600" cy="533400"/>
          </a:xfrm>
          <a:prstGeom prst="rightBrace">
            <a:avLst>
              <a:gd name="adj1" fmla="val 21448"/>
              <a:gd name="adj2" fmla="val 50000"/>
            </a:avLst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91200" y="1379417"/>
            <a:ext cx="3183885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물체의 꼭지점 변수 설정</a:t>
            </a:r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위</a:t>
            </a:r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아래로만 움직이므로 </a:t>
            </a:r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y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만 변수 설정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E4EBD-3B4B-4F64-A81D-5E6D4AB09185}"/>
              </a:ext>
            </a:extLst>
          </p:cNvPr>
          <p:cNvSpPr txBox="1"/>
          <p:nvPr/>
        </p:nvSpPr>
        <p:spPr>
          <a:xfrm>
            <a:off x="240944" y="4455609"/>
            <a:ext cx="8801100" cy="1165212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noAutofit/>
          </a:bodyPr>
          <a:lstStyle/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@* begin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game_stop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(MAX_Y-BAR_Y_SIZE)/2;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frame_tick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==1 &amp;&amp; key==5'h11 &amp;&amp;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bar_y_b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&lt;=MAX_Y-1-BAR_V)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BAR_V;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frame_tick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==1 &amp;&amp; key==5'h14 &amp;&amp;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&gt;=BAR_V)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BAR_V;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@(posedge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(MAX_Y-BAR_Y_SIZE)/2; 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next_bar_y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9F47D1-17C3-44E7-A006-740870659904}"/>
              </a:ext>
            </a:extLst>
          </p:cNvPr>
          <p:cNvSpPr/>
          <p:nvPr/>
        </p:nvSpPr>
        <p:spPr>
          <a:xfrm>
            <a:off x="266699" y="2679878"/>
            <a:ext cx="8562975" cy="13971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4885554-4944-4D89-8E05-3F1A318A3FD0}"/>
              </a:ext>
            </a:extLst>
          </p:cNvPr>
          <p:cNvCxnSpPr>
            <a:cxnSpLocks/>
          </p:cNvCxnSpPr>
          <p:nvPr/>
        </p:nvCxnSpPr>
        <p:spPr>
          <a:xfrm flipH="1" flipV="1">
            <a:off x="5554014" y="2132723"/>
            <a:ext cx="907733" cy="210079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D28FD-2CFB-4C57-8DF8-B94A92B76CDC}"/>
              </a:ext>
            </a:extLst>
          </p:cNvPr>
          <p:cNvSpPr/>
          <p:nvPr/>
        </p:nvSpPr>
        <p:spPr>
          <a:xfrm>
            <a:off x="6461747" y="2226536"/>
            <a:ext cx="2138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꼭지점 이용한 영역 설정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9D907-AB06-4435-A397-F4FB08FEF185}"/>
              </a:ext>
            </a:extLst>
          </p:cNvPr>
          <p:cNvSpPr/>
          <p:nvPr/>
        </p:nvSpPr>
        <p:spPr>
          <a:xfrm>
            <a:off x="207015" y="2700924"/>
            <a:ext cx="54291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// 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방법</a:t>
            </a:r>
            <a:r>
              <a:rPr lang="en-US" altLang="ko-KR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1: 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key_pulse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를 이용하여 키를 누를 때 마다 </a:t>
            </a:r>
            <a:r>
              <a:rPr lang="en-US" altLang="ko-KR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BAR_V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만큼 한 번만 움직임</a:t>
            </a:r>
            <a:endParaRPr lang="ko-KR" altLang="en-US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F4EC8D-7002-480A-AAEF-234ACEEE2B8C}"/>
              </a:ext>
            </a:extLst>
          </p:cNvPr>
          <p:cNvSpPr/>
          <p:nvPr/>
        </p:nvSpPr>
        <p:spPr>
          <a:xfrm>
            <a:off x="288568" y="4210440"/>
            <a:ext cx="8017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방법</a:t>
            </a:r>
            <a:r>
              <a:rPr lang="en-US" altLang="ko-KR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2: </a:t>
            </a:r>
            <a:r>
              <a:rPr lang="en-US" altLang="ko-K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와</a:t>
            </a:r>
            <a:r>
              <a:rPr lang="en-US" altLang="ko-KR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frame_tick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이용하여 키를 누르고 있으면 매 </a:t>
            </a:r>
            <a:r>
              <a:rPr lang="en-US" altLang="ko-KR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frame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마다 </a:t>
            </a:r>
            <a:r>
              <a:rPr lang="en-US" altLang="ko-KR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BAR_V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만큼 계속 움직임 </a:t>
            </a:r>
            <a:r>
              <a:rPr lang="en-US" altLang="ko-KR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적용되어 있는 코드</a:t>
            </a:r>
            <a:r>
              <a:rPr lang="en-US" altLang="ko-KR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5CB336-3868-41E8-A68D-0F590E31B0FB}"/>
              </a:ext>
            </a:extLst>
          </p:cNvPr>
          <p:cNvSpPr/>
          <p:nvPr/>
        </p:nvSpPr>
        <p:spPr>
          <a:xfrm>
            <a:off x="269519" y="4152366"/>
            <a:ext cx="8724900" cy="14063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F97CA4-976E-E9CB-D3B3-D48AE8A56E05}"/>
              </a:ext>
            </a:extLst>
          </p:cNvPr>
          <p:cNvSpPr/>
          <p:nvPr/>
        </p:nvSpPr>
        <p:spPr>
          <a:xfrm>
            <a:off x="221894" y="5715000"/>
            <a:ext cx="8724900" cy="10199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6EB87C-DD90-ABAC-A188-1E1CBD1A5536}"/>
              </a:ext>
            </a:extLst>
          </p:cNvPr>
          <p:cNvSpPr/>
          <p:nvPr/>
        </p:nvSpPr>
        <p:spPr>
          <a:xfrm>
            <a:off x="215188" y="5751177"/>
            <a:ext cx="6467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sz="12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Courier New" panose="02070309020205020404" pitchFamily="49" charset="0"/>
              </a:rPr>
              <a:t>다음 위치를 현재 위치로 업데이트</a:t>
            </a:r>
            <a:endParaRPr lang="ko-KR" altLang="en-US" sz="1200" dirty="0">
              <a:solidFill>
                <a:srgbClr val="FF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3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Ball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의 움직임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8724900" cy="2743200"/>
          </a:xfrm>
          <a:prstGeom prst="rect">
            <a:avLst/>
          </a:prstGeom>
          <a:noFill/>
          <a:ln w="19050">
            <a:gradFill>
              <a:gsLst>
                <a:gs pos="100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txBody>
          <a:bodyPr wrap="square" numCol="1" spcCol="360000" rtlCol="0">
            <a:noAutofit/>
          </a:bodyPr>
          <a:lstStyle/>
          <a:p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ball_x_l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//ball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ball_x_r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BALL_SIZE - 1; 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ball_y_t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//ball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ball_y_b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BALL_SIZE - 1; </a:t>
            </a:r>
          </a:p>
          <a:p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ball_on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(x&gt;=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ball_x_l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x&lt;=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ball_x_r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y&gt;=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ball_y_t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y&lt;=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ball_y_b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 1 : 0; </a:t>
            </a:r>
          </a:p>
          <a:p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reach_top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ball_y_t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==0)? 1 : 0; 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reach_bottom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ball_y_b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&gt;MAX_Y-1)? 1 : 0; 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reach_wall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ball_x_l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&lt;=WALL_X_R)? 1 : 0; 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reach_bar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ball_x_r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&gt;=BAR_X_L &amp;&amp;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ball_x_r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&lt;=BAR_X_R &amp;&amp;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ball_y_b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bar_y_t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ball_y_t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bar_y_b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 1 : 0; 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miss_ball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ball_x_r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&gt;MAX_X)? 1 : 0; 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5257800" y="1371600"/>
            <a:ext cx="228600" cy="896088"/>
          </a:xfrm>
          <a:prstGeom prst="rightBrace">
            <a:avLst>
              <a:gd name="adj1" fmla="val 21448"/>
              <a:gd name="adj2" fmla="val 50000"/>
            </a:avLst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86400" y="1495531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꼭지점 설정</a:t>
            </a:r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사방으로 움직이므로 </a:t>
            </a:r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x, y 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좌표 모두 변수로 설정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7527206" y="2531136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14773" y="2918522"/>
            <a:ext cx="2138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꼭지점 이용한 영역 설정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409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Ball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의 움직임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8724900" cy="4724400"/>
          </a:xfrm>
          <a:prstGeom prst="rect">
            <a:avLst/>
          </a:prstGeom>
          <a:noFill/>
          <a:ln w="19050">
            <a:gradFill>
              <a:gsLst>
                <a:gs pos="100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txBody>
          <a:bodyPr wrap="square" numCol="1" spcCol="360000" rtlCol="0">
            <a:noAutofit/>
          </a:bodyPr>
          <a:lstStyle/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@*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game_stop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-1*BALL_V; //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시작할 때는 왼쪽으로</a:t>
            </a:r>
          </a:p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reach_wall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BALL_V; //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벽에 부딪히면 오른쪽으로</a:t>
            </a:r>
          </a:p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reach_bar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-1*BALL_V; //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바에 튕기면 왼쪽으로</a:t>
            </a:r>
          </a:p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current_ball_vx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아니면 가던 방향으로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@*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game_stop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BALL_V; //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시작할 때는 아래로</a:t>
            </a:r>
          </a:p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reach_top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BALL_V; //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천장에 부딪히면 아래로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reach_bottom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-1*BALL_V; //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바닥에 부딪히면 위로</a:t>
            </a:r>
          </a:p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current_ball_vy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아니면 가던 방향으로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@(posedge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current_ball_vx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-1*BALL_V; 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current_ball_vy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BALL_V;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current_ball_vx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current_ball_vy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next_ball_vy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858000" y="18288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145567" y="2216186"/>
            <a:ext cx="2385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ball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의 다음 </a:t>
            </a:r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x 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방향 정하기 </a:t>
            </a:r>
            <a:endParaRPr lang="ko-KR" altLang="en-US" sz="1600" dirty="0"/>
          </a:p>
        </p:txBody>
      </p:sp>
      <p:sp>
        <p:nvSpPr>
          <p:cNvPr id="10" name="오른쪽 중괄호 9"/>
          <p:cNvSpPr/>
          <p:nvPr/>
        </p:nvSpPr>
        <p:spPr>
          <a:xfrm>
            <a:off x="4191000" y="3786736"/>
            <a:ext cx="228600" cy="1775863"/>
          </a:xfrm>
          <a:prstGeom prst="rightBrace">
            <a:avLst>
              <a:gd name="adj1" fmla="val 34563"/>
              <a:gd name="adj2" fmla="val 50000"/>
            </a:avLst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88884" y="4505390"/>
            <a:ext cx="4350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위에서 구한 </a:t>
            </a:r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ball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의 다음 방향을 현재 방향으로 업데이트</a:t>
            </a:r>
            <a:endParaRPr lang="ko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A3B8F2-E395-9805-E7A9-67713DC1DE0C}"/>
              </a:ext>
            </a:extLst>
          </p:cNvPr>
          <p:cNvCxnSpPr/>
          <p:nvPr/>
        </p:nvCxnSpPr>
        <p:spPr>
          <a:xfrm flipH="1" flipV="1">
            <a:off x="6434344" y="3329537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F86533-A150-4596-D608-FF0EABF6A200}"/>
              </a:ext>
            </a:extLst>
          </p:cNvPr>
          <p:cNvSpPr/>
          <p:nvPr/>
        </p:nvSpPr>
        <p:spPr>
          <a:xfrm>
            <a:off x="5721911" y="3716923"/>
            <a:ext cx="2383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ball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의 다음 </a:t>
            </a:r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y 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방향 정하기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102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Ball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의 움직임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8724900" cy="5137150"/>
          </a:xfrm>
          <a:prstGeom prst="rect">
            <a:avLst/>
          </a:prstGeom>
          <a:noFill/>
          <a:ln w="19050">
            <a:gradFill>
              <a:gsLst>
                <a:gs pos="100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txBody>
          <a:bodyPr wrap="square" numCol="1" spcCol="360000" rtlCol="0">
            <a:noAutofit/>
          </a:bodyPr>
          <a:lstStyle/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@*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game_stop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MAX_X/2;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MAX_Y/2; 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frame_tick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current_ball_vx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current_ball_vy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@(posedge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MAX_X/2; 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MAX_Y/2;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begin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next_ball_x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next_ball_y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F0ED5962-2F38-E5FA-8028-189E7CCACEDF}"/>
              </a:ext>
            </a:extLst>
          </p:cNvPr>
          <p:cNvSpPr/>
          <p:nvPr/>
        </p:nvSpPr>
        <p:spPr>
          <a:xfrm>
            <a:off x="5486400" y="1431023"/>
            <a:ext cx="228600" cy="2378977"/>
          </a:xfrm>
          <a:prstGeom prst="rightBrace">
            <a:avLst>
              <a:gd name="adj1" fmla="val 34563"/>
              <a:gd name="adj2" fmla="val 50000"/>
            </a:avLst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D96747-94D1-25DE-9EC1-49B039D41F9A}"/>
              </a:ext>
            </a:extLst>
          </p:cNvPr>
          <p:cNvSpPr/>
          <p:nvPr/>
        </p:nvSpPr>
        <p:spPr>
          <a:xfrm>
            <a:off x="4591050" y="4723600"/>
            <a:ext cx="4248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위에서 구한 </a:t>
            </a:r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ball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의 다음 위치를 현재 위치로 업데이트</a:t>
            </a:r>
            <a:endParaRPr lang="ko-KR" altLang="en-US" sz="1600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5648F738-06ED-E90A-CF1C-FD16A2AE43D4}"/>
              </a:ext>
            </a:extLst>
          </p:cNvPr>
          <p:cNvSpPr/>
          <p:nvPr/>
        </p:nvSpPr>
        <p:spPr>
          <a:xfrm>
            <a:off x="4343400" y="3979519"/>
            <a:ext cx="228600" cy="1811681"/>
          </a:xfrm>
          <a:prstGeom prst="rightBrace">
            <a:avLst>
              <a:gd name="adj1" fmla="val 34563"/>
              <a:gd name="adj2" fmla="val 50000"/>
            </a:avLst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C10873-8BDE-4652-C9FD-E9CB1133DCC7}"/>
              </a:ext>
            </a:extLst>
          </p:cNvPr>
          <p:cNvSpPr/>
          <p:nvPr/>
        </p:nvSpPr>
        <p:spPr>
          <a:xfrm>
            <a:off x="5784284" y="2451234"/>
            <a:ext cx="2902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ball</a:t>
            </a:r>
            <a:r>
              <a:rPr lang="ko-KR" altLang="en-US" sz="1600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의 다음 위치 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057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Font ROM</a:t>
            </a:r>
            <a:r>
              <a:rPr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을 이용한 글자 새기기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글자의 크기는 </a:t>
            </a:r>
            <a:r>
              <a:rPr lang="en-US" altLang="ko-KR" sz="1800" dirty="0"/>
              <a:t>8 x 16 </a:t>
            </a:r>
            <a:r>
              <a:rPr lang="ko-KR" altLang="en-US" sz="1800" dirty="0"/>
              <a:t>으로서</a:t>
            </a:r>
            <a:r>
              <a:rPr lang="en-US" altLang="ko-KR" sz="1800" dirty="0"/>
              <a:t>, </a:t>
            </a:r>
            <a:r>
              <a:rPr lang="ko-KR" altLang="en-US" sz="1800" dirty="0"/>
              <a:t>모든 글자는 </a:t>
            </a:r>
            <a:r>
              <a:rPr lang="en-US" altLang="ko-KR" sz="1800" dirty="0"/>
              <a:t>ROM</a:t>
            </a:r>
            <a:r>
              <a:rPr lang="ko-KR" altLang="en-US" sz="1800" dirty="0"/>
              <a:t>에 저장되어 있다</a:t>
            </a:r>
            <a:r>
              <a:rPr lang="en-US" altLang="ko-KR" sz="1800" dirty="0"/>
              <a:t>: Font ROM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77472"/>
            <a:ext cx="6019800" cy="3998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2258" y="5661071"/>
            <a:ext cx="651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Font ROM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의 주소는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11bit = {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char_addr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,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row_addr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}</a:t>
            </a:r>
          </a:p>
          <a:p>
            <a:pPr marL="5040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char_addr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(7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비트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):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특정 글자의 주소를 의미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(ASCII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코드와 일치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)</a:t>
            </a:r>
          </a:p>
          <a:p>
            <a:pPr marL="5040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row_addr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(4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비트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):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글자 내에서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부터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15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까지 증가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7925" y="4561463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A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의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char_addr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= x41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00600" y="3124200"/>
            <a:ext cx="2133600" cy="142877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3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21917</TotalTime>
  <Words>3308</Words>
  <Application>Microsoft Office PowerPoint</Application>
  <PresentationFormat>화면 슬라이드 쇼(4:3)</PresentationFormat>
  <Paragraphs>350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HY견고딕</vt:lpstr>
      <vt:lpstr>맑은 고딕</vt:lpstr>
      <vt:lpstr>휴먼편지체</vt:lpstr>
      <vt:lpstr>Arial</vt:lpstr>
      <vt:lpstr>Calibri</vt:lpstr>
      <vt:lpstr>Courier New</vt:lpstr>
      <vt:lpstr>Tahoma</vt:lpstr>
      <vt:lpstr>Times New Roman</vt:lpstr>
      <vt:lpstr>Wingdings</vt:lpstr>
      <vt:lpstr>Office Theme</vt:lpstr>
      <vt:lpstr>Lab-5  Video 게임의 설계</vt:lpstr>
      <vt:lpstr>PONG Game 구성</vt:lpstr>
      <vt:lpstr>물체 움직임의 기본 원리</vt:lpstr>
      <vt:lpstr>상수값 설정</vt:lpstr>
      <vt:lpstr>Bar의 움직임</vt:lpstr>
      <vt:lpstr>Ball의 움직임</vt:lpstr>
      <vt:lpstr>Ball의 움직임</vt:lpstr>
      <vt:lpstr>Ball의 움직임</vt:lpstr>
      <vt:lpstr>Font ROM을 이용한 글자 새기기</vt:lpstr>
      <vt:lpstr>Font ROM을 이용한 글자 새기기</vt:lpstr>
      <vt:lpstr>Font ROM을 이용한 글자 새기기</vt:lpstr>
      <vt:lpstr>Font ROM을 이용하여 여러 글자 한꺼번에 새기기</vt:lpstr>
      <vt:lpstr>글자 늘리고, 여러 글자 넣기</vt:lpstr>
      <vt:lpstr>글자 움직이고 싶다면 </vt:lpstr>
      <vt:lpstr>FSM for Game Control</vt:lpstr>
      <vt:lpstr>색깔 넣기</vt:lpstr>
      <vt:lpstr>실습해 보세요.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Sang Yoon</dc:creator>
  <cp:lastModifiedBy>박상윤</cp:lastModifiedBy>
  <cp:revision>7183</cp:revision>
  <cp:lastPrinted>2015-12-02T06:52:39Z</cp:lastPrinted>
  <dcterms:created xsi:type="dcterms:W3CDTF">2006-08-16T00:00:00Z</dcterms:created>
  <dcterms:modified xsi:type="dcterms:W3CDTF">2022-11-22T13:45:22Z</dcterms:modified>
</cp:coreProperties>
</file>