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6" autoAdjust="0"/>
    <p:restoredTop sz="75566" autoAdjust="0"/>
  </p:normalViewPr>
  <p:slideViewPr>
    <p:cSldViewPr snapToGrid="0">
      <p:cViewPr varScale="1">
        <p:scale>
          <a:sx n="72" d="100"/>
          <a:sy n="72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E18A4-7A61-4538-94CF-0F6ABF238B89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4DF0-969D-40FD-AFCE-541D90CE8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04DF0-969D-40FD-AFCE-541D90CE85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2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50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14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91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47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6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4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267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4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85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0BB70-86A6-BBD8-FD53-21DEDB806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13400" cy="1978346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융합캡스톤디자인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0FC32-8BB9-FDD1-156A-0F3095D7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13400" cy="241818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조민석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최원찬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최태일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허무혁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조각그림 퍼즐">
            <a:extLst>
              <a:ext uri="{FF2B5EF4-FFF2-40B4-BE49-F238E27FC236}">
                <a16:creationId xmlns:a16="http://schemas.microsoft.com/office/drawing/2014/main" id="{AA871674-0748-C146-F4C3-39047FAD33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0" r="19293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4E520-BAB8-40A3-8E68-BF779847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1425695"/>
            <a:ext cx="3088971" cy="66436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재선정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39A8EC-14B2-C5BD-3ED4-1ADCF2FFBFDF}"/>
              </a:ext>
            </a:extLst>
          </p:cNvPr>
          <p:cNvSpPr/>
          <p:nvPr/>
        </p:nvSpPr>
        <p:spPr>
          <a:xfrm>
            <a:off x="580571" y="2503716"/>
            <a:ext cx="3323772" cy="2249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 주제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전동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킥보드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사고율 감소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A8D96AF-48B5-8C1C-E0D3-44A6C0A03B48}"/>
              </a:ext>
            </a:extLst>
          </p:cNvPr>
          <p:cNvSpPr/>
          <p:nvPr/>
        </p:nvSpPr>
        <p:spPr>
          <a:xfrm>
            <a:off x="5210627" y="3091544"/>
            <a:ext cx="2293257" cy="1074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6FC2BB-DA98-0CFD-922C-3D64EBAE422D}"/>
              </a:ext>
            </a:extLst>
          </p:cNvPr>
          <p:cNvSpPr/>
          <p:nvPr/>
        </p:nvSpPr>
        <p:spPr>
          <a:xfrm>
            <a:off x="8287659" y="2474685"/>
            <a:ext cx="3323772" cy="2249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 주제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대학 중도 포기생을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낮추는 방법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C0289EF-4CC7-9CE4-A789-6A64447DD838}"/>
              </a:ext>
            </a:extLst>
          </p:cNvPr>
          <p:cNvCxnSpPr>
            <a:cxnSpLocks/>
          </p:cNvCxnSpPr>
          <p:nvPr/>
        </p:nvCxnSpPr>
        <p:spPr>
          <a:xfrm rot="5400000">
            <a:off x="5827483" y="2212520"/>
            <a:ext cx="1059543" cy="524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E48FBF-984C-24B1-56A5-D79A64B64C60}"/>
              </a:ext>
            </a:extLst>
          </p:cNvPr>
          <p:cNvSpPr txBox="1"/>
          <p:nvPr/>
        </p:nvSpPr>
        <p:spPr>
          <a:xfrm>
            <a:off x="5472790" y="1298582"/>
            <a:ext cx="229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다소 뻔하고 당연한 해결방법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EF373-07DA-D041-87DD-71A77292E0AE}"/>
              </a:ext>
            </a:extLst>
          </p:cNvPr>
          <p:cNvSpPr txBox="1"/>
          <p:nvPr/>
        </p:nvSpPr>
        <p:spPr>
          <a:xfrm>
            <a:off x="580571" y="5643233"/>
            <a:ext cx="931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*07.08 (</a:t>
            </a:r>
            <a:r>
              <a:rPr lang="ko-KR" altLang="en-US" dirty="0"/>
              <a:t>금</a:t>
            </a:r>
            <a:r>
              <a:rPr lang="en-US" altLang="ko-KR" dirty="0"/>
              <a:t>) B.S</a:t>
            </a:r>
            <a:r>
              <a:rPr lang="ko-KR" altLang="en-US" dirty="0"/>
              <a:t>를 통해 좀 더 나은 주제 선정 </a:t>
            </a:r>
            <a:r>
              <a:rPr lang="en-US" altLang="ko-KR" dirty="0"/>
              <a:t>ex)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서울시 교통 체증 해소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빵의 적절한 성분 비율 개선으로 </a:t>
            </a:r>
            <a:r>
              <a:rPr lang="ko-KR" altLang="en-US" dirty="0" err="1"/>
              <a:t>부적합품률</a:t>
            </a:r>
            <a:r>
              <a:rPr lang="ko-KR" altLang="en-US" dirty="0"/>
              <a:t> 감소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청소년 학업 스트레스를 감소시키는 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205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92C545-F69C-78FB-92FD-7BABFF2F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Process flow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CB4BCE-3982-0E00-324A-6C1756FEFAB5}"/>
              </a:ext>
            </a:extLst>
          </p:cNvPr>
          <p:cNvSpPr txBox="1"/>
          <p:nvPr/>
        </p:nvSpPr>
        <p:spPr>
          <a:xfrm>
            <a:off x="420914" y="3028890"/>
            <a:ext cx="7692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대학생의 학교생활 과정을 다이어그램을 통해 표현</a:t>
            </a:r>
          </a:p>
        </p:txBody>
      </p:sp>
    </p:spTree>
    <p:extLst>
      <p:ext uri="{BB962C8B-B14F-4D97-AF65-F5344CB8AC3E}">
        <p14:creationId xmlns:p14="http://schemas.microsoft.com/office/powerpoint/2010/main" val="428898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타원 88">
            <a:extLst>
              <a:ext uri="{FF2B5EF4-FFF2-40B4-BE49-F238E27FC236}">
                <a16:creationId xmlns:a16="http://schemas.microsoft.com/office/drawing/2014/main" id="{8FD7CDFE-3895-A756-4AF9-2F151C132829}"/>
              </a:ext>
            </a:extLst>
          </p:cNvPr>
          <p:cNvSpPr/>
          <p:nvPr/>
        </p:nvSpPr>
        <p:spPr>
          <a:xfrm>
            <a:off x="200345" y="1318525"/>
            <a:ext cx="1780160" cy="854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4ED3D5F-7F73-3C71-964C-AB73BF8C1935}"/>
              </a:ext>
            </a:extLst>
          </p:cNvPr>
          <p:cNvSpPr/>
          <p:nvPr/>
        </p:nvSpPr>
        <p:spPr>
          <a:xfrm>
            <a:off x="9780645" y="1318525"/>
            <a:ext cx="1780160" cy="85476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졸업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D245E1F-0D79-3366-3CDF-FECA093858B2}"/>
              </a:ext>
            </a:extLst>
          </p:cNvPr>
          <p:cNvSpPr/>
          <p:nvPr/>
        </p:nvSpPr>
        <p:spPr>
          <a:xfrm>
            <a:off x="3329841" y="1352524"/>
            <a:ext cx="1780160" cy="854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9FC0A4E-F631-511E-6E79-C39E2BCBD050}"/>
              </a:ext>
            </a:extLst>
          </p:cNvPr>
          <p:cNvSpPr/>
          <p:nvPr/>
        </p:nvSpPr>
        <p:spPr>
          <a:xfrm>
            <a:off x="6491722" y="1352523"/>
            <a:ext cx="1780160" cy="85476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재학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EFBD1C-1D37-8579-5FF2-C98C06D934D7}"/>
              </a:ext>
            </a:extLst>
          </p:cNvPr>
          <p:cNvCxnSpPr>
            <a:cxnSpLocks/>
            <a:stCxn id="89" idx="6"/>
            <a:endCxn id="3" idx="2"/>
          </p:cNvCxnSpPr>
          <p:nvPr/>
        </p:nvCxnSpPr>
        <p:spPr>
          <a:xfrm>
            <a:off x="1980505" y="1745908"/>
            <a:ext cx="1349336" cy="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6187437-A6A4-292C-EBAE-D16C92D1EA30}"/>
              </a:ext>
            </a:extLst>
          </p:cNvPr>
          <p:cNvCxnSpPr>
            <a:cxnSpLocks/>
          </p:cNvCxnSpPr>
          <p:nvPr/>
        </p:nvCxnSpPr>
        <p:spPr>
          <a:xfrm>
            <a:off x="5107368" y="1745906"/>
            <a:ext cx="1349336" cy="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2109458-5608-837B-073D-12F41E344C7F}"/>
              </a:ext>
            </a:extLst>
          </p:cNvPr>
          <p:cNvCxnSpPr>
            <a:cxnSpLocks/>
          </p:cNvCxnSpPr>
          <p:nvPr/>
        </p:nvCxnSpPr>
        <p:spPr>
          <a:xfrm>
            <a:off x="8364369" y="1690462"/>
            <a:ext cx="1349336" cy="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76981F-36CD-8166-8CFD-22913B93ADB9}"/>
              </a:ext>
            </a:extLst>
          </p:cNvPr>
          <p:cNvSpPr txBox="1"/>
          <p:nvPr/>
        </p:nvSpPr>
        <p:spPr>
          <a:xfrm>
            <a:off x="4970756" y="2750870"/>
            <a:ext cx="26773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등록금을 낸다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통학을 한다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기숙사에 산다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수업을 듣는다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교우 관계를 정립한다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학교 생활에 적응한다</a:t>
            </a:r>
            <a:r>
              <a:rPr lang="en-US" altLang="ko-KR" sz="2000" b="1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2C571-CE0B-9463-1416-B6C28EE4F68F}"/>
              </a:ext>
            </a:extLst>
          </p:cNvPr>
          <p:cNvSpPr txBox="1"/>
          <p:nvPr/>
        </p:nvSpPr>
        <p:spPr>
          <a:xfrm>
            <a:off x="1859681" y="2816868"/>
            <a:ext cx="2164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입학 시험을 본다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학교를 선택한다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학과를 선택한다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FDB467-9C61-6DF0-8BBA-9F39444E3889}"/>
              </a:ext>
            </a:extLst>
          </p:cNvPr>
          <p:cNvSpPr txBox="1"/>
          <p:nvPr/>
        </p:nvSpPr>
        <p:spPr>
          <a:xfrm>
            <a:off x="8271882" y="2750870"/>
            <a:ext cx="2106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성적을 받는다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취업준비를 한다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대학원에 간다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5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BDEC-7EF9-B1EF-59B6-56EEC37D3962}"/>
              </a:ext>
            </a:extLst>
          </p:cNvPr>
          <p:cNvSpPr txBox="1"/>
          <p:nvPr/>
        </p:nvSpPr>
        <p:spPr>
          <a:xfrm>
            <a:off x="711200" y="420915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Cause and Effect diagram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730B94-C791-2B9D-7840-77602E280DA5}"/>
              </a:ext>
            </a:extLst>
          </p:cNvPr>
          <p:cNvCxnSpPr/>
          <p:nvPr/>
        </p:nvCxnSpPr>
        <p:spPr>
          <a:xfrm>
            <a:off x="827314" y="1233714"/>
            <a:ext cx="3033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빼기 기호 7">
            <a:extLst>
              <a:ext uri="{FF2B5EF4-FFF2-40B4-BE49-F238E27FC236}">
                <a16:creationId xmlns:a16="http://schemas.microsoft.com/office/drawing/2014/main" id="{839D40E5-EEE5-D203-6D2D-65B960494821}"/>
              </a:ext>
            </a:extLst>
          </p:cNvPr>
          <p:cNvSpPr/>
          <p:nvPr/>
        </p:nvSpPr>
        <p:spPr>
          <a:xfrm>
            <a:off x="-1393372" y="2960913"/>
            <a:ext cx="13701485" cy="936171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B27F8E6-B82A-5081-0F22-D6ECC0A5B98C}"/>
              </a:ext>
            </a:extLst>
          </p:cNvPr>
          <p:cNvSpPr/>
          <p:nvPr/>
        </p:nvSpPr>
        <p:spPr>
          <a:xfrm rot="5400000">
            <a:off x="10595429" y="2783113"/>
            <a:ext cx="885371" cy="1291772"/>
          </a:xfrm>
          <a:prstGeom prst="triangle">
            <a:avLst>
              <a:gd name="adj" fmla="val 450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1ACAFC8-8F8F-CE7A-2455-8A0F987DF3F6}"/>
              </a:ext>
            </a:extLst>
          </p:cNvPr>
          <p:cNvCxnSpPr/>
          <p:nvPr/>
        </p:nvCxnSpPr>
        <p:spPr>
          <a:xfrm>
            <a:off x="2569029" y="1494971"/>
            <a:ext cx="798285" cy="193402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EA6389B-DB85-2726-78C1-A3C77E298DE2}"/>
              </a:ext>
            </a:extLst>
          </p:cNvPr>
          <p:cNvCxnSpPr/>
          <p:nvPr/>
        </p:nvCxnSpPr>
        <p:spPr>
          <a:xfrm flipH="1">
            <a:off x="1458684" y="3580364"/>
            <a:ext cx="1074058" cy="28266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EE45C1-C3B0-A6F9-C1B3-870870FBFA83}"/>
              </a:ext>
            </a:extLst>
          </p:cNvPr>
          <p:cNvCxnSpPr/>
          <p:nvPr/>
        </p:nvCxnSpPr>
        <p:spPr>
          <a:xfrm flipH="1" flipV="1">
            <a:off x="6923314" y="1390057"/>
            <a:ext cx="798286" cy="203894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C3A9DD-982F-F75D-7E6F-D9BEA2C7408D}"/>
              </a:ext>
            </a:extLst>
          </p:cNvPr>
          <p:cNvSpPr txBox="1"/>
          <p:nvPr/>
        </p:nvSpPr>
        <p:spPr>
          <a:xfrm>
            <a:off x="290285" y="2078139"/>
            <a:ext cx="281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졸업 후 좋은 직장을 위해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ABBD1A-3E6E-ECAB-A681-3C5685BDCA2A}"/>
              </a:ext>
            </a:extLst>
          </p:cNvPr>
          <p:cNvSpPr/>
          <p:nvPr/>
        </p:nvSpPr>
        <p:spPr>
          <a:xfrm>
            <a:off x="2220686" y="1233714"/>
            <a:ext cx="798285" cy="40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71C2F5D-CFCA-AAF4-27A8-365397908500}"/>
              </a:ext>
            </a:extLst>
          </p:cNvPr>
          <p:cNvSpPr/>
          <p:nvPr/>
        </p:nvSpPr>
        <p:spPr>
          <a:xfrm>
            <a:off x="935110" y="6232821"/>
            <a:ext cx="1971719" cy="40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 대학 진학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AFC832-48D1-C8CA-E345-CEF3AB1D440B}"/>
              </a:ext>
            </a:extLst>
          </p:cNvPr>
          <p:cNvSpPr/>
          <p:nvPr/>
        </p:nvSpPr>
        <p:spPr>
          <a:xfrm>
            <a:off x="6618515" y="1236310"/>
            <a:ext cx="798285" cy="40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56EDA-D8BE-53D3-E7D4-4D24DF89B1E1}"/>
              </a:ext>
            </a:extLst>
          </p:cNvPr>
          <p:cNvSpPr txBox="1"/>
          <p:nvPr/>
        </p:nvSpPr>
        <p:spPr>
          <a:xfrm>
            <a:off x="4528457" y="1743188"/>
            <a:ext cx="283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지방에서 인서울을 위해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6324D1-A936-0ED1-E2E7-EAA23F93AD54}"/>
              </a:ext>
            </a:extLst>
          </p:cNvPr>
          <p:cNvSpPr txBox="1"/>
          <p:nvPr/>
        </p:nvSpPr>
        <p:spPr>
          <a:xfrm>
            <a:off x="3860799" y="2648095"/>
            <a:ext cx="386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반수를 대체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보완하는 효율성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29F03F-9758-92C2-0732-EB129F2DFCB8}"/>
              </a:ext>
            </a:extLst>
          </p:cNvPr>
          <p:cNvSpPr txBox="1"/>
          <p:nvPr/>
        </p:nvSpPr>
        <p:spPr>
          <a:xfrm>
            <a:off x="7815942" y="1754089"/>
            <a:ext cx="375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인서울에서 더 나은 인서울을 위해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EBF71-47B3-4D5C-ACE0-93C34E7AF9A3}"/>
              </a:ext>
            </a:extLst>
          </p:cNvPr>
          <p:cNvSpPr txBox="1"/>
          <p:nvPr/>
        </p:nvSpPr>
        <p:spPr>
          <a:xfrm>
            <a:off x="7416801" y="2457077"/>
            <a:ext cx="489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코로나로 인해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비대면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교육으로 준비가 수월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225D1B-8F10-6DB6-AE63-23D49563F44D}"/>
              </a:ext>
            </a:extLst>
          </p:cNvPr>
          <p:cNvSpPr txBox="1"/>
          <p:nvPr/>
        </p:nvSpPr>
        <p:spPr>
          <a:xfrm>
            <a:off x="2906829" y="5090162"/>
            <a:ext cx="935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학교의 자퇴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등록금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대학에 대한 만족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학업 태만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교수와의 교류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선후배와의 교류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2C790-F817-51EE-F760-7769D10B9E17}"/>
              </a:ext>
            </a:extLst>
          </p:cNvPr>
          <p:cNvSpPr txBox="1"/>
          <p:nvPr/>
        </p:nvSpPr>
        <p:spPr>
          <a:xfrm>
            <a:off x="2619828" y="4566902"/>
            <a:ext cx="733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가정의 자퇴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가정소득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부모의 학력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부모의  관여 및 지원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0EAA2-0D18-3498-A658-79AD60C011DB}"/>
              </a:ext>
            </a:extLst>
          </p:cNvPr>
          <p:cNvSpPr txBox="1"/>
          <p:nvPr/>
        </p:nvSpPr>
        <p:spPr>
          <a:xfrm>
            <a:off x="3069770" y="3813284"/>
            <a:ext cx="49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개인의 자퇴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진로성숙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개인역량 부족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7BCA5-F86A-DB86-40BE-C6C86F295791}"/>
              </a:ext>
            </a:extLst>
          </p:cNvPr>
          <p:cNvSpPr txBox="1"/>
          <p:nvPr/>
        </p:nvSpPr>
        <p:spPr>
          <a:xfrm>
            <a:off x="478969" y="4025236"/>
            <a:ext cx="283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인서울을 위해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1555F-8E22-509C-F37E-ED29F099860E}"/>
              </a:ext>
            </a:extLst>
          </p:cNvPr>
          <p:cNvSpPr txBox="1"/>
          <p:nvPr/>
        </p:nvSpPr>
        <p:spPr>
          <a:xfrm>
            <a:off x="-116116" y="4993694"/>
            <a:ext cx="254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의약계열 전문직 선호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249A031-E466-A237-E944-287B3A17ACFF}"/>
              </a:ext>
            </a:extLst>
          </p:cNvPr>
          <p:cNvCxnSpPr>
            <a:cxnSpLocks/>
          </p:cNvCxnSpPr>
          <p:nvPr/>
        </p:nvCxnSpPr>
        <p:spPr>
          <a:xfrm flipH="1">
            <a:off x="290285" y="2478468"/>
            <a:ext cx="261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661BD3E-2F66-DF05-45DB-10C3FCDD5563}"/>
              </a:ext>
            </a:extLst>
          </p:cNvPr>
          <p:cNvCxnSpPr>
            <a:cxnSpLocks/>
          </p:cNvCxnSpPr>
          <p:nvPr/>
        </p:nvCxnSpPr>
        <p:spPr>
          <a:xfrm flipH="1" flipV="1">
            <a:off x="4620126" y="2216202"/>
            <a:ext cx="2593474" cy="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40E3B1B-F0FE-7556-1381-5617715002F5}"/>
              </a:ext>
            </a:extLst>
          </p:cNvPr>
          <p:cNvCxnSpPr/>
          <p:nvPr/>
        </p:nvCxnSpPr>
        <p:spPr>
          <a:xfrm>
            <a:off x="7213600" y="2132059"/>
            <a:ext cx="4071258" cy="26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BAAF856-9D5F-5BB5-124C-BE4A69DA8FE9}"/>
              </a:ext>
            </a:extLst>
          </p:cNvPr>
          <p:cNvCxnSpPr>
            <a:cxnSpLocks/>
          </p:cNvCxnSpPr>
          <p:nvPr/>
        </p:nvCxnSpPr>
        <p:spPr>
          <a:xfrm flipH="1">
            <a:off x="3946358" y="3017427"/>
            <a:ext cx="3644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F44B4C6-2F9F-FD87-54F5-C0B175BAD931}"/>
              </a:ext>
            </a:extLst>
          </p:cNvPr>
          <p:cNvCxnSpPr/>
          <p:nvPr/>
        </p:nvCxnSpPr>
        <p:spPr>
          <a:xfrm>
            <a:off x="7590971" y="2832761"/>
            <a:ext cx="4368800" cy="1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6BD672C-CF42-6737-FBFA-2450B63276FC}"/>
              </a:ext>
            </a:extLst>
          </p:cNvPr>
          <p:cNvCxnSpPr/>
          <p:nvPr/>
        </p:nvCxnSpPr>
        <p:spPr>
          <a:xfrm flipH="1">
            <a:off x="478969" y="4394568"/>
            <a:ext cx="17417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D543A35-8087-FED4-3B47-E0C8ABB6C28B}"/>
              </a:ext>
            </a:extLst>
          </p:cNvPr>
          <p:cNvCxnSpPr>
            <a:cxnSpLocks/>
          </p:cNvCxnSpPr>
          <p:nvPr/>
        </p:nvCxnSpPr>
        <p:spPr>
          <a:xfrm>
            <a:off x="3537553" y="4182616"/>
            <a:ext cx="567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60793A6-8094-7C5D-2E20-07C741E32233}"/>
              </a:ext>
            </a:extLst>
          </p:cNvPr>
          <p:cNvCxnSpPr/>
          <p:nvPr/>
        </p:nvCxnSpPr>
        <p:spPr>
          <a:xfrm>
            <a:off x="3233647" y="4899157"/>
            <a:ext cx="6183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10C3BE6-F781-33B6-B66C-F923784B7620}"/>
              </a:ext>
            </a:extLst>
          </p:cNvPr>
          <p:cNvCxnSpPr>
            <a:cxnSpLocks/>
          </p:cNvCxnSpPr>
          <p:nvPr/>
        </p:nvCxnSpPr>
        <p:spPr>
          <a:xfrm flipV="1">
            <a:off x="2546087" y="5662462"/>
            <a:ext cx="7107082" cy="90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549D818-5B73-C086-32BF-5DD7BB3A2406}"/>
              </a:ext>
            </a:extLst>
          </p:cNvPr>
          <p:cNvCxnSpPr>
            <a:cxnSpLocks/>
          </p:cNvCxnSpPr>
          <p:nvPr/>
        </p:nvCxnSpPr>
        <p:spPr>
          <a:xfrm flipH="1">
            <a:off x="188685" y="5404320"/>
            <a:ext cx="1567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DBB3B1-D0DC-0434-8BA7-AE276C663707}"/>
              </a:ext>
            </a:extLst>
          </p:cNvPr>
          <p:cNvSpPr txBox="1"/>
          <p:nvPr/>
        </p:nvSpPr>
        <p:spPr>
          <a:xfrm>
            <a:off x="10480185" y="32443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GothicNeo Light"/>
                <a:ea typeface="+mn-ea"/>
                <a:cs typeface="+mn-cs"/>
              </a:rPr>
              <a:t>자퇴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5D00B3-D381-1218-5C1A-51C5146DDDF7}"/>
              </a:ext>
            </a:extLst>
          </p:cNvPr>
          <p:cNvCxnSpPr>
            <a:cxnSpLocks/>
          </p:cNvCxnSpPr>
          <p:nvPr/>
        </p:nvCxnSpPr>
        <p:spPr>
          <a:xfrm>
            <a:off x="8890000" y="3522904"/>
            <a:ext cx="937705" cy="2580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455A4-1B36-710A-D112-58B922463EFD}"/>
              </a:ext>
            </a:extLst>
          </p:cNvPr>
          <p:cNvSpPr/>
          <p:nvPr/>
        </p:nvSpPr>
        <p:spPr>
          <a:xfrm>
            <a:off x="9428562" y="6092237"/>
            <a:ext cx="1074058" cy="408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포기</a:t>
            </a:r>
          </a:p>
        </p:txBody>
      </p:sp>
    </p:spTree>
    <p:extLst>
      <p:ext uri="{BB962C8B-B14F-4D97-AF65-F5344CB8AC3E}">
        <p14:creationId xmlns:p14="http://schemas.microsoft.com/office/powerpoint/2010/main" val="39294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92C545-F69C-78FB-92FD-7BABFF2F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5" y="-264788"/>
            <a:ext cx="10077556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Minitap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D3A2C9-C1B1-71E4-1E19-1A721F507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72248"/>
              </p:ext>
            </p:extLst>
          </p:nvPr>
        </p:nvGraphicFramePr>
        <p:xfrm>
          <a:off x="547215" y="1248060"/>
          <a:ext cx="11020926" cy="4794081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653287">
                  <a:extLst>
                    <a:ext uri="{9D8B030D-6E8A-4147-A177-3AD203B41FA5}">
                      <a16:colId xmlns:a16="http://schemas.microsoft.com/office/drawing/2014/main" val="1567432406"/>
                    </a:ext>
                  </a:extLst>
                </a:gridCol>
                <a:gridCol w="4313222">
                  <a:extLst>
                    <a:ext uri="{9D8B030D-6E8A-4147-A177-3AD203B41FA5}">
                      <a16:colId xmlns:a16="http://schemas.microsoft.com/office/drawing/2014/main" val="3651201587"/>
                    </a:ext>
                  </a:extLst>
                </a:gridCol>
                <a:gridCol w="2283396">
                  <a:extLst>
                    <a:ext uri="{9D8B030D-6E8A-4147-A177-3AD203B41FA5}">
                      <a16:colId xmlns:a16="http://schemas.microsoft.com/office/drawing/2014/main" val="117073300"/>
                    </a:ext>
                  </a:extLst>
                </a:gridCol>
                <a:gridCol w="1209050">
                  <a:extLst>
                    <a:ext uri="{9D8B030D-6E8A-4147-A177-3AD203B41FA5}">
                      <a16:colId xmlns:a16="http://schemas.microsoft.com/office/drawing/2014/main" val="2702925890"/>
                    </a:ext>
                  </a:extLst>
                </a:gridCol>
                <a:gridCol w="1561971">
                  <a:extLst>
                    <a:ext uri="{9D8B030D-6E8A-4147-A177-3AD203B41FA5}">
                      <a16:colId xmlns:a16="http://schemas.microsoft.com/office/drawing/2014/main" val="1963707836"/>
                    </a:ext>
                  </a:extLst>
                </a:gridCol>
              </a:tblGrid>
              <a:tr h="83308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변수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가설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집행방식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Data </a:t>
                      </a:r>
                      <a:r>
                        <a:rPr lang="ko-KR" altLang="en-US" sz="1800" u="none" strike="noStrike" dirty="0">
                          <a:effectLst/>
                        </a:rPr>
                        <a:t>획득방법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2761725203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전과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두비율검정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교육통계서비스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988866490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편입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두비율검정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교육통계서비스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3201178167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타 대학 진학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재수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두비율검정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교육통계서비스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272530880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개인 사유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성적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진로 성숙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개인역량 부족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두비율검정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교육통계서비스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2875166252"/>
                  </a:ext>
                </a:extLst>
              </a:tr>
              <a:tr h="684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가정 사유 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가정 소득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부모의 학력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부모의 관여 및 지원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두비율검정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</a:rPr>
                        <a:t>교육통계서비스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236989368"/>
                  </a:ext>
                </a:extLst>
              </a:tr>
              <a:tr h="6842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학교 생활</a:t>
                      </a:r>
                      <a:endParaRPr lang="en-US" altLang="ko-K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등록금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대학 만족도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학업 태만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교수와의 교류</a:t>
                      </a:r>
                      <a:r>
                        <a:rPr lang="en-US" altLang="ko-KR" sz="140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</a:rPr>
                        <a:t>선후배 교류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H0 : μ1 = μ2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vs </a:t>
                      </a: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H1 : μ1 &gt; μ2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두비율검정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교육통계서비스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64" marR="8064" marT="8064" marB="0" anchor="ctr"/>
                </a:tc>
                <a:extLst>
                  <a:ext uri="{0D108BD9-81ED-4DB2-BD59-A6C34878D82A}">
                    <a16:rowId xmlns:a16="http://schemas.microsoft.com/office/drawing/2014/main" val="171402078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6400702" y="6372379"/>
            <a:ext cx="569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dirty="0"/>
              <a:t>- μ1 = </a:t>
            </a:r>
            <a:r>
              <a:rPr lang="ko-KR" altLang="en-US" dirty="0"/>
              <a:t>변수의 영향을 받은 </a:t>
            </a:r>
            <a:r>
              <a:rPr lang="ko-KR" altLang="en-US" dirty="0" err="1"/>
              <a:t>자퇴율</a:t>
            </a:r>
            <a:r>
              <a:rPr lang="en-US" altLang="ko-KR" dirty="0"/>
              <a:t>, μ2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일반 </a:t>
            </a:r>
            <a:r>
              <a:rPr lang="ko-KR" altLang="en-US" dirty="0" err="1"/>
              <a:t>자퇴율</a:t>
            </a:r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705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B8B1B-78C1-B190-3AE8-D6CC7572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596" y="1402868"/>
            <a:ext cx="10072922" cy="2579687"/>
          </a:xfrm>
        </p:spPr>
        <p:txBody>
          <a:bodyPr>
            <a:normAutofit/>
          </a:bodyPr>
          <a:lstStyle/>
          <a:p>
            <a:r>
              <a:rPr lang="en-US" altLang="ko-KR" sz="8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END</a:t>
            </a:r>
            <a:endParaRPr lang="ko-KR" altLang="en-US" sz="8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116069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369</Words>
  <Application>Microsoft Office PowerPoint</Application>
  <PresentationFormat>와이드스크린</PresentationFormat>
  <Paragraphs>105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Avenir Next LT Pro Light</vt:lpstr>
      <vt:lpstr>HY헤드라인M</vt:lpstr>
      <vt:lpstr>Microsoft GothicNeo</vt:lpstr>
      <vt:lpstr>Microsoft GothicNeo Light</vt:lpstr>
      <vt:lpstr>맑은 고딕</vt:lpstr>
      <vt:lpstr>Arial</vt:lpstr>
      <vt:lpstr>RocaVTI</vt:lpstr>
      <vt:lpstr>융합캡스톤디자인 4조</vt:lpstr>
      <vt:lpstr>1. 주제 재선정</vt:lpstr>
      <vt:lpstr>2. Process flow </vt:lpstr>
      <vt:lpstr>PowerPoint 프레젠테이션</vt:lpstr>
      <vt:lpstr>PowerPoint 프레젠테이션</vt:lpstr>
      <vt:lpstr>4. Minitap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융합캡스톤디자인 4조</dc:title>
  <dc:creator>최태일</dc:creator>
  <cp:lastModifiedBy>허무혁</cp:lastModifiedBy>
  <cp:revision>7</cp:revision>
  <dcterms:created xsi:type="dcterms:W3CDTF">2023-07-10T06:05:57Z</dcterms:created>
  <dcterms:modified xsi:type="dcterms:W3CDTF">2023-07-11T07:44:55Z</dcterms:modified>
</cp:coreProperties>
</file>