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7" r:id="rId16"/>
    <p:sldId id="278" r:id="rId17"/>
    <p:sldId id="279" r:id="rId18"/>
    <p:sldId id="28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09" autoAdjust="0"/>
  </p:normalViewPr>
  <p:slideViewPr>
    <p:cSldViewPr snapToGrid="0">
      <p:cViewPr varScale="1">
        <p:scale>
          <a:sx n="70" d="100"/>
          <a:sy n="70" d="100"/>
        </p:scale>
        <p:origin x="181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4a8763da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4a8763da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e13f683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e13f683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set-up: We have two conditions, subject study 10 minutes in both. They test after 3 days.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have Finnish word lists with long and short words -&gt; definitions.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English translations are short to make sure that hints have the same value (since they would have less value in very long words)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Words are randomly divided to make sure there is no bias from words that might be easier to learn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Counterbalanced to make sure that there is no bias because of what condition comes first.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e13f683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e13f683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 hypothesis: We expect the recall performance on the final test to be better for words that were practiced with orthographic hints feedback, than for words that were practiced with only show-answer feedback.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ad1d9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ad1d9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think the short words might be to be easier to learn than the long words. So we expect a higher recall performance on the final test for the short words than for the long words.</a:t>
            </a:r>
            <a:endParaRPr sz="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f91903d1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f91903d1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in percentages. Skip either this slide or the previous one.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Paired t-test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data:  (nr_of_correct_hints/4.8 * 10) and (nr_of_correct_no_hints/4.8 * 10)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= -0.39223, df = 8, p-value = 0.7051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alternative hypothesis: true difference in means is not equal to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95 percent confidence interval: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-9.554417  6.776639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 estimates: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of the differences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	-1.388889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91903d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91903d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Paired t-test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 ratio_correct_vs_seen_hints and ratio_correct_vs_seen_no_hints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-0.19583, df = 8, p-value = 0.8496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hypothesis: true difference in means is not equal to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 percent confidence interval: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-0.1534038  0.1293887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estimates: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the differences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-0.01200758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91903d1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91903d1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	Paired t-test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data:  (nr_of_correct_short/4.8 * 10) and (nr_of_correct_long/4.8 * 10)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t = 2.1875, df = 8, p-value = 0.06016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alternative hypothesis: true difference in means is not equal to 0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95 percent confidence interval: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 -0.2006866  7.6080940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sample estimates: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mean of the differences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3990"/>
                </a:solidFill>
              </a:rPr>
              <a:t>           	3.703704</a:t>
            </a:r>
            <a:endParaRPr dirty="0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A399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ad1d91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ad1d91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4ad1d91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4ad1d91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13f6838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13f6838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4a8763da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4a8763da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4a8763da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34a8763da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91903d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91903d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4a8763da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4a8763da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13f683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13f683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13f683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13f683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Type 1, we don’t use a button because the rest of the game all works with typing, </a:t>
            </a:r>
            <a:r>
              <a:rPr lang="en">
                <a:solidFill>
                  <a:srgbClr val="F3F3F3"/>
                </a:solidFill>
              </a:rPr>
              <a:t>so switching between typing and clicking might become annoying. </a:t>
            </a:r>
            <a:r>
              <a:rPr lang="en" b="1">
                <a:solidFill>
                  <a:srgbClr val="F3F3F3"/>
                </a:solidFill>
              </a:rPr>
              <a:t>Clicking is not used</a:t>
            </a:r>
            <a:r>
              <a:rPr lang="en">
                <a:solidFill>
                  <a:srgbClr val="F3F3F3"/>
                </a:solidFill>
              </a:rPr>
              <a:t> in the rest of the game for the sake of measuring reaction times.</a:t>
            </a:r>
            <a:endParaRPr>
              <a:solidFill>
                <a:srgbClr val="F3F3F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game has different levels. It is a way of making sure that </a:t>
            </a:r>
            <a:r>
              <a:rPr lang="en" b="1"/>
              <a:t>hints</a:t>
            </a:r>
            <a:r>
              <a:rPr lang="en"/>
              <a:t> become </a:t>
            </a:r>
            <a:r>
              <a:rPr lang="en" b="1"/>
              <a:t>more expensive </a:t>
            </a:r>
            <a:r>
              <a:rPr lang="en"/>
              <a:t>when you have more points, so buying a hint will still cost the player. If a hint would ever cost more than a correct answer would gain, there would be no point in buying a hint, as it would only make you lose points.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100"/>
              <a:buChar char="-"/>
            </a:pPr>
            <a:r>
              <a:rPr lang="en">
                <a:solidFill>
                  <a:srgbClr val="2A3990"/>
                </a:solidFill>
              </a:rPr>
              <a:t>(next slide) The letters given in the hint are randomized to make the chance that people will make the </a:t>
            </a:r>
            <a:r>
              <a:rPr lang="en" b="1">
                <a:solidFill>
                  <a:srgbClr val="2A3990"/>
                </a:solidFill>
              </a:rPr>
              <a:t>associated</a:t>
            </a:r>
            <a:r>
              <a:rPr lang="en">
                <a:solidFill>
                  <a:srgbClr val="2A3990"/>
                </a:solidFill>
              </a:rPr>
              <a:t> between a hint a cue smaller.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13f6838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13f6838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(next slide) The letters given in the hint are randomized to make the chance that people will make the </a:t>
            </a:r>
            <a:r>
              <a:rPr lang="en" b="1">
                <a:solidFill>
                  <a:schemeClr val="dk1"/>
                </a:solidFill>
              </a:rPr>
              <a:t>associated</a:t>
            </a:r>
            <a:r>
              <a:rPr lang="en">
                <a:solidFill>
                  <a:schemeClr val="dk1"/>
                </a:solidFill>
              </a:rPr>
              <a:t> between a hint a cue smaller.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ad1d91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ad1d91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trials: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Study and answer trials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Score bar, Total amount of points and Level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50 points right answer at level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Wrong answer:</a:t>
            </a:r>
            <a:endParaRPr>
              <a:solidFill>
                <a:srgbClr val="D9D9D9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Char char="-"/>
            </a:pPr>
            <a:r>
              <a:rPr lang="en">
                <a:solidFill>
                  <a:srgbClr val="D9D9D9"/>
                </a:solidFill>
              </a:rPr>
              <a:t>Always see correct answer, whether in normal trial or after hint</a:t>
            </a:r>
            <a:endParaRPr>
              <a:solidFill>
                <a:srgbClr val="D9D9D9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Char char="-"/>
            </a:pPr>
            <a:r>
              <a:rPr lang="en">
                <a:solidFill>
                  <a:srgbClr val="D9D9D9"/>
                </a:solidFill>
              </a:rPr>
              <a:t>Not lose any points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Hint: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Message to buy hint, press 1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will lose points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you answer correctly, you gain points from correct answer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up/down: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situation in which both levelling up and down occurs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Buying a hint -&gt; lose points -&gt; level down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Correct answer -&gt; gain points -&gt; level up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Unlikely to happen, need to buy a lot of hints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Hint</a:t>
            </a:r>
            <a:endParaRPr sz="1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Word-study tool for Finnish that provides users with infrequent hints-feedback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Maaike Los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Han Havinga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Tessa Bouws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set-up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132251" y="1323522"/>
            <a:ext cx="1840500" cy="971400"/>
          </a:xfrm>
          <a:prstGeom prst="flowChartAlternateProcess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buying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hints</a:t>
            </a:r>
            <a:endParaRPr sz="1100"/>
          </a:p>
        </p:txBody>
      </p:sp>
      <p:sp>
        <p:nvSpPr>
          <p:cNvPr id="157" name="Google Shape;157;p24"/>
          <p:cNvSpPr/>
          <p:nvPr/>
        </p:nvSpPr>
        <p:spPr>
          <a:xfrm>
            <a:off x="2888203" y="1322948"/>
            <a:ext cx="1840500" cy="971400"/>
          </a:xfrm>
          <a:prstGeom prst="flowChartAlternateProcess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 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hints</a:t>
            </a:r>
            <a:endParaRPr sz="1100"/>
          </a:p>
        </p:txBody>
      </p:sp>
      <p:sp>
        <p:nvSpPr>
          <p:cNvPr id="158" name="Google Shape;158;p24"/>
          <p:cNvSpPr/>
          <p:nvPr/>
        </p:nvSpPr>
        <p:spPr>
          <a:xfrm>
            <a:off x="132251" y="2513419"/>
            <a:ext cx="1840500" cy="971400"/>
          </a:xfrm>
          <a:prstGeom prst="flowChartAlternateProcess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long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hints</a:t>
            </a:r>
            <a:endParaRPr sz="1100"/>
          </a:p>
        </p:txBody>
      </p:sp>
      <p:sp>
        <p:nvSpPr>
          <p:cNvPr id="159" name="Google Shape;159;p24"/>
          <p:cNvSpPr/>
          <p:nvPr/>
        </p:nvSpPr>
        <p:spPr>
          <a:xfrm>
            <a:off x="2888203" y="2513419"/>
            <a:ext cx="1840500" cy="971400"/>
          </a:xfrm>
          <a:prstGeom prst="flowChartAlternateProcess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 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buying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hints</a:t>
            </a:r>
            <a:endParaRPr sz="1100"/>
          </a:p>
        </p:txBody>
      </p:sp>
      <p:sp>
        <p:nvSpPr>
          <p:cNvPr id="160" name="Google Shape;160;p24"/>
          <p:cNvSpPr/>
          <p:nvPr/>
        </p:nvSpPr>
        <p:spPr>
          <a:xfrm>
            <a:off x="1579872" y="3798867"/>
            <a:ext cx="1840500" cy="971400"/>
          </a:xfrm>
          <a:prstGeom prst="flowChartAlternateProcess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hints</a:t>
            </a:r>
            <a:endParaRPr sz="1100"/>
          </a:p>
        </p:txBody>
      </p:sp>
      <p:cxnSp>
        <p:nvCxnSpPr>
          <p:cNvPr id="161" name="Google Shape;161;p24"/>
          <p:cNvCxnSpPr/>
          <p:nvPr/>
        </p:nvCxnSpPr>
        <p:spPr>
          <a:xfrm>
            <a:off x="1052559" y="2199503"/>
            <a:ext cx="0" cy="31410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3808511" y="2199503"/>
            <a:ext cx="0" cy="31410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1052558" y="3484951"/>
            <a:ext cx="615900" cy="40950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4"/>
          <p:cNvCxnSpPr/>
          <p:nvPr/>
        </p:nvCxnSpPr>
        <p:spPr>
          <a:xfrm flipH="1">
            <a:off x="3331810" y="3484951"/>
            <a:ext cx="476700" cy="38490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4"/>
          <p:cNvSpPr txBox="1"/>
          <p:nvPr/>
        </p:nvSpPr>
        <p:spPr>
          <a:xfrm>
            <a:off x="430480" y="1028487"/>
            <a:ext cx="12441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sz="1100"/>
          </a:p>
        </p:txBody>
      </p:sp>
      <p:sp>
        <p:nvSpPr>
          <p:cNvPr id="166" name="Google Shape;166;p24"/>
          <p:cNvSpPr txBox="1"/>
          <p:nvPr/>
        </p:nvSpPr>
        <p:spPr>
          <a:xfrm>
            <a:off x="3186431" y="1028487"/>
            <a:ext cx="12441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100"/>
          </a:p>
        </p:txBody>
      </p:sp>
      <p:sp>
        <p:nvSpPr>
          <p:cNvPr id="167" name="Google Shape;167;p24"/>
          <p:cNvSpPr txBox="1"/>
          <p:nvPr/>
        </p:nvSpPr>
        <p:spPr>
          <a:xfrm>
            <a:off x="2155375" y="1539100"/>
            <a:ext cx="550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 min.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155375" y="2729575"/>
            <a:ext cx="550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 min.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622575" y="4079825"/>
            <a:ext cx="1244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days later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102025" y="191475"/>
            <a:ext cx="3885300" cy="3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Short words are short Finnish words,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long words are longer Finnish words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English translations are always short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Words randomly divided between conditions for each participant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 participants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Counterbalanced (4 started with hint, 5 without)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795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 b="1">
                <a:solidFill>
                  <a:srgbClr val="434343"/>
                </a:solidFill>
              </a:rPr>
              <a:t>Main hypothesis:</a:t>
            </a:r>
            <a:r>
              <a:rPr lang="en" sz="1700">
                <a:solidFill>
                  <a:srgbClr val="434343"/>
                </a:solidFill>
              </a:rPr>
              <a:t> Better recall for words that were learned with hints than for words with show-answer feedback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795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 b="1">
                <a:solidFill>
                  <a:srgbClr val="434343"/>
                </a:solidFill>
              </a:rPr>
              <a:t>Main hypothesis:</a:t>
            </a:r>
            <a:r>
              <a:rPr lang="en" sz="1700">
                <a:solidFill>
                  <a:srgbClr val="434343"/>
                </a:solidFill>
              </a:rPr>
              <a:t> </a:t>
            </a:r>
            <a:r>
              <a:rPr lang="en" sz="1700"/>
              <a:t>Better recall for words that were learned with hints than for words with show-answer feedback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Better recall for short than for long words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studied with hints vs. without hints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5287850" y="1017800"/>
            <a:ext cx="3544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Mean(hints): </a:t>
            </a:r>
            <a:r>
              <a:rPr lang="en" sz="1400" b="1"/>
              <a:t>11.11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Mean(no hints): </a:t>
            </a:r>
            <a:r>
              <a:rPr lang="en" sz="1400" b="1"/>
              <a:t>12.5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Results of paired t-test: p = 0.7051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0" y="1017802"/>
            <a:ext cx="5087775" cy="2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00" y="1114075"/>
            <a:ext cx="5196174" cy="280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Results:  ratio of (words correct)/(words seen) per condition</a:t>
            </a:r>
            <a:endParaRPr sz="2200"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287850" y="1017800"/>
            <a:ext cx="3544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Mean(hints): </a:t>
            </a:r>
            <a:r>
              <a:rPr lang="en" sz="1400" b="1"/>
              <a:t>0.2796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Mean(no hints): </a:t>
            </a:r>
            <a:r>
              <a:rPr lang="en" sz="1400" b="1"/>
              <a:t>0.29160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Results of paired t-test: p = 0.8496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0" y="1017802"/>
            <a:ext cx="5087775" cy="2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00" y="1114075"/>
            <a:ext cx="5196174" cy="280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short words vs. long words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5287850" y="1017800"/>
            <a:ext cx="3544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Mean(short): </a:t>
            </a:r>
            <a:r>
              <a:rPr lang="en" sz="1400" b="1"/>
              <a:t>13.66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Mean(long): </a:t>
            </a:r>
            <a:r>
              <a:rPr lang="en" sz="1400" b="1"/>
              <a:t>9.95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Results of paired t-test: p = 0.06016</a:t>
            </a:r>
            <a:endParaRPr sz="1400"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0" y="1017802"/>
            <a:ext cx="5087775" cy="2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00" y="1114075"/>
            <a:ext cx="5196174" cy="280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performance on short/long words shows lowest p-value, may be significant in larger subject pool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interaction between long/short and condition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sample (N=9)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852725" y="410000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participants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skilled participants (dyslexia)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necessary normal distribution (t-tests)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people don’t buy hints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47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Van den Broek et al. (2019)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" y="755100"/>
            <a:ext cx="7285800" cy="42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Van den Broek et al. (2019) found no significant difference during test performance between show-answer feedback and hints-feedback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possible explanation is that </a:t>
            </a:r>
            <a:r>
              <a:rPr lang="en" sz="2000" b="1"/>
              <a:t>students relied to much on the hints / recall prompts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can we force or encourage students to rely less on hints during testing?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3484350"/>
            <a:ext cx="85206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Van den Broek et al. (2019) found no significant difference during test performance between show-answer feedback and hints-feedback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possible explanation is that </a:t>
            </a:r>
            <a:r>
              <a:rPr lang="en" sz="2000" b="1"/>
              <a:t>students relied to much on the hints / recall prompts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can we force or encourage students to rely less on hints during testing?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3484350"/>
            <a:ext cx="85206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We disencourage students to use the hints during practice</a:t>
            </a:r>
            <a:endParaRPr sz="20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795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Present the word-pairs in a spacing sequence based on the </a:t>
            </a:r>
            <a:r>
              <a:rPr lang="en" sz="1700" b="1"/>
              <a:t>Slim Stampen </a:t>
            </a:r>
            <a:r>
              <a:rPr lang="en" sz="1700"/>
              <a:t>algorithm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Give the students the option to </a:t>
            </a:r>
            <a:r>
              <a:rPr lang="en" sz="1700" b="1"/>
              <a:t>buy a hint</a:t>
            </a:r>
            <a:r>
              <a:rPr lang="en" sz="1700"/>
              <a:t> if they think they do not know the answer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Hints will be </a:t>
            </a:r>
            <a:r>
              <a:rPr lang="en" sz="1700" b="1"/>
              <a:t>orthographic 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Gamification </a:t>
            </a:r>
            <a:r>
              <a:rPr lang="en" sz="1700"/>
              <a:t>by keeping scores: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Correct answer is rewarded with points, also after buying a hint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Buying a hint will cost points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score, and no penalty, for wrong answers (to encourage students to try if they can remember the word without using the hint)</a:t>
            </a:r>
            <a:endParaRPr sz="15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25" y="1229863"/>
            <a:ext cx="18478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Participant buys hint ➔ count as an incorrect answer</a:t>
            </a:r>
            <a:endParaRPr sz="2200">
              <a:solidFill>
                <a:srgbClr val="43434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Participant still does not know the answer ➔ count as another incorrect answer</a:t>
            </a:r>
            <a:endParaRPr sz="1800">
              <a:solidFill>
                <a:srgbClr val="43434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Participant gives correct answer after hint </a:t>
            </a:r>
            <a:r>
              <a:rPr lang="en" sz="1800"/>
              <a:t>➔ count as correct answer with response time multiplied by 1.25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&amp; Basic Algorithm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7953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Type ‘1’ to buy a hint.</a:t>
            </a: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The game has </a:t>
            </a:r>
            <a:r>
              <a:rPr lang="en" sz="1700" b="1">
                <a:solidFill>
                  <a:srgbClr val="434343"/>
                </a:solidFill>
              </a:rPr>
              <a:t>levels</a:t>
            </a:r>
            <a:endParaRPr sz="1700">
              <a:solidFill>
                <a:srgbClr val="434343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The higher the level, the higher the cost of a hint</a:t>
            </a:r>
            <a:endParaRPr sz="1700">
              <a:solidFill>
                <a:srgbClr val="434343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Hints will never cost more than the reward for a correct answer</a:t>
            </a: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Second letter given in the hint is </a:t>
            </a:r>
            <a:r>
              <a:rPr lang="en" sz="1700" b="1">
                <a:solidFill>
                  <a:srgbClr val="434343"/>
                </a:solidFill>
              </a:rPr>
              <a:t>randomized</a:t>
            </a:r>
            <a:endParaRPr sz="17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&amp; Basic Algorithm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7953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Type ‘1’ to buy a hint.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game has </a:t>
            </a:r>
            <a:r>
              <a:rPr lang="en" sz="1700" b="1"/>
              <a:t>levels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higher the level, the higher the cost of a hint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Hints will never cost more than the reward for a correct answer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Second letter given in the hint is </a:t>
            </a:r>
            <a:r>
              <a:rPr lang="en" sz="1700" b="1"/>
              <a:t>randomized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827250" y="1576200"/>
            <a:ext cx="2217000" cy="2240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Lumi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(snow) gets one of the following hints at random: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 n _ _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 _ o _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 _ _ w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 b="1"/>
              <a:t>Demo</a:t>
            </a:r>
            <a:endParaRPr sz="7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Diavoorstelling (16:9)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Roboto</vt:lpstr>
      <vt:lpstr>Arial</vt:lpstr>
      <vt:lpstr>Calibri</vt:lpstr>
      <vt:lpstr>Geometric</vt:lpstr>
      <vt:lpstr>Get the Hint</vt:lpstr>
      <vt:lpstr>Reminder: Van den Broek et al. (2019)</vt:lpstr>
      <vt:lpstr>The Idea</vt:lpstr>
      <vt:lpstr>The Idea</vt:lpstr>
      <vt:lpstr>Basic Algorithm</vt:lpstr>
      <vt:lpstr>Model implementation</vt:lpstr>
      <vt:lpstr>Game &amp; Basic Algorithm</vt:lpstr>
      <vt:lpstr>Game &amp; Basic Algorithm</vt:lpstr>
      <vt:lpstr>PowerPoint-presentatie</vt:lpstr>
      <vt:lpstr>Experimental set-up</vt:lpstr>
      <vt:lpstr>Hypotheses</vt:lpstr>
      <vt:lpstr>Hypotheses</vt:lpstr>
      <vt:lpstr>Results: studied with hints vs. without hints</vt:lpstr>
      <vt:lpstr>Results:  ratio of (words correct)/(words seen) per condition</vt:lpstr>
      <vt:lpstr>Results: short words vs. long words</vt:lpstr>
      <vt:lpstr>Summary of results</vt:lpstr>
      <vt:lpstr>Discussion</vt:lpstr>
      <vt:lpstr>Thank you for your attention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Hint</dc:title>
  <cp:lastModifiedBy>Maaike</cp:lastModifiedBy>
  <cp:revision>1</cp:revision>
  <dcterms:modified xsi:type="dcterms:W3CDTF">2020-10-27T10:01:13Z</dcterms:modified>
</cp:coreProperties>
</file>