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572" r:id="rId2"/>
    <p:sldId id="575" r:id="rId3"/>
    <p:sldId id="576" r:id="rId4"/>
    <p:sldId id="578" r:id="rId5"/>
    <p:sldId id="560" r:id="rId6"/>
    <p:sldId id="579" r:id="rId7"/>
    <p:sldId id="580" r:id="rId8"/>
    <p:sldId id="573" r:id="rId9"/>
    <p:sldId id="599" r:id="rId10"/>
    <p:sldId id="589" r:id="rId11"/>
    <p:sldId id="600" r:id="rId12"/>
    <p:sldId id="583" r:id="rId13"/>
    <p:sldId id="584" r:id="rId14"/>
    <p:sldId id="570" r:id="rId15"/>
    <p:sldId id="571" r:id="rId16"/>
    <p:sldId id="585" r:id="rId17"/>
    <p:sldId id="586" r:id="rId18"/>
    <p:sldId id="587" r:id="rId19"/>
    <p:sldId id="601" r:id="rId20"/>
    <p:sldId id="588" r:id="rId21"/>
    <p:sldId id="602" r:id="rId22"/>
    <p:sldId id="603" r:id="rId23"/>
    <p:sldId id="604" r:id="rId24"/>
    <p:sldId id="606" r:id="rId25"/>
    <p:sldId id="607" r:id="rId26"/>
  </p:sldIdLst>
  <p:sldSz cx="9144000" cy="6858000" type="screen4x3"/>
  <p:notesSz cx="7315200" cy="96012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333399"/>
    <a:srgbClr val="FF0000"/>
    <a:srgbClr val="3333FF"/>
    <a:srgbClr val="00FF00"/>
    <a:srgbClr val="0000CC"/>
    <a:srgbClr val="0000FF"/>
    <a:srgbClr val="E5F9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32" autoAdjust="0"/>
    <p:restoredTop sz="96405" autoAdjust="0"/>
  </p:normalViewPr>
  <p:slideViewPr>
    <p:cSldViewPr snapToGrid="0">
      <p:cViewPr varScale="1">
        <p:scale>
          <a:sx n="131" d="100"/>
          <a:sy n="131" d="100"/>
        </p:scale>
        <p:origin x="1576"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2" d="100"/>
          <a:sy n="92" d="100"/>
        </p:scale>
        <p:origin x="2646"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len, Eren" userId="1524803c-4e9d-4ade-801e-849580f16dd3" providerId="ADAL" clId="{3709C19C-2D24-43FD-9727-8CDA4D868D9A}"/>
    <pc:docChg chg="addSld modSld sldOrd">
      <pc:chgData name="Bilen, Eren" userId="1524803c-4e9d-4ade-801e-849580f16dd3" providerId="ADAL" clId="{3709C19C-2D24-43FD-9727-8CDA4D868D9A}" dt="2022-11-03T05:41:10.719" v="5"/>
      <pc:docMkLst>
        <pc:docMk/>
      </pc:docMkLst>
      <pc:sldChg chg="add">
        <pc:chgData name="Bilen, Eren" userId="1524803c-4e9d-4ade-801e-849580f16dd3" providerId="ADAL" clId="{3709C19C-2D24-43FD-9727-8CDA4D868D9A}" dt="2022-11-03T05:30:36.253" v="4"/>
        <pc:sldMkLst>
          <pc:docMk/>
          <pc:sldMk cId="0" sldId="570"/>
        </pc:sldMkLst>
      </pc:sldChg>
      <pc:sldChg chg="add">
        <pc:chgData name="Bilen, Eren" userId="1524803c-4e9d-4ade-801e-849580f16dd3" providerId="ADAL" clId="{3709C19C-2D24-43FD-9727-8CDA4D868D9A}" dt="2022-11-03T05:30:36.253" v="4"/>
        <pc:sldMkLst>
          <pc:docMk/>
          <pc:sldMk cId="0" sldId="571"/>
        </pc:sldMkLst>
      </pc:sldChg>
      <pc:sldChg chg="add">
        <pc:chgData name="Bilen, Eren" userId="1524803c-4e9d-4ade-801e-849580f16dd3" providerId="ADAL" clId="{3709C19C-2D24-43FD-9727-8CDA4D868D9A}" dt="2022-11-03T05:30:36.253" v="4"/>
        <pc:sldMkLst>
          <pc:docMk/>
          <pc:sldMk cId="0" sldId="581"/>
        </pc:sldMkLst>
      </pc:sldChg>
      <pc:sldChg chg="add">
        <pc:chgData name="Bilen, Eren" userId="1524803c-4e9d-4ade-801e-849580f16dd3" providerId="ADAL" clId="{3709C19C-2D24-43FD-9727-8CDA4D868D9A}" dt="2022-11-03T05:30:36.253" v="4"/>
        <pc:sldMkLst>
          <pc:docMk/>
          <pc:sldMk cId="0" sldId="582"/>
        </pc:sldMkLst>
      </pc:sldChg>
      <pc:sldChg chg="add">
        <pc:chgData name="Bilen, Eren" userId="1524803c-4e9d-4ade-801e-849580f16dd3" providerId="ADAL" clId="{3709C19C-2D24-43FD-9727-8CDA4D868D9A}" dt="2022-11-03T05:30:36.253" v="4"/>
        <pc:sldMkLst>
          <pc:docMk/>
          <pc:sldMk cId="0" sldId="583"/>
        </pc:sldMkLst>
      </pc:sldChg>
      <pc:sldChg chg="add">
        <pc:chgData name="Bilen, Eren" userId="1524803c-4e9d-4ade-801e-849580f16dd3" providerId="ADAL" clId="{3709C19C-2D24-43FD-9727-8CDA4D868D9A}" dt="2022-11-03T05:30:36.253" v="4"/>
        <pc:sldMkLst>
          <pc:docMk/>
          <pc:sldMk cId="0" sldId="584"/>
        </pc:sldMkLst>
      </pc:sldChg>
      <pc:sldChg chg="add">
        <pc:chgData name="Bilen, Eren" userId="1524803c-4e9d-4ade-801e-849580f16dd3" providerId="ADAL" clId="{3709C19C-2D24-43FD-9727-8CDA4D868D9A}" dt="2022-11-03T05:30:36.253" v="4"/>
        <pc:sldMkLst>
          <pc:docMk/>
          <pc:sldMk cId="0" sldId="585"/>
        </pc:sldMkLst>
      </pc:sldChg>
      <pc:sldChg chg="add">
        <pc:chgData name="Bilen, Eren" userId="1524803c-4e9d-4ade-801e-849580f16dd3" providerId="ADAL" clId="{3709C19C-2D24-43FD-9727-8CDA4D868D9A}" dt="2022-11-03T05:30:36.253" v="4"/>
        <pc:sldMkLst>
          <pc:docMk/>
          <pc:sldMk cId="0" sldId="586"/>
        </pc:sldMkLst>
      </pc:sldChg>
      <pc:sldChg chg="add">
        <pc:chgData name="Bilen, Eren" userId="1524803c-4e9d-4ade-801e-849580f16dd3" providerId="ADAL" clId="{3709C19C-2D24-43FD-9727-8CDA4D868D9A}" dt="2022-11-03T05:30:36.253" v="4"/>
        <pc:sldMkLst>
          <pc:docMk/>
          <pc:sldMk cId="0" sldId="587"/>
        </pc:sldMkLst>
      </pc:sldChg>
      <pc:sldChg chg="add">
        <pc:chgData name="Bilen, Eren" userId="1524803c-4e9d-4ade-801e-849580f16dd3" providerId="ADAL" clId="{3709C19C-2D24-43FD-9727-8CDA4D868D9A}" dt="2022-11-03T05:30:36.253" v="4"/>
        <pc:sldMkLst>
          <pc:docMk/>
          <pc:sldMk cId="0" sldId="588"/>
        </pc:sldMkLst>
      </pc:sldChg>
      <pc:sldChg chg="add ord">
        <pc:chgData name="Bilen, Eren" userId="1524803c-4e9d-4ade-801e-849580f16dd3" providerId="ADAL" clId="{3709C19C-2D24-43FD-9727-8CDA4D868D9A}" dt="2022-11-03T05:30:29.309" v="3"/>
        <pc:sldMkLst>
          <pc:docMk/>
          <pc:sldMk cId="0" sldId="589"/>
        </pc:sldMkLst>
      </pc:sldChg>
      <pc:sldChg chg="add">
        <pc:chgData name="Bilen, Eren" userId="1524803c-4e9d-4ade-801e-849580f16dd3" providerId="ADAL" clId="{3709C19C-2D24-43FD-9727-8CDA4D868D9A}" dt="2022-11-03T05:30:16.802" v="0"/>
        <pc:sldMkLst>
          <pc:docMk/>
          <pc:sldMk cId="2587922699" sldId="600"/>
        </pc:sldMkLst>
      </pc:sldChg>
      <pc:sldChg chg="add">
        <pc:chgData name="Bilen, Eren" userId="1524803c-4e9d-4ade-801e-849580f16dd3" providerId="ADAL" clId="{3709C19C-2D24-43FD-9727-8CDA4D868D9A}" dt="2022-11-03T05:30:36.253" v="4"/>
        <pc:sldMkLst>
          <pc:docMk/>
          <pc:sldMk cId="2016499672" sldId="601"/>
        </pc:sldMkLst>
      </pc:sldChg>
      <pc:sldChg chg="add">
        <pc:chgData name="Bilen, Eren" userId="1524803c-4e9d-4ade-801e-849580f16dd3" providerId="ADAL" clId="{3709C19C-2D24-43FD-9727-8CDA4D868D9A}" dt="2022-11-03T05:41:10.719" v="5"/>
        <pc:sldMkLst>
          <pc:docMk/>
          <pc:sldMk cId="0" sldId="602"/>
        </pc:sldMkLst>
      </pc:sldChg>
      <pc:sldChg chg="add">
        <pc:chgData name="Bilen, Eren" userId="1524803c-4e9d-4ade-801e-849580f16dd3" providerId="ADAL" clId="{3709C19C-2D24-43FD-9727-8CDA4D868D9A}" dt="2022-11-03T05:41:10.719" v="5"/>
        <pc:sldMkLst>
          <pc:docMk/>
          <pc:sldMk cId="3438129407" sldId="603"/>
        </pc:sldMkLst>
      </pc:sldChg>
      <pc:sldChg chg="add">
        <pc:chgData name="Bilen, Eren" userId="1524803c-4e9d-4ade-801e-849580f16dd3" providerId="ADAL" clId="{3709C19C-2D24-43FD-9727-8CDA4D868D9A}" dt="2022-11-03T05:41:10.719" v="5"/>
        <pc:sldMkLst>
          <pc:docMk/>
          <pc:sldMk cId="1888307879" sldId="604"/>
        </pc:sldMkLst>
      </pc:sldChg>
      <pc:sldChg chg="add">
        <pc:chgData name="Bilen, Eren" userId="1524803c-4e9d-4ade-801e-849580f16dd3" providerId="ADAL" clId="{3709C19C-2D24-43FD-9727-8CDA4D868D9A}" dt="2022-11-03T05:41:10.719" v="5"/>
        <pc:sldMkLst>
          <pc:docMk/>
          <pc:sldMk cId="3488811226" sldId="605"/>
        </pc:sldMkLst>
      </pc:sldChg>
      <pc:sldChg chg="add">
        <pc:chgData name="Bilen, Eren" userId="1524803c-4e9d-4ade-801e-849580f16dd3" providerId="ADAL" clId="{3709C19C-2D24-43FD-9727-8CDA4D868D9A}" dt="2022-11-03T05:41:10.719" v="5"/>
        <pc:sldMkLst>
          <pc:docMk/>
          <pc:sldMk cId="1631808070" sldId="606"/>
        </pc:sldMkLst>
      </pc:sldChg>
      <pc:sldChg chg="add">
        <pc:chgData name="Bilen, Eren" userId="1524803c-4e9d-4ade-801e-849580f16dd3" providerId="ADAL" clId="{3709C19C-2D24-43FD-9727-8CDA4D868D9A}" dt="2022-11-03T05:41:10.719" v="5"/>
        <pc:sldMkLst>
          <pc:docMk/>
          <pc:sldMk cId="773208936" sldId="607"/>
        </pc:sldMkLst>
      </pc:sldChg>
      <pc:sldChg chg="add">
        <pc:chgData name="Bilen, Eren" userId="1524803c-4e9d-4ade-801e-849580f16dd3" providerId="ADAL" clId="{3709C19C-2D24-43FD-9727-8CDA4D868D9A}" dt="2022-11-03T05:41:10.719" v="5"/>
        <pc:sldMkLst>
          <pc:docMk/>
          <pc:sldMk cId="1665166703" sldId="608"/>
        </pc:sldMkLst>
      </pc:sldChg>
      <pc:sldChg chg="add">
        <pc:chgData name="Bilen, Eren" userId="1524803c-4e9d-4ade-801e-849580f16dd3" providerId="ADAL" clId="{3709C19C-2D24-43FD-9727-8CDA4D868D9A}" dt="2022-11-03T05:41:10.719" v="5"/>
        <pc:sldMkLst>
          <pc:docMk/>
          <pc:sldMk cId="1462155233" sldId="609"/>
        </pc:sldMkLst>
      </pc:sldChg>
    </pc:docChg>
  </pc:docChgLst>
  <pc:docChgLst>
    <pc:chgData name="Bilen, Eren" userId="1524803c-4e9d-4ade-801e-849580f16dd3" providerId="ADAL" clId="{4F591052-9433-1048-BBA4-446A58F73BFB}"/>
    <pc:docChg chg="delSld">
      <pc:chgData name="Bilen, Eren" userId="1524803c-4e9d-4ade-801e-849580f16dd3" providerId="ADAL" clId="{4F591052-9433-1048-BBA4-446A58F73BFB}" dt="2022-11-08T01:55:25.817" v="5" actId="2696"/>
      <pc:docMkLst>
        <pc:docMk/>
      </pc:docMkLst>
      <pc:sldChg chg="del">
        <pc:chgData name="Bilen, Eren" userId="1524803c-4e9d-4ade-801e-849580f16dd3" providerId="ADAL" clId="{4F591052-9433-1048-BBA4-446A58F73BFB}" dt="2022-11-08T01:49:39.902" v="0" actId="2696"/>
        <pc:sldMkLst>
          <pc:docMk/>
          <pc:sldMk cId="0" sldId="577"/>
        </pc:sldMkLst>
      </pc:sldChg>
      <pc:sldChg chg="del">
        <pc:chgData name="Bilen, Eren" userId="1524803c-4e9d-4ade-801e-849580f16dd3" providerId="ADAL" clId="{4F591052-9433-1048-BBA4-446A58F73BFB}" dt="2022-11-08T01:50:29.695" v="2" actId="2696"/>
        <pc:sldMkLst>
          <pc:docMk/>
          <pc:sldMk cId="0" sldId="581"/>
        </pc:sldMkLst>
      </pc:sldChg>
      <pc:sldChg chg="del">
        <pc:chgData name="Bilen, Eren" userId="1524803c-4e9d-4ade-801e-849580f16dd3" providerId="ADAL" clId="{4F591052-9433-1048-BBA4-446A58F73BFB}" dt="2022-11-08T01:50:22.860" v="1" actId="2696"/>
        <pc:sldMkLst>
          <pc:docMk/>
          <pc:sldMk cId="0" sldId="582"/>
        </pc:sldMkLst>
      </pc:sldChg>
      <pc:sldChg chg="del">
        <pc:chgData name="Bilen, Eren" userId="1524803c-4e9d-4ade-801e-849580f16dd3" providerId="ADAL" clId="{4F591052-9433-1048-BBA4-446A58F73BFB}" dt="2022-11-08T01:53:04.230" v="3" actId="2696"/>
        <pc:sldMkLst>
          <pc:docMk/>
          <pc:sldMk cId="3488811226" sldId="605"/>
        </pc:sldMkLst>
      </pc:sldChg>
      <pc:sldChg chg="del">
        <pc:chgData name="Bilen, Eren" userId="1524803c-4e9d-4ade-801e-849580f16dd3" providerId="ADAL" clId="{4F591052-9433-1048-BBA4-446A58F73BFB}" dt="2022-11-08T01:55:25.003" v="4" actId="2696"/>
        <pc:sldMkLst>
          <pc:docMk/>
          <pc:sldMk cId="1665166703" sldId="608"/>
        </pc:sldMkLst>
      </pc:sldChg>
      <pc:sldChg chg="del">
        <pc:chgData name="Bilen, Eren" userId="1524803c-4e9d-4ade-801e-849580f16dd3" providerId="ADAL" clId="{4F591052-9433-1048-BBA4-446A58F73BFB}" dt="2022-11-08T01:55:25.817" v="5" actId="2696"/>
        <pc:sldMkLst>
          <pc:docMk/>
          <pc:sldMk cId="1462155233" sldId="609"/>
        </pc:sldMkLst>
      </pc:sldChg>
    </pc:docChg>
  </pc:docChgLst>
  <pc:docChgLst>
    <pc:chgData name="Forrester, Jeffrey" userId="6ba1022f-7673-4f6a-9d05-fd2c9f8497c3" providerId="ADAL" clId="{B84808E8-3ACD-4389-B524-6D64FEAAAF38}"/>
    <pc:docChg chg="undo custSel modSld">
      <pc:chgData name="Forrester, Jeffrey" userId="6ba1022f-7673-4f6a-9d05-fd2c9f8497c3" providerId="ADAL" clId="{B84808E8-3ACD-4389-B524-6D64FEAAAF38}" dt="2021-07-26T19:49:18.210" v="4" actId="207"/>
      <pc:docMkLst>
        <pc:docMk/>
      </pc:docMkLst>
      <pc:sldChg chg="modSp mod">
        <pc:chgData name="Forrester, Jeffrey" userId="6ba1022f-7673-4f6a-9d05-fd2c9f8497c3" providerId="ADAL" clId="{B84808E8-3ACD-4389-B524-6D64FEAAAF38}" dt="2021-07-26T19:49:18.210" v="4" actId="207"/>
        <pc:sldMkLst>
          <pc:docMk/>
          <pc:sldMk cId="1218378425" sldId="573"/>
        </pc:sldMkLst>
        <pc:spChg chg="mod">
          <ac:chgData name="Forrester, Jeffrey" userId="6ba1022f-7673-4f6a-9d05-fd2c9f8497c3" providerId="ADAL" clId="{B84808E8-3ACD-4389-B524-6D64FEAAAF38}" dt="2021-07-26T19:49:18.210" v="4" actId="207"/>
          <ac:spMkLst>
            <pc:docMk/>
            <pc:sldMk cId="1218378425" sldId="573"/>
            <ac:spMk id="14" creationId="{9B15173E-0578-44EF-A45A-BEC81259EC13}"/>
          </ac:spMkLst>
        </pc:spChg>
      </pc:sldChg>
      <pc:sldChg chg="delSp modSp mod">
        <pc:chgData name="Forrester, Jeffrey" userId="6ba1022f-7673-4f6a-9d05-fd2c9f8497c3" providerId="ADAL" clId="{B84808E8-3ACD-4389-B524-6D64FEAAAF38}" dt="2021-07-26T19:48:05.440" v="1" actId="207"/>
        <pc:sldMkLst>
          <pc:docMk/>
          <pc:sldMk cId="3546611735" sldId="599"/>
        </pc:sldMkLst>
        <pc:spChg chg="del">
          <ac:chgData name="Forrester, Jeffrey" userId="6ba1022f-7673-4f6a-9d05-fd2c9f8497c3" providerId="ADAL" clId="{B84808E8-3ACD-4389-B524-6D64FEAAAF38}" dt="2021-07-26T19:47:52.012" v="0" actId="478"/>
          <ac:spMkLst>
            <pc:docMk/>
            <pc:sldMk cId="3546611735" sldId="599"/>
            <ac:spMk id="5" creationId="{D5A00EE2-D4BB-4BBA-897F-20E9EB593271}"/>
          </ac:spMkLst>
        </pc:spChg>
        <pc:spChg chg="mod">
          <ac:chgData name="Forrester, Jeffrey" userId="6ba1022f-7673-4f6a-9d05-fd2c9f8497c3" providerId="ADAL" clId="{B84808E8-3ACD-4389-B524-6D64FEAAAF38}" dt="2021-07-26T19:48:05.440" v="1" actId="207"/>
          <ac:spMkLst>
            <pc:docMk/>
            <pc:sldMk cId="3546611735" sldId="599"/>
            <ac:spMk id="10" creationId="{BA40F999-D271-4562-B74F-E8FF1713DEB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583" cy="480388"/>
          </a:xfrm>
          <a:prstGeom prst="rect">
            <a:avLst/>
          </a:prstGeom>
        </p:spPr>
        <p:txBody>
          <a:bodyPr vert="horz" lIns="94851" tIns="47425" rIns="94851" bIns="47425" rtlCol="0"/>
          <a:lstStyle>
            <a:lvl1pPr algn="l">
              <a:defRPr sz="1200"/>
            </a:lvl1pPr>
          </a:lstStyle>
          <a:p>
            <a:endParaRPr lang="en-US"/>
          </a:p>
        </p:txBody>
      </p:sp>
      <p:sp>
        <p:nvSpPr>
          <p:cNvPr id="3" name="Date Placeholder 2"/>
          <p:cNvSpPr>
            <a:spLocks noGrp="1"/>
          </p:cNvSpPr>
          <p:nvPr>
            <p:ph type="dt" sz="quarter" idx="1"/>
          </p:nvPr>
        </p:nvSpPr>
        <p:spPr>
          <a:xfrm>
            <a:off x="4142962" y="0"/>
            <a:ext cx="3170583" cy="480388"/>
          </a:xfrm>
          <a:prstGeom prst="rect">
            <a:avLst/>
          </a:prstGeom>
        </p:spPr>
        <p:txBody>
          <a:bodyPr vert="horz" lIns="94851" tIns="47425" rIns="94851" bIns="47425" rtlCol="0"/>
          <a:lstStyle>
            <a:lvl1pPr algn="r">
              <a:defRPr sz="1200"/>
            </a:lvl1pPr>
          </a:lstStyle>
          <a:p>
            <a:endParaRPr lang="en-US"/>
          </a:p>
        </p:txBody>
      </p:sp>
      <p:sp>
        <p:nvSpPr>
          <p:cNvPr id="4" name="Footer Placeholder 3"/>
          <p:cNvSpPr>
            <a:spLocks noGrp="1"/>
          </p:cNvSpPr>
          <p:nvPr>
            <p:ph type="ftr" sz="quarter" idx="2"/>
          </p:nvPr>
        </p:nvSpPr>
        <p:spPr>
          <a:xfrm>
            <a:off x="0" y="9119173"/>
            <a:ext cx="3170583" cy="480388"/>
          </a:xfrm>
          <a:prstGeom prst="rect">
            <a:avLst/>
          </a:prstGeom>
        </p:spPr>
        <p:txBody>
          <a:bodyPr vert="horz" lIns="94851" tIns="47425" rIns="94851" bIns="47425" rtlCol="0" anchor="b"/>
          <a:lstStyle>
            <a:lvl1pPr algn="l">
              <a:defRPr sz="1200"/>
            </a:lvl1pPr>
          </a:lstStyle>
          <a:p>
            <a:endParaRPr lang="en-US"/>
          </a:p>
        </p:txBody>
      </p:sp>
    </p:spTree>
    <p:extLst>
      <p:ext uri="{BB962C8B-B14F-4D97-AF65-F5344CB8AC3E}">
        <p14:creationId xmlns:p14="http://schemas.microsoft.com/office/powerpoint/2010/main" val="1697711221"/>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200" b="0"/>
            </a:lvl1pPr>
          </a:lstStyle>
          <a:p>
            <a:endParaRPr lang="en-US"/>
          </a:p>
        </p:txBody>
      </p:sp>
      <p:sp>
        <p:nvSpPr>
          <p:cNvPr id="31748"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ffectLst/>
        </p:spPr>
      </p:sp>
      <p:sp>
        <p:nvSpPr>
          <p:cNvPr id="31749"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BEFBAB51-DCCB-441A-AE6B-6B6D1E5223B9}"/>
              </a:ext>
            </a:extLst>
          </p:cNvPr>
          <p:cNvSpPr>
            <a:spLocks noGrp="1"/>
          </p:cNvSpPr>
          <p:nvPr>
            <p:ph type="ftr" sz="quarter" idx="4"/>
          </p:nvPr>
        </p:nvSpPr>
        <p:spPr>
          <a:xfrm>
            <a:off x="0" y="9119173"/>
            <a:ext cx="3170583" cy="482027"/>
          </a:xfrm>
          <a:prstGeom prst="rect">
            <a:avLst/>
          </a:prstGeom>
        </p:spPr>
        <p:txBody>
          <a:bodyPr vert="horz" lIns="94851" tIns="47425" rIns="94851" bIns="47425" rtlCol="0" anchor="b"/>
          <a:lstStyle>
            <a:lvl1pPr algn="l">
              <a:defRPr sz="1200"/>
            </a:lvl1pPr>
          </a:lstStyle>
          <a:p>
            <a:endParaRPr lang="en-US"/>
          </a:p>
        </p:txBody>
      </p:sp>
    </p:spTree>
    <p:extLst>
      <p:ext uri="{BB962C8B-B14F-4D97-AF65-F5344CB8AC3E}">
        <p14:creationId xmlns:p14="http://schemas.microsoft.com/office/powerpoint/2010/main" val="1961600805"/>
      </p:ext>
    </p:extLst>
  </p:cSld>
  <p:clrMap bg1="lt1" tx1="dk1" bg2="lt2" tx2="dk2" accent1="accent1" accent2="accent2" accent3="accent3" accent4="accent4" accent5="accent5" accent6="accent6" hlink="hlink" folHlink="folHlink"/>
  <p:hf sldNum="0" hdr="0" ftr="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a:extLst>
              <a:ext uri="{FF2B5EF4-FFF2-40B4-BE49-F238E27FC236}">
                <a16:creationId xmlns:a16="http://schemas.microsoft.com/office/drawing/2014/main" id="{E461D39D-3A55-4B11-9441-01E8E8D5C57D}"/>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2950955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61DFE1-E7B5-44A4-A383-AF10B366AE74}"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BB09C38-6D94-4230-94B9-BDF726895779}"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E6E816F-C97E-428F-97F9-6813A8B4E43F}"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A23E29E4-2237-49B3-B651-6926155B3453}"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73F4384C-A9AC-4DC6-B59A-9CD3186F29E7}"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245225"/>
            <a:ext cx="2133600" cy="476250"/>
          </a:xfrm>
        </p:spPr>
        <p:txBody>
          <a:bodyPr/>
          <a:lstStyle>
            <a:lvl1pPr>
              <a:defRPr/>
            </a:lvl1pPr>
          </a:lstStyle>
          <a:p>
            <a:endParaRPr lang="en-US"/>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endParaRPr lang="en-US"/>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6956BB72-CA02-4EC3-A95C-F8A7B2D3955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7E5D2A2-1E14-4B71-9135-F113A880A1C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28AE3B5-86F7-4F74-A893-229D539384E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FC56918-C248-4785-AC74-DC9AC8750B17}"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C61D8CB-1362-42F5-BC29-AA748422E26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64CFA0F-AF79-4421-AE0C-B7B149A9036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D9BAA0A-E99E-4C74-9EF2-F82E94111A9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B430223-5E05-4813-BB7A-90703C36BD3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426D5A8-052F-4B6E-9831-9CBA8D007A27}"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fld id="{88EF8E4B-20CA-4179-8765-3866C02141E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23.bin"/><Relationship Id="rId1" Type="http://schemas.openxmlformats.org/officeDocument/2006/relationships/slideLayout" Target="../slideLayouts/slideLayout2.xml"/><Relationship Id="rId5" Type="http://schemas.openxmlformats.org/officeDocument/2006/relationships/image" Target="../media/image24.wmf"/><Relationship Id="rId4" Type="http://schemas.openxmlformats.org/officeDocument/2006/relationships/oleObject" Target="../embeddings/oleObject24.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oleObject" Target="../embeddings/oleObject25.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7.wmf"/><Relationship Id="rId5" Type="http://schemas.openxmlformats.org/officeDocument/2006/relationships/oleObject" Target="../embeddings/oleObject27.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29.bin"/></Relationships>
</file>

<file path=ppt/slides/_rels/slide14.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30.bin"/><Relationship Id="rId1" Type="http://schemas.openxmlformats.org/officeDocument/2006/relationships/slideLayout" Target="../slideLayouts/slideLayout1.xml"/><Relationship Id="rId5" Type="http://schemas.openxmlformats.org/officeDocument/2006/relationships/image" Target="../media/image31.wmf"/><Relationship Id="rId4" Type="http://schemas.openxmlformats.org/officeDocument/2006/relationships/oleObject" Target="../embeddings/oleObject31.bin"/></Relationships>
</file>

<file path=ppt/slides/_rels/slide1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oleObject" Target="../embeddings/oleObject32.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34.w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36.bin"/></Relationships>
</file>

<file path=ppt/slides/_rels/slide17.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embeddings/oleObject38.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image" Target="../media/image39.wmf"/><Relationship Id="rId5" Type="http://schemas.openxmlformats.org/officeDocument/2006/relationships/oleObject" Target="../embeddings/oleObject40.bin"/><Relationship Id="rId4" Type="http://schemas.openxmlformats.org/officeDocument/2006/relationships/image" Target="../media/image30.wmf"/></Relationships>
</file>

<file path=ppt/slides/_rels/slide19.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8.bin"/><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40.wmf"/><Relationship Id="rId5" Type="http://schemas.openxmlformats.org/officeDocument/2006/relationships/oleObject" Target="../embeddings/oleObject41.bin"/><Relationship Id="rId10" Type="http://schemas.openxmlformats.org/officeDocument/2006/relationships/image" Target="../media/image42.wmf"/><Relationship Id="rId4" Type="http://schemas.openxmlformats.org/officeDocument/2006/relationships/image" Target="../media/image38.emf"/><Relationship Id="rId9" Type="http://schemas.openxmlformats.org/officeDocument/2006/relationships/oleObject" Target="../embeddings/oleObject43.bin"/></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49.bin"/><Relationship Id="rId18" Type="http://schemas.openxmlformats.org/officeDocument/2006/relationships/image" Target="../media/image50.wmf"/><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47.wmf"/><Relationship Id="rId17" Type="http://schemas.openxmlformats.org/officeDocument/2006/relationships/oleObject" Target="../embeddings/oleObject51.bin"/><Relationship Id="rId2" Type="http://schemas.openxmlformats.org/officeDocument/2006/relationships/slideLayout" Target="../slideLayouts/slideLayout2.xml"/><Relationship Id="rId16" Type="http://schemas.openxmlformats.org/officeDocument/2006/relationships/image" Target="../media/image49.wmf"/><Relationship Id="rId1" Type="http://schemas.openxmlformats.org/officeDocument/2006/relationships/tags" Target="../tags/tag10.xml"/><Relationship Id="rId6" Type="http://schemas.openxmlformats.org/officeDocument/2006/relationships/image" Target="../media/image44.wmf"/><Relationship Id="rId11" Type="http://schemas.openxmlformats.org/officeDocument/2006/relationships/oleObject" Target="../embeddings/oleObject48.bin"/><Relationship Id="rId5" Type="http://schemas.openxmlformats.org/officeDocument/2006/relationships/oleObject" Target="../embeddings/oleObject45.bin"/><Relationship Id="rId15" Type="http://schemas.openxmlformats.org/officeDocument/2006/relationships/oleObject" Target="../embeddings/oleObject50.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47.bin"/><Relationship Id="rId14" Type="http://schemas.openxmlformats.org/officeDocument/2006/relationships/image" Target="../media/image48.wmf"/></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7.wmf"/><Relationship Id="rId2" Type="http://schemas.openxmlformats.org/officeDocument/2006/relationships/slideLayout" Target="../slideLayouts/slideLayout4.xml"/><Relationship Id="rId1" Type="http://schemas.openxmlformats.org/officeDocument/2006/relationships/tags" Target="../tags/tag1.xml"/><Relationship Id="rId6" Type="http://schemas.openxmlformats.org/officeDocument/2006/relationships/image" Target="../media/image4.e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6.wmf"/><Relationship Id="rId4" Type="http://schemas.openxmlformats.org/officeDocument/2006/relationships/image" Target="../media/image3.emf"/><Relationship Id="rId9" Type="http://schemas.openxmlformats.org/officeDocument/2006/relationships/oleObject" Target="../embeddings/oleObject6.bin"/><Relationship Id="rId14" Type="http://schemas.openxmlformats.org/officeDocument/2006/relationships/image" Target="../media/image8.wmf"/></Relationships>
</file>

<file path=ppt/slides/_rels/slide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4.xml"/><Relationship Id="rId1" Type="http://schemas.openxmlformats.org/officeDocument/2006/relationships/tags" Target="../tags/tag2.xml"/><Relationship Id="rId6" Type="http://schemas.openxmlformats.org/officeDocument/2006/relationships/image" Target="../media/image10.wmf"/><Relationship Id="rId5" Type="http://schemas.openxmlformats.org/officeDocument/2006/relationships/oleObject" Target="../embeddings/oleObject10.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2.bin"/></Relationships>
</file>

<file path=ppt/slides/_rels/slide6.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4.xml"/><Relationship Id="rId1" Type="http://schemas.openxmlformats.org/officeDocument/2006/relationships/tags" Target="../tags/tag3.xml"/><Relationship Id="rId6" Type="http://schemas.openxmlformats.org/officeDocument/2006/relationships/image" Target="../media/image14.wmf"/><Relationship Id="rId5" Type="http://schemas.openxmlformats.org/officeDocument/2006/relationships/oleObject" Target="../embeddings/oleObject14.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6.bin"/></Relationships>
</file>

<file path=ppt/slides/_rels/slide7.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22.bin"/><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8.w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20.bin"/><Relationship Id="rId14" Type="http://schemas.openxmlformats.org/officeDocument/2006/relationships/image" Target="../media/image22.wmf"/></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xfrm>
            <a:off x="435297" y="2311082"/>
            <a:ext cx="8394070" cy="1613037"/>
          </a:xfrm>
        </p:spPr>
        <p:txBody>
          <a:bodyPr/>
          <a:lstStyle/>
          <a:p>
            <a:r>
              <a:rPr lang="en-US" sz="3400" b="1" i="1" dirty="0">
                <a:latin typeface="Times New Roman" pitchFamily="18" charset="0"/>
              </a:rPr>
              <a:t>Clustering with Categorical/Mixed Variables</a:t>
            </a:r>
          </a:p>
        </p:txBody>
      </p:sp>
      <p:sp>
        <p:nvSpPr>
          <p:cNvPr id="74755" name="Rectangle 3"/>
          <p:cNvSpPr>
            <a:spLocks noGrp="1" noChangeArrowheads="1"/>
          </p:cNvSpPr>
          <p:nvPr>
            <p:ph type="subTitle" idx="1"/>
          </p:nvPr>
        </p:nvSpPr>
        <p:spPr>
          <a:xfrm>
            <a:off x="1392382" y="3805545"/>
            <a:ext cx="6400800" cy="665163"/>
          </a:xfrm>
        </p:spPr>
        <p:txBody>
          <a:bodyPr/>
          <a:lstStyle/>
          <a:p>
            <a:r>
              <a:rPr lang="en-US" b="1" dirty="0"/>
              <a:t>Cluster Analysis</a:t>
            </a:r>
          </a:p>
        </p:txBody>
      </p:sp>
    </p:spTree>
    <p:extLst>
      <p:ext uri="{BB962C8B-B14F-4D97-AF65-F5344CB8AC3E}">
        <p14:creationId xmlns:p14="http://schemas.microsoft.com/office/powerpoint/2010/main" val="2614167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919" y="244613"/>
            <a:ext cx="8443609" cy="532760"/>
          </a:xfrm>
        </p:spPr>
        <p:txBody>
          <a:bodyPr/>
          <a:lstStyle/>
          <a:p>
            <a:r>
              <a:rPr lang="en-US" sz="3600" b="1" dirty="0">
                <a:latin typeface="Times New Roman" pitchFamily="18" charset="0"/>
                <a:cs typeface="Times New Roman" pitchFamily="18" charset="0"/>
              </a:rPr>
              <a:t>Converting Similarity to Dissimilarity</a:t>
            </a:r>
          </a:p>
        </p:txBody>
      </p:sp>
      <p:sp>
        <p:nvSpPr>
          <p:cNvPr id="5" name="Content Placeholder 2"/>
          <p:cNvSpPr>
            <a:spLocks noGrp="1"/>
          </p:cNvSpPr>
          <p:nvPr>
            <p:ph idx="1"/>
          </p:nvPr>
        </p:nvSpPr>
        <p:spPr>
          <a:xfrm>
            <a:off x="291819" y="916628"/>
            <a:ext cx="8638172" cy="2251969"/>
          </a:xfrm>
        </p:spPr>
        <p:txBody>
          <a:bodyPr/>
          <a:lstStyle/>
          <a:p>
            <a:pPr marL="0" indent="0">
              <a:buNone/>
            </a:pPr>
            <a:r>
              <a:rPr lang="en-US" sz="2200" dirty="0">
                <a:latin typeface="Times New Roman" pitchFamily="18" charset="0"/>
                <a:cs typeface="Times New Roman" pitchFamily="18" charset="0"/>
              </a:rPr>
              <a:t>To perform Hierarchal clustering, a similarity matrix </a:t>
            </a:r>
            <a:r>
              <a:rPr lang="en-US" sz="2200" b="1" dirty="0">
                <a:latin typeface="Times New Roman" pitchFamily="18" charset="0"/>
                <a:cs typeface="Times New Roman" pitchFamily="18" charset="0"/>
              </a:rPr>
              <a:t>S</a:t>
            </a:r>
            <a:r>
              <a:rPr lang="en-US" sz="2200" dirty="0">
                <a:latin typeface="Times New Roman" pitchFamily="18" charset="0"/>
                <a:cs typeface="Times New Roman" pitchFamily="18" charset="0"/>
              </a:rPr>
              <a:t> is often converted to a dissimilarity matrix </a:t>
            </a:r>
            <a:r>
              <a:rPr lang="en-US" sz="2200" b="1" dirty="0">
                <a:latin typeface="Times New Roman" pitchFamily="18" charset="0"/>
                <a:cs typeface="Times New Roman" pitchFamily="18" charset="0"/>
              </a:rPr>
              <a:t>D</a:t>
            </a:r>
            <a:r>
              <a:rPr lang="en-US" sz="2200" dirty="0">
                <a:latin typeface="Times New Roman" pitchFamily="18" charset="0"/>
                <a:cs typeface="Times New Roman" pitchFamily="18" charset="0"/>
              </a:rPr>
              <a:t> using a transformation of </a:t>
            </a:r>
            <a:r>
              <a:rPr lang="en-US" sz="2200" b="1" dirty="0">
                <a:latin typeface="Times New Roman" pitchFamily="18" charset="0"/>
                <a:cs typeface="Times New Roman" pitchFamily="18" charset="0"/>
              </a:rPr>
              <a:t>S</a:t>
            </a:r>
            <a:r>
              <a:rPr lang="en-US" sz="2200" dirty="0">
                <a:latin typeface="Times New Roman" pitchFamily="18" charset="0"/>
                <a:cs typeface="Times New Roman" pitchFamily="18" charset="0"/>
              </a:rPr>
              <a:t>. The two most often used are</a:t>
            </a:r>
          </a:p>
          <a:p>
            <a:pPr marL="0" indent="0">
              <a:buNone/>
            </a:pPr>
            <a:endParaRPr lang="en-US" sz="2200" dirty="0">
              <a:latin typeface="Times New Roman" pitchFamily="18" charset="0"/>
              <a:cs typeface="Times New Roman" pitchFamily="18" charset="0"/>
            </a:endParaRPr>
          </a:p>
          <a:p>
            <a:pPr marL="0" indent="0">
              <a:buNone/>
            </a:pPr>
            <a:endParaRPr lang="en-US" sz="2200" dirty="0">
              <a:latin typeface="Times New Roman" pitchFamily="18" charset="0"/>
              <a:cs typeface="Times New Roman" pitchFamily="18" charset="0"/>
            </a:endParaRPr>
          </a:p>
          <a:p>
            <a:pPr>
              <a:buNone/>
            </a:pPr>
            <a:endParaRPr lang="en-US" sz="2200" dirty="0">
              <a:latin typeface="Times New Roman" pitchFamily="18" charset="0"/>
              <a:cs typeface="Times New Roman" pitchFamily="18" charset="0"/>
            </a:endParaRPr>
          </a:p>
        </p:txBody>
      </p:sp>
      <p:graphicFrame>
        <p:nvGraphicFramePr>
          <p:cNvPr id="440322" name="Object 2"/>
          <p:cNvGraphicFramePr>
            <a:graphicFrameLocks noChangeAspect="1"/>
          </p:cNvGraphicFramePr>
          <p:nvPr/>
        </p:nvGraphicFramePr>
        <p:xfrm>
          <a:off x="3294214" y="2150028"/>
          <a:ext cx="1570547" cy="584873"/>
        </p:xfrm>
        <a:graphic>
          <a:graphicData uri="http://schemas.openxmlformats.org/presentationml/2006/ole">
            <mc:AlternateContent xmlns:mc="http://schemas.openxmlformats.org/markup-compatibility/2006">
              <mc:Choice xmlns:v="urn:schemas-microsoft-com:vml" Requires="v">
                <p:oleObj name="Equation" r:id="rId2" imgW="647640" imgH="241200" progId="Equation.3">
                  <p:embed/>
                </p:oleObj>
              </mc:Choice>
              <mc:Fallback>
                <p:oleObj name="Equation" r:id="rId2" imgW="647640" imgH="241200" progId="Equation.3">
                  <p:embed/>
                  <p:pic>
                    <p:nvPicPr>
                      <p:cNvPr id="440322"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4214" y="2150028"/>
                        <a:ext cx="1570547" cy="584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23" name="Object 3"/>
          <p:cNvGraphicFramePr>
            <a:graphicFrameLocks noChangeAspect="1"/>
          </p:cNvGraphicFramePr>
          <p:nvPr/>
        </p:nvGraphicFramePr>
        <p:xfrm>
          <a:off x="3207250" y="3454023"/>
          <a:ext cx="1821943" cy="646039"/>
        </p:xfrm>
        <a:graphic>
          <a:graphicData uri="http://schemas.openxmlformats.org/presentationml/2006/ole">
            <mc:AlternateContent xmlns:mc="http://schemas.openxmlformats.org/markup-compatibility/2006">
              <mc:Choice xmlns:v="urn:schemas-microsoft-com:vml" Requires="v">
                <p:oleObj name="Equation" r:id="rId4" imgW="787320" imgH="279360" progId="Equation.3">
                  <p:embed/>
                </p:oleObj>
              </mc:Choice>
              <mc:Fallback>
                <p:oleObj name="Equation" r:id="rId4" imgW="787320" imgH="279360" progId="Equation.3">
                  <p:embed/>
                  <p:pic>
                    <p:nvPicPr>
                      <p:cNvPr id="44032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7250" y="3454023"/>
                        <a:ext cx="1821943" cy="646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5"/>
          <p:cNvSpPr txBox="1">
            <a:spLocks noChangeArrowheads="1"/>
          </p:cNvSpPr>
          <p:nvPr/>
        </p:nvSpPr>
        <p:spPr bwMode="auto">
          <a:xfrm>
            <a:off x="377888" y="2881364"/>
            <a:ext cx="8546978" cy="430887"/>
          </a:xfrm>
          <a:prstGeom prst="rect">
            <a:avLst/>
          </a:prstGeom>
          <a:noFill/>
          <a:ln w="9525">
            <a:noFill/>
            <a:miter lim="800000"/>
            <a:headEnd/>
            <a:tailEnd/>
          </a:ln>
          <a:effectLst/>
        </p:spPr>
        <p:txBody>
          <a:bodyPr wrap="square">
            <a:spAutoFit/>
          </a:bodyPr>
          <a:lstStyle/>
          <a:p>
            <a:r>
              <a:rPr lang="en-US" sz="2200" b="0" dirty="0">
                <a:latin typeface="Times New Roman" pitchFamily="18" charset="0"/>
              </a:rPr>
              <a:t>and</a:t>
            </a:r>
          </a:p>
        </p:txBody>
      </p:sp>
      <p:sp>
        <p:nvSpPr>
          <p:cNvPr id="9" name="Content Placeholder 2"/>
          <p:cNvSpPr txBox="1">
            <a:spLocks/>
          </p:cNvSpPr>
          <p:nvPr/>
        </p:nvSpPr>
        <p:spPr bwMode="auto">
          <a:xfrm>
            <a:off x="306836" y="4994044"/>
            <a:ext cx="8638172" cy="119407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1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As we have seen, the </a:t>
            </a:r>
            <a:r>
              <a:rPr kumimoji="0" lang="en-US" sz="1900" b="0" i="0" u="none" strike="noStrike" kern="0" cap="none" spc="0" normalizeH="0" baseline="0" noProof="0" dirty="0" err="1">
                <a:ln>
                  <a:noFill/>
                </a:ln>
                <a:solidFill>
                  <a:schemeClr val="tx1"/>
                </a:solidFill>
                <a:effectLst/>
                <a:uLnTx/>
                <a:uFillTx/>
                <a:latin typeface="Courier New" panose="02070309020205020404" pitchFamily="49" charset="0"/>
                <a:cs typeface="Courier New" panose="02070309020205020404" pitchFamily="49" charset="0"/>
              </a:rPr>
              <a:t>hclust</a:t>
            </a:r>
            <a:r>
              <a:rPr kumimoji="0" lang="en-US" sz="21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 function accepts a </a:t>
            </a:r>
            <a:r>
              <a:rPr kumimoji="0" lang="en-US" sz="1900" b="0" i="0" u="none" strike="noStrike" kern="0" cap="none" spc="0" normalizeH="0" baseline="0" noProof="0" dirty="0" err="1">
                <a:ln>
                  <a:noFill/>
                </a:ln>
                <a:solidFill>
                  <a:schemeClr val="tx1"/>
                </a:solidFill>
                <a:effectLst/>
                <a:uLnTx/>
                <a:uFillTx/>
                <a:latin typeface="Courier New" panose="02070309020205020404" pitchFamily="49" charset="0"/>
                <a:cs typeface="Courier New" panose="02070309020205020404" pitchFamily="49" charset="0"/>
              </a:rPr>
              <a:t>dist</a:t>
            </a:r>
            <a:r>
              <a:rPr kumimoji="0" lang="en-US" sz="21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itchFamily="18" charset="0"/>
              </a:rPr>
              <a:t> </a:t>
            </a:r>
            <a:r>
              <a:rPr kumimoji="0" lang="en-US" sz="21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object </a:t>
            </a:r>
            <a:r>
              <a:rPr lang="en-US" sz="2100" b="0" kern="0" dirty="0">
                <a:latin typeface="Times New Roman" pitchFamily="18" charset="0"/>
                <a:cs typeface="Times New Roman" pitchFamily="18" charset="0"/>
              </a:rPr>
              <a:t>as the starting point to perform the hierarchal clustering algorithm.</a:t>
            </a:r>
            <a:endParaRPr kumimoji="0" lang="en-US" sz="21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10" name="Text Box 5"/>
          <p:cNvSpPr txBox="1">
            <a:spLocks noChangeArrowheads="1"/>
          </p:cNvSpPr>
          <p:nvPr/>
        </p:nvSpPr>
        <p:spPr bwMode="auto">
          <a:xfrm>
            <a:off x="5471951" y="2226167"/>
            <a:ext cx="2426920" cy="400110"/>
          </a:xfrm>
          <a:prstGeom prst="rect">
            <a:avLst/>
          </a:prstGeom>
          <a:noFill/>
          <a:ln w="9525">
            <a:noFill/>
            <a:miter lim="800000"/>
            <a:headEnd/>
            <a:tailEnd/>
          </a:ln>
          <a:effectLst/>
        </p:spPr>
        <p:txBody>
          <a:bodyPr wrap="square">
            <a:spAutoFit/>
          </a:bodyPr>
          <a:lstStyle/>
          <a:p>
            <a:r>
              <a:rPr lang="en-US" sz="2000" b="0" dirty="0">
                <a:latin typeface="Times New Roman" pitchFamily="18" charset="0"/>
              </a:rPr>
              <a:t>for 1 </a:t>
            </a:r>
            <a:r>
              <a:rPr lang="en-US" sz="2000" b="0" u="sng" dirty="0">
                <a:latin typeface="Times New Roman" pitchFamily="18" charset="0"/>
              </a:rPr>
              <a:t>&lt;</a:t>
            </a:r>
            <a:r>
              <a:rPr lang="en-US" sz="2000" b="0" dirty="0">
                <a:latin typeface="Times New Roman" pitchFamily="18" charset="0"/>
              </a:rPr>
              <a:t> </a:t>
            </a:r>
            <a:r>
              <a:rPr lang="en-US" sz="2000" b="0" i="1" dirty="0" err="1">
                <a:latin typeface="Times New Roman" pitchFamily="18" charset="0"/>
              </a:rPr>
              <a:t>i</a:t>
            </a:r>
            <a:r>
              <a:rPr lang="en-US" sz="2000" b="0" dirty="0">
                <a:latin typeface="Times New Roman" pitchFamily="18" charset="0"/>
              </a:rPr>
              <a:t>, </a:t>
            </a:r>
            <a:r>
              <a:rPr lang="en-US" sz="2000" b="0" i="1" dirty="0">
                <a:latin typeface="Times New Roman" pitchFamily="18" charset="0"/>
              </a:rPr>
              <a:t>j</a:t>
            </a:r>
            <a:r>
              <a:rPr lang="en-US" sz="2000" b="0" dirty="0">
                <a:latin typeface="Times New Roman" pitchFamily="18" charset="0"/>
              </a:rPr>
              <a:t> </a:t>
            </a:r>
            <a:r>
              <a:rPr lang="en-US" sz="2000" b="0" u="sng" dirty="0">
                <a:latin typeface="Times New Roman" pitchFamily="18" charset="0"/>
              </a:rPr>
              <a:t>&lt;</a:t>
            </a:r>
            <a:r>
              <a:rPr lang="en-US" sz="2000" b="0" dirty="0">
                <a:latin typeface="Times New Roman" pitchFamily="18" charset="0"/>
              </a:rPr>
              <a:t> </a:t>
            </a:r>
            <a:r>
              <a:rPr lang="en-US" sz="2000" b="0" i="1" dirty="0">
                <a:latin typeface="Times New Roman" pitchFamily="18" charset="0"/>
              </a:rPr>
              <a:t>n</a:t>
            </a:r>
          </a:p>
        </p:txBody>
      </p:sp>
      <p:sp>
        <p:nvSpPr>
          <p:cNvPr id="11" name="Text Box 5"/>
          <p:cNvSpPr txBox="1">
            <a:spLocks noChangeArrowheads="1"/>
          </p:cNvSpPr>
          <p:nvPr/>
        </p:nvSpPr>
        <p:spPr bwMode="auto">
          <a:xfrm>
            <a:off x="5478430" y="3559620"/>
            <a:ext cx="2426920" cy="400110"/>
          </a:xfrm>
          <a:prstGeom prst="rect">
            <a:avLst/>
          </a:prstGeom>
          <a:noFill/>
          <a:ln w="9525">
            <a:noFill/>
            <a:miter lim="800000"/>
            <a:headEnd/>
            <a:tailEnd/>
          </a:ln>
          <a:effectLst/>
        </p:spPr>
        <p:txBody>
          <a:bodyPr wrap="square">
            <a:spAutoFit/>
          </a:bodyPr>
          <a:lstStyle/>
          <a:p>
            <a:r>
              <a:rPr lang="en-US" sz="2000" b="0" dirty="0">
                <a:latin typeface="Times New Roman" pitchFamily="18" charset="0"/>
              </a:rPr>
              <a:t>for 1 </a:t>
            </a:r>
            <a:r>
              <a:rPr lang="en-US" sz="2000" b="0" u="sng" dirty="0">
                <a:latin typeface="Times New Roman" pitchFamily="18" charset="0"/>
              </a:rPr>
              <a:t>&lt;</a:t>
            </a:r>
            <a:r>
              <a:rPr lang="en-US" sz="2000" b="0" dirty="0">
                <a:latin typeface="Times New Roman" pitchFamily="18" charset="0"/>
              </a:rPr>
              <a:t> </a:t>
            </a:r>
            <a:r>
              <a:rPr lang="en-US" sz="2000" b="0" i="1" dirty="0" err="1">
                <a:latin typeface="Times New Roman" pitchFamily="18" charset="0"/>
              </a:rPr>
              <a:t>i</a:t>
            </a:r>
            <a:r>
              <a:rPr lang="en-US" sz="2000" b="0" dirty="0">
                <a:latin typeface="Times New Roman" pitchFamily="18" charset="0"/>
              </a:rPr>
              <a:t>, </a:t>
            </a:r>
            <a:r>
              <a:rPr lang="en-US" sz="2000" b="0" i="1" dirty="0">
                <a:latin typeface="Times New Roman" pitchFamily="18" charset="0"/>
              </a:rPr>
              <a:t>j</a:t>
            </a:r>
            <a:r>
              <a:rPr lang="en-US" sz="2000" b="0" dirty="0">
                <a:latin typeface="Times New Roman" pitchFamily="18" charset="0"/>
              </a:rPr>
              <a:t> </a:t>
            </a:r>
            <a:r>
              <a:rPr lang="en-US" sz="2000" b="0" u="sng" dirty="0">
                <a:latin typeface="Times New Roman" pitchFamily="18" charset="0"/>
              </a:rPr>
              <a:t>&lt;</a:t>
            </a:r>
            <a:r>
              <a:rPr lang="en-US" sz="2000" b="0" dirty="0">
                <a:latin typeface="Times New Roman" pitchFamily="18" charset="0"/>
              </a:rPr>
              <a:t> </a:t>
            </a:r>
            <a:r>
              <a:rPr lang="en-US" sz="2000" b="0" i="1" dirty="0">
                <a:latin typeface="Times New Roman" pitchFamily="18" charset="0"/>
              </a:rPr>
              <a:t>n</a:t>
            </a:r>
          </a:p>
        </p:txBody>
      </p:sp>
      <p:sp>
        <p:nvSpPr>
          <p:cNvPr id="12" name="Text Box 5"/>
          <p:cNvSpPr txBox="1">
            <a:spLocks noChangeArrowheads="1"/>
          </p:cNvSpPr>
          <p:nvPr/>
        </p:nvSpPr>
        <p:spPr bwMode="auto">
          <a:xfrm>
            <a:off x="325013" y="4333688"/>
            <a:ext cx="8546978" cy="430887"/>
          </a:xfrm>
          <a:prstGeom prst="rect">
            <a:avLst/>
          </a:prstGeom>
          <a:noFill/>
          <a:ln w="9525">
            <a:noFill/>
            <a:miter lim="800000"/>
            <a:headEnd/>
            <a:tailEnd/>
          </a:ln>
          <a:effectLst/>
        </p:spPr>
        <p:txBody>
          <a:bodyPr wrap="square">
            <a:spAutoFit/>
          </a:bodyPr>
          <a:lstStyle/>
          <a:p>
            <a:r>
              <a:rPr lang="en-US" sz="2200" b="0" dirty="0">
                <a:latin typeface="Times New Roman" pitchFamily="18" charset="0"/>
              </a:rPr>
              <a:t>where the similarities are assumed to have been scaled between 0 and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96950"/>
            <a:ext cx="8443609" cy="532760"/>
          </a:xfrm>
        </p:spPr>
        <p:txBody>
          <a:bodyPr/>
          <a:lstStyle/>
          <a:p>
            <a:r>
              <a:rPr lang="en-US" sz="3600" b="1" dirty="0">
                <a:latin typeface="Times New Roman" pitchFamily="18" charset="0"/>
                <a:cs typeface="Times New Roman" pitchFamily="18" charset="0"/>
              </a:rPr>
              <a:t>Exercise</a:t>
            </a:r>
          </a:p>
        </p:txBody>
      </p:sp>
      <p:sp>
        <p:nvSpPr>
          <p:cNvPr id="12" name="Text Box 5"/>
          <p:cNvSpPr txBox="1">
            <a:spLocks noChangeArrowheads="1"/>
          </p:cNvSpPr>
          <p:nvPr/>
        </p:nvSpPr>
        <p:spPr bwMode="auto">
          <a:xfrm>
            <a:off x="687865" y="1726684"/>
            <a:ext cx="8115663" cy="2123658"/>
          </a:xfrm>
          <a:prstGeom prst="rect">
            <a:avLst/>
          </a:prstGeom>
          <a:noFill/>
          <a:ln w="9525">
            <a:noFill/>
            <a:miter lim="800000"/>
            <a:headEnd/>
            <a:tailEnd/>
          </a:ln>
          <a:effectLst/>
        </p:spPr>
        <p:txBody>
          <a:bodyPr wrap="square">
            <a:spAutoFit/>
          </a:bodyPr>
          <a:lstStyle/>
          <a:p>
            <a:r>
              <a:rPr lang="en-US" sz="2200" b="0" dirty="0">
                <a:latin typeface="Times New Roman" pitchFamily="18" charset="0"/>
              </a:rPr>
              <a:t>Revisit the </a:t>
            </a:r>
            <a:r>
              <a:rPr lang="en-US" b="0" dirty="0">
                <a:latin typeface="Courier New" panose="02070309020205020404" pitchFamily="49" charset="0"/>
                <a:cs typeface="Courier New" panose="02070309020205020404" pitchFamily="49" charset="0"/>
              </a:rPr>
              <a:t>vertebrates</a:t>
            </a:r>
            <a:r>
              <a:rPr lang="en-US" sz="2200" b="0" dirty="0">
                <a:latin typeface="Times New Roman" pitchFamily="18" charset="0"/>
              </a:rPr>
              <a:t> dataset from the homework. </a:t>
            </a:r>
          </a:p>
          <a:p>
            <a:endParaRPr lang="en-US" sz="2200" b="0" dirty="0">
              <a:latin typeface="Times New Roman" pitchFamily="18" charset="0"/>
            </a:endParaRPr>
          </a:p>
          <a:p>
            <a:r>
              <a:rPr lang="en-US" sz="2200" b="0" dirty="0">
                <a:latin typeface="Times New Roman" pitchFamily="18" charset="0"/>
              </a:rPr>
              <a:t>Create a dendrogram where 0-0 matches contain no useful information.</a:t>
            </a:r>
          </a:p>
          <a:p>
            <a:endParaRPr lang="en-US" sz="2200" b="0" dirty="0">
              <a:latin typeface="Times New Roman" pitchFamily="18" charset="0"/>
            </a:endParaRPr>
          </a:p>
          <a:p>
            <a:r>
              <a:rPr lang="en-US" sz="2200" b="0" dirty="0">
                <a:latin typeface="Times New Roman" pitchFamily="18" charset="0"/>
              </a:rPr>
              <a:t>Use single linkage clustering.</a:t>
            </a:r>
          </a:p>
        </p:txBody>
      </p:sp>
    </p:spTree>
    <p:extLst>
      <p:ext uri="{BB962C8B-B14F-4D97-AF65-F5344CB8AC3E}">
        <p14:creationId xmlns:p14="http://schemas.microsoft.com/office/powerpoint/2010/main" val="2587922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noChangeAspect="1"/>
          </p:cNvGraphicFramePr>
          <p:nvPr>
            <p:ph idx="1"/>
          </p:nvPr>
        </p:nvGraphicFramePr>
        <p:xfrm>
          <a:off x="1697897" y="1295254"/>
          <a:ext cx="5660417" cy="2428061"/>
        </p:xfrm>
        <a:graphic>
          <a:graphicData uri="http://schemas.openxmlformats.org/presentationml/2006/ole">
            <mc:AlternateContent xmlns:mc="http://schemas.openxmlformats.org/markup-compatibility/2006">
              <mc:Choice xmlns:v="urn:schemas-microsoft-com:vml" Requires="v">
                <p:oleObj name="Worksheet" r:id="rId2" imgW="5438932" imgH="2333711" progId="Excel.Sheet.8">
                  <p:embed/>
                </p:oleObj>
              </mc:Choice>
              <mc:Fallback>
                <p:oleObj name="Worksheet" r:id="rId2" imgW="5438932" imgH="2333711" progId="Excel.Sheet.8">
                  <p:embed/>
                  <p:pic>
                    <p:nvPicPr>
                      <p:cNvPr id="5" name="Content Placeholder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7897" y="1295254"/>
                        <a:ext cx="5660417" cy="2428061"/>
                      </a:xfrm>
                      <a:prstGeom prst="rect">
                        <a:avLst/>
                      </a:prstGeom>
                      <a:noFill/>
                      <a:ln w="28575">
                        <a:solidFill>
                          <a:schemeClr val="tx1"/>
                        </a:solidFill>
                        <a:miter lim="800000"/>
                        <a:headEnd/>
                        <a:tailEnd/>
                      </a:ln>
                    </p:spPr>
                  </p:pic>
                </p:oleObj>
              </mc:Fallback>
            </mc:AlternateContent>
          </a:graphicData>
        </a:graphic>
      </p:graphicFrame>
      <p:sp>
        <p:nvSpPr>
          <p:cNvPr id="9" name="Text Box 8"/>
          <p:cNvSpPr txBox="1">
            <a:spLocks noChangeArrowheads="1"/>
          </p:cNvSpPr>
          <p:nvPr/>
        </p:nvSpPr>
        <p:spPr bwMode="auto">
          <a:xfrm>
            <a:off x="651521" y="5314372"/>
            <a:ext cx="7771551" cy="400110"/>
          </a:xfrm>
          <a:prstGeom prst="rect">
            <a:avLst/>
          </a:prstGeom>
          <a:noFill/>
          <a:ln w="9525">
            <a:noFill/>
            <a:miter lim="800000"/>
            <a:headEnd/>
            <a:tailEnd/>
          </a:ln>
          <a:effectLst/>
        </p:spPr>
        <p:txBody>
          <a:bodyPr wrap="none">
            <a:spAutoFit/>
          </a:bodyPr>
          <a:lstStyle/>
          <a:p>
            <a:r>
              <a:rPr lang="en-US" sz="2000" b="0" u="sng" dirty="0">
                <a:latin typeface="Times New Roman" pitchFamily="18" charset="0"/>
                <a:cs typeface="Times New Roman" pitchFamily="18" charset="0"/>
              </a:rPr>
              <a:t>Trait 5</a:t>
            </a:r>
            <a:r>
              <a:rPr lang="en-US" sz="2000" b="0" dirty="0">
                <a:latin typeface="Times New Roman" pitchFamily="18" charset="0"/>
                <a:cs typeface="Times New Roman" pitchFamily="18" charset="0"/>
              </a:rPr>
              <a:t>: Type of soil in which the tree thrives  (0 = dry, 1 = moist, 2 = wet)</a:t>
            </a:r>
          </a:p>
        </p:txBody>
      </p:sp>
      <p:sp>
        <p:nvSpPr>
          <p:cNvPr id="10" name="Text Box 9"/>
          <p:cNvSpPr txBox="1">
            <a:spLocks noChangeArrowheads="1"/>
          </p:cNvSpPr>
          <p:nvPr/>
        </p:nvSpPr>
        <p:spPr bwMode="auto">
          <a:xfrm>
            <a:off x="648346" y="5679330"/>
            <a:ext cx="7142276" cy="400110"/>
          </a:xfrm>
          <a:prstGeom prst="rect">
            <a:avLst/>
          </a:prstGeom>
          <a:noFill/>
          <a:ln w="9525">
            <a:noFill/>
            <a:miter lim="800000"/>
            <a:headEnd/>
            <a:tailEnd/>
          </a:ln>
          <a:effectLst/>
        </p:spPr>
        <p:txBody>
          <a:bodyPr wrap="none">
            <a:spAutoFit/>
          </a:bodyPr>
          <a:lstStyle/>
          <a:p>
            <a:r>
              <a:rPr lang="en-US" sz="2000" b="0" u="sng" dirty="0">
                <a:latin typeface="Times New Roman" pitchFamily="18" charset="0"/>
                <a:cs typeface="Times New Roman" pitchFamily="18" charset="0"/>
              </a:rPr>
              <a:t>Trait 6</a:t>
            </a:r>
            <a:r>
              <a:rPr lang="en-US" sz="2000" b="0" dirty="0">
                <a:latin typeface="Times New Roman" pitchFamily="18" charset="0"/>
                <a:cs typeface="Times New Roman" pitchFamily="18" charset="0"/>
              </a:rPr>
              <a:t>: Crown Shape (round = 1, oval = 2, vase = 3, pyramidal = 4)</a:t>
            </a:r>
          </a:p>
        </p:txBody>
      </p:sp>
      <p:sp>
        <p:nvSpPr>
          <p:cNvPr id="12" name="Text Box 11"/>
          <p:cNvSpPr txBox="1">
            <a:spLocks noChangeArrowheads="1"/>
          </p:cNvSpPr>
          <p:nvPr/>
        </p:nvSpPr>
        <p:spPr bwMode="auto">
          <a:xfrm>
            <a:off x="263192" y="742769"/>
            <a:ext cx="8703024" cy="430887"/>
          </a:xfrm>
          <a:prstGeom prst="rect">
            <a:avLst/>
          </a:prstGeom>
          <a:noFill/>
          <a:ln w="9525">
            <a:noFill/>
            <a:miter lim="800000"/>
            <a:headEnd/>
            <a:tailEnd/>
          </a:ln>
          <a:effectLst/>
        </p:spPr>
        <p:txBody>
          <a:bodyPr wrap="none">
            <a:spAutoFit/>
          </a:bodyPr>
          <a:lstStyle/>
          <a:p>
            <a:r>
              <a:rPr lang="en-US" sz="2200" b="0" dirty="0">
                <a:latin typeface="Times New Roman" pitchFamily="18" charset="0"/>
                <a:cs typeface="Times New Roman" pitchFamily="18" charset="0"/>
              </a:rPr>
              <a:t>Consider the following expansion of the data matrix from the tree example:</a:t>
            </a:r>
          </a:p>
        </p:txBody>
      </p:sp>
      <p:sp>
        <p:nvSpPr>
          <p:cNvPr id="14" name="Text Box 5"/>
          <p:cNvSpPr txBox="1">
            <a:spLocks noChangeArrowheads="1"/>
          </p:cNvSpPr>
          <p:nvPr/>
        </p:nvSpPr>
        <p:spPr bwMode="auto">
          <a:xfrm>
            <a:off x="638009" y="4184919"/>
            <a:ext cx="6182077" cy="400110"/>
          </a:xfrm>
          <a:prstGeom prst="rect">
            <a:avLst/>
          </a:prstGeom>
          <a:noFill/>
          <a:ln w="9525">
            <a:noFill/>
            <a:miter lim="800000"/>
            <a:headEnd/>
            <a:tailEnd/>
          </a:ln>
          <a:effectLst/>
        </p:spPr>
        <p:txBody>
          <a:bodyPr wrap="none">
            <a:spAutoFit/>
          </a:bodyPr>
          <a:lstStyle/>
          <a:p>
            <a:r>
              <a:rPr lang="en-US" sz="2000" b="0" u="sng" dirty="0">
                <a:latin typeface="Times New Roman" pitchFamily="18" charset="0"/>
                <a:cs typeface="Times New Roman" pitchFamily="18" charset="0"/>
              </a:rPr>
              <a:t>Trait 2</a:t>
            </a:r>
            <a:r>
              <a:rPr lang="en-US" sz="2000" b="0" dirty="0">
                <a:latin typeface="Times New Roman" pitchFamily="18" charset="0"/>
                <a:cs typeface="Times New Roman" pitchFamily="18" charset="0"/>
              </a:rPr>
              <a:t>: Does the tree produce edible nuts (1 = yes, 0 = no)</a:t>
            </a:r>
          </a:p>
        </p:txBody>
      </p:sp>
      <p:sp>
        <p:nvSpPr>
          <p:cNvPr id="15" name="Text Box 6"/>
          <p:cNvSpPr txBox="1">
            <a:spLocks noChangeArrowheads="1"/>
          </p:cNvSpPr>
          <p:nvPr/>
        </p:nvSpPr>
        <p:spPr bwMode="auto">
          <a:xfrm>
            <a:off x="639393" y="3817389"/>
            <a:ext cx="5261953" cy="400110"/>
          </a:xfrm>
          <a:prstGeom prst="rect">
            <a:avLst/>
          </a:prstGeom>
          <a:noFill/>
          <a:ln w="9525">
            <a:noFill/>
            <a:miter lim="800000"/>
            <a:headEnd/>
            <a:tailEnd/>
          </a:ln>
          <a:effectLst/>
        </p:spPr>
        <p:txBody>
          <a:bodyPr wrap="none">
            <a:spAutoFit/>
          </a:bodyPr>
          <a:lstStyle/>
          <a:p>
            <a:r>
              <a:rPr lang="en-US" sz="2000" b="0" u="sng" dirty="0">
                <a:latin typeface="Times New Roman" pitchFamily="18" charset="0"/>
                <a:cs typeface="Times New Roman" pitchFamily="18" charset="0"/>
              </a:rPr>
              <a:t>Trait 1</a:t>
            </a:r>
            <a:r>
              <a:rPr lang="en-US" sz="2000" b="0" dirty="0">
                <a:latin typeface="Times New Roman" pitchFamily="18" charset="0"/>
                <a:cs typeface="Times New Roman" pitchFamily="18" charset="0"/>
              </a:rPr>
              <a:t>: Is the tree shade tolerant (1 = yes, 0 = no)</a:t>
            </a:r>
          </a:p>
        </p:txBody>
      </p:sp>
      <p:sp>
        <p:nvSpPr>
          <p:cNvPr id="16" name="Text Box 7"/>
          <p:cNvSpPr txBox="1">
            <a:spLocks noChangeArrowheads="1"/>
          </p:cNvSpPr>
          <p:nvPr/>
        </p:nvSpPr>
        <p:spPr bwMode="auto">
          <a:xfrm>
            <a:off x="639393" y="4560356"/>
            <a:ext cx="7014036" cy="400110"/>
          </a:xfrm>
          <a:prstGeom prst="rect">
            <a:avLst/>
          </a:prstGeom>
          <a:noFill/>
          <a:ln w="9525">
            <a:noFill/>
            <a:miter lim="800000"/>
            <a:headEnd/>
            <a:tailEnd/>
          </a:ln>
          <a:effectLst/>
        </p:spPr>
        <p:txBody>
          <a:bodyPr wrap="none">
            <a:spAutoFit/>
          </a:bodyPr>
          <a:lstStyle/>
          <a:p>
            <a:r>
              <a:rPr lang="en-US" sz="2000" b="0" u="sng" dirty="0">
                <a:latin typeface="Times New Roman" pitchFamily="18" charset="0"/>
                <a:cs typeface="Times New Roman" pitchFamily="18" charset="0"/>
              </a:rPr>
              <a:t>Trait 3</a:t>
            </a:r>
            <a:r>
              <a:rPr lang="en-US" sz="2000" b="0" dirty="0">
                <a:latin typeface="Times New Roman" pitchFamily="18" charset="0"/>
                <a:cs typeface="Times New Roman" pitchFamily="18" charset="0"/>
              </a:rPr>
              <a:t>: Is the tree susceptible to </a:t>
            </a:r>
            <a:r>
              <a:rPr lang="en-US" sz="2000" b="0" dirty="0" err="1">
                <a:latin typeface="Times New Roman" pitchFamily="18" charset="0"/>
                <a:cs typeface="Times New Roman" pitchFamily="18" charset="0"/>
              </a:rPr>
              <a:t>verticillium</a:t>
            </a:r>
            <a:r>
              <a:rPr lang="en-US" sz="2000" b="0" dirty="0">
                <a:latin typeface="Times New Roman" pitchFamily="18" charset="0"/>
                <a:cs typeface="Times New Roman" pitchFamily="18" charset="0"/>
              </a:rPr>
              <a:t> wilt  (1 = yes, 0 = no)</a:t>
            </a:r>
          </a:p>
        </p:txBody>
      </p:sp>
      <p:sp>
        <p:nvSpPr>
          <p:cNvPr id="17" name="Text Box 8"/>
          <p:cNvSpPr txBox="1">
            <a:spLocks noChangeArrowheads="1"/>
          </p:cNvSpPr>
          <p:nvPr/>
        </p:nvSpPr>
        <p:spPr bwMode="auto">
          <a:xfrm>
            <a:off x="642771" y="4935153"/>
            <a:ext cx="7946984" cy="400110"/>
          </a:xfrm>
          <a:prstGeom prst="rect">
            <a:avLst/>
          </a:prstGeom>
          <a:noFill/>
          <a:ln w="9525">
            <a:noFill/>
            <a:miter lim="800000"/>
            <a:headEnd/>
            <a:tailEnd/>
          </a:ln>
          <a:effectLst/>
        </p:spPr>
        <p:txBody>
          <a:bodyPr wrap="none">
            <a:spAutoFit/>
          </a:bodyPr>
          <a:lstStyle/>
          <a:p>
            <a:r>
              <a:rPr lang="en-US" sz="2000" b="0" u="sng" dirty="0">
                <a:latin typeface="Times New Roman" pitchFamily="18" charset="0"/>
                <a:cs typeface="Times New Roman" pitchFamily="18" charset="0"/>
              </a:rPr>
              <a:t>Trait 4</a:t>
            </a:r>
            <a:r>
              <a:rPr lang="en-US" sz="2000" b="0" dirty="0">
                <a:latin typeface="Times New Roman" pitchFamily="18" charset="0"/>
                <a:cs typeface="Times New Roman" pitchFamily="18" charset="0"/>
              </a:rPr>
              <a:t>: Is the tree sensitive to leaf scorch in city plantings  (1 = yes, 0 = no)</a:t>
            </a:r>
          </a:p>
        </p:txBody>
      </p:sp>
      <p:sp>
        <p:nvSpPr>
          <p:cNvPr id="18" name="Rectangle 2"/>
          <p:cNvSpPr txBox="1">
            <a:spLocks noChangeArrowheads="1"/>
          </p:cNvSpPr>
          <p:nvPr/>
        </p:nvSpPr>
        <p:spPr bwMode="auto">
          <a:xfrm>
            <a:off x="479425" y="155256"/>
            <a:ext cx="8229600" cy="5672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chemeClr val="tx2"/>
                </a:solidFill>
                <a:effectLst/>
                <a:uLnTx/>
                <a:uFillTx/>
                <a:latin typeface="Times New Roman" pitchFamily="18" charset="0"/>
                <a:ea typeface="+mj-ea"/>
                <a:cs typeface="+mj-cs"/>
              </a:rPr>
              <a:t>Clustering with Categorical Data </a:t>
            </a:r>
          </a:p>
        </p:txBody>
      </p:sp>
      <p:sp>
        <p:nvSpPr>
          <p:cNvPr id="19" name="Text Box 9"/>
          <p:cNvSpPr txBox="1">
            <a:spLocks noChangeArrowheads="1"/>
          </p:cNvSpPr>
          <p:nvPr/>
        </p:nvSpPr>
        <p:spPr bwMode="auto">
          <a:xfrm>
            <a:off x="280554" y="6156914"/>
            <a:ext cx="8395119" cy="430887"/>
          </a:xfrm>
          <a:prstGeom prst="rect">
            <a:avLst/>
          </a:prstGeom>
          <a:noFill/>
          <a:ln w="9525">
            <a:noFill/>
            <a:miter lim="800000"/>
            <a:headEnd/>
            <a:tailEnd/>
          </a:ln>
          <a:effectLst/>
        </p:spPr>
        <p:txBody>
          <a:bodyPr wrap="none">
            <a:spAutoFit/>
          </a:bodyPr>
          <a:lstStyle/>
          <a:p>
            <a:r>
              <a:rPr lang="en-US" sz="2200" b="0" dirty="0">
                <a:latin typeface="Times New Roman" pitchFamily="18" charset="0"/>
                <a:cs typeface="Times New Roman" pitchFamily="18" charset="0"/>
              </a:rPr>
              <a:t>We observe that traits 5 and 6 are categorical with more than two levels.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311279" y="854643"/>
            <a:ext cx="8531385" cy="4310757"/>
          </a:xfrm>
        </p:spPr>
        <p:txBody>
          <a:bodyPr/>
          <a:lstStyle/>
          <a:p>
            <a:pPr marL="0" indent="0">
              <a:buNone/>
            </a:pPr>
            <a:r>
              <a:rPr lang="en-US" sz="2000" dirty="0">
                <a:latin typeface="Times New Roman" pitchFamily="18" charset="0"/>
                <a:cs typeface="Times New Roman" pitchFamily="18" charset="0"/>
              </a:rPr>
              <a:t>The resulting similarity coefficient for an object with </a:t>
            </a:r>
            <a:r>
              <a:rPr lang="en-US" sz="2000" i="1" dirty="0">
                <a:latin typeface="Times New Roman" pitchFamily="18" charset="0"/>
                <a:cs typeface="Times New Roman" pitchFamily="18" charset="0"/>
              </a:rPr>
              <a:t>p</a:t>
            </a:r>
            <a:r>
              <a:rPr lang="en-US" sz="2000" dirty="0">
                <a:latin typeface="Times New Roman" pitchFamily="18" charset="0"/>
                <a:cs typeface="Times New Roman" pitchFamily="18" charset="0"/>
              </a:rPr>
              <a:t> categorical traits (and no continuous ones) then becomes:</a:t>
            </a: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12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Note that all binary variables are a special cases of categorical variables in which the number of categories is two and as such the above similarity coefficient can be used with data sets containing both binary and multiple level categorical data.</a:t>
            </a:r>
          </a:p>
          <a:p>
            <a:pPr marL="0" indent="0">
              <a:buNone/>
            </a:pPr>
            <a:endParaRPr lang="en-US" sz="7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Note that, as written, </a:t>
            </a:r>
            <a:r>
              <a:rPr lang="en-US" sz="2000" i="1" dirty="0" err="1">
                <a:latin typeface="Times New Roman" pitchFamily="18" charset="0"/>
                <a:cs typeface="Times New Roman" pitchFamily="18" charset="0"/>
              </a:rPr>
              <a:t>s</a:t>
            </a:r>
            <a:r>
              <a:rPr lang="en-US" sz="2000" i="1" baseline="-25000" dirty="0" err="1">
                <a:latin typeface="Times New Roman" pitchFamily="18" charset="0"/>
                <a:cs typeface="Times New Roman" pitchFamily="18" charset="0"/>
              </a:rPr>
              <a:t>ij</a:t>
            </a:r>
            <a:r>
              <a:rPr lang="en-US" sz="2000" dirty="0">
                <a:latin typeface="Times New Roman" pitchFamily="18" charset="0"/>
                <a:cs typeface="Times New Roman" pitchFamily="18" charset="0"/>
              </a:rPr>
              <a:t> treats 1-1 and 0-0 matches the same. More on this shortly.</a:t>
            </a:r>
          </a:p>
          <a:p>
            <a:pPr marL="0" indent="0">
              <a:buNone/>
            </a:pPr>
            <a:endParaRPr lang="en-US" sz="7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Calculate </a:t>
            </a:r>
            <a:r>
              <a:rPr lang="en-US" sz="2000" i="1" dirty="0">
                <a:latin typeface="Times New Roman" pitchFamily="18" charset="0"/>
                <a:cs typeface="Times New Roman" pitchFamily="18" charset="0"/>
              </a:rPr>
              <a:t>s</a:t>
            </a:r>
            <a:r>
              <a:rPr lang="en-US" sz="2000" baseline="-25000" dirty="0">
                <a:latin typeface="Times New Roman" pitchFamily="18" charset="0"/>
                <a:cs typeface="Times New Roman" pitchFamily="18" charset="0"/>
              </a:rPr>
              <a:t>9</a:t>
            </a:r>
            <a:r>
              <a:rPr lang="en-US" sz="1000" baseline="-25000" dirty="0">
                <a:latin typeface="Times New Roman" pitchFamily="18" charset="0"/>
                <a:cs typeface="Times New Roman" pitchFamily="18" charset="0"/>
              </a:rPr>
              <a:t> </a:t>
            </a:r>
            <a:r>
              <a:rPr lang="en-US" sz="2000" baseline="-25000" dirty="0">
                <a:latin typeface="Times New Roman" pitchFamily="18" charset="0"/>
                <a:cs typeface="Times New Roman" pitchFamily="18" charset="0"/>
              </a:rPr>
              <a:t>10</a:t>
            </a:r>
            <a:r>
              <a:rPr lang="en-US" sz="2000" dirty="0">
                <a:latin typeface="Times New Roman" pitchFamily="18" charset="0"/>
                <a:cs typeface="Times New Roman" pitchFamily="18" charset="0"/>
              </a:rPr>
              <a:t>, the similarity between the </a:t>
            </a:r>
            <a:r>
              <a:rPr lang="en-US" sz="2000" dirty="0" err="1">
                <a:latin typeface="Times New Roman" pitchFamily="18" charset="0"/>
                <a:cs typeface="Times New Roman" pitchFamily="18" charset="0"/>
              </a:rPr>
              <a:t>Shumard</a:t>
            </a:r>
            <a:r>
              <a:rPr lang="en-US" sz="2000" dirty="0">
                <a:latin typeface="Times New Roman" pitchFamily="18" charset="0"/>
                <a:cs typeface="Times New Roman" pitchFamily="18" charset="0"/>
              </a:rPr>
              <a:t> Oak and Black Walnut trees, using the similarity measure above</a:t>
            </a: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
        <p:nvSpPr>
          <p:cNvPr id="5" name="Title 1"/>
          <p:cNvSpPr txBox="1">
            <a:spLocks/>
          </p:cNvSpPr>
          <p:nvPr/>
        </p:nvSpPr>
        <p:spPr bwMode="auto">
          <a:xfrm>
            <a:off x="457201" y="160945"/>
            <a:ext cx="8229600" cy="6397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chemeClr val="tx2"/>
                </a:solidFill>
                <a:effectLst/>
                <a:uLnTx/>
                <a:uFillTx/>
                <a:latin typeface="Times New Roman" pitchFamily="18" charset="0"/>
                <a:ea typeface="+mj-ea"/>
                <a:cs typeface="Times New Roman" pitchFamily="18" charset="0"/>
              </a:rPr>
              <a:t>Other Categorical Data</a:t>
            </a:r>
          </a:p>
        </p:txBody>
      </p:sp>
      <p:graphicFrame>
        <p:nvGraphicFramePr>
          <p:cNvPr id="7" name="Object 2"/>
          <p:cNvGraphicFramePr>
            <a:graphicFrameLocks noChangeAspect="1"/>
          </p:cNvGraphicFramePr>
          <p:nvPr/>
        </p:nvGraphicFramePr>
        <p:xfrm>
          <a:off x="2561808" y="1712173"/>
          <a:ext cx="4106288" cy="946650"/>
        </p:xfrm>
        <a:graphic>
          <a:graphicData uri="http://schemas.openxmlformats.org/presentationml/2006/ole">
            <mc:AlternateContent xmlns:mc="http://schemas.openxmlformats.org/markup-compatibility/2006">
              <mc:Choice xmlns:v="urn:schemas-microsoft-com:vml" Requires="v">
                <p:oleObj name="Equation" r:id="rId3" imgW="1917360" imgH="444240" progId="Equation.DSMT4">
                  <p:embed/>
                </p:oleObj>
              </mc:Choice>
              <mc:Fallback>
                <p:oleObj name="Equation" r:id="rId3" imgW="1917360" imgH="444240" progId="Equation.DSMT4">
                  <p:embed/>
                  <p:pic>
                    <p:nvPicPr>
                      <p:cNvPr id="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1808" y="1712173"/>
                        <a:ext cx="4106288" cy="94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Rectangle 1">
            <a:extLst>
              <a:ext uri="{FF2B5EF4-FFF2-40B4-BE49-F238E27FC236}">
                <a16:creationId xmlns:a16="http://schemas.microsoft.com/office/drawing/2014/main" id="{9086AA40-94AF-4501-BB08-B3B0D60ADC23}"/>
              </a:ext>
            </a:extLst>
          </p:cNvPr>
          <p:cNvSpPr/>
          <p:nvPr/>
        </p:nvSpPr>
        <p:spPr>
          <a:xfrm>
            <a:off x="555518" y="5180447"/>
            <a:ext cx="6523708" cy="369332"/>
          </a:xfrm>
          <a:prstGeom prst="rect">
            <a:avLst/>
          </a:prstGeom>
        </p:spPr>
        <p:txBody>
          <a:bodyPr wrap="square">
            <a:spAutoFit/>
          </a:bodyPr>
          <a:lstStyle/>
          <a:p>
            <a:r>
              <a:rPr lang="en-US" b="0" dirty="0">
                <a:latin typeface="Times New Roman" pitchFamily="18" charset="0"/>
                <a:cs typeface="Times New Roman" pitchFamily="18" charset="0"/>
              </a:rPr>
              <a:t>We have </a:t>
            </a:r>
            <a:r>
              <a:rPr lang="en-US" b="0" i="1" dirty="0">
                <a:latin typeface="Times New Roman" pitchFamily="18" charset="0"/>
                <a:cs typeface="Times New Roman" pitchFamily="18" charset="0"/>
              </a:rPr>
              <a:t>O</a:t>
            </a:r>
            <a:r>
              <a:rPr lang="en-US" sz="1600" b="0" baseline="-25000" dirty="0">
                <a:latin typeface="Times New Roman" pitchFamily="18" charset="0"/>
                <a:cs typeface="Times New Roman" pitchFamily="18" charset="0"/>
              </a:rPr>
              <a:t>9</a:t>
            </a:r>
            <a:r>
              <a:rPr lang="en-US" b="0" dirty="0">
                <a:latin typeface="Times New Roman" pitchFamily="18" charset="0"/>
                <a:cs typeface="Times New Roman" pitchFamily="18" charset="0"/>
              </a:rPr>
              <a:t> = (1, 0, 1, 0, 1, 2) and </a:t>
            </a:r>
            <a:r>
              <a:rPr lang="en-US" b="0" i="1" dirty="0">
                <a:latin typeface="Times New Roman" pitchFamily="18" charset="0"/>
                <a:cs typeface="Times New Roman" pitchFamily="18" charset="0"/>
              </a:rPr>
              <a:t>O</a:t>
            </a:r>
            <a:r>
              <a:rPr lang="en-US" b="0" baseline="-25000" dirty="0">
                <a:latin typeface="Times New Roman" pitchFamily="18" charset="0"/>
                <a:cs typeface="Times New Roman" pitchFamily="18" charset="0"/>
              </a:rPr>
              <a:t>10</a:t>
            </a:r>
            <a:r>
              <a:rPr lang="en-US" b="0" dirty="0">
                <a:latin typeface="Times New Roman" pitchFamily="18" charset="0"/>
                <a:cs typeface="Times New Roman" pitchFamily="18" charset="0"/>
              </a:rPr>
              <a:t> = (1, 1, 0, 0, 1, 1).  Thus,</a:t>
            </a:r>
            <a:endParaRPr lang="en-US" dirty="0"/>
          </a:p>
        </p:txBody>
      </p:sp>
      <p:graphicFrame>
        <p:nvGraphicFramePr>
          <p:cNvPr id="8" name="Object 2">
            <a:extLst>
              <a:ext uri="{FF2B5EF4-FFF2-40B4-BE49-F238E27FC236}">
                <a16:creationId xmlns:a16="http://schemas.microsoft.com/office/drawing/2014/main" id="{F0FD4B04-453A-4F7F-85A2-B6CA5A0EA84D}"/>
              </a:ext>
            </a:extLst>
          </p:cNvPr>
          <p:cNvGraphicFramePr>
            <a:graphicFrameLocks noChangeAspect="1"/>
          </p:cNvGraphicFramePr>
          <p:nvPr/>
        </p:nvGraphicFramePr>
        <p:xfrm>
          <a:off x="591217" y="5673725"/>
          <a:ext cx="4144962" cy="881063"/>
        </p:xfrm>
        <a:graphic>
          <a:graphicData uri="http://schemas.openxmlformats.org/presentationml/2006/ole">
            <mc:AlternateContent xmlns:mc="http://schemas.openxmlformats.org/markup-compatibility/2006">
              <mc:Choice xmlns:v="urn:schemas-microsoft-com:vml" Requires="v">
                <p:oleObj name="Equation" r:id="rId5" imgW="2019240" imgH="431640" progId="Equation.DSMT4">
                  <p:embed/>
                </p:oleObj>
              </mc:Choice>
              <mc:Fallback>
                <p:oleObj name="Equation" r:id="rId5" imgW="2019240" imgH="431640" progId="Equation.DSMT4">
                  <p:embed/>
                  <p:pic>
                    <p:nvPicPr>
                      <p:cNvPr id="8" name="Object 2">
                        <a:extLst>
                          <a:ext uri="{FF2B5EF4-FFF2-40B4-BE49-F238E27FC236}">
                            <a16:creationId xmlns:a16="http://schemas.microsoft.com/office/drawing/2014/main" id="{F0FD4B04-453A-4F7F-85A2-B6CA5A0EA84D}"/>
                          </a:ext>
                        </a:extLst>
                      </p:cNvPr>
                      <p:cNvPicPr>
                        <a:picLocks noChangeAspect="1" noChangeArrowheads="1"/>
                      </p:cNvPicPr>
                      <p:nvPr/>
                    </p:nvPicPr>
                    <p:blipFill>
                      <a:blip r:embed="rId6"/>
                      <a:srcRect/>
                      <a:stretch>
                        <a:fillRect/>
                      </a:stretch>
                    </p:blipFill>
                    <p:spPr bwMode="auto">
                      <a:xfrm>
                        <a:off x="591217" y="5673725"/>
                        <a:ext cx="4144962" cy="881063"/>
                      </a:xfrm>
                      <a:prstGeom prst="rect">
                        <a:avLst/>
                      </a:prstGeom>
                      <a:noFill/>
                      <a:ln>
                        <a:noFill/>
                      </a:ln>
                      <a:effectLst/>
                    </p:spPr>
                  </p:pic>
                </p:oleObj>
              </mc:Fallback>
            </mc:AlternateContent>
          </a:graphicData>
        </a:graphic>
      </p:graphicFrame>
      <p:graphicFrame>
        <p:nvGraphicFramePr>
          <p:cNvPr id="9" name="Object 2">
            <a:extLst>
              <a:ext uri="{FF2B5EF4-FFF2-40B4-BE49-F238E27FC236}">
                <a16:creationId xmlns:a16="http://schemas.microsoft.com/office/drawing/2014/main" id="{51E06321-2AAD-40A2-B1F4-90D2FBAB009B}"/>
              </a:ext>
            </a:extLst>
          </p:cNvPr>
          <p:cNvGraphicFramePr>
            <a:graphicFrameLocks noChangeAspect="1"/>
          </p:cNvGraphicFramePr>
          <p:nvPr/>
        </p:nvGraphicFramePr>
        <p:xfrm>
          <a:off x="4746115" y="5739527"/>
          <a:ext cx="2736234" cy="759585"/>
        </p:xfrm>
        <a:graphic>
          <a:graphicData uri="http://schemas.openxmlformats.org/presentationml/2006/ole">
            <mc:AlternateContent xmlns:mc="http://schemas.openxmlformats.org/markup-compatibility/2006">
              <mc:Choice xmlns:v="urn:schemas-microsoft-com:vml" Requires="v">
                <p:oleObj name="Equation" r:id="rId7" imgW="1409400" imgH="393480" progId="Equation.DSMT4">
                  <p:embed/>
                </p:oleObj>
              </mc:Choice>
              <mc:Fallback>
                <p:oleObj name="Equation" r:id="rId7" imgW="1409400" imgH="393480" progId="Equation.DSMT4">
                  <p:embed/>
                  <p:pic>
                    <p:nvPicPr>
                      <p:cNvPr id="9" name="Object 2">
                        <a:extLst>
                          <a:ext uri="{FF2B5EF4-FFF2-40B4-BE49-F238E27FC236}">
                            <a16:creationId xmlns:a16="http://schemas.microsoft.com/office/drawing/2014/main" id="{51E06321-2AAD-40A2-B1F4-90D2FBAB009B}"/>
                          </a:ext>
                        </a:extLst>
                      </p:cNvPr>
                      <p:cNvPicPr>
                        <a:picLocks noChangeAspect="1" noChangeArrowheads="1"/>
                      </p:cNvPicPr>
                      <p:nvPr/>
                    </p:nvPicPr>
                    <p:blipFill>
                      <a:blip r:embed="rId8"/>
                      <a:srcRect/>
                      <a:stretch>
                        <a:fillRect/>
                      </a:stretch>
                    </p:blipFill>
                    <p:spPr bwMode="auto">
                      <a:xfrm>
                        <a:off x="4746115" y="5739527"/>
                        <a:ext cx="2736234" cy="759585"/>
                      </a:xfrm>
                      <a:prstGeom prst="rect">
                        <a:avLst/>
                      </a:prstGeom>
                      <a:noFill/>
                      <a:ln>
                        <a:noFill/>
                      </a:ln>
                      <a:effectLst/>
                    </p:spPr>
                  </p:pic>
                </p:oleObj>
              </mc:Fallback>
            </mc:AlternateContent>
          </a:graphicData>
        </a:graphic>
      </p:graphicFrame>
      <p:graphicFrame>
        <p:nvGraphicFramePr>
          <p:cNvPr id="10" name="Object 2">
            <a:extLst>
              <a:ext uri="{FF2B5EF4-FFF2-40B4-BE49-F238E27FC236}">
                <a16:creationId xmlns:a16="http://schemas.microsoft.com/office/drawing/2014/main" id="{DCFF2E8A-E856-46F4-A82E-404C9DA3CFEA}"/>
              </a:ext>
            </a:extLst>
          </p:cNvPr>
          <p:cNvGraphicFramePr>
            <a:graphicFrameLocks noChangeAspect="1"/>
          </p:cNvGraphicFramePr>
          <p:nvPr/>
        </p:nvGraphicFramePr>
        <p:xfrm>
          <a:off x="7515536" y="5734455"/>
          <a:ext cx="1158875" cy="760413"/>
        </p:xfrm>
        <a:graphic>
          <a:graphicData uri="http://schemas.openxmlformats.org/presentationml/2006/ole">
            <mc:AlternateContent xmlns:mc="http://schemas.openxmlformats.org/markup-compatibility/2006">
              <mc:Choice xmlns:v="urn:schemas-microsoft-com:vml" Requires="v">
                <p:oleObj name="Equation" r:id="rId9" imgW="596880" imgH="393480" progId="Equation.DSMT4">
                  <p:embed/>
                </p:oleObj>
              </mc:Choice>
              <mc:Fallback>
                <p:oleObj name="Equation" r:id="rId9" imgW="596880" imgH="393480" progId="Equation.DSMT4">
                  <p:embed/>
                  <p:pic>
                    <p:nvPicPr>
                      <p:cNvPr id="10" name="Object 2">
                        <a:extLst>
                          <a:ext uri="{FF2B5EF4-FFF2-40B4-BE49-F238E27FC236}">
                            <a16:creationId xmlns:a16="http://schemas.microsoft.com/office/drawing/2014/main" id="{DCFF2E8A-E856-46F4-A82E-404C9DA3CFEA}"/>
                          </a:ext>
                        </a:extLst>
                      </p:cNvPr>
                      <p:cNvPicPr>
                        <a:picLocks noChangeAspect="1" noChangeArrowheads="1"/>
                      </p:cNvPicPr>
                      <p:nvPr/>
                    </p:nvPicPr>
                    <p:blipFill>
                      <a:blip r:embed="rId10"/>
                      <a:srcRect/>
                      <a:stretch>
                        <a:fillRect/>
                      </a:stretch>
                    </p:blipFill>
                    <p:spPr bwMode="auto">
                      <a:xfrm>
                        <a:off x="7515536" y="5734455"/>
                        <a:ext cx="1158875" cy="760413"/>
                      </a:xfrm>
                      <a:prstGeom prst="rect">
                        <a:avLst/>
                      </a:prstGeom>
                      <a:noFill/>
                      <a:ln>
                        <a:noFill/>
                      </a:ln>
                      <a:effectLst/>
                    </p:spPr>
                  </p:pic>
                </p:oleObj>
              </mc:Fallback>
            </mc:AlternateContent>
          </a:graphicData>
        </a:graphic>
      </p:graphicFrame>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4994" name="Object 2"/>
          <p:cNvGraphicFramePr>
            <a:graphicFrameLocks noChangeAspect="1"/>
          </p:cNvGraphicFramePr>
          <p:nvPr/>
        </p:nvGraphicFramePr>
        <p:xfrm>
          <a:off x="2880857" y="1378527"/>
          <a:ext cx="3246664" cy="1026489"/>
        </p:xfrm>
        <a:graphic>
          <a:graphicData uri="http://schemas.openxmlformats.org/presentationml/2006/ole">
            <mc:AlternateContent xmlns:mc="http://schemas.openxmlformats.org/markup-compatibility/2006">
              <mc:Choice xmlns:v="urn:schemas-microsoft-com:vml" Requires="v">
                <p:oleObj name="Equation" r:id="rId2" imgW="1396800" imgH="444240" progId="Equation.DSMT4">
                  <p:embed/>
                </p:oleObj>
              </mc:Choice>
              <mc:Fallback>
                <p:oleObj name="Equation" r:id="rId2" imgW="1396800" imgH="444240" progId="Equation.DSMT4">
                  <p:embed/>
                  <p:pic>
                    <p:nvPicPr>
                      <p:cNvPr id="8499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857" y="1378527"/>
                        <a:ext cx="3246664" cy="1026489"/>
                      </a:xfrm>
                      <a:prstGeom prst="rect">
                        <a:avLst/>
                      </a:prstGeom>
                      <a:noFill/>
                      <a:ln>
                        <a:noFill/>
                      </a:ln>
                      <a:effectLst/>
                    </p:spPr>
                  </p:pic>
                </p:oleObj>
              </mc:Fallback>
            </mc:AlternateContent>
          </a:graphicData>
        </a:graphic>
      </p:graphicFrame>
      <p:graphicFrame>
        <p:nvGraphicFramePr>
          <p:cNvPr id="84995" name="Object 3"/>
          <p:cNvGraphicFramePr>
            <a:graphicFrameLocks noChangeAspect="1"/>
          </p:cNvGraphicFramePr>
          <p:nvPr/>
        </p:nvGraphicFramePr>
        <p:xfrm>
          <a:off x="973574" y="4167642"/>
          <a:ext cx="3369830" cy="1567648"/>
        </p:xfrm>
        <a:graphic>
          <a:graphicData uri="http://schemas.openxmlformats.org/presentationml/2006/ole">
            <mc:AlternateContent xmlns:mc="http://schemas.openxmlformats.org/markup-compatibility/2006">
              <mc:Choice xmlns:v="urn:schemas-microsoft-com:vml" Requires="v">
                <p:oleObj name="Equation" r:id="rId4" imgW="1384200" imgH="634680" progId="Equation.3">
                  <p:embed/>
                </p:oleObj>
              </mc:Choice>
              <mc:Fallback>
                <p:oleObj name="Equation" r:id="rId4" imgW="1384200" imgH="634680" progId="Equation.3">
                  <p:embed/>
                  <p:pic>
                    <p:nvPicPr>
                      <p:cNvPr id="8499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574" y="4167642"/>
                        <a:ext cx="3369830" cy="1567648"/>
                      </a:xfrm>
                      <a:prstGeom prst="rect">
                        <a:avLst/>
                      </a:prstGeom>
                      <a:noFill/>
                      <a:ln>
                        <a:noFill/>
                      </a:ln>
                      <a:effectLst/>
                    </p:spPr>
                  </p:pic>
                </p:oleObj>
              </mc:Fallback>
            </mc:AlternateContent>
          </a:graphicData>
        </a:graphic>
      </p:graphicFrame>
      <p:sp>
        <p:nvSpPr>
          <p:cNvPr id="84996" name="Text Box 4"/>
          <p:cNvSpPr txBox="1">
            <a:spLocks noChangeArrowheads="1"/>
          </p:cNvSpPr>
          <p:nvPr/>
        </p:nvSpPr>
        <p:spPr bwMode="auto">
          <a:xfrm>
            <a:off x="275616" y="188931"/>
            <a:ext cx="8610600" cy="584775"/>
          </a:xfrm>
          <a:prstGeom prst="rect">
            <a:avLst/>
          </a:prstGeom>
          <a:noFill/>
          <a:ln w="9525">
            <a:noFill/>
            <a:miter lim="800000"/>
            <a:headEnd/>
            <a:tailEnd/>
          </a:ln>
          <a:effectLst/>
        </p:spPr>
        <p:txBody>
          <a:bodyPr>
            <a:spAutoFit/>
          </a:bodyPr>
          <a:lstStyle/>
          <a:p>
            <a:pPr algn="ctr"/>
            <a:r>
              <a:rPr lang="en-US" sz="3200" dirty="0">
                <a:latin typeface="Times New Roman" pitchFamily="18" charset="0"/>
              </a:rPr>
              <a:t>Generalized Similarity Measure</a:t>
            </a:r>
          </a:p>
        </p:txBody>
      </p:sp>
      <p:sp>
        <p:nvSpPr>
          <p:cNvPr id="84997" name="Text Box 5"/>
          <p:cNvSpPr txBox="1">
            <a:spLocks noChangeArrowheads="1"/>
          </p:cNvSpPr>
          <p:nvPr/>
        </p:nvSpPr>
        <p:spPr bwMode="auto">
          <a:xfrm>
            <a:off x="411033" y="5868090"/>
            <a:ext cx="8582248" cy="738664"/>
          </a:xfrm>
          <a:prstGeom prst="rect">
            <a:avLst/>
          </a:prstGeom>
          <a:noFill/>
          <a:ln w="9525">
            <a:noFill/>
            <a:miter lim="800000"/>
            <a:headEnd/>
            <a:tailEnd/>
          </a:ln>
          <a:effectLst/>
        </p:spPr>
        <p:txBody>
          <a:bodyPr wrap="square">
            <a:spAutoFit/>
          </a:bodyPr>
          <a:lstStyle/>
          <a:p>
            <a:r>
              <a:rPr lang="en-US" sz="2100" b="0" dirty="0">
                <a:latin typeface="Times New Roman" pitchFamily="18" charset="0"/>
              </a:rPr>
              <a:t>Here, the </a:t>
            </a:r>
            <a:r>
              <a:rPr lang="en-US" sz="2100" b="0" i="1" dirty="0" err="1">
                <a:latin typeface="Times New Roman" pitchFamily="18" charset="0"/>
              </a:rPr>
              <a:t>w</a:t>
            </a:r>
            <a:r>
              <a:rPr lang="en-US" sz="2100" b="0" i="1" baseline="-25000" dirty="0" err="1">
                <a:latin typeface="Times New Roman" pitchFamily="18" charset="0"/>
              </a:rPr>
              <a:t>ijk</a:t>
            </a:r>
            <a:r>
              <a:rPr lang="en-US" sz="2100" b="0" dirty="0">
                <a:latin typeface="Times New Roman" pitchFamily="18" charset="0"/>
              </a:rPr>
              <a:t> variables are typically used to remove 0-0 matches when they are deemed to contain no useful information for clustering the objects.</a:t>
            </a:r>
          </a:p>
        </p:txBody>
      </p:sp>
      <p:sp>
        <p:nvSpPr>
          <p:cNvPr id="84998" name="Text Box 6"/>
          <p:cNvSpPr txBox="1">
            <a:spLocks noChangeArrowheads="1"/>
          </p:cNvSpPr>
          <p:nvPr/>
        </p:nvSpPr>
        <p:spPr bwMode="auto">
          <a:xfrm>
            <a:off x="377682" y="850084"/>
            <a:ext cx="8617727" cy="415498"/>
          </a:xfrm>
          <a:prstGeom prst="rect">
            <a:avLst/>
          </a:prstGeom>
          <a:noFill/>
          <a:ln w="9525">
            <a:noFill/>
            <a:miter lim="800000"/>
            <a:headEnd/>
            <a:tailEnd/>
          </a:ln>
          <a:effectLst/>
        </p:spPr>
        <p:txBody>
          <a:bodyPr wrap="square">
            <a:spAutoFit/>
          </a:bodyPr>
          <a:lstStyle/>
          <a:p>
            <a:r>
              <a:rPr lang="en-US" sz="2100" b="0" dirty="0">
                <a:latin typeface="Times New Roman" pitchFamily="18" charset="0"/>
              </a:rPr>
              <a:t>A generalized similarity measure proposed by Gower (1971) is given by:</a:t>
            </a:r>
          </a:p>
        </p:txBody>
      </p:sp>
      <p:sp>
        <p:nvSpPr>
          <p:cNvPr id="84999" name="Text Box 7"/>
          <p:cNvSpPr txBox="1">
            <a:spLocks noChangeArrowheads="1"/>
          </p:cNvSpPr>
          <p:nvPr/>
        </p:nvSpPr>
        <p:spPr bwMode="auto">
          <a:xfrm>
            <a:off x="372052" y="2506864"/>
            <a:ext cx="8623358" cy="1631216"/>
          </a:xfrm>
          <a:prstGeom prst="rect">
            <a:avLst/>
          </a:prstGeom>
          <a:noFill/>
          <a:ln w="9525">
            <a:noFill/>
            <a:miter lim="800000"/>
            <a:headEnd/>
            <a:tailEnd/>
          </a:ln>
          <a:effectLst/>
        </p:spPr>
        <p:txBody>
          <a:bodyPr wrap="square">
            <a:spAutoFit/>
          </a:bodyPr>
          <a:lstStyle/>
          <a:p>
            <a:r>
              <a:rPr lang="en-US" sz="2000" b="0" dirty="0">
                <a:latin typeface="Times New Roman" pitchFamily="18" charset="0"/>
              </a:rPr>
              <a:t>For each </a:t>
            </a:r>
            <a:r>
              <a:rPr lang="en-US" sz="2000" b="0" i="1" dirty="0">
                <a:latin typeface="Times New Roman" pitchFamily="18" charset="0"/>
              </a:rPr>
              <a:t>k</a:t>
            </a:r>
            <a:r>
              <a:rPr lang="en-US" sz="2000" b="0" dirty="0">
                <a:latin typeface="Times New Roman" pitchFamily="18" charset="0"/>
              </a:rPr>
              <a:t>, 1 </a:t>
            </a:r>
            <a:r>
              <a:rPr lang="en-US" sz="2000" b="0" u="sng" dirty="0">
                <a:latin typeface="Times New Roman" pitchFamily="18" charset="0"/>
              </a:rPr>
              <a:t>&lt;</a:t>
            </a:r>
            <a:r>
              <a:rPr lang="en-US" sz="2000" b="0" dirty="0">
                <a:latin typeface="Times New Roman" pitchFamily="18" charset="0"/>
              </a:rPr>
              <a:t> </a:t>
            </a:r>
            <a:r>
              <a:rPr lang="en-US" sz="2000" b="0" i="1" dirty="0">
                <a:latin typeface="Times New Roman" pitchFamily="18" charset="0"/>
              </a:rPr>
              <a:t>k</a:t>
            </a:r>
            <a:r>
              <a:rPr lang="en-US" sz="2000" b="0" dirty="0">
                <a:latin typeface="Times New Roman" pitchFamily="18" charset="0"/>
              </a:rPr>
              <a:t> </a:t>
            </a:r>
            <a:r>
              <a:rPr lang="en-US" sz="2000" b="0" u="sng" dirty="0">
                <a:latin typeface="Times New Roman" pitchFamily="18" charset="0"/>
              </a:rPr>
              <a:t>&lt;</a:t>
            </a:r>
            <a:r>
              <a:rPr lang="en-US" sz="2000" b="0" dirty="0">
                <a:latin typeface="Times New Roman" pitchFamily="18" charset="0"/>
              </a:rPr>
              <a:t> </a:t>
            </a:r>
            <a:r>
              <a:rPr lang="en-US" sz="2000" b="0" i="1" dirty="0">
                <a:latin typeface="Times New Roman" pitchFamily="18" charset="0"/>
              </a:rPr>
              <a:t>p</a:t>
            </a:r>
            <a:r>
              <a:rPr lang="en-US" sz="2000" b="0" dirty="0">
                <a:latin typeface="Times New Roman" pitchFamily="18" charset="0"/>
              </a:rPr>
              <a:t>, The variable </a:t>
            </a:r>
            <a:r>
              <a:rPr lang="en-US" sz="2000" b="0" i="1" dirty="0" err="1">
                <a:latin typeface="Times New Roman" pitchFamily="18" charset="0"/>
              </a:rPr>
              <a:t>w</a:t>
            </a:r>
            <a:r>
              <a:rPr lang="en-US" sz="2000" b="0" i="1" baseline="-25000" dirty="0" err="1">
                <a:latin typeface="Times New Roman" pitchFamily="18" charset="0"/>
              </a:rPr>
              <a:t>ijk</a:t>
            </a:r>
            <a:r>
              <a:rPr lang="en-US" sz="2000" b="0" baseline="-25000" dirty="0">
                <a:latin typeface="Times New Roman" pitchFamily="18" charset="0"/>
              </a:rPr>
              <a:t> </a:t>
            </a:r>
            <a:r>
              <a:rPr lang="en-US" sz="2000" b="0" dirty="0">
                <a:latin typeface="Times New Roman" pitchFamily="18" charset="0"/>
              </a:rPr>
              <a:t>is an </a:t>
            </a:r>
            <a:r>
              <a:rPr lang="en-US" sz="2000" b="0" u="sng" dirty="0">
                <a:latin typeface="Times New Roman" pitchFamily="18" charset="0"/>
              </a:rPr>
              <a:t>indicator variable</a:t>
            </a:r>
            <a:r>
              <a:rPr lang="en-US" sz="2000" b="0" dirty="0">
                <a:latin typeface="Times New Roman" pitchFamily="18" charset="0"/>
              </a:rPr>
              <a:t>, meaning the value of </a:t>
            </a:r>
            <a:r>
              <a:rPr lang="en-US" sz="2000" b="0" i="1" dirty="0" err="1">
                <a:latin typeface="Times New Roman" pitchFamily="18" charset="0"/>
              </a:rPr>
              <a:t>w</a:t>
            </a:r>
            <a:r>
              <a:rPr lang="en-US" sz="2000" b="0" i="1" baseline="-25000" dirty="0" err="1">
                <a:latin typeface="Times New Roman" pitchFamily="18" charset="0"/>
              </a:rPr>
              <a:t>ijk</a:t>
            </a:r>
            <a:r>
              <a:rPr lang="en-US" sz="2000" b="0" dirty="0">
                <a:latin typeface="Times New Roman" pitchFamily="18" charset="0"/>
              </a:rPr>
              <a:t> is 0 or 1 for any (</a:t>
            </a:r>
            <a:r>
              <a:rPr lang="en-US" sz="2000" b="0" i="1" dirty="0" err="1">
                <a:latin typeface="Times New Roman" pitchFamily="18" charset="0"/>
              </a:rPr>
              <a:t>i</a:t>
            </a:r>
            <a:r>
              <a:rPr lang="en-US" sz="2000" b="0" dirty="0">
                <a:latin typeface="Times New Roman" pitchFamily="18" charset="0"/>
              </a:rPr>
              <a:t>, </a:t>
            </a:r>
            <a:r>
              <a:rPr lang="en-US" sz="2000" b="0" i="1" dirty="0">
                <a:latin typeface="Times New Roman" pitchFamily="18" charset="0"/>
              </a:rPr>
              <a:t>j</a:t>
            </a:r>
            <a:r>
              <a:rPr lang="en-US" sz="2000" b="0" dirty="0">
                <a:latin typeface="Times New Roman" pitchFamily="18" charset="0"/>
              </a:rPr>
              <a:t>, </a:t>
            </a:r>
            <a:r>
              <a:rPr lang="en-US" sz="2000" b="0" i="1" dirty="0">
                <a:latin typeface="Times New Roman" pitchFamily="18" charset="0"/>
              </a:rPr>
              <a:t>k</a:t>
            </a:r>
            <a:r>
              <a:rPr lang="en-US" sz="2000" b="0" dirty="0">
                <a:latin typeface="Times New Roman" pitchFamily="18" charset="0"/>
              </a:rPr>
              <a:t>) triple. The value of </a:t>
            </a:r>
            <a:r>
              <a:rPr lang="en-US" sz="2000" b="0" i="1" dirty="0" err="1">
                <a:latin typeface="Times New Roman" pitchFamily="18" charset="0"/>
              </a:rPr>
              <a:t>w</a:t>
            </a:r>
            <a:r>
              <a:rPr lang="en-US" sz="2000" b="0" i="1" baseline="-25000" dirty="0" err="1">
                <a:latin typeface="Times New Roman" pitchFamily="18" charset="0"/>
              </a:rPr>
              <a:t>ijk</a:t>
            </a:r>
            <a:r>
              <a:rPr lang="en-US" sz="2000" b="0" dirty="0">
                <a:latin typeface="Times New Roman" pitchFamily="18" charset="0"/>
              </a:rPr>
              <a:t> assigned depending on whether or not the comparison is considered valid. For categorical variables components are assigned a value of one when the two individuals have the same value and zero otherwise.</a:t>
            </a:r>
            <a:endParaRPr lang="en-US" sz="2000" b="0" baseline="-25000" dirty="0">
              <a:latin typeface="Times New Roman" pitchFamily="18" charset="0"/>
            </a:endParaRPr>
          </a:p>
        </p:txBody>
      </p:sp>
      <p:sp>
        <p:nvSpPr>
          <p:cNvPr id="9" name="Text Box 5"/>
          <p:cNvSpPr txBox="1">
            <a:spLocks noChangeArrowheads="1"/>
          </p:cNvSpPr>
          <p:nvPr/>
        </p:nvSpPr>
        <p:spPr bwMode="auto">
          <a:xfrm>
            <a:off x="4684544" y="4198363"/>
            <a:ext cx="4104679" cy="830997"/>
          </a:xfrm>
          <a:prstGeom prst="rect">
            <a:avLst/>
          </a:prstGeom>
          <a:noFill/>
          <a:ln w="9525">
            <a:noFill/>
            <a:miter lim="800000"/>
            <a:headEnd/>
            <a:tailEnd/>
          </a:ln>
          <a:effectLst/>
        </p:spPr>
        <p:txBody>
          <a:bodyPr wrap="square">
            <a:spAutoFit/>
          </a:bodyPr>
          <a:lstStyle/>
          <a:p>
            <a:r>
              <a:rPr lang="en-US" sz="2400" b="0" dirty="0">
                <a:latin typeface="Times New Roman" pitchFamily="18" charset="0"/>
              </a:rPr>
              <a:t>comparison between </a:t>
            </a:r>
            <a:r>
              <a:rPr lang="en-US" sz="2400" b="0" i="1" dirty="0" err="1">
                <a:latin typeface="Times New Roman" pitchFamily="18" charset="0"/>
              </a:rPr>
              <a:t>O</a:t>
            </a:r>
            <a:r>
              <a:rPr lang="en-US" sz="2400" b="0" i="1" baseline="-25000" dirty="0" err="1">
                <a:latin typeface="Times New Roman" pitchFamily="18" charset="0"/>
              </a:rPr>
              <a:t>i</a:t>
            </a:r>
            <a:r>
              <a:rPr lang="en-US" sz="2400" b="0" dirty="0">
                <a:latin typeface="Times New Roman" pitchFamily="18" charset="0"/>
              </a:rPr>
              <a:t> and </a:t>
            </a:r>
            <a:r>
              <a:rPr lang="en-US" sz="2400" b="0" i="1" dirty="0" err="1">
                <a:latin typeface="Times New Roman" pitchFamily="18" charset="0"/>
              </a:rPr>
              <a:t>O</a:t>
            </a:r>
            <a:r>
              <a:rPr lang="en-US" sz="2400" b="0" i="1" baseline="-25000" dirty="0" err="1">
                <a:latin typeface="Times New Roman" pitchFamily="18" charset="0"/>
              </a:rPr>
              <a:t>j</a:t>
            </a:r>
            <a:r>
              <a:rPr lang="en-US" sz="2400" b="0" dirty="0">
                <a:latin typeface="Times New Roman" pitchFamily="18" charset="0"/>
              </a:rPr>
              <a:t> in variable </a:t>
            </a:r>
            <a:r>
              <a:rPr lang="en-US" sz="2400" b="0" i="1" dirty="0">
                <a:latin typeface="Times New Roman" pitchFamily="18" charset="0"/>
              </a:rPr>
              <a:t>k</a:t>
            </a:r>
            <a:r>
              <a:rPr lang="en-US" sz="2400" b="0" dirty="0">
                <a:latin typeface="Times New Roman" pitchFamily="18" charset="0"/>
              </a:rPr>
              <a:t> is valid</a:t>
            </a:r>
          </a:p>
        </p:txBody>
      </p:sp>
      <p:sp>
        <p:nvSpPr>
          <p:cNvPr id="10" name="Text Box 5"/>
          <p:cNvSpPr txBox="1">
            <a:spLocks noChangeArrowheads="1"/>
          </p:cNvSpPr>
          <p:nvPr/>
        </p:nvSpPr>
        <p:spPr bwMode="auto">
          <a:xfrm>
            <a:off x="4716705" y="5191658"/>
            <a:ext cx="3575240" cy="461665"/>
          </a:xfrm>
          <a:prstGeom prst="rect">
            <a:avLst/>
          </a:prstGeom>
          <a:noFill/>
          <a:ln w="9525">
            <a:noFill/>
            <a:miter lim="800000"/>
            <a:headEnd/>
            <a:tailEnd/>
          </a:ln>
          <a:effectLst/>
        </p:spPr>
        <p:txBody>
          <a:bodyPr wrap="square">
            <a:spAutoFit/>
          </a:bodyPr>
          <a:lstStyle/>
          <a:p>
            <a:r>
              <a:rPr lang="en-US" sz="2400" b="0" dirty="0">
                <a:latin typeface="Times New Roman" pitchFamily="18" charset="0"/>
              </a:rPr>
              <a:t>otherwise.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291819" y="4341193"/>
            <a:ext cx="8608983" cy="2251969"/>
          </a:xfrm>
        </p:spPr>
        <p:txBody>
          <a:bodyPr/>
          <a:lstStyle/>
          <a:p>
            <a:pPr marL="0" indent="0">
              <a:buNone/>
            </a:pPr>
            <a:r>
              <a:rPr lang="en-US" sz="2000" dirty="0">
                <a:latin typeface="Times New Roman" pitchFamily="18" charset="0"/>
                <a:cs typeface="Times New Roman" pitchFamily="18" charset="0"/>
              </a:rPr>
              <a:t>Calculate </a:t>
            </a:r>
            <a:r>
              <a:rPr lang="en-US" sz="2000" i="1" dirty="0">
                <a:latin typeface="Times New Roman" pitchFamily="18" charset="0"/>
                <a:cs typeface="Times New Roman" pitchFamily="18" charset="0"/>
              </a:rPr>
              <a:t>s</a:t>
            </a:r>
            <a:r>
              <a:rPr lang="en-US" sz="2000" baseline="-25000" dirty="0">
                <a:latin typeface="Times New Roman" pitchFamily="18" charset="0"/>
                <a:cs typeface="Times New Roman" pitchFamily="18" charset="0"/>
              </a:rPr>
              <a:t>9</a:t>
            </a:r>
            <a:r>
              <a:rPr lang="en-US" sz="1000" baseline="-25000" dirty="0">
                <a:latin typeface="Times New Roman" pitchFamily="18" charset="0"/>
                <a:cs typeface="Times New Roman" pitchFamily="18" charset="0"/>
              </a:rPr>
              <a:t> </a:t>
            </a:r>
            <a:r>
              <a:rPr lang="en-US" sz="2000" baseline="-25000" dirty="0">
                <a:latin typeface="Times New Roman" pitchFamily="18" charset="0"/>
                <a:cs typeface="Times New Roman" pitchFamily="18" charset="0"/>
              </a:rPr>
              <a:t>10</a:t>
            </a:r>
            <a:r>
              <a:rPr lang="en-US" sz="2000" dirty="0">
                <a:latin typeface="Times New Roman" pitchFamily="18" charset="0"/>
                <a:cs typeface="Times New Roman" pitchFamily="18" charset="0"/>
              </a:rPr>
              <a:t>, the similarity between the Shumard Oak and Black Walnut trees, using the generalized similarity measure under the assumptions that:</a:t>
            </a:r>
          </a:p>
          <a:p>
            <a:pPr marL="739775" indent="-341313">
              <a:buFont typeface="+mj-lt"/>
              <a:buAutoNum type="arabicPeriod"/>
            </a:pPr>
            <a:r>
              <a:rPr lang="en-US" sz="2000" dirty="0">
                <a:latin typeface="Times New Roman" pitchFamily="18" charset="0"/>
                <a:cs typeface="Times New Roman" pitchFamily="18" charset="0"/>
              </a:rPr>
              <a:t>0-0 matches for Trait 2 contain no useful information</a:t>
            </a:r>
          </a:p>
          <a:p>
            <a:pPr marL="739775" indent="-341313">
              <a:buFont typeface="+mj-lt"/>
              <a:buAutoNum type="arabicPeriod"/>
            </a:pPr>
            <a:r>
              <a:rPr lang="en-US" sz="2000" dirty="0">
                <a:latin typeface="Times New Roman" pitchFamily="18" charset="0"/>
                <a:cs typeface="Times New Roman" pitchFamily="18" charset="0"/>
              </a:rPr>
              <a:t>0-0 matches for Trait 4 contain no useful information</a:t>
            </a:r>
          </a:p>
          <a:p>
            <a:pPr marL="0" indent="0">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
        <p:nvSpPr>
          <p:cNvPr id="5" name="Text Box 4"/>
          <p:cNvSpPr txBox="1">
            <a:spLocks noChangeArrowheads="1"/>
          </p:cNvSpPr>
          <p:nvPr/>
        </p:nvSpPr>
        <p:spPr bwMode="auto">
          <a:xfrm>
            <a:off x="115596" y="228571"/>
            <a:ext cx="8868384" cy="600164"/>
          </a:xfrm>
          <a:prstGeom prst="rect">
            <a:avLst/>
          </a:prstGeom>
          <a:noFill/>
          <a:ln w="9525">
            <a:noFill/>
            <a:miter lim="800000"/>
            <a:headEnd/>
            <a:tailEnd/>
          </a:ln>
          <a:effectLst/>
        </p:spPr>
        <p:txBody>
          <a:bodyPr wrap="square">
            <a:spAutoFit/>
          </a:bodyPr>
          <a:lstStyle/>
          <a:p>
            <a:pPr algn="ctr"/>
            <a:r>
              <a:rPr lang="en-US" sz="3300" dirty="0">
                <a:latin typeface="Times New Roman" pitchFamily="18" charset="0"/>
              </a:rPr>
              <a:t>Generalized Similarity Measure</a:t>
            </a:r>
          </a:p>
        </p:txBody>
      </p:sp>
      <p:graphicFrame>
        <p:nvGraphicFramePr>
          <p:cNvPr id="439298" name="Object 2"/>
          <p:cNvGraphicFramePr>
            <a:graphicFrameLocks noChangeAspect="1"/>
          </p:cNvGraphicFramePr>
          <p:nvPr/>
        </p:nvGraphicFramePr>
        <p:xfrm>
          <a:off x="1412564" y="1180978"/>
          <a:ext cx="6122967" cy="2698257"/>
        </p:xfrm>
        <a:graphic>
          <a:graphicData uri="http://schemas.openxmlformats.org/presentationml/2006/ole">
            <mc:AlternateContent xmlns:mc="http://schemas.openxmlformats.org/markup-compatibility/2006">
              <mc:Choice xmlns:v="urn:schemas-microsoft-com:vml" Requires="v">
                <p:oleObj name="Worksheet" r:id="rId2" imgW="5438932" imgH="2333711" progId="Excel.Sheet.8">
                  <p:embed/>
                </p:oleObj>
              </mc:Choice>
              <mc:Fallback>
                <p:oleObj name="Worksheet" r:id="rId2" imgW="5438932" imgH="2333711" progId="Excel.Sheet.8">
                  <p:embed/>
                  <p:pic>
                    <p:nvPicPr>
                      <p:cNvPr id="43929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564" y="1180978"/>
                        <a:ext cx="6122967" cy="2698257"/>
                      </a:xfrm>
                      <a:prstGeom prst="rect">
                        <a:avLst/>
                      </a:prstGeom>
                      <a:noFill/>
                      <a:ln w="28575">
                        <a:solidFill>
                          <a:schemeClr val="tx1"/>
                        </a:solidFill>
                        <a:miter lim="800000"/>
                        <a:headEnd/>
                        <a:tailEnd/>
                      </a:ln>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F476D1D9-E2D3-4B3A-9A6F-327C1BD6AD10}"/>
              </a:ext>
            </a:extLst>
          </p:cNvPr>
          <p:cNvGraphicFramePr>
            <a:graphicFrameLocks noChangeAspect="1"/>
          </p:cNvGraphicFramePr>
          <p:nvPr/>
        </p:nvGraphicFramePr>
        <p:xfrm>
          <a:off x="208833" y="1728468"/>
          <a:ext cx="3465877" cy="825460"/>
        </p:xfrm>
        <a:graphic>
          <a:graphicData uri="http://schemas.openxmlformats.org/presentationml/2006/ole">
            <mc:AlternateContent xmlns:mc="http://schemas.openxmlformats.org/markup-compatibility/2006">
              <mc:Choice xmlns:v="urn:schemas-microsoft-com:vml" Requires="v">
                <p:oleObj name="Equation" r:id="rId3" imgW="1803240" imgH="431640" progId="Equation.DSMT4">
                  <p:embed/>
                </p:oleObj>
              </mc:Choice>
              <mc:Fallback>
                <p:oleObj name="Equation" r:id="rId3" imgW="1803240" imgH="431640" progId="Equation.DSMT4">
                  <p:embed/>
                  <p:pic>
                    <p:nvPicPr>
                      <p:cNvPr id="2" name="Object 2">
                        <a:extLst>
                          <a:ext uri="{FF2B5EF4-FFF2-40B4-BE49-F238E27FC236}">
                            <a16:creationId xmlns:a16="http://schemas.microsoft.com/office/drawing/2014/main" id="{F476D1D9-E2D3-4B3A-9A6F-327C1BD6AD10}"/>
                          </a:ext>
                        </a:extLst>
                      </p:cNvPr>
                      <p:cNvPicPr>
                        <a:picLocks noChangeAspect="1" noChangeArrowheads="1"/>
                      </p:cNvPicPr>
                      <p:nvPr/>
                    </p:nvPicPr>
                    <p:blipFill>
                      <a:blip r:embed="rId4"/>
                      <a:srcRect/>
                      <a:stretch>
                        <a:fillRect/>
                      </a:stretch>
                    </p:blipFill>
                    <p:spPr bwMode="auto">
                      <a:xfrm>
                        <a:off x="208833" y="1728468"/>
                        <a:ext cx="3465877" cy="825460"/>
                      </a:xfrm>
                      <a:prstGeom prst="rect">
                        <a:avLst/>
                      </a:prstGeom>
                      <a:noFill/>
                      <a:ln>
                        <a:noFill/>
                      </a:ln>
                      <a:effectLst/>
                    </p:spPr>
                  </p:pic>
                </p:oleObj>
              </mc:Fallback>
            </mc:AlternateContent>
          </a:graphicData>
        </a:graphic>
      </p:graphicFrame>
      <p:sp>
        <p:nvSpPr>
          <p:cNvPr id="3" name="Rectangle 2">
            <a:extLst>
              <a:ext uri="{FF2B5EF4-FFF2-40B4-BE49-F238E27FC236}">
                <a16:creationId xmlns:a16="http://schemas.microsoft.com/office/drawing/2014/main" id="{C3FE7C5C-C14E-4881-949F-3A28F2E6340C}"/>
              </a:ext>
            </a:extLst>
          </p:cNvPr>
          <p:cNvSpPr/>
          <p:nvPr/>
        </p:nvSpPr>
        <p:spPr>
          <a:xfrm>
            <a:off x="398201" y="1201071"/>
            <a:ext cx="7811734" cy="400110"/>
          </a:xfrm>
          <a:prstGeom prst="rect">
            <a:avLst/>
          </a:prstGeom>
        </p:spPr>
        <p:txBody>
          <a:bodyPr wrap="square">
            <a:spAutoFit/>
          </a:bodyPr>
          <a:lstStyle/>
          <a:p>
            <a:r>
              <a:rPr lang="en-US" sz="2000" b="0" dirty="0">
                <a:latin typeface="Times New Roman" pitchFamily="18" charset="0"/>
                <a:cs typeface="Times New Roman" pitchFamily="18" charset="0"/>
              </a:rPr>
              <a:t>We have </a:t>
            </a:r>
            <a:r>
              <a:rPr lang="en-US" sz="2000" b="0" i="1" dirty="0">
                <a:latin typeface="Times New Roman" pitchFamily="18" charset="0"/>
                <a:cs typeface="Times New Roman" pitchFamily="18" charset="0"/>
              </a:rPr>
              <a:t>O</a:t>
            </a:r>
            <a:r>
              <a:rPr lang="en-US" b="0" baseline="-25000" dirty="0">
                <a:latin typeface="Times New Roman" pitchFamily="18" charset="0"/>
                <a:cs typeface="Times New Roman" pitchFamily="18" charset="0"/>
              </a:rPr>
              <a:t>9</a:t>
            </a:r>
            <a:r>
              <a:rPr lang="en-US" sz="2000" b="0" dirty="0">
                <a:latin typeface="Times New Roman" pitchFamily="18" charset="0"/>
                <a:cs typeface="Times New Roman" pitchFamily="18" charset="0"/>
              </a:rPr>
              <a:t> = (1, 0, 1, 0, 1, 2) and </a:t>
            </a:r>
            <a:r>
              <a:rPr lang="en-US" sz="2000" b="0" i="1" dirty="0">
                <a:latin typeface="Times New Roman" pitchFamily="18" charset="0"/>
                <a:cs typeface="Times New Roman" pitchFamily="18" charset="0"/>
              </a:rPr>
              <a:t>O</a:t>
            </a:r>
            <a:r>
              <a:rPr lang="en-US" sz="2000" b="0" baseline="-25000" dirty="0">
                <a:latin typeface="Times New Roman" pitchFamily="18" charset="0"/>
                <a:cs typeface="Times New Roman" pitchFamily="18" charset="0"/>
              </a:rPr>
              <a:t>10</a:t>
            </a:r>
            <a:r>
              <a:rPr lang="en-US" sz="2000" b="0" dirty="0">
                <a:latin typeface="Times New Roman" pitchFamily="18" charset="0"/>
                <a:cs typeface="Times New Roman" pitchFamily="18" charset="0"/>
              </a:rPr>
              <a:t> = (1, 1, 0, 0, 1, 1).  Thus,</a:t>
            </a:r>
            <a:endParaRPr lang="en-US" sz="2000" dirty="0"/>
          </a:p>
        </p:txBody>
      </p:sp>
      <p:graphicFrame>
        <p:nvGraphicFramePr>
          <p:cNvPr id="4" name="Object 2">
            <a:extLst>
              <a:ext uri="{FF2B5EF4-FFF2-40B4-BE49-F238E27FC236}">
                <a16:creationId xmlns:a16="http://schemas.microsoft.com/office/drawing/2014/main" id="{DC945FC1-2578-4455-992C-68C3FE39BC7F}"/>
              </a:ext>
            </a:extLst>
          </p:cNvPr>
          <p:cNvGraphicFramePr>
            <a:graphicFrameLocks noChangeAspect="1"/>
          </p:cNvGraphicFramePr>
          <p:nvPr/>
        </p:nvGraphicFramePr>
        <p:xfrm>
          <a:off x="690972" y="2673707"/>
          <a:ext cx="8380161" cy="916787"/>
        </p:xfrm>
        <a:graphic>
          <a:graphicData uri="http://schemas.openxmlformats.org/presentationml/2006/ole">
            <mc:AlternateContent xmlns:mc="http://schemas.openxmlformats.org/markup-compatibility/2006">
              <mc:Choice xmlns:v="urn:schemas-microsoft-com:vml" Requires="v">
                <p:oleObj name="Equation" r:id="rId5" imgW="4394160" imgH="482400" progId="Equation.DSMT4">
                  <p:embed/>
                </p:oleObj>
              </mc:Choice>
              <mc:Fallback>
                <p:oleObj name="Equation" r:id="rId5" imgW="4394160" imgH="482400" progId="Equation.DSMT4">
                  <p:embed/>
                  <p:pic>
                    <p:nvPicPr>
                      <p:cNvPr id="4" name="Object 2">
                        <a:extLst>
                          <a:ext uri="{FF2B5EF4-FFF2-40B4-BE49-F238E27FC236}">
                            <a16:creationId xmlns:a16="http://schemas.microsoft.com/office/drawing/2014/main" id="{DC945FC1-2578-4455-992C-68C3FE39BC7F}"/>
                          </a:ext>
                        </a:extLst>
                      </p:cNvPr>
                      <p:cNvPicPr>
                        <a:picLocks noChangeAspect="1" noChangeArrowheads="1"/>
                      </p:cNvPicPr>
                      <p:nvPr/>
                    </p:nvPicPr>
                    <p:blipFill>
                      <a:blip r:embed="rId6"/>
                      <a:srcRect/>
                      <a:stretch>
                        <a:fillRect/>
                      </a:stretch>
                    </p:blipFill>
                    <p:spPr bwMode="auto">
                      <a:xfrm>
                        <a:off x="690972" y="2673707"/>
                        <a:ext cx="8380161" cy="916787"/>
                      </a:xfrm>
                      <a:prstGeom prst="rect">
                        <a:avLst/>
                      </a:prstGeom>
                      <a:noFill/>
                      <a:ln>
                        <a:noFill/>
                      </a:ln>
                      <a:effectLst/>
                    </p:spPr>
                  </p:pic>
                </p:oleObj>
              </mc:Fallback>
            </mc:AlternateContent>
          </a:graphicData>
        </a:graphic>
      </p:graphicFrame>
      <p:graphicFrame>
        <p:nvGraphicFramePr>
          <p:cNvPr id="5" name="Object 2">
            <a:extLst>
              <a:ext uri="{FF2B5EF4-FFF2-40B4-BE49-F238E27FC236}">
                <a16:creationId xmlns:a16="http://schemas.microsoft.com/office/drawing/2014/main" id="{EACD428B-8DDA-4C92-B49C-AD92CF0CE7F6}"/>
              </a:ext>
            </a:extLst>
          </p:cNvPr>
          <p:cNvGraphicFramePr>
            <a:graphicFrameLocks noChangeAspect="1"/>
          </p:cNvGraphicFramePr>
          <p:nvPr/>
        </p:nvGraphicFramePr>
        <p:xfrm>
          <a:off x="709252" y="3820296"/>
          <a:ext cx="7192963" cy="917575"/>
        </p:xfrm>
        <a:graphic>
          <a:graphicData uri="http://schemas.openxmlformats.org/presentationml/2006/ole">
            <mc:AlternateContent xmlns:mc="http://schemas.openxmlformats.org/markup-compatibility/2006">
              <mc:Choice xmlns:v="urn:schemas-microsoft-com:vml" Requires="v">
                <p:oleObj name="Equation" r:id="rId7" imgW="3771720" imgH="482400" progId="Equation.DSMT4">
                  <p:embed/>
                </p:oleObj>
              </mc:Choice>
              <mc:Fallback>
                <p:oleObj name="Equation" r:id="rId7" imgW="3771720" imgH="482400" progId="Equation.DSMT4">
                  <p:embed/>
                  <p:pic>
                    <p:nvPicPr>
                      <p:cNvPr id="5" name="Object 2">
                        <a:extLst>
                          <a:ext uri="{FF2B5EF4-FFF2-40B4-BE49-F238E27FC236}">
                            <a16:creationId xmlns:a16="http://schemas.microsoft.com/office/drawing/2014/main" id="{EACD428B-8DDA-4C92-B49C-AD92CF0CE7F6}"/>
                          </a:ext>
                        </a:extLst>
                      </p:cNvPr>
                      <p:cNvPicPr>
                        <a:picLocks noChangeAspect="1" noChangeArrowheads="1"/>
                      </p:cNvPicPr>
                      <p:nvPr/>
                    </p:nvPicPr>
                    <p:blipFill>
                      <a:blip r:embed="rId8"/>
                      <a:srcRect/>
                      <a:stretch>
                        <a:fillRect/>
                      </a:stretch>
                    </p:blipFill>
                    <p:spPr bwMode="auto">
                      <a:xfrm>
                        <a:off x="709252" y="3820296"/>
                        <a:ext cx="7192963" cy="917575"/>
                      </a:xfrm>
                      <a:prstGeom prst="rect">
                        <a:avLst/>
                      </a:prstGeom>
                      <a:noFill/>
                      <a:ln>
                        <a:noFill/>
                      </a:ln>
                      <a:effectLst/>
                    </p:spPr>
                  </p:pic>
                </p:oleObj>
              </mc:Fallback>
            </mc:AlternateContent>
          </a:graphicData>
        </a:graphic>
      </p:graphicFrame>
      <p:graphicFrame>
        <p:nvGraphicFramePr>
          <p:cNvPr id="6" name="Object 2">
            <a:extLst>
              <a:ext uri="{FF2B5EF4-FFF2-40B4-BE49-F238E27FC236}">
                <a16:creationId xmlns:a16="http://schemas.microsoft.com/office/drawing/2014/main" id="{CE487D62-4352-4248-A140-C5BC96A186A5}"/>
              </a:ext>
            </a:extLst>
          </p:cNvPr>
          <p:cNvGraphicFramePr>
            <a:graphicFrameLocks noChangeAspect="1"/>
          </p:cNvGraphicFramePr>
          <p:nvPr/>
        </p:nvGraphicFramePr>
        <p:xfrm>
          <a:off x="739107" y="5009938"/>
          <a:ext cx="5353050" cy="747712"/>
        </p:xfrm>
        <a:graphic>
          <a:graphicData uri="http://schemas.openxmlformats.org/presentationml/2006/ole">
            <mc:AlternateContent xmlns:mc="http://schemas.openxmlformats.org/markup-compatibility/2006">
              <mc:Choice xmlns:v="urn:schemas-microsoft-com:vml" Requires="v">
                <p:oleObj name="Equation" r:id="rId9" imgW="2806560" imgH="393480" progId="Equation.DSMT4">
                  <p:embed/>
                </p:oleObj>
              </mc:Choice>
              <mc:Fallback>
                <p:oleObj name="Equation" r:id="rId9" imgW="2806560" imgH="393480" progId="Equation.DSMT4">
                  <p:embed/>
                  <p:pic>
                    <p:nvPicPr>
                      <p:cNvPr id="6" name="Object 2">
                        <a:extLst>
                          <a:ext uri="{FF2B5EF4-FFF2-40B4-BE49-F238E27FC236}">
                            <a16:creationId xmlns:a16="http://schemas.microsoft.com/office/drawing/2014/main" id="{CE487D62-4352-4248-A140-C5BC96A186A5}"/>
                          </a:ext>
                        </a:extLst>
                      </p:cNvPr>
                      <p:cNvPicPr>
                        <a:picLocks noChangeAspect="1" noChangeArrowheads="1"/>
                      </p:cNvPicPr>
                      <p:nvPr/>
                    </p:nvPicPr>
                    <p:blipFill>
                      <a:blip r:embed="rId10"/>
                      <a:srcRect/>
                      <a:stretch>
                        <a:fillRect/>
                      </a:stretch>
                    </p:blipFill>
                    <p:spPr bwMode="auto">
                      <a:xfrm>
                        <a:off x="739107" y="5009938"/>
                        <a:ext cx="5353050" cy="747712"/>
                      </a:xfrm>
                      <a:prstGeom prst="rect">
                        <a:avLst/>
                      </a:prstGeom>
                      <a:noFill/>
                      <a:ln>
                        <a:noFill/>
                      </a:ln>
                      <a:effectLst/>
                    </p:spPr>
                  </p:pic>
                </p:oleObj>
              </mc:Fallback>
            </mc:AlternateContent>
          </a:graphicData>
        </a:graphic>
      </p:graphicFrame>
      <p:graphicFrame>
        <p:nvGraphicFramePr>
          <p:cNvPr id="7" name="Object 2">
            <a:extLst>
              <a:ext uri="{FF2B5EF4-FFF2-40B4-BE49-F238E27FC236}">
                <a16:creationId xmlns:a16="http://schemas.microsoft.com/office/drawing/2014/main" id="{62988FE1-2FAE-4F38-91B1-795F004AE672}"/>
              </a:ext>
            </a:extLst>
          </p:cNvPr>
          <p:cNvGraphicFramePr>
            <a:graphicFrameLocks noChangeAspect="1"/>
          </p:cNvGraphicFramePr>
          <p:nvPr/>
        </p:nvGraphicFramePr>
        <p:xfrm>
          <a:off x="761307" y="5893171"/>
          <a:ext cx="1165225" cy="747713"/>
        </p:xfrm>
        <a:graphic>
          <a:graphicData uri="http://schemas.openxmlformats.org/presentationml/2006/ole">
            <mc:AlternateContent xmlns:mc="http://schemas.openxmlformats.org/markup-compatibility/2006">
              <mc:Choice xmlns:v="urn:schemas-microsoft-com:vml" Requires="v">
                <p:oleObj name="Equation" r:id="rId11" imgW="609480" imgH="393480" progId="Equation.DSMT4">
                  <p:embed/>
                </p:oleObj>
              </mc:Choice>
              <mc:Fallback>
                <p:oleObj name="Equation" r:id="rId11" imgW="609480" imgH="393480" progId="Equation.DSMT4">
                  <p:embed/>
                  <p:pic>
                    <p:nvPicPr>
                      <p:cNvPr id="7" name="Object 2">
                        <a:extLst>
                          <a:ext uri="{FF2B5EF4-FFF2-40B4-BE49-F238E27FC236}">
                            <a16:creationId xmlns:a16="http://schemas.microsoft.com/office/drawing/2014/main" id="{62988FE1-2FAE-4F38-91B1-795F004AE672}"/>
                          </a:ext>
                        </a:extLst>
                      </p:cNvPr>
                      <p:cNvPicPr>
                        <a:picLocks noChangeAspect="1" noChangeArrowheads="1"/>
                      </p:cNvPicPr>
                      <p:nvPr/>
                    </p:nvPicPr>
                    <p:blipFill>
                      <a:blip r:embed="rId12"/>
                      <a:srcRect/>
                      <a:stretch>
                        <a:fillRect/>
                      </a:stretch>
                    </p:blipFill>
                    <p:spPr bwMode="auto">
                      <a:xfrm>
                        <a:off x="761307" y="5893171"/>
                        <a:ext cx="1165225" cy="747713"/>
                      </a:xfrm>
                      <a:prstGeom prst="rect">
                        <a:avLst/>
                      </a:prstGeom>
                      <a:noFill/>
                      <a:ln>
                        <a:noFill/>
                      </a:ln>
                      <a:effectLst/>
                    </p:spPr>
                  </p:pic>
                </p:oleObj>
              </mc:Fallback>
            </mc:AlternateContent>
          </a:graphicData>
        </a:graphic>
      </p:graphicFrame>
      <p:sp>
        <p:nvSpPr>
          <p:cNvPr id="8" name="Rectangle 7">
            <a:extLst>
              <a:ext uri="{FF2B5EF4-FFF2-40B4-BE49-F238E27FC236}">
                <a16:creationId xmlns:a16="http://schemas.microsoft.com/office/drawing/2014/main" id="{00C76037-30B0-4B85-A602-4EA01E12AC05}"/>
              </a:ext>
            </a:extLst>
          </p:cNvPr>
          <p:cNvSpPr/>
          <p:nvPr/>
        </p:nvSpPr>
        <p:spPr>
          <a:xfrm>
            <a:off x="381000" y="267176"/>
            <a:ext cx="6172200" cy="923330"/>
          </a:xfrm>
          <a:prstGeom prst="rect">
            <a:avLst/>
          </a:prstGeom>
        </p:spPr>
        <p:txBody>
          <a:bodyPr wrap="square">
            <a:spAutoFit/>
          </a:bodyPr>
          <a:lstStyle/>
          <a:p>
            <a:pPr marL="0" indent="0">
              <a:buNone/>
            </a:pPr>
            <a:r>
              <a:rPr lang="en-US" b="0" u="sng" dirty="0">
                <a:latin typeface="Times New Roman" pitchFamily="18" charset="0"/>
                <a:cs typeface="Times New Roman" pitchFamily="18" charset="0"/>
              </a:rPr>
              <a:t>Given</a:t>
            </a:r>
            <a:r>
              <a:rPr lang="en-US" b="0" dirty="0">
                <a:latin typeface="Times New Roman" pitchFamily="18" charset="0"/>
                <a:cs typeface="Times New Roman" pitchFamily="18" charset="0"/>
              </a:rPr>
              <a:t>:</a:t>
            </a:r>
          </a:p>
          <a:p>
            <a:pPr marL="739775" indent="-341313">
              <a:buFont typeface="+mj-lt"/>
              <a:buAutoNum type="arabicPeriod"/>
            </a:pPr>
            <a:r>
              <a:rPr lang="en-US" b="0" dirty="0">
                <a:latin typeface="Times New Roman" pitchFamily="18" charset="0"/>
                <a:cs typeface="Times New Roman" pitchFamily="18" charset="0"/>
              </a:rPr>
              <a:t>0-0 matches for Trait 2 contain no useful information</a:t>
            </a:r>
          </a:p>
          <a:p>
            <a:pPr marL="739775" indent="-341313">
              <a:buFont typeface="+mj-lt"/>
              <a:buAutoNum type="arabicPeriod"/>
            </a:pPr>
            <a:r>
              <a:rPr lang="en-US" b="0" dirty="0">
                <a:latin typeface="Times New Roman" pitchFamily="18" charset="0"/>
                <a:cs typeface="Times New Roman" pitchFamily="18" charset="0"/>
              </a:rPr>
              <a:t>0-0 matches for Trait 4 contain no useful information</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type="title"/>
          </p:nvPr>
        </p:nvSpPr>
        <p:spPr>
          <a:xfrm>
            <a:off x="457200" y="98227"/>
            <a:ext cx="8229600" cy="574073"/>
          </a:xfrm>
        </p:spPr>
        <p:txBody>
          <a:bodyPr/>
          <a:lstStyle/>
          <a:p>
            <a:r>
              <a:rPr lang="en-US" sz="3600" b="1" dirty="0">
                <a:latin typeface="Times New Roman" pitchFamily="18" charset="0"/>
              </a:rPr>
              <a:t>Clustering with Mixed Data Types</a:t>
            </a:r>
          </a:p>
        </p:txBody>
      </p:sp>
      <p:graphicFrame>
        <p:nvGraphicFramePr>
          <p:cNvPr id="83972" name="Object 4"/>
          <p:cNvGraphicFramePr>
            <a:graphicFrameLocks noGrp="1" noChangeAspect="1"/>
          </p:cNvGraphicFramePr>
          <p:nvPr>
            <p:ph idx="1"/>
          </p:nvPr>
        </p:nvGraphicFramePr>
        <p:xfrm>
          <a:off x="1658004" y="1832916"/>
          <a:ext cx="5798188" cy="2226800"/>
        </p:xfrm>
        <a:graphic>
          <a:graphicData uri="http://schemas.openxmlformats.org/presentationml/2006/ole">
            <mc:AlternateContent xmlns:mc="http://schemas.openxmlformats.org/markup-compatibility/2006">
              <mc:Choice xmlns:v="urn:schemas-microsoft-com:vml" Requires="v">
                <p:oleObj name="Worksheet" r:id="rId2" imgW="6076818" imgH="2333711" progId="Excel.Sheet.8">
                  <p:embed/>
                </p:oleObj>
              </mc:Choice>
              <mc:Fallback>
                <p:oleObj name="Worksheet" r:id="rId2" imgW="6076818" imgH="2333711" progId="Excel.Sheet.8">
                  <p:embed/>
                  <p:pic>
                    <p:nvPicPr>
                      <p:cNvPr id="8397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8004" y="1832916"/>
                        <a:ext cx="5798188" cy="2226800"/>
                      </a:xfrm>
                      <a:prstGeom prst="rect">
                        <a:avLst/>
                      </a:prstGeom>
                      <a:noFill/>
                      <a:ln w="28575">
                        <a:solidFill>
                          <a:schemeClr val="tx1"/>
                        </a:solidFill>
                        <a:miter lim="800000"/>
                        <a:headEnd/>
                        <a:tailEnd/>
                      </a:ln>
                    </p:spPr>
                  </p:pic>
                </p:oleObj>
              </mc:Fallback>
            </mc:AlternateContent>
          </a:graphicData>
        </a:graphic>
      </p:graphicFrame>
      <p:sp>
        <p:nvSpPr>
          <p:cNvPr id="83978" name="Text Box 10"/>
          <p:cNvSpPr txBox="1">
            <a:spLocks noChangeArrowheads="1"/>
          </p:cNvSpPr>
          <p:nvPr/>
        </p:nvSpPr>
        <p:spPr bwMode="auto">
          <a:xfrm>
            <a:off x="635443" y="5934796"/>
            <a:ext cx="3717108" cy="400110"/>
          </a:xfrm>
          <a:prstGeom prst="rect">
            <a:avLst/>
          </a:prstGeom>
          <a:noFill/>
          <a:ln w="9525">
            <a:noFill/>
            <a:miter lim="800000"/>
            <a:headEnd/>
            <a:tailEnd/>
          </a:ln>
          <a:effectLst/>
        </p:spPr>
        <p:txBody>
          <a:bodyPr wrap="none">
            <a:spAutoFit/>
          </a:bodyPr>
          <a:lstStyle/>
          <a:p>
            <a:r>
              <a:rPr lang="en-US" sz="2000" b="0" u="sng" dirty="0">
                <a:latin typeface="Times New Roman" pitchFamily="18" charset="0"/>
                <a:cs typeface="Times New Roman" pitchFamily="18" charset="0"/>
              </a:rPr>
              <a:t>Trait 7</a:t>
            </a:r>
            <a:r>
              <a:rPr lang="en-US" sz="2000" b="0" dirty="0">
                <a:latin typeface="Times New Roman" pitchFamily="18" charset="0"/>
                <a:cs typeface="Times New Roman" pitchFamily="18" charset="0"/>
              </a:rPr>
              <a:t>: Average height of tree (ft.)</a:t>
            </a:r>
          </a:p>
        </p:txBody>
      </p:sp>
      <p:sp>
        <p:nvSpPr>
          <p:cNvPr id="83981" name="Text Box 13"/>
          <p:cNvSpPr txBox="1">
            <a:spLocks noChangeArrowheads="1"/>
          </p:cNvSpPr>
          <p:nvPr/>
        </p:nvSpPr>
        <p:spPr bwMode="auto">
          <a:xfrm>
            <a:off x="314971" y="6318390"/>
            <a:ext cx="8212505" cy="430887"/>
          </a:xfrm>
          <a:prstGeom prst="rect">
            <a:avLst/>
          </a:prstGeom>
          <a:noFill/>
          <a:ln w="9525">
            <a:noFill/>
            <a:miter lim="800000"/>
            <a:headEnd/>
            <a:tailEnd/>
          </a:ln>
          <a:effectLst/>
        </p:spPr>
        <p:txBody>
          <a:bodyPr wrap="none">
            <a:spAutoFit/>
          </a:bodyPr>
          <a:lstStyle/>
          <a:p>
            <a:r>
              <a:rPr lang="en-US" sz="2200" b="0" dirty="0">
                <a:latin typeface="Times New Roman" pitchFamily="18" charset="0"/>
              </a:rPr>
              <a:t>What is the best way to group the trees according to the data collected?</a:t>
            </a:r>
          </a:p>
        </p:txBody>
      </p:sp>
      <p:sp>
        <p:nvSpPr>
          <p:cNvPr id="14" name="Text Box 8"/>
          <p:cNvSpPr txBox="1">
            <a:spLocks noChangeArrowheads="1"/>
          </p:cNvSpPr>
          <p:nvPr/>
        </p:nvSpPr>
        <p:spPr bwMode="auto">
          <a:xfrm>
            <a:off x="641793" y="5299367"/>
            <a:ext cx="7771551" cy="400110"/>
          </a:xfrm>
          <a:prstGeom prst="rect">
            <a:avLst/>
          </a:prstGeom>
          <a:noFill/>
          <a:ln w="9525">
            <a:noFill/>
            <a:miter lim="800000"/>
            <a:headEnd/>
            <a:tailEnd/>
          </a:ln>
          <a:effectLst/>
        </p:spPr>
        <p:txBody>
          <a:bodyPr wrap="none">
            <a:spAutoFit/>
          </a:bodyPr>
          <a:lstStyle/>
          <a:p>
            <a:r>
              <a:rPr lang="en-US" sz="2000" b="0" u="sng" dirty="0">
                <a:latin typeface="Times New Roman" pitchFamily="18" charset="0"/>
                <a:cs typeface="Times New Roman" pitchFamily="18" charset="0"/>
              </a:rPr>
              <a:t>Trait 5</a:t>
            </a:r>
            <a:r>
              <a:rPr lang="en-US" sz="2000" b="0" dirty="0">
                <a:latin typeface="Times New Roman" pitchFamily="18" charset="0"/>
                <a:cs typeface="Times New Roman" pitchFamily="18" charset="0"/>
              </a:rPr>
              <a:t>: Type of soil in which the tree thrives  (0 = dry, 1 = moist, 2 = wet)</a:t>
            </a:r>
          </a:p>
        </p:txBody>
      </p:sp>
      <p:sp>
        <p:nvSpPr>
          <p:cNvPr id="15" name="Text Box 9"/>
          <p:cNvSpPr txBox="1">
            <a:spLocks noChangeArrowheads="1"/>
          </p:cNvSpPr>
          <p:nvPr/>
        </p:nvSpPr>
        <p:spPr bwMode="auto">
          <a:xfrm>
            <a:off x="638618" y="5615685"/>
            <a:ext cx="7142276" cy="400110"/>
          </a:xfrm>
          <a:prstGeom prst="rect">
            <a:avLst/>
          </a:prstGeom>
          <a:noFill/>
          <a:ln w="9525">
            <a:noFill/>
            <a:miter lim="800000"/>
            <a:headEnd/>
            <a:tailEnd/>
          </a:ln>
          <a:effectLst/>
        </p:spPr>
        <p:txBody>
          <a:bodyPr wrap="none">
            <a:spAutoFit/>
          </a:bodyPr>
          <a:lstStyle/>
          <a:p>
            <a:r>
              <a:rPr lang="en-US" sz="2000" b="0" u="sng" dirty="0">
                <a:latin typeface="Times New Roman" pitchFamily="18" charset="0"/>
                <a:cs typeface="Times New Roman" pitchFamily="18" charset="0"/>
              </a:rPr>
              <a:t>Trait 6</a:t>
            </a:r>
            <a:r>
              <a:rPr lang="en-US" sz="2000" b="0" dirty="0">
                <a:latin typeface="Times New Roman" pitchFamily="18" charset="0"/>
                <a:cs typeface="Times New Roman" pitchFamily="18" charset="0"/>
              </a:rPr>
              <a:t>: Crown Shape (round = 1, oval = 2, vase = 3, pyramidal = 4)</a:t>
            </a:r>
          </a:p>
        </p:txBody>
      </p:sp>
      <p:sp>
        <p:nvSpPr>
          <p:cNvPr id="16" name="Text Box 5"/>
          <p:cNvSpPr txBox="1">
            <a:spLocks noChangeArrowheads="1"/>
          </p:cNvSpPr>
          <p:nvPr/>
        </p:nvSpPr>
        <p:spPr bwMode="auto">
          <a:xfrm>
            <a:off x="638009" y="4365754"/>
            <a:ext cx="6182077" cy="400110"/>
          </a:xfrm>
          <a:prstGeom prst="rect">
            <a:avLst/>
          </a:prstGeom>
          <a:noFill/>
          <a:ln w="9525">
            <a:noFill/>
            <a:miter lim="800000"/>
            <a:headEnd/>
            <a:tailEnd/>
          </a:ln>
          <a:effectLst/>
        </p:spPr>
        <p:txBody>
          <a:bodyPr wrap="none">
            <a:spAutoFit/>
          </a:bodyPr>
          <a:lstStyle/>
          <a:p>
            <a:r>
              <a:rPr lang="en-US" sz="2000" b="0" u="sng" dirty="0">
                <a:latin typeface="Times New Roman" pitchFamily="18" charset="0"/>
                <a:cs typeface="Times New Roman" pitchFamily="18" charset="0"/>
              </a:rPr>
              <a:t>Trait 2</a:t>
            </a:r>
            <a:r>
              <a:rPr lang="en-US" sz="2000" b="0" dirty="0">
                <a:latin typeface="Times New Roman" pitchFamily="18" charset="0"/>
                <a:cs typeface="Times New Roman" pitchFamily="18" charset="0"/>
              </a:rPr>
              <a:t>: Does the tree produce edible nuts (1 = yes, 0 = no)</a:t>
            </a:r>
          </a:p>
        </p:txBody>
      </p:sp>
      <p:sp>
        <p:nvSpPr>
          <p:cNvPr id="17" name="Text Box 6"/>
          <p:cNvSpPr txBox="1">
            <a:spLocks noChangeArrowheads="1"/>
          </p:cNvSpPr>
          <p:nvPr/>
        </p:nvSpPr>
        <p:spPr bwMode="auto">
          <a:xfrm>
            <a:off x="639393" y="4046544"/>
            <a:ext cx="5261953" cy="400110"/>
          </a:xfrm>
          <a:prstGeom prst="rect">
            <a:avLst/>
          </a:prstGeom>
          <a:noFill/>
          <a:ln w="9525">
            <a:noFill/>
            <a:miter lim="800000"/>
            <a:headEnd/>
            <a:tailEnd/>
          </a:ln>
          <a:effectLst/>
        </p:spPr>
        <p:txBody>
          <a:bodyPr wrap="none">
            <a:spAutoFit/>
          </a:bodyPr>
          <a:lstStyle/>
          <a:p>
            <a:r>
              <a:rPr lang="en-US" sz="2000" b="0" u="sng" dirty="0">
                <a:latin typeface="Times New Roman" pitchFamily="18" charset="0"/>
                <a:cs typeface="Times New Roman" pitchFamily="18" charset="0"/>
              </a:rPr>
              <a:t>Trait 1</a:t>
            </a:r>
            <a:r>
              <a:rPr lang="en-US" sz="2000" b="0" dirty="0">
                <a:latin typeface="Times New Roman" pitchFamily="18" charset="0"/>
                <a:cs typeface="Times New Roman" pitchFamily="18" charset="0"/>
              </a:rPr>
              <a:t>: Is the tree shade tolerant (1 = yes, 0 = no)</a:t>
            </a:r>
          </a:p>
        </p:txBody>
      </p:sp>
      <p:sp>
        <p:nvSpPr>
          <p:cNvPr id="18" name="Text Box 7"/>
          <p:cNvSpPr txBox="1">
            <a:spLocks noChangeArrowheads="1"/>
          </p:cNvSpPr>
          <p:nvPr/>
        </p:nvSpPr>
        <p:spPr bwMode="auto">
          <a:xfrm>
            <a:off x="639393" y="4663047"/>
            <a:ext cx="7014036" cy="400110"/>
          </a:xfrm>
          <a:prstGeom prst="rect">
            <a:avLst/>
          </a:prstGeom>
          <a:noFill/>
          <a:ln w="9525">
            <a:noFill/>
            <a:miter lim="800000"/>
            <a:headEnd/>
            <a:tailEnd/>
          </a:ln>
          <a:effectLst/>
        </p:spPr>
        <p:txBody>
          <a:bodyPr wrap="none">
            <a:spAutoFit/>
          </a:bodyPr>
          <a:lstStyle/>
          <a:p>
            <a:r>
              <a:rPr lang="en-US" sz="2000" b="0" u="sng" dirty="0">
                <a:latin typeface="Times New Roman" pitchFamily="18" charset="0"/>
                <a:cs typeface="Times New Roman" pitchFamily="18" charset="0"/>
              </a:rPr>
              <a:t>Trait 3</a:t>
            </a:r>
            <a:r>
              <a:rPr lang="en-US" sz="2000" b="0" dirty="0">
                <a:latin typeface="Times New Roman" pitchFamily="18" charset="0"/>
                <a:cs typeface="Times New Roman" pitchFamily="18" charset="0"/>
              </a:rPr>
              <a:t>: Is the tree susceptible to </a:t>
            </a:r>
            <a:r>
              <a:rPr lang="en-US" sz="2000" b="0" dirty="0" err="1">
                <a:latin typeface="Times New Roman" pitchFamily="18" charset="0"/>
                <a:cs typeface="Times New Roman" pitchFamily="18" charset="0"/>
              </a:rPr>
              <a:t>verticillium</a:t>
            </a:r>
            <a:r>
              <a:rPr lang="en-US" sz="2000" b="0" dirty="0">
                <a:latin typeface="Times New Roman" pitchFamily="18" charset="0"/>
                <a:cs typeface="Times New Roman" pitchFamily="18" charset="0"/>
              </a:rPr>
              <a:t> wilt  (1 = yes, 0 = no)</a:t>
            </a:r>
          </a:p>
        </p:txBody>
      </p:sp>
      <p:sp>
        <p:nvSpPr>
          <p:cNvPr id="19" name="Text Box 8"/>
          <p:cNvSpPr txBox="1">
            <a:spLocks noChangeArrowheads="1"/>
          </p:cNvSpPr>
          <p:nvPr/>
        </p:nvSpPr>
        <p:spPr bwMode="auto">
          <a:xfrm>
            <a:off x="633043" y="4979476"/>
            <a:ext cx="7946984" cy="400110"/>
          </a:xfrm>
          <a:prstGeom prst="rect">
            <a:avLst/>
          </a:prstGeom>
          <a:noFill/>
          <a:ln w="9525">
            <a:noFill/>
            <a:miter lim="800000"/>
            <a:headEnd/>
            <a:tailEnd/>
          </a:ln>
          <a:effectLst/>
        </p:spPr>
        <p:txBody>
          <a:bodyPr wrap="none">
            <a:spAutoFit/>
          </a:bodyPr>
          <a:lstStyle/>
          <a:p>
            <a:r>
              <a:rPr lang="en-US" sz="2000" b="0" u="sng" dirty="0">
                <a:latin typeface="Times New Roman" pitchFamily="18" charset="0"/>
                <a:cs typeface="Times New Roman" pitchFamily="18" charset="0"/>
              </a:rPr>
              <a:t>Trait 4</a:t>
            </a:r>
            <a:r>
              <a:rPr lang="en-US" sz="2000" b="0" dirty="0">
                <a:latin typeface="Times New Roman" pitchFamily="18" charset="0"/>
                <a:cs typeface="Times New Roman" pitchFamily="18" charset="0"/>
              </a:rPr>
              <a:t>: Is the tree sensitive to leaf scorch in city plantings  (1 = yes, 0 = no)</a:t>
            </a:r>
          </a:p>
        </p:txBody>
      </p:sp>
      <p:sp>
        <p:nvSpPr>
          <p:cNvPr id="20" name="Text Box 11"/>
          <p:cNvSpPr txBox="1">
            <a:spLocks noChangeArrowheads="1"/>
          </p:cNvSpPr>
          <p:nvPr/>
        </p:nvSpPr>
        <p:spPr bwMode="auto">
          <a:xfrm>
            <a:off x="311832" y="1348442"/>
            <a:ext cx="8703024" cy="430887"/>
          </a:xfrm>
          <a:prstGeom prst="rect">
            <a:avLst/>
          </a:prstGeom>
          <a:noFill/>
          <a:ln w="9525">
            <a:noFill/>
            <a:miter lim="800000"/>
            <a:headEnd/>
            <a:tailEnd/>
          </a:ln>
          <a:effectLst/>
        </p:spPr>
        <p:txBody>
          <a:bodyPr wrap="none">
            <a:spAutoFit/>
          </a:bodyPr>
          <a:lstStyle/>
          <a:p>
            <a:r>
              <a:rPr lang="en-US" sz="2200" b="0" dirty="0">
                <a:latin typeface="Times New Roman" pitchFamily="18" charset="0"/>
                <a:cs typeface="Times New Roman" pitchFamily="18" charset="0"/>
              </a:rPr>
              <a:t>Consider the following expansion of the data matrix from the tree example:</a:t>
            </a:r>
          </a:p>
        </p:txBody>
      </p:sp>
      <p:sp>
        <p:nvSpPr>
          <p:cNvPr id="21" name="Text Box 11"/>
          <p:cNvSpPr txBox="1">
            <a:spLocks noChangeArrowheads="1"/>
          </p:cNvSpPr>
          <p:nvPr/>
        </p:nvSpPr>
        <p:spPr bwMode="auto">
          <a:xfrm>
            <a:off x="318632" y="635818"/>
            <a:ext cx="8704787" cy="769441"/>
          </a:xfrm>
          <a:prstGeom prst="rect">
            <a:avLst/>
          </a:prstGeom>
          <a:noFill/>
          <a:ln w="9525">
            <a:noFill/>
            <a:miter lim="800000"/>
            <a:headEnd/>
            <a:tailEnd/>
          </a:ln>
          <a:effectLst/>
        </p:spPr>
        <p:txBody>
          <a:bodyPr wrap="square">
            <a:spAutoFit/>
          </a:bodyPr>
          <a:lstStyle/>
          <a:p>
            <a:r>
              <a:rPr lang="en-US" sz="2200" b="0" dirty="0">
                <a:latin typeface="Times New Roman" pitchFamily="18" charset="0"/>
                <a:cs typeface="Times New Roman" pitchFamily="18" charset="0"/>
              </a:rPr>
              <a:t>Similarity measures are also often employed when clustering objects according to mixed (categorical and continuous) data sets.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4994" name="Object 2"/>
          <p:cNvGraphicFramePr>
            <a:graphicFrameLocks noChangeAspect="1"/>
          </p:cNvGraphicFramePr>
          <p:nvPr/>
        </p:nvGraphicFramePr>
        <p:xfrm>
          <a:off x="3205613" y="1633076"/>
          <a:ext cx="2533721" cy="805809"/>
        </p:xfrm>
        <a:graphic>
          <a:graphicData uri="http://schemas.openxmlformats.org/presentationml/2006/ole">
            <mc:AlternateContent xmlns:mc="http://schemas.openxmlformats.org/markup-compatibility/2006">
              <mc:Choice xmlns:v="urn:schemas-microsoft-com:vml" Requires="v">
                <p:oleObj name="Equation" r:id="rId3" imgW="1396800" imgH="444240" progId="Equation.3">
                  <p:embed/>
                </p:oleObj>
              </mc:Choice>
              <mc:Fallback>
                <p:oleObj name="Equation" r:id="rId3" imgW="1396800" imgH="444240" progId="Equation.3">
                  <p:embed/>
                  <p:pic>
                    <p:nvPicPr>
                      <p:cNvPr id="8499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5613" y="1633076"/>
                        <a:ext cx="2533721" cy="80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4995" name="Object 3"/>
          <p:cNvGraphicFramePr>
            <a:graphicFrameLocks noChangeAspect="1"/>
          </p:cNvGraphicFramePr>
          <p:nvPr/>
        </p:nvGraphicFramePr>
        <p:xfrm>
          <a:off x="1848053" y="4196953"/>
          <a:ext cx="5368925" cy="725487"/>
        </p:xfrm>
        <a:graphic>
          <a:graphicData uri="http://schemas.openxmlformats.org/presentationml/2006/ole">
            <mc:AlternateContent xmlns:mc="http://schemas.openxmlformats.org/markup-compatibility/2006">
              <mc:Choice xmlns:v="urn:schemas-microsoft-com:vml" Requires="v">
                <p:oleObj name="Equation" r:id="rId5" imgW="2070000" imgH="279360" progId="Equation.DSMT4">
                  <p:embed/>
                </p:oleObj>
              </mc:Choice>
              <mc:Fallback>
                <p:oleObj name="Equation" r:id="rId5" imgW="2070000" imgH="279360" progId="Equation.DSMT4">
                  <p:embed/>
                  <p:pic>
                    <p:nvPicPr>
                      <p:cNvPr id="8499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8053" y="4196953"/>
                        <a:ext cx="5368925"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4996" name="Text Box 4"/>
          <p:cNvSpPr txBox="1">
            <a:spLocks noChangeArrowheads="1"/>
          </p:cNvSpPr>
          <p:nvPr/>
        </p:nvSpPr>
        <p:spPr bwMode="auto">
          <a:xfrm>
            <a:off x="304800" y="193229"/>
            <a:ext cx="8610600" cy="584775"/>
          </a:xfrm>
          <a:prstGeom prst="rect">
            <a:avLst/>
          </a:prstGeom>
          <a:noFill/>
          <a:ln w="9525">
            <a:noFill/>
            <a:miter lim="800000"/>
            <a:headEnd/>
            <a:tailEnd/>
          </a:ln>
          <a:effectLst/>
        </p:spPr>
        <p:txBody>
          <a:bodyPr>
            <a:spAutoFit/>
          </a:bodyPr>
          <a:lstStyle/>
          <a:p>
            <a:pPr algn="ctr"/>
            <a:r>
              <a:rPr lang="en-US" sz="3200" dirty="0">
                <a:latin typeface="Times New Roman" pitchFamily="18" charset="0"/>
              </a:rPr>
              <a:t>Similarity Measures for Mixed-Mode Data</a:t>
            </a:r>
          </a:p>
        </p:txBody>
      </p:sp>
      <p:sp>
        <p:nvSpPr>
          <p:cNvPr id="84997" name="Text Box 5"/>
          <p:cNvSpPr txBox="1">
            <a:spLocks noChangeArrowheads="1"/>
          </p:cNvSpPr>
          <p:nvPr/>
        </p:nvSpPr>
        <p:spPr bwMode="auto">
          <a:xfrm>
            <a:off x="436248" y="4988902"/>
            <a:ext cx="8546978" cy="1107996"/>
          </a:xfrm>
          <a:prstGeom prst="rect">
            <a:avLst/>
          </a:prstGeom>
          <a:noFill/>
          <a:ln w="9525">
            <a:noFill/>
            <a:miter lim="800000"/>
            <a:headEnd/>
            <a:tailEnd/>
          </a:ln>
          <a:effectLst/>
        </p:spPr>
        <p:txBody>
          <a:bodyPr wrap="square">
            <a:spAutoFit/>
          </a:bodyPr>
          <a:lstStyle/>
          <a:p>
            <a:r>
              <a:rPr lang="en-US" sz="2000" b="0" dirty="0">
                <a:latin typeface="Times New Roman" pitchFamily="18" charset="0"/>
              </a:rPr>
              <a:t>where </a:t>
            </a:r>
            <a:r>
              <a:rPr lang="en-US" sz="2000" b="0" i="1" dirty="0" err="1">
                <a:latin typeface="Times New Roman" pitchFamily="18" charset="0"/>
              </a:rPr>
              <a:t>R</a:t>
            </a:r>
            <a:r>
              <a:rPr lang="en-US" sz="2000" b="0" i="1" baseline="-25000" dirty="0" err="1">
                <a:latin typeface="Times New Roman" pitchFamily="18" charset="0"/>
              </a:rPr>
              <a:t>k</a:t>
            </a:r>
            <a:r>
              <a:rPr lang="en-US" sz="2000" b="0" dirty="0">
                <a:latin typeface="Times New Roman" pitchFamily="18" charset="0"/>
              </a:rPr>
              <a:t> is the range of observations for the </a:t>
            </a:r>
            <a:r>
              <a:rPr lang="en-US" sz="2000" b="0" i="1" dirty="0" err="1">
                <a:latin typeface="Times New Roman" pitchFamily="18" charset="0"/>
              </a:rPr>
              <a:t>k</a:t>
            </a:r>
            <a:r>
              <a:rPr lang="en-US" sz="2000" b="0" baseline="30000" dirty="0" err="1">
                <a:latin typeface="Times New Roman" pitchFamily="18" charset="0"/>
              </a:rPr>
              <a:t>th</a:t>
            </a:r>
            <a:r>
              <a:rPr lang="en-US" sz="2000" b="0" dirty="0">
                <a:latin typeface="Times New Roman" pitchFamily="18" charset="0"/>
              </a:rPr>
              <a:t> variable.</a:t>
            </a:r>
          </a:p>
          <a:p>
            <a:endParaRPr lang="en-US" sz="600" b="0" dirty="0">
              <a:latin typeface="Times New Roman" pitchFamily="18" charset="0"/>
            </a:endParaRPr>
          </a:p>
          <a:p>
            <a:r>
              <a:rPr lang="en-US" sz="2000" b="0" dirty="0">
                <a:latin typeface="Times New Roman" pitchFamily="18" charset="0"/>
              </a:rPr>
              <a:t>Why are we using the range here instead some function based on the standard deviation?</a:t>
            </a:r>
          </a:p>
        </p:txBody>
      </p:sp>
      <p:sp>
        <p:nvSpPr>
          <p:cNvPr id="84998" name="Text Box 6"/>
          <p:cNvSpPr txBox="1">
            <a:spLocks noChangeArrowheads="1"/>
          </p:cNvSpPr>
          <p:nvPr/>
        </p:nvSpPr>
        <p:spPr bwMode="auto">
          <a:xfrm>
            <a:off x="301459" y="830756"/>
            <a:ext cx="8721961" cy="707886"/>
          </a:xfrm>
          <a:prstGeom prst="rect">
            <a:avLst/>
          </a:prstGeom>
          <a:noFill/>
          <a:ln w="9525">
            <a:noFill/>
            <a:miter lim="800000"/>
            <a:headEnd/>
            <a:tailEnd/>
          </a:ln>
          <a:effectLst/>
        </p:spPr>
        <p:txBody>
          <a:bodyPr wrap="square">
            <a:spAutoFit/>
          </a:bodyPr>
          <a:lstStyle/>
          <a:p>
            <a:r>
              <a:rPr lang="en-US" sz="2000" b="0" dirty="0">
                <a:latin typeface="Times New Roman" pitchFamily="18" charset="0"/>
              </a:rPr>
              <a:t>When the data matrix for the objects contains both continuous and categorical data, we expand the similarity measure proposed by Gower (1971)</a:t>
            </a:r>
          </a:p>
        </p:txBody>
      </p:sp>
      <p:sp>
        <p:nvSpPr>
          <p:cNvPr id="84999" name="Text Box 7"/>
          <p:cNvSpPr txBox="1">
            <a:spLocks noChangeArrowheads="1"/>
          </p:cNvSpPr>
          <p:nvPr/>
        </p:nvSpPr>
        <p:spPr bwMode="auto">
          <a:xfrm>
            <a:off x="351317" y="2584768"/>
            <a:ext cx="8510583" cy="1631216"/>
          </a:xfrm>
          <a:prstGeom prst="rect">
            <a:avLst/>
          </a:prstGeom>
          <a:noFill/>
          <a:ln w="9525">
            <a:noFill/>
            <a:miter lim="800000"/>
            <a:headEnd/>
            <a:tailEnd/>
          </a:ln>
          <a:effectLst/>
        </p:spPr>
        <p:txBody>
          <a:bodyPr wrap="square">
            <a:spAutoFit/>
          </a:bodyPr>
          <a:lstStyle/>
          <a:p>
            <a:r>
              <a:rPr lang="en-US" sz="2000" b="0" dirty="0">
                <a:latin typeface="Times New Roman" pitchFamily="18" charset="0"/>
              </a:rPr>
              <a:t>to include provisions for the continuous data. Again, the variable </a:t>
            </a:r>
            <a:r>
              <a:rPr lang="en-US" sz="2000" b="0" i="1" dirty="0" err="1">
                <a:latin typeface="Times New Roman" pitchFamily="18" charset="0"/>
              </a:rPr>
              <a:t>w</a:t>
            </a:r>
            <a:r>
              <a:rPr lang="en-US" sz="2000" b="0" i="1" baseline="-25000" dirty="0" err="1">
                <a:latin typeface="Times New Roman" pitchFamily="18" charset="0"/>
              </a:rPr>
              <a:t>ijk</a:t>
            </a:r>
            <a:r>
              <a:rPr lang="en-US" sz="2000" b="0" baseline="-25000" dirty="0">
                <a:latin typeface="Times New Roman" pitchFamily="18" charset="0"/>
              </a:rPr>
              <a:t> </a:t>
            </a:r>
            <a:r>
              <a:rPr lang="en-US" sz="2000" b="0" dirty="0">
                <a:latin typeface="Times New Roman" pitchFamily="18" charset="0"/>
              </a:rPr>
              <a:t>is an indicator variable assigned a 0 or 1 depending on whether or not the comparison is considered valid.  As before, all categorical variables, </a:t>
            </a:r>
            <a:r>
              <a:rPr lang="en-US" sz="2000" b="0" i="1" dirty="0" err="1">
                <a:latin typeface="Times New Roman" pitchFamily="18" charset="0"/>
              </a:rPr>
              <a:t>s</a:t>
            </a:r>
            <a:r>
              <a:rPr lang="en-US" sz="2000" b="0" i="1" baseline="-25000" dirty="0" err="1">
                <a:latin typeface="Times New Roman" pitchFamily="18" charset="0"/>
              </a:rPr>
              <a:t>ijk</a:t>
            </a:r>
            <a:r>
              <a:rPr lang="en-US" sz="2000" b="0" dirty="0">
                <a:latin typeface="Times New Roman" pitchFamily="18" charset="0"/>
              </a:rPr>
              <a:t>, are assigned a value of 1 when the two objects agree on trait </a:t>
            </a:r>
            <a:r>
              <a:rPr lang="en-US" sz="2000" b="0" i="1" dirty="0">
                <a:latin typeface="Times New Roman" pitchFamily="18" charset="0"/>
              </a:rPr>
              <a:t>k</a:t>
            </a:r>
            <a:r>
              <a:rPr lang="en-US" sz="2000" b="0" dirty="0">
                <a:latin typeface="Times New Roman" pitchFamily="18" charset="0"/>
              </a:rPr>
              <a:t> and 0 otherwise. The continuous portion of the analysis is scaled with:</a:t>
            </a:r>
            <a:endParaRPr lang="en-US" sz="2000" b="0" baseline="-25000" dirty="0">
              <a:latin typeface="Times New Roman" pitchFamily="18" charset="0"/>
            </a:endParaRPr>
          </a:p>
        </p:txBody>
      </p:sp>
      <p:sp>
        <p:nvSpPr>
          <p:cNvPr id="8" name="Text Box 10">
            <a:extLst>
              <a:ext uri="{FF2B5EF4-FFF2-40B4-BE49-F238E27FC236}">
                <a16:creationId xmlns:a16="http://schemas.microsoft.com/office/drawing/2014/main" id="{ABE03ABB-5273-4887-AA4E-817C20FED31A}"/>
              </a:ext>
            </a:extLst>
          </p:cNvPr>
          <p:cNvSpPr txBox="1">
            <a:spLocks noChangeArrowheads="1"/>
          </p:cNvSpPr>
          <p:nvPr/>
        </p:nvSpPr>
        <p:spPr bwMode="auto">
          <a:xfrm>
            <a:off x="647553" y="6029588"/>
            <a:ext cx="8060199" cy="738664"/>
          </a:xfrm>
          <a:prstGeom prst="rect">
            <a:avLst/>
          </a:prstGeom>
          <a:noFill/>
          <a:ln w="9525">
            <a:noFill/>
            <a:miter lim="800000"/>
            <a:headEnd/>
            <a:tailEnd/>
          </a:ln>
          <a:effectLst/>
        </p:spPr>
        <p:txBody>
          <a:bodyPr wrap="square">
            <a:spAutoFit/>
          </a:bodyPr>
          <a:lstStyle/>
          <a:p>
            <a:r>
              <a:rPr lang="en-US" sz="2100" dirty="0">
                <a:latin typeface="Times New Roman" pitchFamily="18" charset="0"/>
                <a:cs typeface="Times New Roman" pitchFamily="18" charset="0"/>
              </a:rPr>
              <a:t>We want the variables to have approximately the same influence on the similarity measure and this restricts the value between 0 and 1.</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a:extLst>
              <a:ext uri="{FF2B5EF4-FFF2-40B4-BE49-F238E27FC236}">
                <a16:creationId xmlns:a16="http://schemas.microsoft.com/office/drawing/2014/main" id="{8AD67758-3B7B-4A8F-9A9C-14C5F3F788E3}"/>
              </a:ext>
            </a:extLst>
          </p:cNvPr>
          <p:cNvSpPr txBox="1">
            <a:spLocks noChangeArrowheads="1"/>
          </p:cNvSpPr>
          <p:nvPr/>
        </p:nvSpPr>
        <p:spPr bwMode="auto">
          <a:xfrm>
            <a:off x="304800" y="132269"/>
            <a:ext cx="8610600" cy="584775"/>
          </a:xfrm>
          <a:prstGeom prst="rect">
            <a:avLst/>
          </a:prstGeom>
          <a:noFill/>
          <a:ln w="9525">
            <a:noFill/>
            <a:miter lim="800000"/>
            <a:headEnd/>
            <a:tailEnd/>
          </a:ln>
          <a:effectLst/>
        </p:spPr>
        <p:txBody>
          <a:bodyPr>
            <a:spAutoFit/>
          </a:bodyPr>
          <a:lstStyle/>
          <a:p>
            <a:pPr algn="ctr"/>
            <a:r>
              <a:rPr lang="en-US" sz="3200" dirty="0">
                <a:latin typeface="Times New Roman" pitchFamily="18" charset="0"/>
              </a:rPr>
              <a:t>Similarity Measures for Mixed-Mode Data</a:t>
            </a:r>
          </a:p>
        </p:txBody>
      </p:sp>
      <p:graphicFrame>
        <p:nvGraphicFramePr>
          <p:cNvPr id="6" name="Object 4">
            <a:extLst>
              <a:ext uri="{FF2B5EF4-FFF2-40B4-BE49-F238E27FC236}">
                <a16:creationId xmlns:a16="http://schemas.microsoft.com/office/drawing/2014/main" id="{2E635964-901F-4539-B426-05F4733CF19C}"/>
              </a:ext>
            </a:extLst>
          </p:cNvPr>
          <p:cNvGraphicFramePr>
            <a:graphicFrameLocks noGrp="1" noChangeAspect="1"/>
          </p:cNvGraphicFramePr>
          <p:nvPr>
            <p:ph idx="1"/>
          </p:nvPr>
        </p:nvGraphicFramePr>
        <p:xfrm>
          <a:off x="1658004" y="766116"/>
          <a:ext cx="5798188" cy="2226800"/>
        </p:xfrm>
        <a:graphic>
          <a:graphicData uri="http://schemas.openxmlformats.org/presentationml/2006/ole">
            <mc:AlternateContent xmlns:mc="http://schemas.openxmlformats.org/markup-compatibility/2006">
              <mc:Choice xmlns:v="urn:schemas-microsoft-com:vml" Requires="v">
                <p:oleObj name="Worksheet" r:id="rId3" imgW="6076818" imgH="2333711" progId="Excel.Sheet.8">
                  <p:embed/>
                </p:oleObj>
              </mc:Choice>
              <mc:Fallback>
                <p:oleObj name="Worksheet" r:id="rId3" imgW="6076818" imgH="2333711" progId="Excel.Sheet.8">
                  <p:embed/>
                  <p:pic>
                    <p:nvPicPr>
                      <p:cNvPr id="6" name="Object 4">
                        <a:extLst>
                          <a:ext uri="{FF2B5EF4-FFF2-40B4-BE49-F238E27FC236}">
                            <a16:creationId xmlns:a16="http://schemas.microsoft.com/office/drawing/2014/main" id="{2E635964-901F-4539-B426-05F4733CF1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8004" y="766116"/>
                        <a:ext cx="5798188" cy="2226800"/>
                      </a:xfrm>
                      <a:prstGeom prst="rect">
                        <a:avLst/>
                      </a:prstGeom>
                      <a:noFill/>
                      <a:ln w="28575">
                        <a:solidFill>
                          <a:schemeClr val="tx1"/>
                        </a:solidFill>
                        <a:miter lim="800000"/>
                        <a:headEnd/>
                        <a:tailEnd/>
                      </a:ln>
                    </p:spPr>
                  </p:pic>
                </p:oleObj>
              </mc:Fallback>
            </mc:AlternateContent>
          </a:graphicData>
        </a:graphic>
      </p:graphicFrame>
      <p:sp>
        <p:nvSpPr>
          <p:cNvPr id="7" name="Content Placeholder 2">
            <a:extLst>
              <a:ext uri="{FF2B5EF4-FFF2-40B4-BE49-F238E27FC236}">
                <a16:creationId xmlns:a16="http://schemas.microsoft.com/office/drawing/2014/main" id="{0CEC21B0-6495-4B35-999D-D961674FF503}"/>
              </a:ext>
            </a:extLst>
          </p:cNvPr>
          <p:cNvSpPr txBox="1">
            <a:spLocks/>
          </p:cNvSpPr>
          <p:nvPr/>
        </p:nvSpPr>
        <p:spPr bwMode="auto">
          <a:xfrm>
            <a:off x="291819" y="3182843"/>
            <a:ext cx="8638172" cy="225196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2000" b="0" kern="0" dirty="0">
                <a:latin typeface="Times New Roman" pitchFamily="18" charset="0"/>
                <a:cs typeface="Times New Roman" pitchFamily="18" charset="0"/>
              </a:rPr>
              <a:t>Calculate </a:t>
            </a:r>
            <a:r>
              <a:rPr lang="en-US" sz="2000" b="0" i="1" kern="0" dirty="0">
                <a:latin typeface="Times New Roman" pitchFamily="18" charset="0"/>
                <a:cs typeface="Times New Roman" pitchFamily="18" charset="0"/>
              </a:rPr>
              <a:t>s</a:t>
            </a:r>
            <a:r>
              <a:rPr lang="en-US" sz="2000" b="0" kern="0" baseline="-25000" dirty="0">
                <a:latin typeface="Times New Roman" pitchFamily="18" charset="0"/>
                <a:cs typeface="Times New Roman" pitchFamily="18" charset="0"/>
              </a:rPr>
              <a:t>9</a:t>
            </a:r>
            <a:r>
              <a:rPr lang="en-US" sz="1000" b="0" kern="0" baseline="-25000" dirty="0">
                <a:latin typeface="Times New Roman" pitchFamily="18" charset="0"/>
                <a:cs typeface="Times New Roman" pitchFamily="18" charset="0"/>
              </a:rPr>
              <a:t> </a:t>
            </a:r>
            <a:r>
              <a:rPr lang="en-US" sz="2000" b="0" kern="0" baseline="-25000" dirty="0">
                <a:latin typeface="Times New Roman" pitchFamily="18" charset="0"/>
                <a:cs typeface="Times New Roman" pitchFamily="18" charset="0"/>
              </a:rPr>
              <a:t>10</a:t>
            </a:r>
            <a:r>
              <a:rPr lang="en-US" sz="2000" b="0" kern="0" dirty="0">
                <a:latin typeface="Times New Roman" pitchFamily="18" charset="0"/>
                <a:cs typeface="Times New Roman" pitchFamily="18" charset="0"/>
              </a:rPr>
              <a:t>, the similarity between the Shumard Oak and Black Walnut trees, using the generalized similarity measure for mixed mode data, again under the assumptions that</a:t>
            </a:r>
          </a:p>
          <a:p>
            <a:pPr marL="739775" indent="-107950">
              <a:buFont typeface="+mj-lt"/>
              <a:buAutoNum type="arabicPeriod"/>
            </a:pPr>
            <a:r>
              <a:rPr lang="en-US" sz="2000" b="0" kern="0" dirty="0">
                <a:latin typeface="Times New Roman" pitchFamily="18" charset="0"/>
                <a:cs typeface="Times New Roman" pitchFamily="18" charset="0"/>
              </a:rPr>
              <a:t>   0-0 matches for Trait 2 contain no useful information;</a:t>
            </a:r>
          </a:p>
          <a:p>
            <a:pPr marL="739775" indent="-107950">
              <a:buFont typeface="+mj-lt"/>
              <a:buAutoNum type="arabicPeriod"/>
            </a:pPr>
            <a:r>
              <a:rPr lang="en-US" sz="2000" b="0" kern="0" dirty="0">
                <a:latin typeface="Times New Roman" pitchFamily="18" charset="0"/>
                <a:cs typeface="Times New Roman" pitchFamily="18" charset="0"/>
              </a:rPr>
              <a:t>   0-0 matches for Trait 4 contain no useful information.</a:t>
            </a:r>
          </a:p>
          <a:p>
            <a:pPr marL="0" indent="0">
              <a:buFontTx/>
              <a:buNone/>
            </a:pPr>
            <a:endParaRPr lang="en-US" sz="2000" b="0" kern="0" dirty="0">
              <a:latin typeface="Times New Roman" pitchFamily="18" charset="0"/>
              <a:cs typeface="Times New Roman" pitchFamily="18" charset="0"/>
            </a:endParaRPr>
          </a:p>
          <a:p>
            <a:pPr>
              <a:buFontTx/>
              <a:buNone/>
            </a:pPr>
            <a:endParaRPr lang="en-US" sz="2000" b="0" kern="0" dirty="0">
              <a:latin typeface="Times New Roman" pitchFamily="18" charset="0"/>
              <a:cs typeface="Times New Roman" pitchFamily="18" charset="0"/>
            </a:endParaRPr>
          </a:p>
        </p:txBody>
      </p:sp>
      <p:graphicFrame>
        <p:nvGraphicFramePr>
          <p:cNvPr id="8" name="Object 3">
            <a:extLst>
              <a:ext uri="{FF2B5EF4-FFF2-40B4-BE49-F238E27FC236}">
                <a16:creationId xmlns:a16="http://schemas.microsoft.com/office/drawing/2014/main" id="{2681D8BC-9F82-4CCB-BC74-2C6B708ECBD6}"/>
              </a:ext>
            </a:extLst>
          </p:cNvPr>
          <p:cNvGraphicFramePr>
            <a:graphicFrameLocks noChangeAspect="1"/>
          </p:cNvGraphicFramePr>
          <p:nvPr/>
        </p:nvGraphicFramePr>
        <p:xfrm>
          <a:off x="810895" y="5499276"/>
          <a:ext cx="3989705" cy="535790"/>
        </p:xfrm>
        <a:graphic>
          <a:graphicData uri="http://schemas.openxmlformats.org/presentationml/2006/ole">
            <mc:AlternateContent xmlns:mc="http://schemas.openxmlformats.org/markup-compatibility/2006">
              <mc:Choice xmlns:v="urn:schemas-microsoft-com:vml" Requires="v">
                <p:oleObj name="Equation" r:id="rId5" imgW="2082600" imgH="279360" progId="Equation.DSMT4">
                  <p:embed/>
                </p:oleObj>
              </mc:Choice>
              <mc:Fallback>
                <p:oleObj name="Equation" r:id="rId5" imgW="2082600" imgH="279360" progId="Equation.DSMT4">
                  <p:embed/>
                  <p:pic>
                    <p:nvPicPr>
                      <p:cNvPr id="8" name="Object 3">
                        <a:extLst>
                          <a:ext uri="{FF2B5EF4-FFF2-40B4-BE49-F238E27FC236}">
                            <a16:creationId xmlns:a16="http://schemas.microsoft.com/office/drawing/2014/main" id="{2681D8BC-9F82-4CCB-BC74-2C6B708ECBD6}"/>
                          </a:ext>
                        </a:extLst>
                      </p:cNvPr>
                      <p:cNvPicPr>
                        <a:picLocks noChangeAspect="1" noChangeArrowheads="1"/>
                      </p:cNvPicPr>
                      <p:nvPr/>
                    </p:nvPicPr>
                    <p:blipFill>
                      <a:blip r:embed="rId6"/>
                      <a:srcRect/>
                      <a:stretch>
                        <a:fillRect/>
                      </a:stretch>
                    </p:blipFill>
                    <p:spPr bwMode="auto">
                      <a:xfrm>
                        <a:off x="810895" y="5499276"/>
                        <a:ext cx="3989705" cy="535790"/>
                      </a:xfrm>
                      <a:prstGeom prst="rect">
                        <a:avLst/>
                      </a:prstGeom>
                      <a:noFill/>
                      <a:ln>
                        <a:noFill/>
                      </a:ln>
                      <a:effectLst/>
                    </p:spPr>
                  </p:pic>
                </p:oleObj>
              </mc:Fallback>
            </mc:AlternateContent>
          </a:graphicData>
        </a:graphic>
      </p:graphicFrame>
      <p:sp>
        <p:nvSpPr>
          <p:cNvPr id="9" name="Text Box 10">
            <a:extLst>
              <a:ext uri="{FF2B5EF4-FFF2-40B4-BE49-F238E27FC236}">
                <a16:creationId xmlns:a16="http://schemas.microsoft.com/office/drawing/2014/main" id="{C9490C7E-75FA-4904-8F1B-6642068A28E1}"/>
              </a:ext>
            </a:extLst>
          </p:cNvPr>
          <p:cNvSpPr txBox="1">
            <a:spLocks noChangeArrowheads="1"/>
          </p:cNvSpPr>
          <p:nvPr/>
        </p:nvSpPr>
        <p:spPr bwMode="auto">
          <a:xfrm>
            <a:off x="289413" y="5000888"/>
            <a:ext cx="8060199" cy="415498"/>
          </a:xfrm>
          <a:prstGeom prst="rect">
            <a:avLst/>
          </a:prstGeom>
          <a:noFill/>
          <a:ln w="9525">
            <a:noFill/>
            <a:miter lim="800000"/>
            <a:headEnd/>
            <a:tailEnd/>
          </a:ln>
          <a:effectLst/>
        </p:spPr>
        <p:txBody>
          <a:bodyPr wrap="square">
            <a:spAutoFit/>
          </a:bodyPr>
          <a:lstStyle/>
          <a:p>
            <a:r>
              <a:rPr lang="en-US" sz="2100" dirty="0">
                <a:latin typeface="Times New Roman" pitchFamily="18" charset="0"/>
                <a:cs typeface="Times New Roman" pitchFamily="18" charset="0"/>
              </a:rPr>
              <a:t>Trait 7 is continuous and hence</a:t>
            </a:r>
          </a:p>
        </p:txBody>
      </p:sp>
      <p:graphicFrame>
        <p:nvGraphicFramePr>
          <p:cNvPr id="10" name="Object 3">
            <a:extLst>
              <a:ext uri="{FF2B5EF4-FFF2-40B4-BE49-F238E27FC236}">
                <a16:creationId xmlns:a16="http://schemas.microsoft.com/office/drawing/2014/main" id="{4E316444-4CCE-42EE-9B71-9F77782E0A71}"/>
              </a:ext>
            </a:extLst>
          </p:cNvPr>
          <p:cNvGraphicFramePr>
            <a:graphicFrameLocks noChangeAspect="1"/>
          </p:cNvGraphicFramePr>
          <p:nvPr/>
        </p:nvGraphicFramePr>
        <p:xfrm>
          <a:off x="6812280" y="5576984"/>
          <a:ext cx="1874520" cy="398335"/>
        </p:xfrm>
        <a:graphic>
          <a:graphicData uri="http://schemas.openxmlformats.org/presentationml/2006/ole">
            <mc:AlternateContent xmlns:mc="http://schemas.openxmlformats.org/markup-compatibility/2006">
              <mc:Choice xmlns:v="urn:schemas-microsoft-com:vml" Requires="v">
                <p:oleObj name="Equation" r:id="rId7" imgW="1079280" imgH="228600" progId="Equation.DSMT4">
                  <p:embed/>
                </p:oleObj>
              </mc:Choice>
              <mc:Fallback>
                <p:oleObj name="Equation" r:id="rId7" imgW="1079280" imgH="228600" progId="Equation.DSMT4">
                  <p:embed/>
                  <p:pic>
                    <p:nvPicPr>
                      <p:cNvPr id="10" name="Object 3">
                        <a:extLst>
                          <a:ext uri="{FF2B5EF4-FFF2-40B4-BE49-F238E27FC236}">
                            <a16:creationId xmlns:a16="http://schemas.microsoft.com/office/drawing/2014/main" id="{4E316444-4CCE-42EE-9B71-9F77782E0A71}"/>
                          </a:ext>
                        </a:extLst>
                      </p:cNvPr>
                      <p:cNvPicPr>
                        <a:picLocks noChangeAspect="1" noChangeArrowheads="1"/>
                      </p:cNvPicPr>
                      <p:nvPr/>
                    </p:nvPicPr>
                    <p:blipFill>
                      <a:blip r:embed="rId8"/>
                      <a:srcRect/>
                      <a:stretch>
                        <a:fillRect/>
                      </a:stretch>
                    </p:blipFill>
                    <p:spPr bwMode="auto">
                      <a:xfrm>
                        <a:off x="6812280" y="5576984"/>
                        <a:ext cx="1874520" cy="398335"/>
                      </a:xfrm>
                      <a:prstGeom prst="rect">
                        <a:avLst/>
                      </a:prstGeom>
                      <a:noFill/>
                      <a:ln>
                        <a:noFill/>
                      </a:ln>
                      <a:effectLst/>
                    </p:spPr>
                  </p:pic>
                </p:oleObj>
              </mc:Fallback>
            </mc:AlternateContent>
          </a:graphicData>
        </a:graphic>
      </p:graphicFrame>
      <p:graphicFrame>
        <p:nvGraphicFramePr>
          <p:cNvPr id="11" name="Object 3">
            <a:extLst>
              <a:ext uri="{FF2B5EF4-FFF2-40B4-BE49-F238E27FC236}">
                <a16:creationId xmlns:a16="http://schemas.microsoft.com/office/drawing/2014/main" id="{22495483-C8E2-4416-8FF2-56C827DF3D49}"/>
              </a:ext>
            </a:extLst>
          </p:cNvPr>
          <p:cNvGraphicFramePr>
            <a:graphicFrameLocks noChangeAspect="1"/>
          </p:cNvGraphicFramePr>
          <p:nvPr/>
        </p:nvGraphicFramePr>
        <p:xfrm>
          <a:off x="2644458" y="6081713"/>
          <a:ext cx="2165350" cy="534987"/>
        </p:xfrm>
        <a:graphic>
          <a:graphicData uri="http://schemas.openxmlformats.org/presentationml/2006/ole">
            <mc:AlternateContent xmlns:mc="http://schemas.openxmlformats.org/markup-compatibility/2006">
              <mc:Choice xmlns:v="urn:schemas-microsoft-com:vml" Requires="v">
                <p:oleObj name="Equation" r:id="rId9" imgW="1130040" imgH="279360" progId="Equation.DSMT4">
                  <p:embed/>
                </p:oleObj>
              </mc:Choice>
              <mc:Fallback>
                <p:oleObj name="Equation" r:id="rId9" imgW="1130040" imgH="279360" progId="Equation.DSMT4">
                  <p:embed/>
                  <p:pic>
                    <p:nvPicPr>
                      <p:cNvPr id="11" name="Object 3">
                        <a:extLst>
                          <a:ext uri="{FF2B5EF4-FFF2-40B4-BE49-F238E27FC236}">
                            <a16:creationId xmlns:a16="http://schemas.microsoft.com/office/drawing/2014/main" id="{22495483-C8E2-4416-8FF2-56C827DF3D49}"/>
                          </a:ext>
                        </a:extLst>
                      </p:cNvPr>
                      <p:cNvPicPr>
                        <a:picLocks noChangeAspect="1" noChangeArrowheads="1"/>
                      </p:cNvPicPr>
                      <p:nvPr/>
                    </p:nvPicPr>
                    <p:blipFill>
                      <a:blip r:embed="rId10"/>
                      <a:srcRect/>
                      <a:stretch>
                        <a:fillRect/>
                      </a:stretch>
                    </p:blipFill>
                    <p:spPr bwMode="auto">
                      <a:xfrm>
                        <a:off x="2644458" y="6081713"/>
                        <a:ext cx="2165350" cy="534987"/>
                      </a:xfrm>
                      <a:prstGeom prst="rect">
                        <a:avLst/>
                      </a:prstGeom>
                      <a:noFill/>
                      <a:ln>
                        <a:noFill/>
                      </a:ln>
                      <a:effectLst/>
                    </p:spPr>
                  </p:pic>
                </p:oleObj>
              </mc:Fallback>
            </mc:AlternateContent>
          </a:graphicData>
        </a:graphic>
      </p:graphicFrame>
      <p:sp>
        <p:nvSpPr>
          <p:cNvPr id="12" name="Text Box 10">
            <a:extLst>
              <a:ext uri="{FF2B5EF4-FFF2-40B4-BE49-F238E27FC236}">
                <a16:creationId xmlns:a16="http://schemas.microsoft.com/office/drawing/2014/main" id="{2CABFF1A-014A-4320-AF53-B75589C7E138}"/>
              </a:ext>
            </a:extLst>
          </p:cNvPr>
          <p:cNvSpPr txBox="1">
            <a:spLocks noChangeArrowheads="1"/>
          </p:cNvSpPr>
          <p:nvPr/>
        </p:nvSpPr>
        <p:spPr bwMode="auto">
          <a:xfrm>
            <a:off x="5364333" y="5526668"/>
            <a:ext cx="1341267" cy="415498"/>
          </a:xfrm>
          <a:prstGeom prst="rect">
            <a:avLst/>
          </a:prstGeom>
          <a:noFill/>
          <a:ln w="9525">
            <a:noFill/>
            <a:miter lim="800000"/>
            <a:headEnd/>
            <a:tailEnd/>
          </a:ln>
          <a:effectLst/>
        </p:spPr>
        <p:txBody>
          <a:bodyPr wrap="square">
            <a:spAutoFit/>
          </a:bodyPr>
          <a:lstStyle/>
          <a:p>
            <a:r>
              <a:rPr lang="en-US" sz="2100" b="0" dirty="0">
                <a:latin typeface="Times New Roman" pitchFamily="18" charset="0"/>
                <a:cs typeface="Times New Roman" pitchFamily="18" charset="0"/>
              </a:rPr>
              <a:t>where</a:t>
            </a:r>
          </a:p>
        </p:txBody>
      </p:sp>
    </p:spTree>
    <p:custDataLst>
      <p:tags r:id="rId1"/>
    </p:custDataLst>
    <p:extLst>
      <p:ext uri="{BB962C8B-B14F-4D97-AF65-F5344CB8AC3E}">
        <p14:creationId xmlns:p14="http://schemas.microsoft.com/office/powerpoint/2010/main" val="201649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9487"/>
            <a:ext cx="8229600" cy="561941"/>
          </a:xfrm>
        </p:spPr>
        <p:txBody>
          <a:bodyPr/>
          <a:lstStyle/>
          <a:p>
            <a:r>
              <a:rPr lang="en-US" sz="3600" b="1" dirty="0">
                <a:latin typeface="Times New Roman" pitchFamily="18" charset="0"/>
                <a:cs typeface="Times New Roman" pitchFamily="18" charset="0"/>
              </a:rPr>
              <a:t>Similarity Measures and Clustering</a:t>
            </a:r>
          </a:p>
        </p:txBody>
      </p:sp>
      <p:sp>
        <p:nvSpPr>
          <p:cNvPr id="3" name="Content Placeholder 2"/>
          <p:cNvSpPr>
            <a:spLocks noGrp="1"/>
          </p:cNvSpPr>
          <p:nvPr>
            <p:ph idx="1"/>
          </p:nvPr>
        </p:nvSpPr>
        <p:spPr>
          <a:xfrm>
            <a:off x="407889" y="1015411"/>
            <a:ext cx="8093417" cy="3608545"/>
          </a:xfrm>
        </p:spPr>
        <p:txBody>
          <a:bodyPr/>
          <a:lstStyle/>
          <a:p>
            <a:pPr marL="0" indent="0">
              <a:buNone/>
            </a:pPr>
            <a:r>
              <a:rPr lang="en-US" sz="2400" dirty="0">
                <a:latin typeface="Times New Roman" pitchFamily="18" charset="0"/>
                <a:cs typeface="Times New Roman" pitchFamily="18" charset="0"/>
              </a:rPr>
              <a:t>Typically, when the data are all categorical, </a:t>
            </a:r>
            <a:r>
              <a:rPr lang="en-US" sz="2400" u="sng" dirty="0">
                <a:latin typeface="Times New Roman" pitchFamily="18" charset="0"/>
                <a:cs typeface="Times New Roman" pitchFamily="18" charset="0"/>
              </a:rPr>
              <a:t>similarity measures</a:t>
            </a:r>
            <a:r>
              <a:rPr lang="en-US" sz="2400" dirty="0">
                <a:latin typeface="Times New Roman" pitchFamily="18" charset="0"/>
                <a:cs typeface="Times New Roman" pitchFamily="18" charset="0"/>
              </a:rPr>
              <a:t> are used to determine the proximity between objects. Similarity measures are </a:t>
            </a:r>
          </a:p>
          <a:p>
            <a:pPr marL="0" indent="0">
              <a:buNone/>
            </a:pPr>
            <a:endParaRPr lang="en-US" sz="1100" dirty="0">
              <a:latin typeface="Times New Roman" pitchFamily="18" charset="0"/>
              <a:cs typeface="Times New Roman" pitchFamily="18" charset="0"/>
            </a:endParaRPr>
          </a:p>
          <a:p>
            <a:pPr marL="398463" indent="-398463"/>
            <a:r>
              <a:rPr lang="en-US" sz="2200" dirty="0">
                <a:latin typeface="Times New Roman" pitchFamily="18" charset="0"/>
                <a:cs typeface="Times New Roman" pitchFamily="18" charset="0"/>
              </a:rPr>
              <a:t>Chosen so that larger numbers indicate close or related objects;</a:t>
            </a:r>
          </a:p>
          <a:p>
            <a:pPr marL="398463" indent="-398463"/>
            <a:r>
              <a:rPr lang="en-US" sz="2200" dirty="0">
                <a:latin typeface="Times New Roman" pitchFamily="18" charset="0"/>
                <a:cs typeface="Times New Roman" pitchFamily="18" charset="0"/>
              </a:rPr>
              <a:t>Often employed for mixed data sets as well, i.e., data sets in which both categorical and continuous data are present;</a:t>
            </a:r>
          </a:p>
          <a:p>
            <a:pPr marL="398463" indent="-398463"/>
            <a:r>
              <a:rPr lang="en-US" sz="2200" dirty="0">
                <a:latin typeface="Times New Roman" pitchFamily="18" charset="0"/>
                <a:cs typeface="Times New Roman" pitchFamily="18" charset="0"/>
              </a:rPr>
              <a:t>Usually scaled to be between 0 and 1 (or 0% and 100%).</a:t>
            </a:r>
          </a:p>
          <a:p>
            <a:pPr marL="0" indent="0">
              <a:buNone/>
            </a:pPr>
            <a:endParaRPr lang="en-US" sz="2000" dirty="0">
              <a:latin typeface="Times New Roman" pitchFamily="18" charset="0"/>
              <a:cs typeface="Times New Roman" pitchFamily="18" charset="0"/>
            </a:endParaRPr>
          </a:p>
        </p:txBody>
      </p:sp>
      <p:sp>
        <p:nvSpPr>
          <p:cNvPr id="6" name="TextBox 5"/>
          <p:cNvSpPr txBox="1"/>
          <p:nvPr/>
        </p:nvSpPr>
        <p:spPr>
          <a:xfrm>
            <a:off x="446368" y="4427213"/>
            <a:ext cx="8229600" cy="830997"/>
          </a:xfrm>
          <a:prstGeom prst="rect">
            <a:avLst/>
          </a:prstGeom>
          <a:noFill/>
        </p:spPr>
        <p:txBody>
          <a:bodyPr wrap="square" rtlCol="0">
            <a:spAutoFit/>
          </a:bodyPr>
          <a:lstStyle/>
          <a:p>
            <a:r>
              <a:rPr lang="en-US" sz="2400" b="0" dirty="0">
                <a:latin typeface="Times New Roman" pitchFamily="18" charset="0"/>
                <a:cs typeface="Times New Roman" pitchFamily="18" charset="0"/>
              </a:rPr>
              <a:t>We often denote the similarity coefficient between objects </a:t>
            </a:r>
            <a:r>
              <a:rPr lang="en-US" sz="2400" b="0" i="1" dirty="0" err="1">
                <a:latin typeface="Times New Roman" pitchFamily="18" charset="0"/>
                <a:cs typeface="Times New Roman" pitchFamily="18" charset="0"/>
              </a:rPr>
              <a:t>i</a:t>
            </a:r>
            <a:r>
              <a:rPr lang="en-US" sz="2400" b="0" dirty="0">
                <a:latin typeface="Times New Roman" pitchFamily="18" charset="0"/>
                <a:cs typeface="Times New Roman" pitchFamily="18" charset="0"/>
              </a:rPr>
              <a:t> and </a:t>
            </a:r>
            <a:r>
              <a:rPr lang="en-US" sz="2400" b="0" i="1" dirty="0">
                <a:latin typeface="Times New Roman" pitchFamily="18" charset="0"/>
                <a:cs typeface="Times New Roman" pitchFamily="18" charset="0"/>
              </a:rPr>
              <a:t>j</a:t>
            </a:r>
            <a:r>
              <a:rPr lang="en-US" sz="2400" b="0" dirty="0">
                <a:latin typeface="Times New Roman" pitchFamily="18" charset="0"/>
                <a:cs typeface="Times New Roman" pitchFamily="18" charset="0"/>
              </a:rPr>
              <a:t> by </a:t>
            </a:r>
            <a:r>
              <a:rPr lang="en-US" sz="2400" b="0" i="1" dirty="0" err="1">
                <a:latin typeface="Times New Roman" pitchFamily="18" charset="0"/>
                <a:cs typeface="Times New Roman" pitchFamily="18" charset="0"/>
              </a:rPr>
              <a:t>s</a:t>
            </a:r>
            <a:r>
              <a:rPr lang="en-US" sz="2400" b="0" i="1" baseline="-25000" dirty="0" err="1">
                <a:latin typeface="Times New Roman" pitchFamily="18" charset="0"/>
                <a:cs typeface="Times New Roman" pitchFamily="18" charset="0"/>
              </a:rPr>
              <a:t>ij</a:t>
            </a:r>
            <a:r>
              <a:rPr lang="en-US" sz="2400" b="0" dirty="0">
                <a:latin typeface="Times New Roman" pitchFamily="18" charset="0"/>
                <a:cs typeface="Times New Roman" pitchFamily="18" charset="0"/>
              </a:rPr>
              <a:t>,  that is</a:t>
            </a:r>
          </a:p>
        </p:txBody>
      </p:sp>
      <p:graphicFrame>
        <p:nvGraphicFramePr>
          <p:cNvPr id="407554" name="Object 2"/>
          <p:cNvGraphicFramePr>
            <a:graphicFrameLocks noChangeAspect="1"/>
          </p:cNvGraphicFramePr>
          <p:nvPr/>
        </p:nvGraphicFramePr>
        <p:xfrm>
          <a:off x="3455643" y="5399931"/>
          <a:ext cx="2120967" cy="609980"/>
        </p:xfrm>
        <a:graphic>
          <a:graphicData uri="http://schemas.openxmlformats.org/presentationml/2006/ole">
            <mc:AlternateContent xmlns:mc="http://schemas.openxmlformats.org/markup-compatibility/2006">
              <mc:Choice xmlns:v="urn:schemas-microsoft-com:vml" Requires="v">
                <p:oleObj name="Equation" r:id="rId2" imgW="838080" imgH="241200" progId="Equation.3">
                  <p:embed/>
                </p:oleObj>
              </mc:Choice>
              <mc:Fallback>
                <p:oleObj name="Equation" r:id="rId2" imgW="838080" imgH="241200" progId="Equation.3">
                  <p:embed/>
                  <p:pic>
                    <p:nvPicPr>
                      <p:cNvPr id="40755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5643" y="5399931"/>
                        <a:ext cx="2120967" cy="609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304800" y="147509"/>
            <a:ext cx="8610600" cy="584775"/>
          </a:xfrm>
          <a:prstGeom prst="rect">
            <a:avLst/>
          </a:prstGeom>
          <a:noFill/>
          <a:ln w="9525">
            <a:noFill/>
            <a:miter lim="800000"/>
            <a:headEnd/>
            <a:tailEnd/>
          </a:ln>
          <a:effectLst/>
        </p:spPr>
        <p:txBody>
          <a:bodyPr>
            <a:spAutoFit/>
          </a:bodyPr>
          <a:lstStyle/>
          <a:p>
            <a:pPr algn="ctr"/>
            <a:r>
              <a:rPr lang="en-US" sz="3200" dirty="0">
                <a:latin typeface="Times New Roman" pitchFamily="18" charset="0"/>
              </a:rPr>
              <a:t>Similarity Measures for Mixed-Mode Data</a:t>
            </a:r>
          </a:p>
        </p:txBody>
      </p:sp>
      <p:graphicFrame>
        <p:nvGraphicFramePr>
          <p:cNvPr id="4" name="Object 2">
            <a:extLst>
              <a:ext uri="{FF2B5EF4-FFF2-40B4-BE49-F238E27FC236}">
                <a16:creationId xmlns:a16="http://schemas.microsoft.com/office/drawing/2014/main" id="{32BCBD3D-60D8-4ABD-9434-C67F75751606}"/>
              </a:ext>
            </a:extLst>
          </p:cNvPr>
          <p:cNvGraphicFramePr>
            <a:graphicFrameLocks noChangeAspect="1"/>
          </p:cNvGraphicFramePr>
          <p:nvPr/>
        </p:nvGraphicFramePr>
        <p:xfrm>
          <a:off x="368853" y="3161029"/>
          <a:ext cx="2801067" cy="667124"/>
        </p:xfrm>
        <a:graphic>
          <a:graphicData uri="http://schemas.openxmlformats.org/presentationml/2006/ole">
            <mc:AlternateContent xmlns:mc="http://schemas.openxmlformats.org/markup-compatibility/2006">
              <mc:Choice xmlns:v="urn:schemas-microsoft-com:vml" Requires="v">
                <p:oleObj name="Equation" r:id="rId3" imgW="1803240" imgH="431640" progId="Equation.DSMT4">
                  <p:embed/>
                </p:oleObj>
              </mc:Choice>
              <mc:Fallback>
                <p:oleObj name="Equation" r:id="rId3" imgW="1803240" imgH="431640" progId="Equation.DSMT4">
                  <p:embed/>
                  <p:pic>
                    <p:nvPicPr>
                      <p:cNvPr id="4" name="Object 2">
                        <a:extLst>
                          <a:ext uri="{FF2B5EF4-FFF2-40B4-BE49-F238E27FC236}">
                            <a16:creationId xmlns:a16="http://schemas.microsoft.com/office/drawing/2014/main" id="{32BCBD3D-60D8-4ABD-9434-C67F75751606}"/>
                          </a:ext>
                        </a:extLst>
                      </p:cNvPr>
                      <p:cNvPicPr>
                        <a:picLocks noChangeAspect="1" noChangeArrowheads="1"/>
                      </p:cNvPicPr>
                      <p:nvPr/>
                    </p:nvPicPr>
                    <p:blipFill>
                      <a:blip r:embed="rId4"/>
                      <a:srcRect/>
                      <a:stretch>
                        <a:fillRect/>
                      </a:stretch>
                    </p:blipFill>
                    <p:spPr bwMode="auto">
                      <a:xfrm>
                        <a:off x="368853" y="3161029"/>
                        <a:ext cx="2801067" cy="667124"/>
                      </a:xfrm>
                      <a:prstGeom prst="rect">
                        <a:avLst/>
                      </a:prstGeom>
                      <a:noFill/>
                      <a:ln>
                        <a:noFill/>
                      </a:ln>
                      <a:effectLst/>
                    </p:spPr>
                  </p:pic>
                </p:oleObj>
              </mc:Fallback>
            </mc:AlternateContent>
          </a:graphicData>
        </a:graphic>
      </p:graphicFrame>
      <p:sp>
        <p:nvSpPr>
          <p:cNvPr id="7" name="Rectangle 6">
            <a:extLst>
              <a:ext uri="{FF2B5EF4-FFF2-40B4-BE49-F238E27FC236}">
                <a16:creationId xmlns:a16="http://schemas.microsoft.com/office/drawing/2014/main" id="{AC52A8D4-082D-4756-89AA-1A2E442D04C8}"/>
              </a:ext>
            </a:extLst>
          </p:cNvPr>
          <p:cNvSpPr/>
          <p:nvPr/>
        </p:nvSpPr>
        <p:spPr>
          <a:xfrm>
            <a:off x="398201" y="1635411"/>
            <a:ext cx="7811734" cy="400110"/>
          </a:xfrm>
          <a:prstGeom prst="rect">
            <a:avLst/>
          </a:prstGeom>
        </p:spPr>
        <p:txBody>
          <a:bodyPr wrap="square">
            <a:spAutoFit/>
          </a:bodyPr>
          <a:lstStyle/>
          <a:p>
            <a:r>
              <a:rPr lang="en-US" sz="2000" b="0" dirty="0">
                <a:latin typeface="Times New Roman" pitchFamily="18" charset="0"/>
                <a:cs typeface="Times New Roman" pitchFamily="18" charset="0"/>
              </a:rPr>
              <a:t>We have </a:t>
            </a:r>
            <a:r>
              <a:rPr lang="en-US" sz="2000" b="0" i="1" dirty="0">
                <a:latin typeface="Times New Roman" pitchFamily="18" charset="0"/>
                <a:cs typeface="Times New Roman" pitchFamily="18" charset="0"/>
              </a:rPr>
              <a:t>O</a:t>
            </a:r>
            <a:r>
              <a:rPr lang="en-US" b="0" baseline="-25000" dirty="0">
                <a:latin typeface="Times New Roman" pitchFamily="18" charset="0"/>
                <a:cs typeface="Times New Roman" pitchFamily="18" charset="0"/>
              </a:rPr>
              <a:t>9</a:t>
            </a:r>
            <a:r>
              <a:rPr lang="en-US" sz="2000" b="0" dirty="0">
                <a:latin typeface="Times New Roman" pitchFamily="18" charset="0"/>
                <a:cs typeface="Times New Roman" pitchFamily="18" charset="0"/>
              </a:rPr>
              <a:t> = (1, 0, 1, 0, 1, 2, 80) and </a:t>
            </a:r>
            <a:r>
              <a:rPr lang="en-US" sz="2000" b="0" i="1" dirty="0">
                <a:latin typeface="Times New Roman" pitchFamily="18" charset="0"/>
                <a:cs typeface="Times New Roman" pitchFamily="18" charset="0"/>
              </a:rPr>
              <a:t>O</a:t>
            </a:r>
            <a:r>
              <a:rPr lang="en-US" sz="2000" b="0" baseline="-25000" dirty="0">
                <a:latin typeface="Times New Roman" pitchFamily="18" charset="0"/>
                <a:cs typeface="Times New Roman" pitchFamily="18" charset="0"/>
              </a:rPr>
              <a:t>10</a:t>
            </a:r>
            <a:r>
              <a:rPr lang="en-US" sz="2000" b="0" dirty="0">
                <a:latin typeface="Times New Roman" pitchFamily="18" charset="0"/>
                <a:cs typeface="Times New Roman" pitchFamily="18" charset="0"/>
              </a:rPr>
              <a:t> = (1, 1, 0, 0, 1, 1, 65).  Thus,</a:t>
            </a:r>
            <a:endParaRPr lang="en-US" sz="2000" dirty="0"/>
          </a:p>
        </p:txBody>
      </p:sp>
      <p:graphicFrame>
        <p:nvGraphicFramePr>
          <p:cNvPr id="8" name="Object 2">
            <a:extLst>
              <a:ext uri="{FF2B5EF4-FFF2-40B4-BE49-F238E27FC236}">
                <a16:creationId xmlns:a16="http://schemas.microsoft.com/office/drawing/2014/main" id="{9C6F9971-C456-4C9C-B414-5A0399846285}"/>
              </a:ext>
            </a:extLst>
          </p:cNvPr>
          <p:cNvGraphicFramePr>
            <a:graphicFrameLocks noChangeAspect="1"/>
          </p:cNvGraphicFramePr>
          <p:nvPr/>
        </p:nvGraphicFramePr>
        <p:xfrm>
          <a:off x="758507" y="3969703"/>
          <a:ext cx="8034973" cy="752137"/>
        </p:xfrm>
        <a:graphic>
          <a:graphicData uri="http://schemas.openxmlformats.org/presentationml/2006/ole">
            <mc:AlternateContent xmlns:mc="http://schemas.openxmlformats.org/markup-compatibility/2006">
              <mc:Choice xmlns:v="urn:schemas-microsoft-com:vml" Requires="v">
                <p:oleObj name="Equation" r:id="rId5" imgW="5130720" imgH="482400" progId="Equation.DSMT4">
                  <p:embed/>
                </p:oleObj>
              </mc:Choice>
              <mc:Fallback>
                <p:oleObj name="Equation" r:id="rId5" imgW="5130720" imgH="482400" progId="Equation.DSMT4">
                  <p:embed/>
                  <p:pic>
                    <p:nvPicPr>
                      <p:cNvPr id="8" name="Object 2">
                        <a:extLst>
                          <a:ext uri="{FF2B5EF4-FFF2-40B4-BE49-F238E27FC236}">
                            <a16:creationId xmlns:a16="http://schemas.microsoft.com/office/drawing/2014/main" id="{9C6F9971-C456-4C9C-B414-5A0399846285}"/>
                          </a:ext>
                        </a:extLst>
                      </p:cNvPr>
                      <p:cNvPicPr>
                        <a:picLocks noChangeAspect="1" noChangeArrowheads="1"/>
                      </p:cNvPicPr>
                      <p:nvPr/>
                    </p:nvPicPr>
                    <p:blipFill>
                      <a:blip r:embed="rId6"/>
                      <a:srcRect/>
                      <a:stretch>
                        <a:fillRect/>
                      </a:stretch>
                    </p:blipFill>
                    <p:spPr bwMode="auto">
                      <a:xfrm>
                        <a:off x="758507" y="3969703"/>
                        <a:ext cx="8034973" cy="752137"/>
                      </a:xfrm>
                      <a:prstGeom prst="rect">
                        <a:avLst/>
                      </a:prstGeom>
                      <a:noFill/>
                      <a:ln>
                        <a:noFill/>
                      </a:ln>
                      <a:effectLst/>
                    </p:spPr>
                  </p:pic>
                </p:oleObj>
              </mc:Fallback>
            </mc:AlternateContent>
          </a:graphicData>
        </a:graphic>
      </p:graphicFrame>
      <p:graphicFrame>
        <p:nvGraphicFramePr>
          <p:cNvPr id="9" name="Object 2">
            <a:extLst>
              <a:ext uri="{FF2B5EF4-FFF2-40B4-BE49-F238E27FC236}">
                <a16:creationId xmlns:a16="http://schemas.microsoft.com/office/drawing/2014/main" id="{91C57896-315C-4ED6-8B86-442F5D5D6233}"/>
              </a:ext>
            </a:extLst>
          </p:cNvPr>
          <p:cNvGraphicFramePr>
            <a:graphicFrameLocks noChangeAspect="1"/>
          </p:cNvGraphicFramePr>
          <p:nvPr/>
        </p:nvGraphicFramePr>
        <p:xfrm>
          <a:off x="764857" y="4917441"/>
          <a:ext cx="7182803" cy="752005"/>
        </p:xfrm>
        <a:graphic>
          <a:graphicData uri="http://schemas.openxmlformats.org/presentationml/2006/ole">
            <mc:AlternateContent xmlns:mc="http://schemas.openxmlformats.org/markup-compatibility/2006">
              <mc:Choice xmlns:v="urn:schemas-microsoft-com:vml" Requires="v">
                <p:oleObj name="Equation" r:id="rId7" imgW="4597200" imgH="482400" progId="Equation.DSMT4">
                  <p:embed/>
                </p:oleObj>
              </mc:Choice>
              <mc:Fallback>
                <p:oleObj name="Equation" r:id="rId7" imgW="4597200" imgH="482400" progId="Equation.DSMT4">
                  <p:embed/>
                  <p:pic>
                    <p:nvPicPr>
                      <p:cNvPr id="9" name="Object 2">
                        <a:extLst>
                          <a:ext uri="{FF2B5EF4-FFF2-40B4-BE49-F238E27FC236}">
                            <a16:creationId xmlns:a16="http://schemas.microsoft.com/office/drawing/2014/main" id="{91C57896-315C-4ED6-8B86-442F5D5D6233}"/>
                          </a:ext>
                        </a:extLst>
                      </p:cNvPr>
                      <p:cNvPicPr>
                        <a:picLocks noChangeAspect="1" noChangeArrowheads="1"/>
                      </p:cNvPicPr>
                      <p:nvPr/>
                    </p:nvPicPr>
                    <p:blipFill>
                      <a:blip r:embed="rId8"/>
                      <a:srcRect/>
                      <a:stretch>
                        <a:fillRect/>
                      </a:stretch>
                    </p:blipFill>
                    <p:spPr bwMode="auto">
                      <a:xfrm>
                        <a:off x="764857" y="4917441"/>
                        <a:ext cx="7182803" cy="752005"/>
                      </a:xfrm>
                      <a:prstGeom prst="rect">
                        <a:avLst/>
                      </a:prstGeom>
                      <a:noFill/>
                      <a:ln>
                        <a:noFill/>
                      </a:ln>
                      <a:effectLst/>
                    </p:spPr>
                  </p:pic>
                </p:oleObj>
              </mc:Fallback>
            </mc:AlternateContent>
          </a:graphicData>
        </a:graphic>
      </p:graphicFrame>
      <p:graphicFrame>
        <p:nvGraphicFramePr>
          <p:cNvPr id="10" name="Object 2">
            <a:extLst>
              <a:ext uri="{FF2B5EF4-FFF2-40B4-BE49-F238E27FC236}">
                <a16:creationId xmlns:a16="http://schemas.microsoft.com/office/drawing/2014/main" id="{9546F89E-514E-4D15-B841-A8AFD4757E56}"/>
              </a:ext>
            </a:extLst>
          </p:cNvPr>
          <p:cNvGraphicFramePr>
            <a:graphicFrameLocks noChangeAspect="1"/>
          </p:cNvGraphicFramePr>
          <p:nvPr/>
        </p:nvGraphicFramePr>
        <p:xfrm>
          <a:off x="754700" y="5893119"/>
          <a:ext cx="5501320" cy="624366"/>
        </p:xfrm>
        <a:graphic>
          <a:graphicData uri="http://schemas.openxmlformats.org/presentationml/2006/ole">
            <mc:AlternateContent xmlns:mc="http://schemas.openxmlformats.org/markup-compatibility/2006">
              <mc:Choice xmlns:v="urn:schemas-microsoft-com:vml" Requires="v">
                <p:oleObj name="Equation" r:id="rId9" imgW="3454200" imgH="393480" progId="Equation.DSMT4">
                  <p:embed/>
                </p:oleObj>
              </mc:Choice>
              <mc:Fallback>
                <p:oleObj name="Equation" r:id="rId9" imgW="3454200" imgH="393480" progId="Equation.DSMT4">
                  <p:embed/>
                  <p:pic>
                    <p:nvPicPr>
                      <p:cNvPr id="10" name="Object 2">
                        <a:extLst>
                          <a:ext uri="{FF2B5EF4-FFF2-40B4-BE49-F238E27FC236}">
                            <a16:creationId xmlns:a16="http://schemas.microsoft.com/office/drawing/2014/main" id="{9546F89E-514E-4D15-B841-A8AFD4757E56}"/>
                          </a:ext>
                        </a:extLst>
                      </p:cNvPr>
                      <p:cNvPicPr>
                        <a:picLocks noChangeAspect="1" noChangeArrowheads="1"/>
                      </p:cNvPicPr>
                      <p:nvPr/>
                    </p:nvPicPr>
                    <p:blipFill>
                      <a:blip r:embed="rId10"/>
                      <a:srcRect/>
                      <a:stretch>
                        <a:fillRect/>
                      </a:stretch>
                    </p:blipFill>
                    <p:spPr bwMode="auto">
                      <a:xfrm>
                        <a:off x="754700" y="5893119"/>
                        <a:ext cx="5501320" cy="624366"/>
                      </a:xfrm>
                      <a:prstGeom prst="rect">
                        <a:avLst/>
                      </a:prstGeom>
                      <a:noFill/>
                      <a:ln>
                        <a:noFill/>
                      </a:ln>
                      <a:effectLst/>
                    </p:spPr>
                  </p:pic>
                </p:oleObj>
              </mc:Fallback>
            </mc:AlternateContent>
          </a:graphicData>
        </a:graphic>
      </p:graphicFrame>
      <p:graphicFrame>
        <p:nvGraphicFramePr>
          <p:cNvPr id="11" name="Object 2">
            <a:extLst>
              <a:ext uri="{FF2B5EF4-FFF2-40B4-BE49-F238E27FC236}">
                <a16:creationId xmlns:a16="http://schemas.microsoft.com/office/drawing/2014/main" id="{2A561EB5-8E2A-4A14-A402-121132E2A475}"/>
              </a:ext>
            </a:extLst>
          </p:cNvPr>
          <p:cNvGraphicFramePr>
            <a:graphicFrameLocks noChangeAspect="1"/>
          </p:cNvGraphicFramePr>
          <p:nvPr/>
        </p:nvGraphicFramePr>
        <p:xfrm>
          <a:off x="6448425" y="5878513"/>
          <a:ext cx="1606550" cy="668337"/>
        </p:xfrm>
        <a:graphic>
          <a:graphicData uri="http://schemas.openxmlformats.org/presentationml/2006/ole">
            <mc:AlternateContent xmlns:mc="http://schemas.openxmlformats.org/markup-compatibility/2006">
              <mc:Choice xmlns:v="urn:schemas-microsoft-com:vml" Requires="v">
                <p:oleObj name="Equation" r:id="rId11" imgW="939600" imgH="393480" progId="Equation.DSMT4">
                  <p:embed/>
                </p:oleObj>
              </mc:Choice>
              <mc:Fallback>
                <p:oleObj name="Equation" r:id="rId11" imgW="939600" imgH="393480" progId="Equation.DSMT4">
                  <p:embed/>
                  <p:pic>
                    <p:nvPicPr>
                      <p:cNvPr id="11" name="Object 2">
                        <a:extLst>
                          <a:ext uri="{FF2B5EF4-FFF2-40B4-BE49-F238E27FC236}">
                            <a16:creationId xmlns:a16="http://schemas.microsoft.com/office/drawing/2014/main" id="{2A561EB5-8E2A-4A14-A402-121132E2A475}"/>
                          </a:ext>
                        </a:extLst>
                      </p:cNvPr>
                      <p:cNvPicPr>
                        <a:picLocks noChangeAspect="1" noChangeArrowheads="1"/>
                      </p:cNvPicPr>
                      <p:nvPr/>
                    </p:nvPicPr>
                    <p:blipFill>
                      <a:blip r:embed="rId12"/>
                      <a:srcRect/>
                      <a:stretch>
                        <a:fillRect/>
                      </a:stretch>
                    </p:blipFill>
                    <p:spPr bwMode="auto">
                      <a:xfrm>
                        <a:off x="6448425" y="5878513"/>
                        <a:ext cx="1606550" cy="668337"/>
                      </a:xfrm>
                      <a:prstGeom prst="rect">
                        <a:avLst/>
                      </a:prstGeom>
                      <a:noFill/>
                      <a:ln>
                        <a:noFill/>
                      </a:ln>
                      <a:effectLst/>
                    </p:spPr>
                  </p:pic>
                </p:oleObj>
              </mc:Fallback>
            </mc:AlternateContent>
          </a:graphicData>
        </a:graphic>
      </p:graphicFrame>
      <p:graphicFrame>
        <p:nvGraphicFramePr>
          <p:cNvPr id="12" name="Object 3">
            <a:extLst>
              <a:ext uri="{FF2B5EF4-FFF2-40B4-BE49-F238E27FC236}">
                <a16:creationId xmlns:a16="http://schemas.microsoft.com/office/drawing/2014/main" id="{CFE0F928-3E42-4185-AF01-ABFD8A106DB7}"/>
              </a:ext>
            </a:extLst>
          </p:cNvPr>
          <p:cNvGraphicFramePr>
            <a:graphicFrameLocks noChangeAspect="1"/>
          </p:cNvGraphicFramePr>
          <p:nvPr/>
        </p:nvGraphicFramePr>
        <p:xfrm>
          <a:off x="4254818" y="2140268"/>
          <a:ext cx="4403725" cy="536575"/>
        </p:xfrm>
        <a:graphic>
          <a:graphicData uri="http://schemas.openxmlformats.org/presentationml/2006/ole">
            <mc:AlternateContent xmlns:mc="http://schemas.openxmlformats.org/markup-compatibility/2006">
              <mc:Choice xmlns:v="urn:schemas-microsoft-com:vml" Requires="v">
                <p:oleObj name="Equation" r:id="rId13" imgW="2298600" imgH="279360" progId="Equation.DSMT4">
                  <p:embed/>
                </p:oleObj>
              </mc:Choice>
              <mc:Fallback>
                <p:oleObj name="Equation" r:id="rId13" imgW="2298600" imgH="279360" progId="Equation.DSMT4">
                  <p:embed/>
                  <p:pic>
                    <p:nvPicPr>
                      <p:cNvPr id="12" name="Object 3">
                        <a:extLst>
                          <a:ext uri="{FF2B5EF4-FFF2-40B4-BE49-F238E27FC236}">
                            <a16:creationId xmlns:a16="http://schemas.microsoft.com/office/drawing/2014/main" id="{CFE0F928-3E42-4185-AF01-ABFD8A106DB7}"/>
                          </a:ext>
                        </a:extLst>
                      </p:cNvPr>
                      <p:cNvPicPr>
                        <a:picLocks noChangeAspect="1" noChangeArrowheads="1"/>
                      </p:cNvPicPr>
                      <p:nvPr/>
                    </p:nvPicPr>
                    <p:blipFill>
                      <a:blip r:embed="rId14"/>
                      <a:srcRect/>
                      <a:stretch>
                        <a:fillRect/>
                      </a:stretch>
                    </p:blipFill>
                    <p:spPr bwMode="auto">
                      <a:xfrm>
                        <a:off x="4254818" y="2140268"/>
                        <a:ext cx="4403725" cy="536575"/>
                      </a:xfrm>
                      <a:prstGeom prst="rect">
                        <a:avLst/>
                      </a:prstGeom>
                      <a:noFill/>
                      <a:ln>
                        <a:noFill/>
                      </a:ln>
                      <a:effectLst/>
                    </p:spPr>
                  </p:pic>
                </p:oleObj>
              </mc:Fallback>
            </mc:AlternateContent>
          </a:graphicData>
        </a:graphic>
      </p:graphicFrame>
      <p:graphicFrame>
        <p:nvGraphicFramePr>
          <p:cNvPr id="13" name="Object 3">
            <a:extLst>
              <a:ext uri="{FF2B5EF4-FFF2-40B4-BE49-F238E27FC236}">
                <a16:creationId xmlns:a16="http://schemas.microsoft.com/office/drawing/2014/main" id="{1E7A9DCC-DCAA-48E0-8E9D-65654F64456F}"/>
              </a:ext>
            </a:extLst>
          </p:cNvPr>
          <p:cNvGraphicFramePr>
            <a:graphicFrameLocks noChangeAspect="1"/>
          </p:cNvGraphicFramePr>
          <p:nvPr/>
        </p:nvGraphicFramePr>
        <p:xfrm>
          <a:off x="6401754" y="2688590"/>
          <a:ext cx="1808182" cy="431323"/>
        </p:xfrm>
        <a:graphic>
          <a:graphicData uri="http://schemas.openxmlformats.org/presentationml/2006/ole">
            <mc:AlternateContent xmlns:mc="http://schemas.openxmlformats.org/markup-compatibility/2006">
              <mc:Choice xmlns:v="urn:schemas-microsoft-com:vml" Requires="v">
                <p:oleObj name="Equation" r:id="rId15" imgW="1066680" imgH="253800" progId="Equation.DSMT4">
                  <p:embed/>
                </p:oleObj>
              </mc:Choice>
              <mc:Fallback>
                <p:oleObj name="Equation" r:id="rId15" imgW="1066680" imgH="253800" progId="Equation.DSMT4">
                  <p:embed/>
                  <p:pic>
                    <p:nvPicPr>
                      <p:cNvPr id="13" name="Object 3">
                        <a:extLst>
                          <a:ext uri="{FF2B5EF4-FFF2-40B4-BE49-F238E27FC236}">
                            <a16:creationId xmlns:a16="http://schemas.microsoft.com/office/drawing/2014/main" id="{1E7A9DCC-DCAA-48E0-8E9D-65654F64456F}"/>
                          </a:ext>
                        </a:extLst>
                      </p:cNvPr>
                      <p:cNvPicPr>
                        <a:picLocks noChangeAspect="1" noChangeArrowheads="1"/>
                      </p:cNvPicPr>
                      <p:nvPr/>
                    </p:nvPicPr>
                    <p:blipFill>
                      <a:blip r:embed="rId16"/>
                      <a:srcRect/>
                      <a:stretch>
                        <a:fillRect/>
                      </a:stretch>
                    </p:blipFill>
                    <p:spPr bwMode="auto">
                      <a:xfrm>
                        <a:off x="6401754" y="2688590"/>
                        <a:ext cx="1808182" cy="431323"/>
                      </a:xfrm>
                      <a:prstGeom prst="rect">
                        <a:avLst/>
                      </a:prstGeom>
                      <a:noFill/>
                      <a:ln>
                        <a:noFill/>
                      </a:ln>
                      <a:effectLst/>
                    </p:spPr>
                  </p:pic>
                </p:oleObj>
              </mc:Fallback>
            </mc:AlternateContent>
          </a:graphicData>
        </a:graphic>
      </p:graphicFrame>
      <p:graphicFrame>
        <p:nvGraphicFramePr>
          <p:cNvPr id="14" name="Object 3">
            <a:extLst>
              <a:ext uri="{FF2B5EF4-FFF2-40B4-BE49-F238E27FC236}">
                <a16:creationId xmlns:a16="http://schemas.microsoft.com/office/drawing/2014/main" id="{E7892A12-0E29-4200-AD03-738ABEED22E0}"/>
              </a:ext>
            </a:extLst>
          </p:cNvPr>
          <p:cNvGraphicFramePr>
            <a:graphicFrameLocks noChangeAspect="1"/>
          </p:cNvGraphicFramePr>
          <p:nvPr/>
        </p:nvGraphicFramePr>
        <p:xfrm>
          <a:off x="6385243" y="3152140"/>
          <a:ext cx="716597" cy="295717"/>
        </p:xfrm>
        <a:graphic>
          <a:graphicData uri="http://schemas.openxmlformats.org/presentationml/2006/ole">
            <mc:AlternateContent xmlns:mc="http://schemas.openxmlformats.org/markup-compatibility/2006">
              <mc:Choice xmlns:v="urn:schemas-microsoft-com:vml" Requires="v">
                <p:oleObj name="Equation" r:id="rId17" imgW="431640" imgH="177480" progId="Equation.DSMT4">
                  <p:embed/>
                </p:oleObj>
              </mc:Choice>
              <mc:Fallback>
                <p:oleObj name="Equation" r:id="rId17" imgW="431640" imgH="177480" progId="Equation.DSMT4">
                  <p:embed/>
                  <p:pic>
                    <p:nvPicPr>
                      <p:cNvPr id="14" name="Object 3">
                        <a:extLst>
                          <a:ext uri="{FF2B5EF4-FFF2-40B4-BE49-F238E27FC236}">
                            <a16:creationId xmlns:a16="http://schemas.microsoft.com/office/drawing/2014/main" id="{E7892A12-0E29-4200-AD03-738ABEED22E0}"/>
                          </a:ext>
                        </a:extLst>
                      </p:cNvPr>
                      <p:cNvPicPr>
                        <a:picLocks noChangeAspect="1" noChangeArrowheads="1"/>
                      </p:cNvPicPr>
                      <p:nvPr/>
                    </p:nvPicPr>
                    <p:blipFill>
                      <a:blip r:embed="rId18"/>
                      <a:srcRect/>
                      <a:stretch>
                        <a:fillRect/>
                      </a:stretch>
                    </p:blipFill>
                    <p:spPr bwMode="auto">
                      <a:xfrm>
                        <a:off x="6385243" y="3152140"/>
                        <a:ext cx="716597" cy="295717"/>
                      </a:xfrm>
                      <a:prstGeom prst="rect">
                        <a:avLst/>
                      </a:prstGeom>
                      <a:noFill/>
                      <a:ln>
                        <a:noFill/>
                      </a:ln>
                      <a:effectLst/>
                    </p:spPr>
                  </p:pic>
                </p:oleObj>
              </mc:Fallback>
            </mc:AlternateContent>
          </a:graphicData>
        </a:graphic>
      </p:graphicFrame>
      <p:sp>
        <p:nvSpPr>
          <p:cNvPr id="15" name="Rectangle 14">
            <a:extLst>
              <a:ext uri="{FF2B5EF4-FFF2-40B4-BE49-F238E27FC236}">
                <a16:creationId xmlns:a16="http://schemas.microsoft.com/office/drawing/2014/main" id="{146BD5EF-60C8-4712-A041-89BA650198B5}"/>
              </a:ext>
            </a:extLst>
          </p:cNvPr>
          <p:cNvSpPr/>
          <p:nvPr/>
        </p:nvSpPr>
        <p:spPr>
          <a:xfrm>
            <a:off x="381000" y="701516"/>
            <a:ext cx="6172200" cy="923330"/>
          </a:xfrm>
          <a:prstGeom prst="rect">
            <a:avLst/>
          </a:prstGeom>
        </p:spPr>
        <p:txBody>
          <a:bodyPr wrap="square">
            <a:spAutoFit/>
          </a:bodyPr>
          <a:lstStyle/>
          <a:p>
            <a:pPr marL="0" indent="0">
              <a:buNone/>
            </a:pPr>
            <a:r>
              <a:rPr lang="en-US" b="0" u="sng" dirty="0">
                <a:latin typeface="Times New Roman" pitchFamily="18" charset="0"/>
                <a:cs typeface="Times New Roman" pitchFamily="18" charset="0"/>
              </a:rPr>
              <a:t>Given</a:t>
            </a:r>
            <a:r>
              <a:rPr lang="en-US" b="0" dirty="0">
                <a:latin typeface="Times New Roman" pitchFamily="18" charset="0"/>
                <a:cs typeface="Times New Roman" pitchFamily="18" charset="0"/>
              </a:rPr>
              <a:t>:</a:t>
            </a:r>
          </a:p>
          <a:p>
            <a:pPr marL="739775" indent="-341313">
              <a:buFont typeface="+mj-lt"/>
              <a:buAutoNum type="arabicPeriod"/>
            </a:pPr>
            <a:r>
              <a:rPr lang="en-US" b="0" dirty="0">
                <a:latin typeface="Times New Roman" pitchFamily="18" charset="0"/>
                <a:cs typeface="Times New Roman" pitchFamily="18" charset="0"/>
              </a:rPr>
              <a:t>0-0 matches for Trait 2 contain no useful information</a:t>
            </a:r>
          </a:p>
          <a:p>
            <a:pPr marL="739775" indent="-341313">
              <a:buFont typeface="+mj-lt"/>
              <a:buAutoNum type="arabicPeriod"/>
            </a:pPr>
            <a:r>
              <a:rPr lang="en-US" b="0" dirty="0">
                <a:latin typeface="Times New Roman" pitchFamily="18" charset="0"/>
                <a:cs typeface="Times New Roman" pitchFamily="18" charset="0"/>
              </a:rPr>
              <a:t>0-0 matches for Trait 4 contain no useful information</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4834"/>
            <a:ext cx="8229600" cy="1014776"/>
          </a:xfrm>
        </p:spPr>
        <p:txBody>
          <a:bodyPr/>
          <a:lstStyle/>
          <a:p>
            <a:r>
              <a:rPr lang="en-US" sz="3400" b="1" dirty="0">
                <a:latin typeface="Times New Roman" pitchFamily="18" charset="0"/>
                <a:cs typeface="Times New Roman" pitchFamily="18" charset="0"/>
              </a:rPr>
              <a:t>Implementing Gower’s Measure for Mixed-Mode Data</a:t>
            </a:r>
          </a:p>
        </p:txBody>
      </p:sp>
      <p:sp>
        <p:nvSpPr>
          <p:cNvPr id="3" name="Content Placeholder 2"/>
          <p:cNvSpPr>
            <a:spLocks noGrp="1"/>
          </p:cNvSpPr>
          <p:nvPr>
            <p:ph idx="1"/>
          </p:nvPr>
        </p:nvSpPr>
        <p:spPr>
          <a:xfrm>
            <a:off x="264697" y="1134601"/>
            <a:ext cx="8595372" cy="3570966"/>
          </a:xfrm>
        </p:spPr>
        <p:txBody>
          <a:bodyPr/>
          <a:lstStyle/>
          <a:p>
            <a:pPr marL="0" indent="0">
              <a:buNone/>
            </a:pPr>
            <a:r>
              <a:rPr lang="en-US" sz="2100" dirty="0">
                <a:latin typeface="Times New Roman" pitchFamily="18" charset="0"/>
                <a:cs typeface="Times New Roman" pitchFamily="18" charset="0"/>
              </a:rPr>
              <a:t>Consider the following example of the data frame </a:t>
            </a:r>
            <a:r>
              <a:rPr lang="en-US" sz="1800" dirty="0" err="1">
                <a:latin typeface="Courier New" panose="02070309020205020404" pitchFamily="49" charset="0"/>
                <a:cs typeface="Courier New" panose="02070309020205020404" pitchFamily="49" charset="0"/>
              </a:rPr>
              <a:t>HeartData</a:t>
            </a:r>
            <a:r>
              <a:rPr lang="en-US" sz="2100" dirty="0">
                <a:latin typeface="Times New Roman" pitchFamily="18" charset="0"/>
                <a:cs typeface="Times New Roman" pitchFamily="18" charset="0"/>
              </a:rPr>
              <a:t> containing variables on patients in a cardiac clinic</a:t>
            </a:r>
          </a:p>
          <a:p>
            <a:pPr marL="0" indent="398463">
              <a:buNone/>
            </a:pPr>
            <a:endParaRPr lang="en-US" sz="300" dirty="0">
              <a:latin typeface="Times New Roman" pitchFamily="18" charset="0"/>
              <a:cs typeface="Times New Roman" pitchFamily="18" charset="0"/>
            </a:endParaRPr>
          </a:p>
          <a:p>
            <a:pPr marL="0" indent="398463">
              <a:buNone/>
            </a:pPr>
            <a:r>
              <a:rPr lang="en-US" sz="1800" dirty="0">
                <a:latin typeface="Times New Roman" pitchFamily="18" charset="0"/>
                <a:cs typeface="Times New Roman" pitchFamily="18" charset="0"/>
              </a:rPr>
              <a:t>Sex:		0 = Female, 1 = Male</a:t>
            </a:r>
          </a:p>
          <a:p>
            <a:pPr marL="0" indent="398463">
              <a:buNone/>
            </a:pPr>
            <a:r>
              <a:rPr lang="en-US" sz="1800" dirty="0">
                <a:latin typeface="Times New Roman" pitchFamily="18" charset="0"/>
                <a:cs typeface="Times New Roman" pitchFamily="18" charset="0"/>
              </a:rPr>
              <a:t>HBP:		High Blood Pressure: 0 = No, 1 = Yes</a:t>
            </a:r>
          </a:p>
          <a:p>
            <a:pPr marL="0" indent="398463">
              <a:buNone/>
            </a:pPr>
            <a:r>
              <a:rPr lang="en-US" sz="1800" dirty="0" err="1">
                <a:latin typeface="Times New Roman" pitchFamily="18" charset="0"/>
                <a:cs typeface="Times New Roman" pitchFamily="18" charset="0"/>
              </a:rPr>
              <a:t>BType</a:t>
            </a:r>
            <a:r>
              <a:rPr lang="en-US" sz="1800" dirty="0">
                <a:latin typeface="Times New Roman" pitchFamily="18" charset="0"/>
                <a:cs typeface="Times New Roman" pitchFamily="18" charset="0"/>
              </a:rPr>
              <a:t>:	1 = A, 2 = B, 3 = AB, 4 = O</a:t>
            </a:r>
          </a:p>
          <a:p>
            <a:pPr marL="0" indent="398463">
              <a:buNone/>
            </a:pPr>
            <a:r>
              <a:rPr lang="en-US" sz="1800" dirty="0">
                <a:latin typeface="Times New Roman" pitchFamily="18" charset="0"/>
                <a:cs typeface="Times New Roman" pitchFamily="18" charset="0"/>
              </a:rPr>
              <a:t>Smoking:	1 = Nonsmoker, 2 = Moderate Smoker, 3 = Heavy Smoker</a:t>
            </a:r>
          </a:p>
          <a:p>
            <a:pPr marL="0" indent="398463">
              <a:buNone/>
            </a:pPr>
            <a:r>
              <a:rPr lang="en-US" sz="1800" dirty="0">
                <a:latin typeface="Times New Roman" pitchFamily="18" charset="0"/>
                <a:cs typeface="Times New Roman" pitchFamily="18" charset="0"/>
              </a:rPr>
              <a:t>MVP:	Mitral Valve Prolapse: 0 = No, 1 = Yes</a:t>
            </a:r>
          </a:p>
          <a:p>
            <a:pPr marL="0" indent="398463">
              <a:buNone/>
            </a:pPr>
            <a:r>
              <a:rPr lang="en-US" sz="1800" dirty="0">
                <a:latin typeface="Times New Roman" pitchFamily="18" charset="0"/>
                <a:cs typeface="Times New Roman" pitchFamily="18" charset="0"/>
              </a:rPr>
              <a:t>MVS:	Mitral Valve Stenosis: 0 = No, 1 = Yes</a:t>
            </a:r>
          </a:p>
          <a:p>
            <a:pPr marL="0" indent="398463">
              <a:buNone/>
            </a:pPr>
            <a:r>
              <a:rPr lang="en-US" sz="1800" dirty="0">
                <a:latin typeface="Times New Roman" pitchFamily="18" charset="0"/>
                <a:cs typeface="Times New Roman" pitchFamily="18" charset="0"/>
              </a:rPr>
              <a:t>LDL:		“bad cholesterol”	continuous variable</a:t>
            </a:r>
          </a:p>
          <a:p>
            <a:pPr marL="0" indent="398463">
              <a:buNone/>
            </a:pPr>
            <a:r>
              <a:rPr lang="en-US" sz="1800" dirty="0">
                <a:latin typeface="Times New Roman" pitchFamily="18" charset="0"/>
                <a:cs typeface="Times New Roman" pitchFamily="18" charset="0"/>
              </a:rPr>
              <a:t>HDL:	“good cholesterol” continuous variable</a:t>
            </a:r>
          </a:p>
          <a:p>
            <a:pPr>
              <a:buNone/>
            </a:pPr>
            <a:endParaRPr lang="en-US" sz="2000" dirty="0">
              <a:latin typeface="Times New Roman" pitchFamily="18" charset="0"/>
              <a:cs typeface="Times New Roman" pitchFamily="18" charset="0"/>
            </a:endParaRPr>
          </a:p>
        </p:txBody>
      </p:sp>
      <p:sp>
        <p:nvSpPr>
          <p:cNvPr id="5" name="Rectangle 4">
            <a:extLst>
              <a:ext uri="{FF2B5EF4-FFF2-40B4-BE49-F238E27FC236}">
                <a16:creationId xmlns:a16="http://schemas.microsoft.com/office/drawing/2014/main" id="{7EF3E4A1-E890-4917-816D-35D1C6B8801D}"/>
              </a:ext>
            </a:extLst>
          </p:cNvPr>
          <p:cNvSpPr/>
          <p:nvPr/>
        </p:nvSpPr>
        <p:spPr>
          <a:xfrm>
            <a:off x="442071" y="4660622"/>
            <a:ext cx="6562412" cy="2062103"/>
          </a:xfrm>
          <a:prstGeom prst="rect">
            <a:avLst/>
          </a:prstGeom>
        </p:spPr>
        <p:txBody>
          <a:bodyPr wrap="square">
            <a:spAutoFit/>
          </a:bodyPr>
          <a:lstStyle/>
          <a:p>
            <a:r>
              <a:rPr lang="en-US" sz="1600" dirty="0">
                <a:solidFill>
                  <a:srgbClr val="FF0000"/>
                </a:solidFill>
                <a:latin typeface="Courier New" panose="02070309020205020404" pitchFamily="49" charset="0"/>
                <a:cs typeface="Courier New" panose="02070309020205020404" pitchFamily="49" charset="0"/>
              </a:rPr>
              <a:t>&gt; head(</a:t>
            </a:r>
            <a:r>
              <a:rPr lang="en-US" sz="1600" dirty="0" err="1">
                <a:solidFill>
                  <a:srgbClr val="FF0000"/>
                </a:solidFill>
                <a:latin typeface="Courier New" panose="02070309020205020404" pitchFamily="49" charset="0"/>
                <a:cs typeface="Courier New" panose="02070309020205020404" pitchFamily="49" charset="0"/>
              </a:rPr>
              <a:t>HeartData</a:t>
            </a:r>
            <a:r>
              <a:rPr lang="en-US" sz="1600" dirty="0">
                <a:solidFill>
                  <a:srgbClr val="FF0000"/>
                </a:solidFill>
                <a:latin typeface="Courier New" panose="02070309020205020404" pitchFamily="49" charset="0"/>
                <a:cs typeface="Courier New" panose="02070309020205020404" pitchFamily="49" charset="0"/>
              </a:rPr>
              <a:t>)</a:t>
            </a:r>
          </a:p>
          <a:p>
            <a:r>
              <a:rPr lang="en-US" sz="1600" dirty="0">
                <a:solidFill>
                  <a:srgbClr val="FF0000"/>
                </a:solidFill>
                <a:latin typeface="Courier New" panose="02070309020205020404" pitchFamily="49" charset="0"/>
                <a:cs typeface="Courier New" panose="02070309020205020404" pitchFamily="49" charset="0"/>
              </a:rPr>
              <a:t>  </a:t>
            </a:r>
            <a:r>
              <a:rPr lang="en-US" sz="1600" dirty="0">
                <a:solidFill>
                  <a:schemeClr val="accent2">
                    <a:lumMod val="75000"/>
                  </a:schemeClr>
                </a:solidFill>
                <a:latin typeface="Courier New" panose="02070309020205020404" pitchFamily="49" charset="0"/>
                <a:cs typeface="Courier New" panose="02070309020205020404" pitchFamily="49" charset="0"/>
              </a:rPr>
              <a:t>sex HBP </a:t>
            </a:r>
            <a:r>
              <a:rPr lang="en-US" sz="1600" dirty="0" err="1">
                <a:solidFill>
                  <a:schemeClr val="accent2">
                    <a:lumMod val="75000"/>
                  </a:schemeClr>
                </a:solidFill>
                <a:latin typeface="Courier New" panose="02070309020205020404" pitchFamily="49" charset="0"/>
                <a:cs typeface="Courier New" panose="02070309020205020404" pitchFamily="49" charset="0"/>
              </a:rPr>
              <a:t>BType</a:t>
            </a:r>
            <a:r>
              <a:rPr lang="en-US" sz="1600" dirty="0">
                <a:solidFill>
                  <a:schemeClr val="accent2">
                    <a:lumMod val="75000"/>
                  </a:schemeClr>
                </a:solidFill>
                <a:latin typeface="Courier New" panose="02070309020205020404" pitchFamily="49" charset="0"/>
                <a:cs typeface="Courier New" panose="02070309020205020404" pitchFamily="49" charset="0"/>
              </a:rPr>
              <a:t> smoking MVP MVS   LDL  HDL</a:t>
            </a:r>
          </a:p>
          <a:p>
            <a:r>
              <a:rPr lang="en-US" sz="1600" dirty="0">
                <a:solidFill>
                  <a:schemeClr val="accent2">
                    <a:lumMod val="75000"/>
                  </a:schemeClr>
                </a:solidFill>
                <a:latin typeface="Courier New" panose="02070309020205020404" pitchFamily="49" charset="0"/>
                <a:cs typeface="Courier New" panose="02070309020205020404" pitchFamily="49" charset="0"/>
              </a:rPr>
              <a:t>1   0   0     4       1   0   0 172.5 45.5</a:t>
            </a:r>
          </a:p>
          <a:p>
            <a:r>
              <a:rPr lang="en-US" sz="1600" dirty="0">
                <a:solidFill>
                  <a:schemeClr val="accent2">
                    <a:lumMod val="75000"/>
                  </a:schemeClr>
                </a:solidFill>
                <a:latin typeface="Courier New" panose="02070309020205020404" pitchFamily="49" charset="0"/>
                <a:cs typeface="Courier New" panose="02070309020205020404" pitchFamily="49" charset="0"/>
              </a:rPr>
              <a:t>2   1   0     4       1   0   0 145.0 52.3</a:t>
            </a:r>
          </a:p>
          <a:p>
            <a:r>
              <a:rPr lang="en-US" sz="1600" dirty="0">
                <a:solidFill>
                  <a:schemeClr val="accent2">
                    <a:lumMod val="75000"/>
                  </a:schemeClr>
                </a:solidFill>
                <a:latin typeface="Courier New" panose="02070309020205020404" pitchFamily="49" charset="0"/>
                <a:cs typeface="Courier New" panose="02070309020205020404" pitchFamily="49" charset="0"/>
              </a:rPr>
              <a:t>3   0   0     1       2   0   1 181.5 56.3</a:t>
            </a:r>
          </a:p>
          <a:p>
            <a:r>
              <a:rPr lang="en-US" sz="1600" dirty="0">
                <a:solidFill>
                  <a:schemeClr val="accent2">
                    <a:lumMod val="75000"/>
                  </a:schemeClr>
                </a:solidFill>
                <a:latin typeface="Courier New" panose="02070309020205020404" pitchFamily="49" charset="0"/>
                <a:cs typeface="Courier New" panose="02070309020205020404" pitchFamily="49" charset="0"/>
              </a:rPr>
              <a:t>4   1   0     4       1   1   0 187.7 47.7</a:t>
            </a:r>
          </a:p>
          <a:p>
            <a:r>
              <a:rPr lang="en-US" sz="1600" dirty="0">
                <a:solidFill>
                  <a:schemeClr val="accent2">
                    <a:lumMod val="75000"/>
                  </a:schemeClr>
                </a:solidFill>
                <a:latin typeface="Courier New" panose="02070309020205020404" pitchFamily="49" charset="0"/>
                <a:cs typeface="Courier New" panose="02070309020205020404" pitchFamily="49" charset="0"/>
              </a:rPr>
              <a:t>5   1   0     1       2   0   0 177.1 53.6</a:t>
            </a:r>
          </a:p>
          <a:p>
            <a:r>
              <a:rPr lang="en-US" sz="1600" dirty="0">
                <a:solidFill>
                  <a:schemeClr val="accent2">
                    <a:lumMod val="75000"/>
                  </a:schemeClr>
                </a:solidFill>
                <a:latin typeface="Courier New" panose="02070309020205020404" pitchFamily="49" charset="0"/>
                <a:cs typeface="Courier New" panose="02070309020205020404" pitchFamily="49" charset="0"/>
              </a:rPr>
              <a:t>6   0   1     4       2   0   0 104.3 40.4</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E1B0FEB-7320-414C-BC06-A29AAD367DC1}"/>
              </a:ext>
            </a:extLst>
          </p:cNvPr>
          <p:cNvSpPr txBox="1">
            <a:spLocks/>
          </p:cNvSpPr>
          <p:nvPr/>
        </p:nvSpPr>
        <p:spPr bwMode="auto">
          <a:xfrm>
            <a:off x="333912" y="268573"/>
            <a:ext cx="8229600" cy="6397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chemeClr val="tx2"/>
                </a:solidFill>
                <a:effectLst/>
                <a:uLnTx/>
                <a:uFillTx/>
                <a:latin typeface="Times New Roman" pitchFamily="18" charset="0"/>
                <a:ea typeface="+mj-ea"/>
                <a:cs typeface="Times New Roman" pitchFamily="18" charset="0"/>
              </a:rPr>
              <a:t>Function </a:t>
            </a:r>
            <a:r>
              <a:rPr kumimoji="0" lang="en-US" sz="3300" b="1" i="0" u="none" strike="noStrike" kern="0" cap="none" spc="0" normalizeH="0" baseline="0" noProof="0" dirty="0">
                <a:ln>
                  <a:noFill/>
                </a:ln>
                <a:solidFill>
                  <a:schemeClr val="tx2"/>
                </a:solidFill>
                <a:effectLst/>
                <a:uLnTx/>
                <a:uFillTx/>
                <a:latin typeface="Courier New" panose="02070309020205020404" pitchFamily="49" charset="0"/>
                <a:ea typeface="+mj-ea"/>
                <a:cs typeface="Courier New" panose="02070309020205020404" pitchFamily="49" charset="0"/>
              </a:rPr>
              <a:t>daisy</a:t>
            </a:r>
            <a:r>
              <a:rPr kumimoji="0" lang="en-US" sz="3600" b="1" i="0" u="none" strike="noStrike" kern="0" cap="none" spc="0" normalizeH="0" baseline="0" noProof="0" dirty="0">
                <a:ln>
                  <a:noFill/>
                </a:ln>
                <a:solidFill>
                  <a:schemeClr val="tx2"/>
                </a:solidFill>
                <a:effectLst/>
                <a:uLnTx/>
                <a:uFillTx/>
                <a:latin typeface="Times New Roman" pitchFamily="18" charset="0"/>
                <a:ea typeface="+mj-ea"/>
                <a:cs typeface="Times New Roman" pitchFamily="18" charset="0"/>
              </a:rPr>
              <a:t> in the </a:t>
            </a:r>
            <a:r>
              <a:rPr kumimoji="0" lang="en-US" sz="3300" b="1" i="0" u="none" strike="noStrike" kern="0" cap="none" spc="0" normalizeH="0" baseline="0" noProof="0" dirty="0">
                <a:ln>
                  <a:noFill/>
                </a:ln>
                <a:solidFill>
                  <a:schemeClr val="tx2"/>
                </a:solidFill>
                <a:effectLst/>
                <a:uLnTx/>
                <a:uFillTx/>
                <a:latin typeface="Courier New" panose="02070309020205020404" pitchFamily="49" charset="0"/>
                <a:ea typeface="+mj-ea"/>
                <a:cs typeface="Courier New" panose="02070309020205020404" pitchFamily="49" charset="0"/>
              </a:rPr>
              <a:t>cluster</a:t>
            </a:r>
            <a:r>
              <a:rPr kumimoji="0" lang="en-US" sz="3600" b="1" i="0" u="none" strike="noStrike" kern="0" cap="none" spc="0" normalizeH="0" baseline="0" noProof="0" dirty="0">
                <a:ln>
                  <a:noFill/>
                </a:ln>
                <a:solidFill>
                  <a:schemeClr val="tx2"/>
                </a:solidFill>
                <a:effectLst/>
                <a:uLnTx/>
                <a:uFillTx/>
                <a:latin typeface="Times New Roman" pitchFamily="18" charset="0"/>
                <a:ea typeface="+mj-ea"/>
                <a:cs typeface="Times New Roman" pitchFamily="18" charset="0"/>
              </a:rPr>
              <a:t> Package</a:t>
            </a:r>
          </a:p>
        </p:txBody>
      </p:sp>
      <p:sp>
        <p:nvSpPr>
          <p:cNvPr id="8" name="Rectangle 2">
            <a:extLst>
              <a:ext uri="{FF2B5EF4-FFF2-40B4-BE49-F238E27FC236}">
                <a16:creationId xmlns:a16="http://schemas.microsoft.com/office/drawing/2014/main" id="{B0F8C8C0-A043-4AC2-A07D-01A277E749F0}"/>
              </a:ext>
            </a:extLst>
          </p:cNvPr>
          <p:cNvSpPr>
            <a:spLocks noChangeArrowheads="1"/>
          </p:cNvSpPr>
          <p:nvPr/>
        </p:nvSpPr>
        <p:spPr bwMode="auto">
          <a:xfrm>
            <a:off x="333911" y="995298"/>
            <a:ext cx="8514501" cy="5278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tabLst>
                <a:tab pos="0" algn="l"/>
              </a:tabLst>
              <a:defRPr>
                <a:solidFill>
                  <a:schemeClr val="tx1"/>
                </a:solidFill>
                <a:latin typeface="Arial" panose="020B0604020202020204" pitchFamily="34" charset="0"/>
              </a:defRPr>
            </a:lvl1pPr>
            <a:lvl2pPr eaLnBrk="0" hangingPunct="0">
              <a:tabLst>
                <a:tab pos="0" algn="l"/>
              </a:tabLst>
              <a:defRPr>
                <a:solidFill>
                  <a:schemeClr val="tx1"/>
                </a:solidFill>
                <a:latin typeface="Arial" panose="020B0604020202020204" pitchFamily="34" charset="0"/>
              </a:defRPr>
            </a:lvl2pPr>
            <a:lvl3pPr eaLnBrk="0" hangingPunct="0">
              <a:tabLst>
                <a:tab pos="0" algn="l"/>
              </a:tabLst>
              <a:defRPr>
                <a:solidFill>
                  <a:schemeClr val="tx1"/>
                </a:solidFill>
                <a:latin typeface="Arial" panose="020B0604020202020204" pitchFamily="34" charset="0"/>
              </a:defRPr>
            </a:lvl3pPr>
            <a:lvl4pPr eaLnBrk="0" hangingPunct="0">
              <a:tabLst>
                <a:tab pos="0" algn="l"/>
              </a:tabLst>
              <a:defRPr>
                <a:solidFill>
                  <a:schemeClr val="tx1"/>
                </a:solidFill>
                <a:latin typeface="Arial" panose="020B0604020202020204" pitchFamily="34" charset="0"/>
              </a:defRPr>
            </a:lvl4pPr>
            <a:lvl5pPr eaLnBrk="0" hangingPunct="0">
              <a:tabLst>
                <a:tab pos="0" algn="l"/>
              </a:tabLst>
              <a:defRPr>
                <a:solidFill>
                  <a:schemeClr val="tx1"/>
                </a:solidFill>
                <a:latin typeface="Arial" panose="020B0604020202020204" pitchFamily="34" charset="0"/>
              </a:defRPr>
            </a:lvl5pPr>
            <a:lvl6pPr eaLnBrk="0" fontAlgn="base" hangingPunct="0">
              <a:spcBef>
                <a:spcPct val="0"/>
              </a:spcBef>
              <a:spcAft>
                <a:spcPct val="0"/>
              </a:spcAft>
              <a:tabLst>
                <a:tab pos="0" algn="l"/>
              </a:tabLst>
              <a:defRPr>
                <a:solidFill>
                  <a:schemeClr val="tx1"/>
                </a:solidFill>
                <a:latin typeface="Arial" panose="020B0604020202020204" pitchFamily="34" charset="0"/>
              </a:defRPr>
            </a:lvl6pPr>
            <a:lvl7pPr eaLnBrk="0" fontAlgn="base" hangingPunct="0">
              <a:spcBef>
                <a:spcPct val="0"/>
              </a:spcBef>
              <a:spcAft>
                <a:spcPct val="0"/>
              </a:spcAft>
              <a:tabLst>
                <a:tab pos="0" algn="l"/>
              </a:tabLst>
              <a:defRPr>
                <a:solidFill>
                  <a:schemeClr val="tx1"/>
                </a:solidFill>
                <a:latin typeface="Arial" panose="020B0604020202020204" pitchFamily="34" charset="0"/>
              </a:defRPr>
            </a:lvl7pPr>
            <a:lvl8pPr eaLnBrk="0" fontAlgn="base" hangingPunct="0">
              <a:spcBef>
                <a:spcPct val="0"/>
              </a:spcBef>
              <a:spcAft>
                <a:spcPct val="0"/>
              </a:spcAft>
              <a:tabLst>
                <a:tab pos="0" algn="l"/>
              </a:tabLst>
              <a:defRPr>
                <a:solidFill>
                  <a:schemeClr val="tx1"/>
                </a:solidFill>
                <a:latin typeface="Arial" panose="020B0604020202020204" pitchFamily="34" charset="0"/>
              </a:defRPr>
            </a:lvl8pPr>
            <a:lvl9pPr eaLnBrk="0" fontAlgn="base" hangingPunct="0">
              <a:spcBef>
                <a:spcPct val="0"/>
              </a:spcBef>
              <a:spcAft>
                <a:spcPct val="0"/>
              </a:spcAft>
              <a:tabLst>
                <a:tab pos="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tab pos="0" algn="l"/>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function </a:t>
            </a:r>
            <a:r>
              <a:rPr kumimoji="0" lang="en-US" altLang="en-US" sz="16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daisy</a:t>
            </a: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 part of the </a:t>
            </a:r>
            <a:r>
              <a:rPr kumimoji="0" lang="en-US" altLang="en-US" sz="16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cluster</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package in R. The </a:t>
            </a:r>
            <a:r>
              <a:rPr kumimoji="0" lang="en-US" altLang="en-US" sz="16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cluster</a:t>
            </a:r>
            <a:r>
              <a:rPr kumimoji="0" lang="en-US" altLang="en-US"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package is part of base R and can be accessed using </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0" algn="l"/>
              </a:tabLst>
            </a:pPr>
            <a:endParaRPr kumimoji="0" lang="en-US" altLang="en-US" sz="1200" b="1" i="0" u="none" strike="noStrike" cap="none" normalizeH="0" baseline="0" dirty="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0" algn="l"/>
              </a:tabLst>
            </a:pPr>
            <a:r>
              <a:rPr kumimoji="0" lang="en-US" altLang="en-US" sz="1500" b="1" i="0" u="none" strike="noStrike" cap="none" normalizeH="0" baseline="0" dirty="0">
                <a:ln>
                  <a:noFill/>
                </a:ln>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&gt; library(cluster)</a:t>
            </a:r>
            <a:endParaRPr kumimoji="0" lang="en-US" altLang="en-US" sz="1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0" algn="l"/>
              </a:tabLst>
            </a:pPr>
            <a:endParaRPr kumimoji="0" lang="en-US" altLang="en-US" sz="12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0" algn="l"/>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kumimoji="0" lang="en-US" altLang="en-US" sz="16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daisy</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function allows for dissimilarity calculation for mixed-mode data using Gower’s formulation. Variables that are to be treated in a particular way need to have their </a:t>
            </a:r>
            <a:r>
              <a:rPr kumimoji="0" lang="en-US" altLang="en-US" sz="16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type</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specified (see below); type </a:t>
            </a:r>
            <a:r>
              <a:rPr kumimoji="0" lang="en-US" altLang="en-US" sz="16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?daisy</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for more information.</a:t>
            </a:r>
          </a:p>
          <a:p>
            <a:pPr marL="0" marR="0" lvl="0" indent="0" algn="l" defTabSz="914400" rtl="0" eaLnBrk="0" fontAlgn="base" latinLnBrk="0" hangingPunct="0">
              <a:lnSpc>
                <a:spcPct val="100000"/>
              </a:lnSpc>
              <a:spcBef>
                <a:spcPct val="0"/>
              </a:spcBef>
              <a:spcAft>
                <a:spcPct val="0"/>
              </a:spcAft>
              <a:buClrTx/>
              <a:buSzTx/>
              <a:buFontTx/>
              <a:buNone/>
              <a:tabLst>
                <a:tab pos="0" algn="l"/>
              </a:tabLst>
            </a:pP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0" algn="l"/>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function </a:t>
            </a:r>
            <a:r>
              <a:rPr kumimoji="0" lang="en-US" altLang="en-US" sz="16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daisy</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can calculate the dissimilarity based on Gower’s function (Actually, it does 1 – (this function) since it is computing dissimilarities.) If a data frame containing mixed-mode data is submitted, the variables that are stored as factors are treated as categorical variables as described in the Class Notes. Numerical data is scaled using Gower’s formulation as well. The treatment of binary variables can be set using the optional argument </a:t>
            </a:r>
            <a:r>
              <a:rPr kumimoji="0" lang="en-US" altLang="en-US" sz="16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type</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to indicate how 0-0 matches are to be handled.</a:t>
            </a:r>
          </a:p>
          <a:p>
            <a:pPr marL="0" marR="0" lvl="0" indent="0" algn="l" defTabSz="914400" rtl="0" eaLnBrk="0" fontAlgn="base" latinLnBrk="0" hangingPunct="0">
              <a:lnSpc>
                <a:spcPct val="100000"/>
              </a:lnSpc>
              <a:spcBef>
                <a:spcPct val="0"/>
              </a:spcBef>
              <a:spcAft>
                <a:spcPct val="0"/>
              </a:spcAft>
              <a:buClrTx/>
              <a:buSzTx/>
              <a:buFontTx/>
              <a:buNone/>
              <a:tabLst>
                <a:tab pos="0" algn="l"/>
              </a:tabLst>
            </a:pP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0" algn="l"/>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When setting the types of variables, use the following</a:t>
            </a:r>
          </a:p>
          <a:p>
            <a:pPr marL="0" marR="0" lvl="0" indent="0" algn="l" defTabSz="914400" rtl="0" eaLnBrk="0" fontAlgn="base" latinLnBrk="0" hangingPunct="0">
              <a:lnSpc>
                <a:spcPct val="100000"/>
              </a:lnSpc>
              <a:spcBef>
                <a:spcPct val="0"/>
              </a:spcBef>
              <a:spcAft>
                <a:spcPct val="0"/>
              </a:spcAft>
              <a:buClrTx/>
              <a:buSzTx/>
              <a:buFontTx/>
              <a:buNone/>
              <a:tabLst>
                <a:tab pos="0" algn="l"/>
              </a:tabLst>
            </a:pP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0" algn="l"/>
              </a:tabLst>
            </a:pPr>
            <a:r>
              <a:rPr kumimoji="0" lang="en-US" altLang="en-US" sz="1600" b="0" i="0" u="none" strike="noStrike" cap="none" normalizeH="0" baseline="0" dirty="0" err="1">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asymm</a:t>
            </a:r>
            <a:r>
              <a:rPr kumimoji="0" lang="en-US" altLang="en-US"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asymmetric binary variable: this designation discards any 0-0 matches </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0" algn="l"/>
              </a:tabLst>
            </a:pPr>
            <a:r>
              <a:rPr kumimoji="0" lang="en-US" altLang="en-US" sz="1600" b="0" i="0" u="none" strike="noStrike" cap="none" normalizeH="0" baseline="0" dirty="0" err="1">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symm</a:t>
            </a:r>
            <a:r>
              <a:rPr kumimoji="0" lang="en-US" altLang="en-US" sz="12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symmetric binary variable: this designation keeps (retains) 0-0 matches</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8129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F42C9EB-D186-42AB-B9A1-E09CF2FE45F7}"/>
              </a:ext>
            </a:extLst>
          </p:cNvPr>
          <p:cNvSpPr>
            <a:spLocks noGrp="1"/>
          </p:cNvSpPr>
          <p:nvPr>
            <p:ph idx="1"/>
          </p:nvPr>
        </p:nvSpPr>
        <p:spPr>
          <a:xfrm>
            <a:off x="174945" y="978018"/>
            <a:ext cx="7674511" cy="5457299"/>
          </a:xfrm>
        </p:spPr>
        <p:txBody>
          <a:bodyPr/>
          <a:lstStyle/>
          <a:p>
            <a:pPr marL="0" indent="0">
              <a:buNone/>
            </a:pPr>
            <a:r>
              <a:rPr lang="en-US" sz="2100" dirty="0">
                <a:latin typeface="Times New Roman" pitchFamily="18" charset="0"/>
                <a:cs typeface="Times New Roman" pitchFamily="18" charset="0"/>
              </a:rPr>
              <a:t>Let’s look at the variables in the </a:t>
            </a:r>
            <a:r>
              <a:rPr lang="en-US" sz="2100" dirty="0" err="1">
                <a:latin typeface="Courier New" panose="02070309020205020404" pitchFamily="49" charset="0"/>
                <a:cs typeface="Courier New" panose="02070309020205020404" pitchFamily="49" charset="0"/>
              </a:rPr>
              <a:t>HeartData</a:t>
            </a:r>
            <a:r>
              <a:rPr lang="en-US" sz="2100" dirty="0">
                <a:latin typeface="Times New Roman" pitchFamily="18" charset="0"/>
                <a:cs typeface="Times New Roman" pitchFamily="18" charset="0"/>
              </a:rPr>
              <a:t> data frame:</a:t>
            </a:r>
          </a:p>
          <a:p>
            <a:pPr marL="0" indent="0">
              <a:buNone/>
            </a:pPr>
            <a:endParaRPr lang="en-US" sz="700" dirty="0">
              <a:latin typeface="Times New Roman" pitchFamily="18" charset="0"/>
              <a:cs typeface="Times New Roman" pitchFamily="18" charset="0"/>
            </a:endParaRPr>
          </a:p>
          <a:p>
            <a:pPr marL="0" indent="398463">
              <a:buNone/>
            </a:pPr>
            <a:r>
              <a:rPr lang="en-US" sz="1800" dirty="0">
                <a:latin typeface="Times New Roman" pitchFamily="18" charset="0"/>
                <a:cs typeface="Times New Roman" pitchFamily="18" charset="0"/>
              </a:rPr>
              <a:t>Sex:		0 = Female, 1 = Male</a:t>
            </a:r>
          </a:p>
          <a:p>
            <a:pPr marL="0" indent="398463">
              <a:buNone/>
            </a:pPr>
            <a:r>
              <a:rPr lang="en-US" sz="1800" dirty="0">
                <a:latin typeface="Times New Roman" pitchFamily="18" charset="0"/>
                <a:cs typeface="Times New Roman" pitchFamily="18" charset="0"/>
              </a:rPr>
              <a:t>HBP:		High Blood Pressure: 0 = No, 1 = Yes</a:t>
            </a:r>
          </a:p>
          <a:p>
            <a:pPr marL="0" indent="398463">
              <a:buNone/>
            </a:pPr>
            <a:endParaRPr lang="en-US" sz="1800" dirty="0">
              <a:latin typeface="Times New Roman" pitchFamily="18" charset="0"/>
              <a:cs typeface="Times New Roman" pitchFamily="18" charset="0"/>
            </a:endParaRPr>
          </a:p>
          <a:p>
            <a:pPr marL="0" indent="398463">
              <a:buNone/>
            </a:pPr>
            <a:endParaRPr lang="en-US" sz="1800" dirty="0">
              <a:latin typeface="Times New Roman" pitchFamily="18" charset="0"/>
              <a:cs typeface="Times New Roman" pitchFamily="18" charset="0"/>
            </a:endParaRPr>
          </a:p>
          <a:p>
            <a:pPr marL="0" indent="398463">
              <a:buNone/>
            </a:pPr>
            <a:r>
              <a:rPr lang="en-US" sz="1800" dirty="0" err="1">
                <a:latin typeface="Times New Roman" pitchFamily="18" charset="0"/>
                <a:cs typeface="Times New Roman" pitchFamily="18" charset="0"/>
              </a:rPr>
              <a:t>BType</a:t>
            </a:r>
            <a:r>
              <a:rPr lang="en-US" sz="1800" dirty="0">
                <a:latin typeface="Times New Roman" pitchFamily="18" charset="0"/>
                <a:cs typeface="Times New Roman" pitchFamily="18" charset="0"/>
              </a:rPr>
              <a:t>:	1 = A, 2 = B, 3 = AB, 4 = O</a:t>
            </a:r>
          </a:p>
          <a:p>
            <a:pPr marL="0" indent="398463">
              <a:buNone/>
            </a:pPr>
            <a:r>
              <a:rPr lang="en-US" sz="1800" dirty="0">
                <a:latin typeface="Times New Roman" pitchFamily="18" charset="0"/>
                <a:cs typeface="Times New Roman" pitchFamily="18" charset="0"/>
              </a:rPr>
              <a:t>Smoking:	1 = None, 2 = Moderate, 3 = Heavy</a:t>
            </a:r>
          </a:p>
          <a:p>
            <a:pPr marL="0" indent="398463">
              <a:buNone/>
            </a:pPr>
            <a:endParaRPr lang="en-US" sz="1800" dirty="0">
              <a:latin typeface="Times New Roman" pitchFamily="18" charset="0"/>
              <a:cs typeface="Times New Roman" pitchFamily="18" charset="0"/>
            </a:endParaRPr>
          </a:p>
          <a:p>
            <a:pPr marL="0" indent="398463">
              <a:buNone/>
            </a:pPr>
            <a:endParaRPr lang="en-US" sz="1800" dirty="0">
              <a:latin typeface="Times New Roman" pitchFamily="18" charset="0"/>
              <a:cs typeface="Times New Roman" pitchFamily="18" charset="0"/>
            </a:endParaRPr>
          </a:p>
          <a:p>
            <a:pPr marL="0" indent="398463">
              <a:buNone/>
            </a:pPr>
            <a:r>
              <a:rPr lang="en-US" sz="1800" dirty="0">
                <a:latin typeface="Times New Roman" pitchFamily="18" charset="0"/>
                <a:cs typeface="Times New Roman" pitchFamily="18" charset="0"/>
              </a:rPr>
              <a:t>MVP:	Mitral Valve Prolapse: 0 = No, 1 = Yes</a:t>
            </a:r>
          </a:p>
          <a:p>
            <a:pPr marL="0" indent="398463">
              <a:buNone/>
            </a:pPr>
            <a:r>
              <a:rPr lang="en-US" sz="1800" dirty="0">
                <a:latin typeface="Times New Roman" pitchFamily="18" charset="0"/>
                <a:cs typeface="Times New Roman" pitchFamily="18" charset="0"/>
              </a:rPr>
              <a:t>MVS:	Mitral Valve Stenosis: 0 = No, 1 = Yes</a:t>
            </a:r>
          </a:p>
          <a:p>
            <a:pPr marL="0" indent="398463">
              <a:buNone/>
            </a:pPr>
            <a:endParaRPr lang="en-US" sz="1800" dirty="0">
              <a:latin typeface="Times New Roman" pitchFamily="18" charset="0"/>
              <a:cs typeface="Times New Roman" pitchFamily="18" charset="0"/>
            </a:endParaRPr>
          </a:p>
          <a:p>
            <a:pPr marL="0" indent="398463">
              <a:buNone/>
            </a:pPr>
            <a:endParaRPr lang="en-US" sz="1800" dirty="0">
              <a:latin typeface="Times New Roman" pitchFamily="18" charset="0"/>
              <a:cs typeface="Times New Roman" pitchFamily="18" charset="0"/>
            </a:endParaRPr>
          </a:p>
          <a:p>
            <a:pPr marL="0" indent="398463">
              <a:buNone/>
            </a:pPr>
            <a:r>
              <a:rPr lang="en-US" sz="1800" dirty="0">
                <a:latin typeface="Times New Roman" pitchFamily="18" charset="0"/>
                <a:cs typeface="Times New Roman" pitchFamily="18" charset="0"/>
              </a:rPr>
              <a:t>LDL:		“bad cholesterol”	continuous variable</a:t>
            </a:r>
          </a:p>
          <a:p>
            <a:pPr marL="0" indent="398463">
              <a:buNone/>
            </a:pPr>
            <a:r>
              <a:rPr lang="en-US" sz="1800" dirty="0">
                <a:latin typeface="Times New Roman" pitchFamily="18" charset="0"/>
                <a:cs typeface="Times New Roman" pitchFamily="18" charset="0"/>
              </a:rPr>
              <a:t>HDL:	“good cholesterol” continuous variable</a:t>
            </a:r>
          </a:p>
          <a:p>
            <a:pPr>
              <a:buNone/>
            </a:pPr>
            <a:endParaRPr lang="en-US" sz="2000" dirty="0">
              <a:latin typeface="Times New Roman" pitchFamily="18" charset="0"/>
              <a:cs typeface="Times New Roman" pitchFamily="18" charset="0"/>
            </a:endParaRPr>
          </a:p>
        </p:txBody>
      </p:sp>
      <p:sp>
        <p:nvSpPr>
          <p:cNvPr id="8" name="Title 1">
            <a:extLst>
              <a:ext uri="{FF2B5EF4-FFF2-40B4-BE49-F238E27FC236}">
                <a16:creationId xmlns:a16="http://schemas.microsoft.com/office/drawing/2014/main" id="{16889D16-30BA-41A7-8A11-B2D9B3C26994}"/>
              </a:ext>
            </a:extLst>
          </p:cNvPr>
          <p:cNvSpPr txBox="1">
            <a:spLocks/>
          </p:cNvSpPr>
          <p:nvPr/>
        </p:nvSpPr>
        <p:spPr bwMode="auto">
          <a:xfrm>
            <a:off x="333912" y="258299"/>
            <a:ext cx="8229600" cy="6397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chemeClr val="tx2"/>
                </a:solidFill>
                <a:effectLst/>
                <a:uLnTx/>
                <a:uFillTx/>
                <a:latin typeface="Times New Roman" pitchFamily="18" charset="0"/>
                <a:ea typeface="+mj-ea"/>
                <a:cs typeface="Times New Roman" pitchFamily="18" charset="0"/>
              </a:rPr>
              <a:t>Variables in the </a:t>
            </a:r>
            <a:r>
              <a:rPr kumimoji="0" lang="en-US" sz="3300" b="1" i="0" u="none" strike="noStrike" kern="0" cap="none" spc="0" normalizeH="0" baseline="0" noProof="0" dirty="0" err="1">
                <a:ln>
                  <a:noFill/>
                </a:ln>
                <a:solidFill>
                  <a:schemeClr val="tx2"/>
                </a:solidFill>
                <a:effectLst/>
                <a:uLnTx/>
                <a:uFillTx/>
                <a:latin typeface="Courier New" panose="02070309020205020404" pitchFamily="49" charset="0"/>
                <a:ea typeface="+mj-ea"/>
                <a:cs typeface="Courier New" panose="02070309020205020404" pitchFamily="49" charset="0"/>
              </a:rPr>
              <a:t>HeartData</a:t>
            </a:r>
            <a:r>
              <a:rPr kumimoji="0" lang="en-US" sz="3600" b="1" i="0" u="none" strike="noStrike" kern="0" cap="none" spc="0" normalizeH="0" baseline="0" noProof="0" dirty="0">
                <a:ln>
                  <a:noFill/>
                </a:ln>
                <a:solidFill>
                  <a:schemeClr val="tx2"/>
                </a:solidFill>
                <a:effectLst/>
                <a:uLnTx/>
                <a:uFillTx/>
                <a:latin typeface="Times New Roman" pitchFamily="18" charset="0"/>
                <a:ea typeface="+mj-ea"/>
                <a:cs typeface="Times New Roman" pitchFamily="18" charset="0"/>
              </a:rPr>
              <a:t> Data Frame</a:t>
            </a:r>
          </a:p>
        </p:txBody>
      </p:sp>
      <p:grpSp>
        <p:nvGrpSpPr>
          <p:cNvPr id="19" name="Group 18">
            <a:extLst>
              <a:ext uri="{FF2B5EF4-FFF2-40B4-BE49-F238E27FC236}">
                <a16:creationId xmlns:a16="http://schemas.microsoft.com/office/drawing/2014/main" id="{774A1C65-65E0-4D3F-B06F-E4E7A4C994B1}"/>
              </a:ext>
            </a:extLst>
          </p:cNvPr>
          <p:cNvGrpSpPr/>
          <p:nvPr/>
        </p:nvGrpSpPr>
        <p:grpSpPr>
          <a:xfrm>
            <a:off x="5656859" y="1393910"/>
            <a:ext cx="3373840" cy="877163"/>
            <a:chOff x="5656859" y="1393910"/>
            <a:chExt cx="3373840" cy="877163"/>
          </a:xfrm>
        </p:grpSpPr>
        <p:sp>
          <p:nvSpPr>
            <p:cNvPr id="9" name="Right Brace 8">
              <a:extLst>
                <a:ext uri="{FF2B5EF4-FFF2-40B4-BE49-F238E27FC236}">
                  <a16:creationId xmlns:a16="http://schemas.microsoft.com/office/drawing/2014/main" id="{CE5C7C85-92C7-4D8F-9EB1-40F00C504D7F}"/>
                </a:ext>
              </a:extLst>
            </p:cNvPr>
            <p:cNvSpPr/>
            <p:nvPr/>
          </p:nvSpPr>
          <p:spPr bwMode="auto">
            <a:xfrm>
              <a:off x="5656859" y="1484772"/>
              <a:ext cx="324416" cy="681052"/>
            </a:xfrm>
            <a:prstGeom prst="rightBrac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0" name="TextBox 9">
              <a:extLst>
                <a:ext uri="{FF2B5EF4-FFF2-40B4-BE49-F238E27FC236}">
                  <a16:creationId xmlns:a16="http://schemas.microsoft.com/office/drawing/2014/main" id="{56FF491C-6806-4041-B612-B7D136659542}"/>
                </a:ext>
              </a:extLst>
            </p:cNvPr>
            <p:cNvSpPr txBox="1"/>
            <p:nvPr/>
          </p:nvSpPr>
          <p:spPr>
            <a:xfrm flipH="1">
              <a:off x="6144049" y="1393910"/>
              <a:ext cx="2886650" cy="877163"/>
            </a:xfrm>
            <a:prstGeom prst="rect">
              <a:avLst/>
            </a:prstGeom>
            <a:noFill/>
          </p:spPr>
          <p:txBody>
            <a:bodyPr wrap="square" rtlCol="0">
              <a:spAutoFit/>
            </a:bodyPr>
            <a:lstStyle/>
            <a:p>
              <a:r>
                <a:rPr lang="en-US" sz="1700" dirty="0"/>
                <a:t>Binary variables where both 1-1 and 0-0 matches indicate related objects</a:t>
              </a:r>
            </a:p>
          </p:txBody>
        </p:sp>
      </p:grpSp>
      <p:sp>
        <p:nvSpPr>
          <p:cNvPr id="11" name="Rectangle 10">
            <a:extLst>
              <a:ext uri="{FF2B5EF4-FFF2-40B4-BE49-F238E27FC236}">
                <a16:creationId xmlns:a16="http://schemas.microsoft.com/office/drawing/2014/main" id="{39150360-8E30-48F3-96BD-101029F8B929}"/>
              </a:ext>
            </a:extLst>
          </p:cNvPr>
          <p:cNvSpPr/>
          <p:nvPr/>
        </p:nvSpPr>
        <p:spPr>
          <a:xfrm>
            <a:off x="6154325" y="2219964"/>
            <a:ext cx="2698175" cy="369332"/>
          </a:xfrm>
          <a:prstGeom prst="rect">
            <a:avLst/>
          </a:prstGeom>
        </p:spPr>
        <p:txBody>
          <a:bodyPr wrap="none">
            <a:spAutoFit/>
          </a:bodyPr>
          <a:lstStyle/>
          <a:p>
            <a:r>
              <a:rPr lang="en-US" altLang="en-US"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symmetric binary variables</a:t>
            </a:r>
            <a:endParaRPr lang="en-US" dirty="0"/>
          </a:p>
        </p:txBody>
      </p:sp>
      <p:grpSp>
        <p:nvGrpSpPr>
          <p:cNvPr id="20" name="Group 19">
            <a:extLst>
              <a:ext uri="{FF2B5EF4-FFF2-40B4-BE49-F238E27FC236}">
                <a16:creationId xmlns:a16="http://schemas.microsoft.com/office/drawing/2014/main" id="{0F0F1E25-563A-439C-BBAA-647DB15231F0}"/>
              </a:ext>
            </a:extLst>
          </p:cNvPr>
          <p:cNvGrpSpPr/>
          <p:nvPr/>
        </p:nvGrpSpPr>
        <p:grpSpPr>
          <a:xfrm>
            <a:off x="5778437" y="4001838"/>
            <a:ext cx="3291933" cy="923330"/>
            <a:chOff x="5778437" y="4001838"/>
            <a:chExt cx="3291933" cy="923330"/>
          </a:xfrm>
        </p:grpSpPr>
        <p:sp>
          <p:nvSpPr>
            <p:cNvPr id="12" name="Right Brace 11">
              <a:extLst>
                <a:ext uri="{FF2B5EF4-FFF2-40B4-BE49-F238E27FC236}">
                  <a16:creationId xmlns:a16="http://schemas.microsoft.com/office/drawing/2014/main" id="{27746FD2-37E7-4C1F-B84A-1A1852BB0C2F}"/>
                </a:ext>
              </a:extLst>
            </p:cNvPr>
            <p:cNvSpPr/>
            <p:nvPr/>
          </p:nvSpPr>
          <p:spPr bwMode="auto">
            <a:xfrm>
              <a:off x="5778437" y="4123522"/>
              <a:ext cx="324416" cy="681052"/>
            </a:xfrm>
            <a:prstGeom prst="rightBrac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3" name="TextBox 12">
              <a:extLst>
                <a:ext uri="{FF2B5EF4-FFF2-40B4-BE49-F238E27FC236}">
                  <a16:creationId xmlns:a16="http://schemas.microsoft.com/office/drawing/2014/main" id="{960B1B60-8A03-4E10-9C47-C00977111936}"/>
                </a:ext>
              </a:extLst>
            </p:cNvPr>
            <p:cNvSpPr txBox="1"/>
            <p:nvPr/>
          </p:nvSpPr>
          <p:spPr>
            <a:xfrm flipH="1">
              <a:off x="6245081" y="4001838"/>
              <a:ext cx="2825289" cy="923330"/>
            </a:xfrm>
            <a:prstGeom prst="rect">
              <a:avLst/>
            </a:prstGeom>
            <a:noFill/>
          </p:spPr>
          <p:txBody>
            <a:bodyPr wrap="square" rtlCol="0">
              <a:spAutoFit/>
            </a:bodyPr>
            <a:lstStyle/>
            <a:p>
              <a:r>
                <a:rPr lang="en-US" dirty="0"/>
                <a:t>Binary variables where and 0-0 do not indicate related objects</a:t>
              </a:r>
            </a:p>
          </p:txBody>
        </p:sp>
      </p:grpSp>
      <p:sp>
        <p:nvSpPr>
          <p:cNvPr id="14" name="Rectangle 13">
            <a:extLst>
              <a:ext uri="{FF2B5EF4-FFF2-40B4-BE49-F238E27FC236}">
                <a16:creationId xmlns:a16="http://schemas.microsoft.com/office/drawing/2014/main" id="{D11E9BD7-9BDD-4446-B73B-358A6E5FC4DB}"/>
              </a:ext>
            </a:extLst>
          </p:cNvPr>
          <p:cNvSpPr/>
          <p:nvPr/>
        </p:nvSpPr>
        <p:spPr>
          <a:xfrm>
            <a:off x="6234807" y="4868988"/>
            <a:ext cx="2806165" cy="369332"/>
          </a:xfrm>
          <a:prstGeom prst="rect">
            <a:avLst/>
          </a:prstGeom>
        </p:spPr>
        <p:txBody>
          <a:bodyPr wrap="square">
            <a:spAutoFit/>
          </a:bodyPr>
          <a:lstStyle/>
          <a:p>
            <a:r>
              <a:rPr lang="en-US" altLang="en-US"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asymmetric binary variables</a:t>
            </a:r>
            <a:endParaRPr lang="en-US" dirty="0"/>
          </a:p>
        </p:txBody>
      </p:sp>
      <p:grpSp>
        <p:nvGrpSpPr>
          <p:cNvPr id="21" name="Group 20">
            <a:extLst>
              <a:ext uri="{FF2B5EF4-FFF2-40B4-BE49-F238E27FC236}">
                <a16:creationId xmlns:a16="http://schemas.microsoft.com/office/drawing/2014/main" id="{E9AC4040-FB6B-4919-A65E-F9DC81FF10B9}"/>
              </a:ext>
            </a:extLst>
          </p:cNvPr>
          <p:cNvGrpSpPr/>
          <p:nvPr/>
        </p:nvGrpSpPr>
        <p:grpSpPr>
          <a:xfrm>
            <a:off x="5819067" y="5453942"/>
            <a:ext cx="3261293" cy="681052"/>
            <a:chOff x="5819067" y="5453942"/>
            <a:chExt cx="3261293" cy="681052"/>
          </a:xfrm>
        </p:grpSpPr>
        <p:sp>
          <p:nvSpPr>
            <p:cNvPr id="15" name="Right Brace 14">
              <a:extLst>
                <a:ext uri="{FF2B5EF4-FFF2-40B4-BE49-F238E27FC236}">
                  <a16:creationId xmlns:a16="http://schemas.microsoft.com/office/drawing/2014/main" id="{AC8319F1-4556-4770-93E3-143DF4C49AE3}"/>
                </a:ext>
              </a:extLst>
            </p:cNvPr>
            <p:cNvSpPr/>
            <p:nvPr/>
          </p:nvSpPr>
          <p:spPr bwMode="auto">
            <a:xfrm>
              <a:off x="5819067" y="5453942"/>
              <a:ext cx="324416" cy="681052"/>
            </a:xfrm>
            <a:prstGeom prst="rightBrace">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6" name="TextBox 15">
              <a:extLst>
                <a:ext uri="{FF2B5EF4-FFF2-40B4-BE49-F238E27FC236}">
                  <a16:creationId xmlns:a16="http://schemas.microsoft.com/office/drawing/2014/main" id="{0C941E6E-62D6-4B10-AC59-5EB7DBD51AE5}"/>
                </a:ext>
              </a:extLst>
            </p:cNvPr>
            <p:cNvSpPr txBox="1"/>
            <p:nvPr/>
          </p:nvSpPr>
          <p:spPr>
            <a:xfrm flipH="1">
              <a:off x="6255071" y="5595529"/>
              <a:ext cx="2825289" cy="369332"/>
            </a:xfrm>
            <a:prstGeom prst="rect">
              <a:avLst/>
            </a:prstGeom>
            <a:noFill/>
          </p:spPr>
          <p:txBody>
            <a:bodyPr wrap="square" rtlCol="0">
              <a:spAutoFit/>
            </a:bodyPr>
            <a:lstStyle/>
            <a:p>
              <a:r>
                <a:rPr lang="en-US" dirty="0"/>
                <a:t>Continuous variables</a:t>
              </a:r>
            </a:p>
          </p:txBody>
        </p:sp>
      </p:grpSp>
      <p:sp>
        <p:nvSpPr>
          <p:cNvPr id="17" name="TextBox 16">
            <a:extLst>
              <a:ext uri="{FF2B5EF4-FFF2-40B4-BE49-F238E27FC236}">
                <a16:creationId xmlns:a16="http://schemas.microsoft.com/office/drawing/2014/main" id="{7B597127-DB2E-4403-B077-503083EDA56E}"/>
              </a:ext>
            </a:extLst>
          </p:cNvPr>
          <p:cNvSpPr txBox="1"/>
          <p:nvPr/>
        </p:nvSpPr>
        <p:spPr>
          <a:xfrm flipH="1">
            <a:off x="6181719" y="2818599"/>
            <a:ext cx="2825289" cy="369332"/>
          </a:xfrm>
          <a:prstGeom prst="rect">
            <a:avLst/>
          </a:prstGeom>
          <a:noFill/>
        </p:spPr>
        <p:txBody>
          <a:bodyPr wrap="square" rtlCol="0">
            <a:spAutoFit/>
          </a:bodyPr>
          <a:lstStyle/>
          <a:p>
            <a:r>
              <a:rPr lang="en-US" dirty="0"/>
              <a:t>Categorical (Nominal)</a:t>
            </a:r>
          </a:p>
        </p:txBody>
      </p:sp>
      <p:sp>
        <p:nvSpPr>
          <p:cNvPr id="18" name="TextBox 17">
            <a:extLst>
              <a:ext uri="{FF2B5EF4-FFF2-40B4-BE49-F238E27FC236}">
                <a16:creationId xmlns:a16="http://schemas.microsoft.com/office/drawing/2014/main" id="{EC8434DE-F880-484D-8ECA-997AC9B3D6F2}"/>
              </a:ext>
            </a:extLst>
          </p:cNvPr>
          <p:cNvSpPr txBox="1"/>
          <p:nvPr/>
        </p:nvSpPr>
        <p:spPr>
          <a:xfrm flipH="1">
            <a:off x="6190283" y="3125109"/>
            <a:ext cx="2825289" cy="369332"/>
          </a:xfrm>
          <a:prstGeom prst="rect">
            <a:avLst/>
          </a:prstGeom>
          <a:noFill/>
        </p:spPr>
        <p:txBody>
          <a:bodyPr wrap="square" rtlCol="0">
            <a:spAutoFit/>
          </a:bodyPr>
          <a:lstStyle/>
          <a:p>
            <a:r>
              <a:rPr lang="en-US" dirty="0"/>
              <a:t>Categorical (Ordinal)</a:t>
            </a:r>
          </a:p>
        </p:txBody>
      </p:sp>
    </p:spTree>
    <p:custDataLst>
      <p:tags r:id="rId1"/>
    </p:custDataLst>
    <p:extLst>
      <p:ext uri="{BB962C8B-B14F-4D97-AF65-F5344CB8AC3E}">
        <p14:creationId xmlns:p14="http://schemas.microsoft.com/office/powerpoint/2010/main" val="1888307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7" grpId="0"/>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62549CE-C01E-4D04-B416-AC8307744EF9}"/>
              </a:ext>
            </a:extLst>
          </p:cNvPr>
          <p:cNvSpPr txBox="1">
            <a:spLocks/>
          </p:cNvSpPr>
          <p:nvPr/>
        </p:nvSpPr>
        <p:spPr bwMode="auto">
          <a:xfrm>
            <a:off x="416104" y="176107"/>
            <a:ext cx="8229600" cy="6397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effectLst/>
                <a:uLnTx/>
                <a:uFillTx/>
                <a:latin typeface="Times New Roman" pitchFamily="18" charset="0"/>
                <a:ea typeface="+mj-ea"/>
                <a:cs typeface="Times New Roman" pitchFamily="18" charset="0"/>
              </a:rPr>
              <a:t>Using the </a:t>
            </a:r>
            <a:r>
              <a:rPr kumimoji="0" lang="en-US" sz="3300" b="1" i="0" u="none" strike="noStrike" kern="0" cap="none" spc="0" normalizeH="0" baseline="0" noProof="0" dirty="0">
                <a:ln>
                  <a:noFill/>
                </a:ln>
                <a:effectLst/>
                <a:uLnTx/>
                <a:uFillTx/>
                <a:latin typeface="Courier New" panose="02070309020205020404" pitchFamily="49" charset="0"/>
                <a:ea typeface="+mj-ea"/>
                <a:cs typeface="Courier New" panose="02070309020205020404" pitchFamily="49" charset="0"/>
              </a:rPr>
              <a:t>daisy</a:t>
            </a:r>
            <a:r>
              <a:rPr kumimoji="0" lang="en-US" sz="3600" b="1" i="0" u="none" strike="noStrike" kern="0" cap="none" spc="0" normalizeH="0" baseline="0" noProof="0" dirty="0">
                <a:ln>
                  <a:noFill/>
                </a:ln>
                <a:effectLst/>
                <a:uLnTx/>
                <a:uFillTx/>
                <a:latin typeface="Times New Roman" pitchFamily="18" charset="0"/>
                <a:ea typeface="+mj-ea"/>
                <a:cs typeface="Times New Roman" pitchFamily="18" charset="0"/>
              </a:rPr>
              <a:t> Function</a:t>
            </a:r>
          </a:p>
        </p:txBody>
      </p:sp>
      <p:sp>
        <p:nvSpPr>
          <p:cNvPr id="6" name="Rectangle 5">
            <a:extLst>
              <a:ext uri="{FF2B5EF4-FFF2-40B4-BE49-F238E27FC236}">
                <a16:creationId xmlns:a16="http://schemas.microsoft.com/office/drawing/2014/main" id="{E1EDC9F3-8D02-450E-895C-EB22ADFD6A33}"/>
              </a:ext>
            </a:extLst>
          </p:cNvPr>
          <p:cNvSpPr/>
          <p:nvPr/>
        </p:nvSpPr>
        <p:spPr>
          <a:xfrm>
            <a:off x="197778" y="972844"/>
            <a:ext cx="7836613" cy="3539430"/>
          </a:xfrm>
          <a:prstGeom prst="rect">
            <a:avLst/>
          </a:prstGeom>
        </p:spPr>
        <p:txBody>
          <a:bodyPr wrap="square">
            <a:spAutoFit/>
          </a:bodyPr>
          <a:lstStyle/>
          <a:p>
            <a:r>
              <a:rPr lang="en-US" sz="1400" dirty="0">
                <a:solidFill>
                  <a:srgbClr val="FF0000"/>
                </a:solidFill>
                <a:latin typeface="Courier New" panose="02070309020205020404" pitchFamily="49" charset="0"/>
                <a:cs typeface="Courier New" panose="02070309020205020404" pitchFamily="49" charset="0"/>
              </a:rPr>
              <a:t>&gt; </a:t>
            </a:r>
            <a:r>
              <a:rPr lang="en-US" sz="1400" dirty="0" err="1">
                <a:solidFill>
                  <a:srgbClr val="FF0000"/>
                </a:solidFill>
                <a:latin typeface="Courier New" panose="02070309020205020404" pitchFamily="49" charset="0"/>
                <a:cs typeface="Courier New" panose="02070309020205020404" pitchFamily="49" charset="0"/>
              </a:rPr>
              <a:t>Heart_Dist</a:t>
            </a:r>
            <a:r>
              <a:rPr lang="en-US" sz="1400" dirty="0">
                <a:solidFill>
                  <a:srgbClr val="FF0000"/>
                </a:solidFill>
                <a:latin typeface="Courier New" panose="02070309020205020404" pitchFamily="49" charset="0"/>
                <a:cs typeface="Courier New" panose="02070309020205020404" pitchFamily="49" charset="0"/>
              </a:rPr>
              <a:t>&lt;-daisy(</a:t>
            </a:r>
            <a:r>
              <a:rPr lang="en-US" sz="1400" dirty="0" err="1">
                <a:solidFill>
                  <a:srgbClr val="FF0000"/>
                </a:solidFill>
                <a:latin typeface="Courier New" panose="02070309020205020404" pitchFamily="49" charset="0"/>
                <a:cs typeface="Courier New" panose="02070309020205020404" pitchFamily="49" charset="0"/>
              </a:rPr>
              <a:t>HeartData,type</a:t>
            </a:r>
            <a:r>
              <a:rPr lang="en-US" sz="1400" dirty="0">
                <a:solidFill>
                  <a:srgbClr val="FF0000"/>
                </a:solidFill>
                <a:latin typeface="Courier New" panose="02070309020205020404" pitchFamily="49" charset="0"/>
                <a:cs typeface="Courier New" panose="02070309020205020404" pitchFamily="49" charset="0"/>
              </a:rPr>
              <a:t>=list(</a:t>
            </a:r>
            <a:r>
              <a:rPr lang="en-US" sz="1400" dirty="0" err="1">
                <a:solidFill>
                  <a:srgbClr val="FF0000"/>
                </a:solidFill>
                <a:latin typeface="Courier New" panose="02070309020205020404" pitchFamily="49" charset="0"/>
                <a:cs typeface="Courier New" panose="02070309020205020404" pitchFamily="49" charset="0"/>
              </a:rPr>
              <a:t>symm</a:t>
            </a:r>
            <a:r>
              <a:rPr lang="en-US" sz="1400" dirty="0">
                <a:solidFill>
                  <a:srgbClr val="FF0000"/>
                </a:solidFill>
                <a:latin typeface="Courier New" panose="02070309020205020404" pitchFamily="49" charset="0"/>
                <a:cs typeface="Courier New" panose="02070309020205020404" pitchFamily="49" charset="0"/>
              </a:rPr>
              <a:t>=c(1,2),</a:t>
            </a:r>
            <a:r>
              <a:rPr lang="en-US" sz="1400" dirty="0" err="1">
                <a:solidFill>
                  <a:srgbClr val="FF0000"/>
                </a:solidFill>
                <a:latin typeface="Courier New" panose="02070309020205020404" pitchFamily="49" charset="0"/>
                <a:cs typeface="Courier New" panose="02070309020205020404" pitchFamily="49" charset="0"/>
              </a:rPr>
              <a:t>asymm</a:t>
            </a:r>
            <a:r>
              <a:rPr lang="en-US" sz="1400" dirty="0">
                <a:solidFill>
                  <a:srgbClr val="FF0000"/>
                </a:solidFill>
                <a:latin typeface="Courier New" panose="02070309020205020404" pitchFamily="49" charset="0"/>
                <a:cs typeface="Courier New" panose="02070309020205020404" pitchFamily="49" charset="0"/>
              </a:rPr>
              <a:t>=c(5,6)))</a:t>
            </a:r>
          </a:p>
          <a:p>
            <a:r>
              <a:rPr lang="en-US" sz="1400" dirty="0">
                <a:solidFill>
                  <a:srgbClr val="FF0000"/>
                </a:solidFill>
                <a:latin typeface="Courier New" panose="02070309020205020404" pitchFamily="49" charset="0"/>
                <a:cs typeface="Courier New" panose="02070309020205020404" pitchFamily="49" charset="0"/>
              </a:rPr>
              <a:t>&gt; round(Heart_Dist,3)</a:t>
            </a:r>
          </a:p>
          <a:p>
            <a:r>
              <a:rPr lang="en-US" sz="1400" dirty="0">
                <a:solidFill>
                  <a:schemeClr val="accent2">
                    <a:lumMod val="75000"/>
                  </a:schemeClr>
                </a:solidFill>
                <a:latin typeface="Courier New" panose="02070309020205020404" pitchFamily="49" charset="0"/>
                <a:cs typeface="Courier New" panose="02070309020205020404" pitchFamily="49" charset="0"/>
              </a:rPr>
              <a:t>Dissimilarities :</a:t>
            </a:r>
          </a:p>
          <a:p>
            <a:r>
              <a:rPr lang="en-US" sz="1400" dirty="0">
                <a:solidFill>
                  <a:schemeClr val="accent2">
                    <a:lumMod val="75000"/>
                  </a:schemeClr>
                </a:solidFill>
                <a:latin typeface="Courier New" panose="02070309020205020404" pitchFamily="49" charset="0"/>
                <a:cs typeface="Courier New" panose="02070309020205020404" pitchFamily="49" charset="0"/>
              </a:rPr>
              <a:t>       1     2     3     4     5     6     7     8     9</a:t>
            </a:r>
          </a:p>
          <a:p>
            <a:r>
              <a:rPr lang="en-US" sz="1400" dirty="0">
                <a:solidFill>
                  <a:schemeClr val="accent2">
                    <a:lumMod val="75000"/>
                  </a:schemeClr>
                </a:solidFill>
                <a:latin typeface="Courier New" panose="02070309020205020404" pitchFamily="49" charset="0"/>
                <a:cs typeface="Courier New" panose="02070309020205020404" pitchFamily="49" charset="0"/>
              </a:rPr>
              <a:t>2  0.260                                                </a:t>
            </a:r>
          </a:p>
          <a:p>
            <a:r>
              <a:rPr lang="en-US" sz="1400" dirty="0">
                <a:solidFill>
                  <a:schemeClr val="accent2">
                    <a:lumMod val="75000"/>
                  </a:schemeClr>
                </a:solidFill>
                <a:latin typeface="Courier New" panose="02070309020205020404" pitchFamily="49" charset="0"/>
                <a:cs typeface="Courier New" panose="02070309020205020404" pitchFamily="49" charset="0"/>
              </a:rPr>
              <a:t>3  0.434 0.576                                          </a:t>
            </a:r>
          </a:p>
          <a:p>
            <a:r>
              <a:rPr lang="en-US" sz="1400" dirty="0">
                <a:solidFill>
                  <a:schemeClr val="accent2">
                    <a:lumMod val="75000"/>
                  </a:schemeClr>
                </a:solidFill>
                <a:latin typeface="Courier New" panose="02070309020205020404" pitchFamily="49" charset="0"/>
                <a:cs typeface="Courier New" panose="02070309020205020404" pitchFamily="49" charset="0"/>
              </a:rPr>
              <a:t>4  0.321 0.232 0.615                                    </a:t>
            </a:r>
          </a:p>
          <a:p>
            <a:r>
              <a:rPr lang="en-US" sz="1400" dirty="0">
                <a:solidFill>
                  <a:schemeClr val="accent2">
                    <a:lumMod val="75000"/>
                  </a:schemeClr>
                </a:solidFill>
                <a:latin typeface="Courier New" panose="02070309020205020404" pitchFamily="49" charset="0"/>
                <a:cs typeface="Courier New" panose="02070309020205020404" pitchFamily="49" charset="0"/>
              </a:rPr>
              <a:t>5  0.481 0.313 0.308 0.408                              </a:t>
            </a:r>
          </a:p>
          <a:p>
            <a:r>
              <a:rPr lang="en-US" sz="1400" dirty="0">
                <a:solidFill>
                  <a:schemeClr val="accent2">
                    <a:lumMod val="75000"/>
                  </a:schemeClr>
                </a:solidFill>
                <a:latin typeface="Courier New" panose="02070309020205020404" pitchFamily="49" charset="0"/>
                <a:cs typeface="Courier New" panose="02070309020205020404" pitchFamily="49" charset="0"/>
              </a:rPr>
              <a:t>6  0.400 0.568 0.635 0.664 0.714                        </a:t>
            </a:r>
          </a:p>
          <a:p>
            <a:r>
              <a:rPr lang="en-US" sz="1400" dirty="0">
                <a:solidFill>
                  <a:schemeClr val="accent2">
                    <a:lumMod val="75000"/>
                  </a:schemeClr>
                </a:solidFill>
                <a:latin typeface="Courier New" panose="02070309020205020404" pitchFamily="49" charset="0"/>
                <a:cs typeface="Courier New" panose="02070309020205020404" pitchFamily="49" charset="0"/>
              </a:rPr>
              <a:t>7  0.213 0.380 0.261 0.477 0.278 0.602                  </a:t>
            </a:r>
          </a:p>
          <a:p>
            <a:r>
              <a:rPr lang="en-US" sz="1400" dirty="0">
                <a:solidFill>
                  <a:schemeClr val="accent2">
                    <a:lumMod val="75000"/>
                  </a:schemeClr>
                </a:solidFill>
                <a:latin typeface="Courier New" panose="02070309020205020404" pitchFamily="49" charset="0"/>
                <a:cs typeface="Courier New" panose="02070309020205020404" pitchFamily="49" charset="0"/>
              </a:rPr>
              <a:t>8  0.238 0.404 0.341 0.458 0.424 0.472 0.370            </a:t>
            </a:r>
          </a:p>
          <a:p>
            <a:r>
              <a:rPr lang="en-US" sz="1400" dirty="0">
                <a:solidFill>
                  <a:schemeClr val="accent2">
                    <a:lumMod val="75000"/>
                  </a:schemeClr>
                </a:solidFill>
                <a:latin typeface="Courier New" panose="02070309020205020404" pitchFamily="49" charset="0"/>
                <a:cs typeface="Courier New" panose="02070309020205020404" pitchFamily="49" charset="0"/>
              </a:rPr>
              <a:t>9  0.221 0.477 0.308 0.462 0.348 0.621 0.096 0.407      </a:t>
            </a:r>
          </a:p>
          <a:p>
            <a:r>
              <a:rPr lang="en-US" sz="1400" dirty="0">
                <a:solidFill>
                  <a:schemeClr val="accent2">
                    <a:lumMod val="75000"/>
                  </a:schemeClr>
                </a:solidFill>
                <a:latin typeface="Courier New" panose="02070309020205020404" pitchFamily="49" charset="0"/>
                <a:cs typeface="Courier New" panose="02070309020205020404" pitchFamily="49" charset="0"/>
              </a:rPr>
              <a:t>10 0.410 0.578 0.500 0.672 0.557 0.490 0.446 0.482 0.464</a:t>
            </a:r>
          </a:p>
          <a:p>
            <a:endParaRPr lang="en-US" sz="1400" dirty="0">
              <a:solidFill>
                <a:schemeClr val="accent2">
                  <a:lumMod val="75000"/>
                </a:schemeClr>
              </a:solidFill>
              <a:latin typeface="Courier New" panose="02070309020205020404" pitchFamily="49" charset="0"/>
              <a:cs typeface="Courier New" panose="02070309020205020404" pitchFamily="49" charset="0"/>
            </a:endParaRPr>
          </a:p>
          <a:p>
            <a:r>
              <a:rPr lang="en-US" sz="1400" dirty="0">
                <a:solidFill>
                  <a:schemeClr val="accent2">
                    <a:lumMod val="75000"/>
                  </a:schemeClr>
                </a:solidFill>
                <a:latin typeface="Courier New" panose="02070309020205020404" pitchFamily="49" charset="0"/>
                <a:cs typeface="Courier New" panose="02070309020205020404" pitchFamily="49" charset="0"/>
              </a:rPr>
              <a:t>Metric :  mixed ;  Types = S, S, N, I, A, A, I, I </a:t>
            </a:r>
          </a:p>
          <a:p>
            <a:r>
              <a:rPr lang="en-US" sz="1400" dirty="0">
                <a:solidFill>
                  <a:schemeClr val="accent2">
                    <a:lumMod val="75000"/>
                  </a:schemeClr>
                </a:solidFill>
                <a:latin typeface="Courier New" panose="02070309020205020404" pitchFamily="49" charset="0"/>
                <a:cs typeface="Courier New" panose="02070309020205020404" pitchFamily="49" charset="0"/>
              </a:rPr>
              <a:t>Number of objects : 10</a:t>
            </a:r>
          </a:p>
        </p:txBody>
      </p:sp>
      <p:sp>
        <p:nvSpPr>
          <p:cNvPr id="7" name="TextBox 6">
            <a:extLst>
              <a:ext uri="{FF2B5EF4-FFF2-40B4-BE49-F238E27FC236}">
                <a16:creationId xmlns:a16="http://schemas.microsoft.com/office/drawing/2014/main" id="{C510657B-ABFB-43AD-9DFB-16E87B9A9FEB}"/>
              </a:ext>
            </a:extLst>
          </p:cNvPr>
          <p:cNvSpPr txBox="1"/>
          <p:nvPr/>
        </p:nvSpPr>
        <p:spPr>
          <a:xfrm>
            <a:off x="5434569" y="4666387"/>
            <a:ext cx="3211135" cy="1200329"/>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 symmetric binary</a:t>
            </a:r>
          </a:p>
          <a:p>
            <a:r>
              <a:rPr lang="en-US" dirty="0">
                <a:latin typeface="Times New Roman" panose="02020603050405020304" pitchFamily="18" charset="0"/>
                <a:cs typeface="Times New Roman" panose="02020603050405020304" pitchFamily="18" charset="0"/>
              </a:rPr>
              <a:t>A: asymmetric binary</a:t>
            </a:r>
          </a:p>
          <a:p>
            <a:r>
              <a:rPr lang="en-US" dirty="0">
                <a:latin typeface="Times New Roman" panose="02020603050405020304" pitchFamily="18" charset="0"/>
                <a:cs typeface="Times New Roman" panose="02020603050405020304" pitchFamily="18" charset="0"/>
              </a:rPr>
              <a:t>N: Nominal (categorical)</a:t>
            </a:r>
          </a:p>
          <a:p>
            <a:r>
              <a:rPr lang="en-US" dirty="0">
                <a:latin typeface="Times New Roman" panose="02020603050405020304" pitchFamily="18" charset="0"/>
                <a:cs typeface="Times New Roman" panose="02020603050405020304" pitchFamily="18" charset="0"/>
              </a:rPr>
              <a:t> I: Interval scaled (continuous)</a:t>
            </a:r>
          </a:p>
        </p:txBody>
      </p:sp>
      <p:cxnSp>
        <p:nvCxnSpPr>
          <p:cNvPr id="9" name="Straight Arrow Connector 8">
            <a:extLst>
              <a:ext uri="{FF2B5EF4-FFF2-40B4-BE49-F238E27FC236}">
                <a16:creationId xmlns:a16="http://schemas.microsoft.com/office/drawing/2014/main" id="{DF1621EE-9B0E-400A-BAE3-96A2031242D7}"/>
              </a:ext>
            </a:extLst>
          </p:cNvPr>
          <p:cNvCxnSpPr>
            <a:cxnSpLocks/>
          </p:cNvCxnSpPr>
          <p:nvPr/>
        </p:nvCxnSpPr>
        <p:spPr bwMode="auto">
          <a:xfrm flipH="1" flipV="1">
            <a:off x="4315147" y="4274049"/>
            <a:ext cx="1037230" cy="904125"/>
          </a:xfrm>
          <a:prstGeom prst="straightConnector1">
            <a:avLst/>
          </a:prstGeom>
          <a:solidFill>
            <a:schemeClr val="accent1"/>
          </a:solidFill>
          <a:ln w="22225" cap="flat" cmpd="sng" algn="ctr">
            <a:solidFill>
              <a:schemeClr val="tx1"/>
            </a:solidFill>
            <a:prstDash val="solid"/>
            <a:round/>
            <a:headEnd type="none" w="med" len="med"/>
            <a:tailEnd type="stealth"/>
          </a:ln>
          <a:effectLst/>
        </p:spPr>
      </p:cxnSp>
      <p:sp>
        <p:nvSpPr>
          <p:cNvPr id="11" name="Rectangle 10">
            <a:extLst>
              <a:ext uri="{FF2B5EF4-FFF2-40B4-BE49-F238E27FC236}">
                <a16:creationId xmlns:a16="http://schemas.microsoft.com/office/drawing/2014/main" id="{37FEEDA8-F7CD-48B5-9302-A7589BA0951A}"/>
              </a:ext>
            </a:extLst>
          </p:cNvPr>
          <p:cNvSpPr/>
          <p:nvPr/>
        </p:nvSpPr>
        <p:spPr>
          <a:xfrm>
            <a:off x="197777" y="6298225"/>
            <a:ext cx="8709917" cy="300082"/>
          </a:xfrm>
          <a:prstGeom prst="rect">
            <a:avLst/>
          </a:prstGeom>
        </p:spPr>
        <p:txBody>
          <a:bodyPr wrap="square">
            <a:spAutoFit/>
          </a:bodyPr>
          <a:lstStyle/>
          <a:p>
            <a:r>
              <a:rPr lang="en-US" sz="1350" dirty="0">
                <a:solidFill>
                  <a:srgbClr val="FF0000"/>
                </a:solidFill>
                <a:latin typeface="Courier New" panose="02070309020205020404" pitchFamily="49" charset="0"/>
                <a:cs typeface="Courier New" panose="02070309020205020404" pitchFamily="49" charset="0"/>
              </a:rPr>
              <a:t>&gt; </a:t>
            </a:r>
            <a:r>
              <a:rPr lang="en-US" sz="1350" dirty="0" err="1">
                <a:solidFill>
                  <a:srgbClr val="FF0000"/>
                </a:solidFill>
                <a:latin typeface="Courier New" panose="02070309020205020404" pitchFamily="49" charset="0"/>
                <a:cs typeface="Courier New" panose="02070309020205020404" pitchFamily="49" charset="0"/>
              </a:rPr>
              <a:t>Heart_Dist</a:t>
            </a:r>
            <a:r>
              <a:rPr lang="en-US" sz="1350" dirty="0">
                <a:solidFill>
                  <a:srgbClr val="FF0000"/>
                </a:solidFill>
                <a:latin typeface="Courier New" panose="02070309020205020404" pitchFamily="49" charset="0"/>
                <a:cs typeface="Courier New" panose="02070309020205020404" pitchFamily="49" charset="0"/>
              </a:rPr>
              <a:t>&lt;-daisy(</a:t>
            </a:r>
            <a:r>
              <a:rPr lang="en-US" sz="1350" dirty="0" err="1">
                <a:solidFill>
                  <a:srgbClr val="FF0000"/>
                </a:solidFill>
                <a:latin typeface="Courier New" panose="02070309020205020404" pitchFamily="49" charset="0"/>
                <a:cs typeface="Courier New" panose="02070309020205020404" pitchFamily="49" charset="0"/>
              </a:rPr>
              <a:t>HeartData,type</a:t>
            </a:r>
            <a:r>
              <a:rPr lang="en-US" sz="1350" dirty="0">
                <a:solidFill>
                  <a:srgbClr val="FF0000"/>
                </a:solidFill>
                <a:latin typeface="Courier New" panose="02070309020205020404" pitchFamily="49" charset="0"/>
                <a:cs typeface="Courier New" panose="02070309020205020404" pitchFamily="49" charset="0"/>
              </a:rPr>
              <a:t>=list(</a:t>
            </a:r>
            <a:r>
              <a:rPr lang="en-US" sz="1350" dirty="0" err="1">
                <a:solidFill>
                  <a:srgbClr val="FF0000"/>
                </a:solidFill>
                <a:latin typeface="Courier New" panose="02070309020205020404" pitchFamily="49" charset="0"/>
                <a:cs typeface="Courier New" panose="02070309020205020404" pitchFamily="49" charset="0"/>
              </a:rPr>
              <a:t>symm</a:t>
            </a:r>
            <a:r>
              <a:rPr lang="en-US" sz="1350" dirty="0">
                <a:solidFill>
                  <a:srgbClr val="FF0000"/>
                </a:solidFill>
                <a:latin typeface="Courier New" panose="02070309020205020404" pitchFamily="49" charset="0"/>
                <a:cs typeface="Courier New" panose="02070309020205020404" pitchFamily="49" charset="0"/>
              </a:rPr>
              <a:t>=c("</a:t>
            </a:r>
            <a:r>
              <a:rPr lang="en-US" sz="1350" dirty="0" err="1">
                <a:solidFill>
                  <a:srgbClr val="FF0000"/>
                </a:solidFill>
                <a:latin typeface="Courier New" panose="02070309020205020404" pitchFamily="49" charset="0"/>
                <a:cs typeface="Courier New" panose="02070309020205020404" pitchFamily="49" charset="0"/>
              </a:rPr>
              <a:t>sex","HBP</a:t>
            </a:r>
            <a:r>
              <a:rPr lang="en-US" sz="1350" dirty="0">
                <a:solidFill>
                  <a:srgbClr val="FF0000"/>
                </a:solidFill>
                <a:latin typeface="Courier New" panose="02070309020205020404" pitchFamily="49" charset="0"/>
                <a:cs typeface="Courier New" panose="02070309020205020404" pitchFamily="49" charset="0"/>
              </a:rPr>
              <a:t>"),</a:t>
            </a:r>
            <a:r>
              <a:rPr lang="en-US" sz="1350" dirty="0" err="1">
                <a:solidFill>
                  <a:srgbClr val="FF0000"/>
                </a:solidFill>
                <a:latin typeface="Courier New" panose="02070309020205020404" pitchFamily="49" charset="0"/>
                <a:cs typeface="Courier New" panose="02070309020205020404" pitchFamily="49" charset="0"/>
              </a:rPr>
              <a:t>asymm</a:t>
            </a:r>
            <a:r>
              <a:rPr lang="en-US" sz="1350" dirty="0">
                <a:solidFill>
                  <a:srgbClr val="FF0000"/>
                </a:solidFill>
                <a:latin typeface="Courier New" panose="02070309020205020404" pitchFamily="49" charset="0"/>
                <a:cs typeface="Courier New" panose="02070309020205020404" pitchFamily="49" charset="0"/>
              </a:rPr>
              <a:t>=c("MVP","MVS")))</a:t>
            </a:r>
          </a:p>
        </p:txBody>
      </p:sp>
      <p:sp>
        <p:nvSpPr>
          <p:cNvPr id="12" name="TextBox 11">
            <a:extLst>
              <a:ext uri="{FF2B5EF4-FFF2-40B4-BE49-F238E27FC236}">
                <a16:creationId xmlns:a16="http://schemas.microsoft.com/office/drawing/2014/main" id="{9CD50F7B-EDB9-43F2-968E-EE85B25C421C}"/>
              </a:ext>
            </a:extLst>
          </p:cNvPr>
          <p:cNvSpPr txBox="1"/>
          <p:nvPr/>
        </p:nvSpPr>
        <p:spPr>
          <a:xfrm>
            <a:off x="220897" y="5856274"/>
            <a:ext cx="2964145" cy="430887"/>
          </a:xfrm>
          <a:prstGeom prst="rect">
            <a:avLst/>
          </a:prstGeom>
          <a:noFill/>
        </p:spPr>
        <p:txBody>
          <a:bodyPr wrap="none" rtlCol="0">
            <a:spAutoFit/>
          </a:bodyPr>
          <a:lstStyle/>
          <a:p>
            <a:r>
              <a:rPr lang="en-US" sz="2200" b="0" dirty="0">
                <a:latin typeface="Times New Roman" panose="02020603050405020304" pitchFamily="18" charset="0"/>
                <a:cs typeface="Times New Roman" panose="02020603050405020304" pitchFamily="18" charset="0"/>
              </a:rPr>
              <a:t>We could have also used</a:t>
            </a:r>
          </a:p>
        </p:txBody>
      </p:sp>
    </p:spTree>
    <p:custDataLst>
      <p:tags r:id="rId1"/>
    </p:custDataLst>
    <p:extLst>
      <p:ext uri="{BB962C8B-B14F-4D97-AF65-F5344CB8AC3E}">
        <p14:creationId xmlns:p14="http://schemas.microsoft.com/office/powerpoint/2010/main" val="163180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445D-895A-4FB9-AB0D-2CC84A5AD474}"/>
              </a:ext>
            </a:extLst>
          </p:cNvPr>
          <p:cNvSpPr>
            <a:spLocks noGrp="1"/>
          </p:cNvSpPr>
          <p:nvPr>
            <p:ph type="title"/>
          </p:nvPr>
        </p:nvSpPr>
        <p:spPr>
          <a:xfrm>
            <a:off x="457200" y="110254"/>
            <a:ext cx="8229600" cy="711681"/>
          </a:xfrm>
        </p:spPr>
        <p:txBody>
          <a:bodyPr/>
          <a:lstStyle/>
          <a:p>
            <a:r>
              <a:rPr lang="en-US" sz="3600" b="1" dirty="0">
                <a:latin typeface="Times New Roman" panose="02020603050405020304" pitchFamily="18" charset="0"/>
                <a:cs typeface="Times New Roman" panose="02020603050405020304" pitchFamily="18" charset="0"/>
              </a:rPr>
              <a:t>Obtaining a Similarity Matrix</a:t>
            </a:r>
          </a:p>
        </p:txBody>
      </p:sp>
      <p:sp>
        <p:nvSpPr>
          <p:cNvPr id="5" name="Rectangle 4">
            <a:extLst>
              <a:ext uri="{FF2B5EF4-FFF2-40B4-BE49-F238E27FC236}">
                <a16:creationId xmlns:a16="http://schemas.microsoft.com/office/drawing/2014/main" id="{105A06EC-45AB-4F6B-A42D-A2FF8D52BAD3}"/>
              </a:ext>
            </a:extLst>
          </p:cNvPr>
          <p:cNvSpPr/>
          <p:nvPr/>
        </p:nvSpPr>
        <p:spPr>
          <a:xfrm>
            <a:off x="396732" y="1257420"/>
            <a:ext cx="7921376" cy="3093154"/>
          </a:xfrm>
          <a:prstGeom prst="rect">
            <a:avLst/>
          </a:prstGeom>
        </p:spPr>
        <p:txBody>
          <a:bodyPr wrap="square">
            <a:spAutoFit/>
          </a:bodyPr>
          <a:lstStyle/>
          <a:p>
            <a:r>
              <a:rPr lang="en-US" sz="1500" dirty="0">
                <a:solidFill>
                  <a:srgbClr val="FF0000"/>
                </a:solidFill>
                <a:latin typeface="Courier New" panose="02070309020205020404" pitchFamily="49" charset="0"/>
                <a:cs typeface="Courier New" panose="02070309020205020404" pitchFamily="49" charset="0"/>
              </a:rPr>
              <a:t>&gt; </a:t>
            </a:r>
            <a:r>
              <a:rPr lang="en-US" sz="1500" dirty="0" err="1">
                <a:solidFill>
                  <a:srgbClr val="FF0000"/>
                </a:solidFill>
                <a:latin typeface="Courier New" panose="02070309020205020404" pitchFamily="49" charset="0"/>
                <a:cs typeface="Courier New" panose="02070309020205020404" pitchFamily="49" charset="0"/>
              </a:rPr>
              <a:t>Heart_Sim</a:t>
            </a:r>
            <a:r>
              <a:rPr lang="en-US" sz="1500" dirty="0">
                <a:solidFill>
                  <a:srgbClr val="FF0000"/>
                </a:solidFill>
                <a:latin typeface="Courier New" panose="02070309020205020404" pitchFamily="49" charset="0"/>
                <a:cs typeface="Courier New" panose="02070309020205020404" pitchFamily="49" charset="0"/>
              </a:rPr>
              <a:t>&lt;-1-round(</a:t>
            </a:r>
            <a:r>
              <a:rPr lang="en-US" sz="1500" dirty="0" err="1">
                <a:solidFill>
                  <a:srgbClr val="FF0000"/>
                </a:solidFill>
                <a:latin typeface="Courier New" panose="02070309020205020404" pitchFamily="49" charset="0"/>
                <a:cs typeface="Courier New" panose="02070309020205020404" pitchFamily="49" charset="0"/>
              </a:rPr>
              <a:t>as.matrix</a:t>
            </a:r>
            <a:r>
              <a:rPr lang="en-US" sz="1500" dirty="0">
                <a:solidFill>
                  <a:srgbClr val="FF0000"/>
                </a:solidFill>
                <a:latin typeface="Courier New" panose="02070309020205020404" pitchFamily="49" charset="0"/>
                <a:cs typeface="Courier New" panose="02070309020205020404" pitchFamily="49" charset="0"/>
              </a:rPr>
              <a:t>(</a:t>
            </a:r>
            <a:r>
              <a:rPr lang="en-US" sz="1500" dirty="0" err="1">
                <a:solidFill>
                  <a:srgbClr val="FF0000"/>
                </a:solidFill>
                <a:latin typeface="Courier New" panose="02070309020205020404" pitchFamily="49" charset="0"/>
                <a:cs typeface="Courier New" panose="02070309020205020404" pitchFamily="49" charset="0"/>
              </a:rPr>
              <a:t>Heart_Dist</a:t>
            </a:r>
            <a:r>
              <a:rPr lang="en-US" sz="1500" dirty="0">
                <a:solidFill>
                  <a:srgbClr val="FF0000"/>
                </a:solidFill>
                <a:latin typeface="Courier New" panose="02070309020205020404" pitchFamily="49" charset="0"/>
                <a:cs typeface="Courier New" panose="02070309020205020404" pitchFamily="49" charset="0"/>
              </a:rPr>
              <a:t>),3)</a:t>
            </a:r>
          </a:p>
          <a:p>
            <a:r>
              <a:rPr lang="en-US" sz="1500" dirty="0">
                <a:solidFill>
                  <a:srgbClr val="FF0000"/>
                </a:solidFill>
                <a:latin typeface="Courier New" panose="02070309020205020404" pitchFamily="49" charset="0"/>
                <a:cs typeface="Courier New" panose="02070309020205020404" pitchFamily="49" charset="0"/>
              </a:rPr>
              <a:t>&gt; </a:t>
            </a:r>
            <a:r>
              <a:rPr lang="en-US" sz="1500" dirty="0" err="1">
                <a:solidFill>
                  <a:srgbClr val="FF0000"/>
                </a:solidFill>
                <a:latin typeface="Courier New" panose="02070309020205020404" pitchFamily="49" charset="0"/>
                <a:cs typeface="Courier New" panose="02070309020205020404" pitchFamily="49" charset="0"/>
              </a:rPr>
              <a:t>Heart_Sim</a:t>
            </a:r>
            <a:endParaRPr lang="en-US" sz="1500" dirty="0">
              <a:solidFill>
                <a:srgbClr val="FF0000"/>
              </a:solidFill>
              <a:latin typeface="Courier New" panose="02070309020205020404" pitchFamily="49" charset="0"/>
              <a:cs typeface="Courier New" panose="02070309020205020404" pitchFamily="49" charset="0"/>
            </a:endParaRPr>
          </a:p>
          <a:p>
            <a:r>
              <a:rPr lang="en-US" sz="1500" dirty="0">
                <a:solidFill>
                  <a:schemeClr val="accent2">
                    <a:lumMod val="75000"/>
                  </a:schemeClr>
                </a:solidFill>
                <a:latin typeface="Courier New" panose="02070309020205020404" pitchFamily="49" charset="0"/>
                <a:cs typeface="Courier New" panose="02070309020205020404" pitchFamily="49" charset="0"/>
              </a:rPr>
              <a:t>       1     2     3     4     5     6     7     8     9    10</a:t>
            </a:r>
          </a:p>
          <a:p>
            <a:r>
              <a:rPr lang="en-US" sz="1500" dirty="0">
                <a:solidFill>
                  <a:schemeClr val="accent2">
                    <a:lumMod val="75000"/>
                  </a:schemeClr>
                </a:solidFill>
                <a:latin typeface="Courier New" panose="02070309020205020404" pitchFamily="49" charset="0"/>
                <a:cs typeface="Courier New" panose="02070309020205020404" pitchFamily="49" charset="0"/>
              </a:rPr>
              <a:t>1  1.000 0.740 0.566 0.679 0.519 0.600 0.787 0.762 0.779 0.590</a:t>
            </a:r>
          </a:p>
          <a:p>
            <a:r>
              <a:rPr lang="en-US" sz="1500" dirty="0">
                <a:solidFill>
                  <a:schemeClr val="accent2">
                    <a:lumMod val="75000"/>
                  </a:schemeClr>
                </a:solidFill>
                <a:latin typeface="Courier New" panose="02070309020205020404" pitchFamily="49" charset="0"/>
                <a:cs typeface="Courier New" panose="02070309020205020404" pitchFamily="49" charset="0"/>
              </a:rPr>
              <a:t>2  0.740 1.000 0.424 0.768 0.687 0.432 0.620 0.596 0.523 0.422</a:t>
            </a:r>
          </a:p>
          <a:p>
            <a:r>
              <a:rPr lang="en-US" sz="1500" dirty="0">
                <a:solidFill>
                  <a:schemeClr val="accent2">
                    <a:lumMod val="75000"/>
                  </a:schemeClr>
                </a:solidFill>
                <a:latin typeface="Courier New" panose="02070309020205020404" pitchFamily="49" charset="0"/>
                <a:cs typeface="Courier New" panose="02070309020205020404" pitchFamily="49" charset="0"/>
              </a:rPr>
              <a:t>3  0.566 0.424 1.000 0.385 0.692 0.365 0.739 0.659 0.692 0.500</a:t>
            </a:r>
          </a:p>
          <a:p>
            <a:r>
              <a:rPr lang="en-US" sz="1500" dirty="0">
                <a:solidFill>
                  <a:schemeClr val="accent2">
                    <a:lumMod val="75000"/>
                  </a:schemeClr>
                </a:solidFill>
                <a:latin typeface="Courier New" panose="02070309020205020404" pitchFamily="49" charset="0"/>
                <a:cs typeface="Courier New" panose="02070309020205020404" pitchFamily="49" charset="0"/>
              </a:rPr>
              <a:t>4  0.679 0.768 0.385 1.000 0.592 0.336 0.523 0.542 0.538 0.328</a:t>
            </a:r>
          </a:p>
          <a:p>
            <a:r>
              <a:rPr lang="en-US" sz="1500" dirty="0">
                <a:solidFill>
                  <a:schemeClr val="accent2">
                    <a:lumMod val="75000"/>
                  </a:schemeClr>
                </a:solidFill>
                <a:latin typeface="Courier New" panose="02070309020205020404" pitchFamily="49" charset="0"/>
                <a:cs typeface="Courier New" panose="02070309020205020404" pitchFamily="49" charset="0"/>
              </a:rPr>
              <a:t>5  0.519 0.687 0.692 0.592 1.000 0.286 0.722 0.576 0.652 0.443</a:t>
            </a:r>
          </a:p>
          <a:p>
            <a:r>
              <a:rPr lang="en-US" sz="1500" dirty="0">
                <a:solidFill>
                  <a:schemeClr val="accent2">
                    <a:lumMod val="75000"/>
                  </a:schemeClr>
                </a:solidFill>
                <a:latin typeface="Courier New" panose="02070309020205020404" pitchFamily="49" charset="0"/>
                <a:cs typeface="Courier New" panose="02070309020205020404" pitchFamily="49" charset="0"/>
              </a:rPr>
              <a:t>6  0.600 0.432 0.365 0.336 0.286 1.000 0.398 0.528 0.379 0.510</a:t>
            </a:r>
          </a:p>
          <a:p>
            <a:r>
              <a:rPr lang="en-US" sz="1500" dirty="0">
                <a:solidFill>
                  <a:schemeClr val="accent2">
                    <a:lumMod val="75000"/>
                  </a:schemeClr>
                </a:solidFill>
                <a:latin typeface="Courier New" panose="02070309020205020404" pitchFamily="49" charset="0"/>
                <a:cs typeface="Courier New" panose="02070309020205020404" pitchFamily="49" charset="0"/>
              </a:rPr>
              <a:t>7  0.787 0.620 0.739 0.523 0.722 0.398 1.000 0.630 0.904 0.554</a:t>
            </a:r>
          </a:p>
          <a:p>
            <a:r>
              <a:rPr lang="en-US" sz="1500" dirty="0">
                <a:solidFill>
                  <a:schemeClr val="accent2">
                    <a:lumMod val="75000"/>
                  </a:schemeClr>
                </a:solidFill>
                <a:latin typeface="Courier New" panose="02070309020205020404" pitchFamily="49" charset="0"/>
                <a:cs typeface="Courier New" panose="02070309020205020404" pitchFamily="49" charset="0"/>
              </a:rPr>
              <a:t>8  0.762 0.596 0.659 0.542 0.576 0.528 0.630 1.000 0.593 0.518</a:t>
            </a:r>
          </a:p>
          <a:p>
            <a:r>
              <a:rPr lang="en-US" sz="1500" dirty="0">
                <a:solidFill>
                  <a:schemeClr val="accent2">
                    <a:lumMod val="75000"/>
                  </a:schemeClr>
                </a:solidFill>
                <a:latin typeface="Courier New" panose="02070309020205020404" pitchFamily="49" charset="0"/>
                <a:cs typeface="Courier New" panose="02070309020205020404" pitchFamily="49" charset="0"/>
              </a:rPr>
              <a:t>9  0.779 0.523 0.692 0.538 0.652 0.379 0.904 0.593 1.000 0.536</a:t>
            </a:r>
          </a:p>
          <a:p>
            <a:r>
              <a:rPr lang="en-US" sz="1500" dirty="0">
                <a:solidFill>
                  <a:schemeClr val="accent2">
                    <a:lumMod val="75000"/>
                  </a:schemeClr>
                </a:solidFill>
                <a:latin typeface="Courier New" panose="02070309020205020404" pitchFamily="49" charset="0"/>
                <a:cs typeface="Courier New" panose="02070309020205020404" pitchFamily="49" charset="0"/>
              </a:rPr>
              <a:t>10 0.590 0.422 0.500 0.328 0.443 0.510 0.554 0.518 0.536 1.000</a:t>
            </a:r>
          </a:p>
        </p:txBody>
      </p:sp>
      <p:sp>
        <p:nvSpPr>
          <p:cNvPr id="6" name="Rectangle 5">
            <a:extLst>
              <a:ext uri="{FF2B5EF4-FFF2-40B4-BE49-F238E27FC236}">
                <a16:creationId xmlns:a16="http://schemas.microsoft.com/office/drawing/2014/main" id="{3C229760-39F2-43A1-9337-AAC6B8DF551C}"/>
              </a:ext>
            </a:extLst>
          </p:cNvPr>
          <p:cNvSpPr/>
          <p:nvPr/>
        </p:nvSpPr>
        <p:spPr>
          <a:xfrm>
            <a:off x="448387" y="4557882"/>
            <a:ext cx="6562412" cy="1815882"/>
          </a:xfrm>
          <a:prstGeom prst="rect">
            <a:avLst/>
          </a:prstGeom>
        </p:spPr>
        <p:txBody>
          <a:bodyPr wrap="square">
            <a:spAutoFit/>
          </a:bodyPr>
          <a:lstStyle/>
          <a:p>
            <a:r>
              <a:rPr lang="en-US" sz="1400" dirty="0">
                <a:solidFill>
                  <a:srgbClr val="FF0000"/>
                </a:solidFill>
                <a:latin typeface="Courier New" panose="02070309020205020404" pitchFamily="49" charset="0"/>
                <a:cs typeface="Courier New" panose="02070309020205020404" pitchFamily="49" charset="0"/>
              </a:rPr>
              <a:t>&gt; head(</a:t>
            </a:r>
            <a:r>
              <a:rPr lang="en-US" sz="1400" dirty="0" err="1">
                <a:solidFill>
                  <a:srgbClr val="FF0000"/>
                </a:solidFill>
                <a:latin typeface="Courier New" panose="02070309020205020404" pitchFamily="49" charset="0"/>
                <a:cs typeface="Courier New" panose="02070309020205020404" pitchFamily="49" charset="0"/>
              </a:rPr>
              <a:t>HeartData</a:t>
            </a:r>
            <a:r>
              <a:rPr lang="en-US" sz="1400" dirty="0">
                <a:solidFill>
                  <a:srgbClr val="FF0000"/>
                </a:solidFill>
                <a:latin typeface="Courier New" panose="02070309020205020404" pitchFamily="49" charset="0"/>
                <a:cs typeface="Courier New" panose="02070309020205020404" pitchFamily="49" charset="0"/>
              </a:rPr>
              <a:t>)</a:t>
            </a:r>
          </a:p>
          <a:p>
            <a:r>
              <a:rPr lang="en-US" sz="1400" dirty="0">
                <a:solidFill>
                  <a:srgbClr val="FF0000"/>
                </a:solidFill>
                <a:latin typeface="Courier New" panose="02070309020205020404" pitchFamily="49" charset="0"/>
                <a:cs typeface="Courier New" panose="02070309020205020404" pitchFamily="49" charset="0"/>
              </a:rPr>
              <a:t>  </a:t>
            </a:r>
            <a:r>
              <a:rPr lang="en-US" sz="1400" dirty="0">
                <a:solidFill>
                  <a:schemeClr val="accent2">
                    <a:lumMod val="75000"/>
                  </a:schemeClr>
                </a:solidFill>
                <a:latin typeface="Courier New" panose="02070309020205020404" pitchFamily="49" charset="0"/>
                <a:cs typeface="Courier New" panose="02070309020205020404" pitchFamily="49" charset="0"/>
              </a:rPr>
              <a:t>sex HBP </a:t>
            </a:r>
            <a:r>
              <a:rPr lang="en-US" sz="1400" dirty="0" err="1">
                <a:solidFill>
                  <a:schemeClr val="accent2">
                    <a:lumMod val="75000"/>
                  </a:schemeClr>
                </a:solidFill>
                <a:latin typeface="Courier New" panose="02070309020205020404" pitchFamily="49" charset="0"/>
                <a:cs typeface="Courier New" panose="02070309020205020404" pitchFamily="49" charset="0"/>
              </a:rPr>
              <a:t>BType</a:t>
            </a:r>
            <a:r>
              <a:rPr lang="en-US" sz="1400" dirty="0">
                <a:solidFill>
                  <a:schemeClr val="accent2">
                    <a:lumMod val="75000"/>
                  </a:schemeClr>
                </a:solidFill>
                <a:latin typeface="Courier New" panose="02070309020205020404" pitchFamily="49" charset="0"/>
                <a:cs typeface="Courier New" panose="02070309020205020404" pitchFamily="49" charset="0"/>
              </a:rPr>
              <a:t> smoking MVP MVS   LDL  HDL</a:t>
            </a:r>
          </a:p>
          <a:p>
            <a:r>
              <a:rPr lang="en-US" sz="1400" dirty="0">
                <a:solidFill>
                  <a:schemeClr val="accent2">
                    <a:lumMod val="75000"/>
                  </a:schemeClr>
                </a:solidFill>
                <a:latin typeface="Courier New" panose="02070309020205020404" pitchFamily="49" charset="0"/>
                <a:cs typeface="Courier New" panose="02070309020205020404" pitchFamily="49" charset="0"/>
              </a:rPr>
              <a:t>1   0   0     4       1   0   0 172.5 45.5</a:t>
            </a:r>
          </a:p>
          <a:p>
            <a:r>
              <a:rPr lang="en-US" sz="1400" dirty="0">
                <a:solidFill>
                  <a:schemeClr val="accent2">
                    <a:lumMod val="75000"/>
                  </a:schemeClr>
                </a:solidFill>
                <a:latin typeface="Courier New" panose="02070309020205020404" pitchFamily="49" charset="0"/>
                <a:cs typeface="Courier New" panose="02070309020205020404" pitchFamily="49" charset="0"/>
              </a:rPr>
              <a:t>2   1   0     4       1   0   0 145.0 52.3</a:t>
            </a:r>
          </a:p>
          <a:p>
            <a:r>
              <a:rPr lang="en-US" sz="1400" dirty="0">
                <a:solidFill>
                  <a:schemeClr val="accent2">
                    <a:lumMod val="75000"/>
                  </a:schemeClr>
                </a:solidFill>
                <a:latin typeface="Courier New" panose="02070309020205020404" pitchFamily="49" charset="0"/>
                <a:cs typeface="Courier New" panose="02070309020205020404" pitchFamily="49" charset="0"/>
              </a:rPr>
              <a:t>3   0   0     1       2   0   1 181.5 56.3</a:t>
            </a:r>
          </a:p>
          <a:p>
            <a:r>
              <a:rPr lang="en-US" sz="1400" dirty="0">
                <a:solidFill>
                  <a:schemeClr val="accent2">
                    <a:lumMod val="75000"/>
                  </a:schemeClr>
                </a:solidFill>
                <a:latin typeface="Courier New" panose="02070309020205020404" pitchFamily="49" charset="0"/>
                <a:cs typeface="Courier New" panose="02070309020205020404" pitchFamily="49" charset="0"/>
              </a:rPr>
              <a:t>4   1   0     4       1   1   0 187.7 47.7</a:t>
            </a:r>
          </a:p>
          <a:p>
            <a:r>
              <a:rPr lang="en-US" sz="1400" dirty="0">
                <a:solidFill>
                  <a:schemeClr val="accent2">
                    <a:lumMod val="75000"/>
                  </a:schemeClr>
                </a:solidFill>
                <a:latin typeface="Courier New" panose="02070309020205020404" pitchFamily="49" charset="0"/>
                <a:cs typeface="Courier New" panose="02070309020205020404" pitchFamily="49" charset="0"/>
              </a:rPr>
              <a:t>5   1   0     1       2   0   0 177.1 53.6</a:t>
            </a:r>
          </a:p>
          <a:p>
            <a:r>
              <a:rPr lang="en-US" sz="1400" dirty="0">
                <a:solidFill>
                  <a:schemeClr val="accent2">
                    <a:lumMod val="75000"/>
                  </a:schemeClr>
                </a:solidFill>
                <a:latin typeface="Courier New" panose="02070309020205020404" pitchFamily="49" charset="0"/>
                <a:cs typeface="Courier New" panose="02070309020205020404" pitchFamily="49" charset="0"/>
              </a:rPr>
              <a:t>6   0   1     4       2   0   0 104.3 40.4</a:t>
            </a:r>
          </a:p>
        </p:txBody>
      </p:sp>
      <p:sp>
        <p:nvSpPr>
          <p:cNvPr id="7" name="TextBox 6">
            <a:extLst>
              <a:ext uri="{FF2B5EF4-FFF2-40B4-BE49-F238E27FC236}">
                <a16:creationId xmlns:a16="http://schemas.microsoft.com/office/drawing/2014/main" id="{929152F3-C6F3-4A3A-9AA0-54EE3FFA67F4}"/>
              </a:ext>
            </a:extLst>
          </p:cNvPr>
          <p:cNvSpPr txBox="1"/>
          <p:nvPr/>
        </p:nvSpPr>
        <p:spPr>
          <a:xfrm>
            <a:off x="288857" y="791105"/>
            <a:ext cx="5067285" cy="430887"/>
          </a:xfrm>
          <a:prstGeom prst="rect">
            <a:avLst/>
          </a:prstGeom>
          <a:noFill/>
        </p:spPr>
        <p:txBody>
          <a:bodyPr wrap="none" rtlCol="0">
            <a:spAutoFit/>
          </a:bodyPr>
          <a:lstStyle/>
          <a:p>
            <a:r>
              <a:rPr lang="en-US" sz="2200" b="0" dirty="0">
                <a:latin typeface="Times New Roman" panose="02020603050405020304" pitchFamily="18" charset="0"/>
                <a:cs typeface="Times New Roman" panose="02020603050405020304" pitchFamily="18" charset="0"/>
              </a:rPr>
              <a:t>We could produce a similarity matrix using</a:t>
            </a:r>
          </a:p>
        </p:txBody>
      </p:sp>
    </p:spTree>
    <p:extLst>
      <p:ext uri="{BB962C8B-B14F-4D97-AF65-F5344CB8AC3E}">
        <p14:creationId xmlns:p14="http://schemas.microsoft.com/office/powerpoint/2010/main" val="773208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title"/>
          </p:nvPr>
        </p:nvSpPr>
        <p:spPr>
          <a:xfrm>
            <a:off x="498881" y="232924"/>
            <a:ext cx="8229600" cy="442912"/>
          </a:xfrm>
        </p:spPr>
        <p:txBody>
          <a:bodyPr/>
          <a:lstStyle/>
          <a:p>
            <a:r>
              <a:rPr lang="en-US" sz="3600" b="1" dirty="0">
                <a:latin typeface="Times New Roman" pitchFamily="18" charset="0"/>
              </a:rPr>
              <a:t>Example of binary data matrix</a:t>
            </a:r>
          </a:p>
        </p:txBody>
      </p:sp>
      <p:graphicFrame>
        <p:nvGraphicFramePr>
          <p:cNvPr id="78852" name="Object 4"/>
          <p:cNvGraphicFramePr>
            <a:graphicFrameLocks noGrp="1" noChangeAspect="1"/>
          </p:cNvGraphicFramePr>
          <p:nvPr>
            <p:ph idx="1"/>
          </p:nvPr>
        </p:nvGraphicFramePr>
        <p:xfrm>
          <a:off x="1973401" y="1547089"/>
          <a:ext cx="5585357" cy="2572893"/>
        </p:xfrm>
        <a:graphic>
          <a:graphicData uri="http://schemas.openxmlformats.org/presentationml/2006/ole">
            <mc:AlternateContent xmlns:mc="http://schemas.openxmlformats.org/markup-compatibility/2006">
              <mc:Choice xmlns:v="urn:schemas-microsoft-com:vml" Requires="v">
                <p:oleObj name="Worksheet" r:id="rId2" imgW="5067486" imgH="2333564" progId="Excel.Sheet.8">
                  <p:embed/>
                </p:oleObj>
              </mc:Choice>
              <mc:Fallback>
                <p:oleObj name="Worksheet" r:id="rId2" imgW="5067486" imgH="2333564" progId="Excel.Sheet.8">
                  <p:embed/>
                  <p:pic>
                    <p:nvPicPr>
                      <p:cNvPr id="78852" name="Object 4"/>
                      <p:cNvPicPr>
                        <a:picLocks noChangeAspect="1" noChangeArrowheads="1"/>
                      </p:cNvPicPr>
                      <p:nvPr/>
                    </p:nvPicPr>
                    <p:blipFill>
                      <a:blip r:embed="rId3"/>
                      <a:srcRect/>
                      <a:stretch>
                        <a:fillRect/>
                      </a:stretch>
                    </p:blipFill>
                    <p:spPr bwMode="auto">
                      <a:xfrm>
                        <a:off x="1973401" y="1547089"/>
                        <a:ext cx="5585357" cy="2572893"/>
                      </a:xfrm>
                      <a:prstGeom prst="rect">
                        <a:avLst/>
                      </a:prstGeom>
                      <a:noFill/>
                      <a:ln w="9525">
                        <a:solidFill>
                          <a:schemeClr val="tx1"/>
                        </a:solidFill>
                        <a:miter lim="800000"/>
                        <a:headEnd/>
                        <a:tailEnd/>
                      </a:ln>
                    </p:spPr>
                  </p:pic>
                </p:oleObj>
              </mc:Fallback>
            </mc:AlternateContent>
          </a:graphicData>
        </a:graphic>
      </p:graphicFrame>
      <p:sp>
        <p:nvSpPr>
          <p:cNvPr id="78853" name="Text Box 5"/>
          <p:cNvSpPr txBox="1">
            <a:spLocks noChangeArrowheads="1"/>
          </p:cNvSpPr>
          <p:nvPr/>
        </p:nvSpPr>
        <p:spPr bwMode="auto">
          <a:xfrm>
            <a:off x="667193" y="4930478"/>
            <a:ext cx="5884368" cy="384721"/>
          </a:xfrm>
          <a:prstGeom prst="rect">
            <a:avLst/>
          </a:prstGeom>
          <a:noFill/>
          <a:ln w="9525">
            <a:noFill/>
            <a:miter lim="800000"/>
            <a:headEnd/>
            <a:tailEnd/>
          </a:ln>
          <a:effectLst/>
        </p:spPr>
        <p:txBody>
          <a:bodyPr wrap="none">
            <a:spAutoFit/>
          </a:bodyPr>
          <a:lstStyle/>
          <a:p>
            <a:r>
              <a:rPr lang="en-US" sz="1900" b="0" u="sng" dirty="0">
                <a:latin typeface="Times New Roman" pitchFamily="18" charset="0"/>
                <a:cs typeface="Times New Roman" pitchFamily="18" charset="0"/>
              </a:rPr>
              <a:t>Trait 2</a:t>
            </a:r>
            <a:r>
              <a:rPr lang="en-US" sz="1900" b="0" dirty="0">
                <a:latin typeface="Times New Roman" pitchFamily="18" charset="0"/>
                <a:cs typeface="Times New Roman" pitchFamily="18" charset="0"/>
              </a:rPr>
              <a:t>: Does the tree produce edible nuts (1 = yes, 0 = no)</a:t>
            </a:r>
          </a:p>
        </p:txBody>
      </p:sp>
      <p:sp>
        <p:nvSpPr>
          <p:cNvPr id="78854" name="Text Box 6"/>
          <p:cNvSpPr txBox="1">
            <a:spLocks noChangeArrowheads="1"/>
          </p:cNvSpPr>
          <p:nvPr/>
        </p:nvSpPr>
        <p:spPr bwMode="auto">
          <a:xfrm>
            <a:off x="668577" y="4562948"/>
            <a:ext cx="5012334" cy="384721"/>
          </a:xfrm>
          <a:prstGeom prst="rect">
            <a:avLst/>
          </a:prstGeom>
          <a:noFill/>
          <a:ln w="9525">
            <a:noFill/>
            <a:miter lim="800000"/>
            <a:headEnd/>
            <a:tailEnd/>
          </a:ln>
          <a:effectLst/>
        </p:spPr>
        <p:txBody>
          <a:bodyPr wrap="none">
            <a:spAutoFit/>
          </a:bodyPr>
          <a:lstStyle/>
          <a:p>
            <a:r>
              <a:rPr lang="en-US" sz="1900" b="0" u="sng" dirty="0">
                <a:latin typeface="Times New Roman" pitchFamily="18" charset="0"/>
                <a:cs typeface="Times New Roman" pitchFamily="18" charset="0"/>
              </a:rPr>
              <a:t>Trait 1</a:t>
            </a:r>
            <a:r>
              <a:rPr lang="en-US" sz="1900" b="0" dirty="0">
                <a:latin typeface="Times New Roman" pitchFamily="18" charset="0"/>
                <a:cs typeface="Times New Roman" pitchFamily="18" charset="0"/>
              </a:rPr>
              <a:t>: Is the tree shade tolerant (1 = yes, 0 = no)</a:t>
            </a:r>
          </a:p>
        </p:txBody>
      </p:sp>
      <p:sp>
        <p:nvSpPr>
          <p:cNvPr id="78855" name="Text Box 7"/>
          <p:cNvSpPr txBox="1">
            <a:spLocks noChangeArrowheads="1"/>
          </p:cNvSpPr>
          <p:nvPr/>
        </p:nvSpPr>
        <p:spPr bwMode="auto">
          <a:xfrm>
            <a:off x="678305" y="5305915"/>
            <a:ext cx="6679457" cy="384721"/>
          </a:xfrm>
          <a:prstGeom prst="rect">
            <a:avLst/>
          </a:prstGeom>
          <a:noFill/>
          <a:ln w="9525">
            <a:noFill/>
            <a:miter lim="800000"/>
            <a:headEnd/>
            <a:tailEnd/>
          </a:ln>
          <a:effectLst/>
        </p:spPr>
        <p:txBody>
          <a:bodyPr wrap="none">
            <a:spAutoFit/>
          </a:bodyPr>
          <a:lstStyle/>
          <a:p>
            <a:r>
              <a:rPr lang="en-US" sz="1900" b="0" u="sng" dirty="0">
                <a:latin typeface="Times New Roman" pitchFamily="18" charset="0"/>
                <a:cs typeface="Times New Roman" pitchFamily="18" charset="0"/>
              </a:rPr>
              <a:t>Trait 3</a:t>
            </a:r>
            <a:r>
              <a:rPr lang="en-US" sz="1900" b="0" dirty="0">
                <a:latin typeface="Times New Roman" pitchFamily="18" charset="0"/>
                <a:cs typeface="Times New Roman" pitchFamily="18" charset="0"/>
              </a:rPr>
              <a:t>: Is the tree susceptible to verticillium wilt  (1 = yes, 0 = no)</a:t>
            </a:r>
          </a:p>
        </p:txBody>
      </p:sp>
      <p:sp>
        <p:nvSpPr>
          <p:cNvPr id="78856" name="Text Box 8"/>
          <p:cNvSpPr txBox="1">
            <a:spLocks noChangeArrowheads="1"/>
          </p:cNvSpPr>
          <p:nvPr/>
        </p:nvSpPr>
        <p:spPr bwMode="auto">
          <a:xfrm>
            <a:off x="671955" y="5680712"/>
            <a:ext cx="7564315" cy="384721"/>
          </a:xfrm>
          <a:prstGeom prst="rect">
            <a:avLst/>
          </a:prstGeom>
          <a:noFill/>
          <a:ln w="9525">
            <a:noFill/>
            <a:miter lim="800000"/>
            <a:headEnd/>
            <a:tailEnd/>
          </a:ln>
          <a:effectLst/>
        </p:spPr>
        <p:txBody>
          <a:bodyPr wrap="none">
            <a:spAutoFit/>
          </a:bodyPr>
          <a:lstStyle/>
          <a:p>
            <a:r>
              <a:rPr lang="en-US" sz="1900" b="0" u="sng" dirty="0">
                <a:latin typeface="Times New Roman" pitchFamily="18" charset="0"/>
                <a:cs typeface="Times New Roman" pitchFamily="18" charset="0"/>
              </a:rPr>
              <a:t>Trait 4</a:t>
            </a:r>
            <a:r>
              <a:rPr lang="en-US" sz="1900" b="0" dirty="0">
                <a:latin typeface="Times New Roman" pitchFamily="18" charset="0"/>
                <a:cs typeface="Times New Roman" pitchFamily="18" charset="0"/>
              </a:rPr>
              <a:t>: Is the tree sensitive to leaf scorch in city plantings  (1 = yes, 0 = no)</a:t>
            </a:r>
          </a:p>
        </p:txBody>
      </p:sp>
      <p:sp>
        <p:nvSpPr>
          <p:cNvPr id="78857" name="Text Box 9"/>
          <p:cNvSpPr txBox="1">
            <a:spLocks noChangeArrowheads="1"/>
          </p:cNvSpPr>
          <p:nvPr/>
        </p:nvSpPr>
        <p:spPr bwMode="auto">
          <a:xfrm>
            <a:off x="222810" y="737277"/>
            <a:ext cx="8505671" cy="738664"/>
          </a:xfrm>
          <a:prstGeom prst="rect">
            <a:avLst/>
          </a:prstGeom>
          <a:noFill/>
          <a:ln w="9525">
            <a:noFill/>
            <a:miter lim="800000"/>
            <a:headEnd/>
            <a:tailEnd/>
          </a:ln>
          <a:effectLst/>
        </p:spPr>
        <p:txBody>
          <a:bodyPr wrap="square">
            <a:spAutoFit/>
          </a:bodyPr>
          <a:lstStyle/>
          <a:p>
            <a:r>
              <a:rPr lang="en-US" sz="2100" b="0" dirty="0">
                <a:latin typeface="Times New Roman" pitchFamily="18" charset="0"/>
                <a:cs typeface="Times New Roman" pitchFamily="18" charset="0"/>
              </a:rPr>
              <a:t>We first turn our attention to the case where each of the measured traits is a binary variable. Consider the following data collected from 12 common trees.</a:t>
            </a:r>
          </a:p>
        </p:txBody>
      </p:sp>
      <p:sp>
        <p:nvSpPr>
          <p:cNvPr id="78858" name="Text Box 10"/>
          <p:cNvSpPr txBox="1">
            <a:spLocks noChangeArrowheads="1"/>
          </p:cNvSpPr>
          <p:nvPr/>
        </p:nvSpPr>
        <p:spPr bwMode="auto">
          <a:xfrm>
            <a:off x="487677" y="1544718"/>
            <a:ext cx="1499128" cy="400110"/>
          </a:xfrm>
          <a:prstGeom prst="rect">
            <a:avLst/>
          </a:prstGeom>
          <a:noFill/>
          <a:ln w="9525">
            <a:noFill/>
            <a:miter lim="800000"/>
            <a:headEnd/>
            <a:tailEnd/>
          </a:ln>
          <a:effectLst/>
        </p:spPr>
        <p:txBody>
          <a:bodyPr wrap="none">
            <a:spAutoFit/>
          </a:bodyPr>
          <a:lstStyle/>
          <a:p>
            <a:r>
              <a:rPr lang="en-US" sz="2000" b="0" dirty="0">
                <a:latin typeface="Times New Roman" pitchFamily="18" charset="0"/>
                <a:cs typeface="Times New Roman" pitchFamily="18" charset="0"/>
              </a:rPr>
              <a:t>Data Matrix:</a:t>
            </a:r>
          </a:p>
        </p:txBody>
      </p:sp>
      <p:sp>
        <p:nvSpPr>
          <p:cNvPr id="78859" name="Text Box 11"/>
          <p:cNvSpPr txBox="1">
            <a:spLocks noChangeArrowheads="1"/>
          </p:cNvSpPr>
          <p:nvPr/>
        </p:nvSpPr>
        <p:spPr bwMode="auto">
          <a:xfrm>
            <a:off x="372908" y="6132372"/>
            <a:ext cx="7867859" cy="415498"/>
          </a:xfrm>
          <a:prstGeom prst="rect">
            <a:avLst/>
          </a:prstGeom>
          <a:noFill/>
          <a:ln w="9525">
            <a:noFill/>
            <a:miter lim="800000"/>
            <a:headEnd/>
            <a:tailEnd/>
          </a:ln>
          <a:effectLst/>
        </p:spPr>
        <p:txBody>
          <a:bodyPr wrap="none">
            <a:spAutoFit/>
          </a:bodyPr>
          <a:lstStyle/>
          <a:p>
            <a:r>
              <a:rPr lang="en-US" sz="2100" b="0" dirty="0">
                <a:latin typeface="Times New Roman" pitchFamily="18" charset="0"/>
                <a:cs typeface="Times New Roman" pitchFamily="18" charset="0"/>
              </a:rPr>
              <a:t>What is the best way to group the trees according to the data collected?</a:t>
            </a:r>
          </a:p>
        </p:txBody>
      </p:sp>
      <p:sp>
        <p:nvSpPr>
          <p:cNvPr id="12" name="Text Box 10"/>
          <p:cNvSpPr txBox="1">
            <a:spLocks noChangeArrowheads="1"/>
          </p:cNvSpPr>
          <p:nvPr/>
        </p:nvSpPr>
        <p:spPr bwMode="auto">
          <a:xfrm>
            <a:off x="365064" y="4164032"/>
            <a:ext cx="4148893" cy="415498"/>
          </a:xfrm>
          <a:prstGeom prst="rect">
            <a:avLst/>
          </a:prstGeom>
          <a:noFill/>
          <a:ln w="9525">
            <a:noFill/>
            <a:miter lim="800000"/>
            <a:headEnd/>
            <a:tailEnd/>
          </a:ln>
          <a:effectLst/>
        </p:spPr>
        <p:txBody>
          <a:bodyPr wrap="none">
            <a:spAutoFit/>
          </a:bodyPr>
          <a:lstStyle/>
          <a:p>
            <a:r>
              <a:rPr lang="en-US" sz="2100" b="0" dirty="0">
                <a:latin typeface="Times New Roman" pitchFamily="18" charset="0"/>
                <a:cs typeface="Times New Roman" pitchFamily="18" charset="0"/>
              </a:rPr>
              <a:t>As an example, these traits could be: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6530" name="Object 2"/>
          <p:cNvGraphicFramePr>
            <a:graphicFrameLocks noChangeAspect="1"/>
          </p:cNvGraphicFramePr>
          <p:nvPr/>
        </p:nvGraphicFramePr>
        <p:xfrm>
          <a:off x="606957" y="2350481"/>
          <a:ext cx="7948238" cy="1483764"/>
        </p:xfrm>
        <a:graphic>
          <a:graphicData uri="http://schemas.openxmlformats.org/presentationml/2006/ole">
            <mc:AlternateContent xmlns:mc="http://schemas.openxmlformats.org/markup-compatibility/2006">
              <mc:Choice xmlns:v="urn:schemas-microsoft-com:vml" Requires="v">
                <p:oleObj name="Worksheet" r:id="rId3" imgW="5200620" imgH="971459" progId="Excel.Sheet.8">
                  <p:embed/>
                </p:oleObj>
              </mc:Choice>
              <mc:Fallback>
                <p:oleObj name="Worksheet" r:id="rId3" imgW="5200620" imgH="971459" progId="Excel.Sheet.8">
                  <p:embed/>
                  <p:pic>
                    <p:nvPicPr>
                      <p:cNvPr id="40653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957" y="2350481"/>
                        <a:ext cx="7948238" cy="1483764"/>
                      </a:xfrm>
                      <a:prstGeom prst="rect">
                        <a:avLst/>
                      </a:prstGeom>
                      <a:noFill/>
                    </p:spPr>
                  </p:pic>
                </p:oleObj>
              </mc:Fallback>
            </mc:AlternateContent>
          </a:graphicData>
        </a:graphic>
      </p:graphicFrame>
      <p:sp>
        <p:nvSpPr>
          <p:cNvPr id="8" name="Rectangle 2"/>
          <p:cNvSpPr txBox="1">
            <a:spLocks noChangeArrowheads="1"/>
          </p:cNvSpPr>
          <p:nvPr/>
        </p:nvSpPr>
        <p:spPr bwMode="auto">
          <a:xfrm>
            <a:off x="479425" y="165191"/>
            <a:ext cx="8229600" cy="6381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chemeClr val="tx2"/>
                </a:solidFill>
                <a:effectLst/>
                <a:uLnTx/>
                <a:uFillTx/>
                <a:latin typeface="Times New Roman" pitchFamily="18" charset="0"/>
                <a:ea typeface="+mj-ea"/>
                <a:cs typeface="+mj-cs"/>
              </a:rPr>
              <a:t>Similarity Measures for Binary Data </a:t>
            </a:r>
          </a:p>
        </p:txBody>
      </p:sp>
      <p:sp>
        <p:nvSpPr>
          <p:cNvPr id="9" name="Text Box 11"/>
          <p:cNvSpPr txBox="1">
            <a:spLocks noChangeArrowheads="1"/>
          </p:cNvSpPr>
          <p:nvPr/>
        </p:nvSpPr>
        <p:spPr bwMode="auto">
          <a:xfrm>
            <a:off x="307071" y="835792"/>
            <a:ext cx="8620620" cy="430887"/>
          </a:xfrm>
          <a:prstGeom prst="rect">
            <a:avLst/>
          </a:prstGeom>
          <a:noFill/>
          <a:ln w="9525">
            <a:noFill/>
            <a:miter lim="800000"/>
            <a:headEnd/>
            <a:tailEnd/>
          </a:ln>
          <a:effectLst/>
        </p:spPr>
        <p:txBody>
          <a:bodyPr wrap="square">
            <a:spAutoFit/>
          </a:bodyPr>
          <a:lstStyle/>
          <a:p>
            <a:r>
              <a:rPr lang="en-US" sz="2200" b="0" dirty="0">
                <a:latin typeface="Times New Roman" pitchFamily="18" charset="0"/>
                <a:cs typeface="Times New Roman" pitchFamily="18" charset="0"/>
              </a:rPr>
              <a:t>Compute the values for </a:t>
            </a:r>
            <a:r>
              <a:rPr lang="en-US" sz="2200" b="0" i="1" dirty="0">
                <a:latin typeface="Times New Roman" pitchFamily="18" charset="0"/>
                <a:cs typeface="Times New Roman" pitchFamily="18" charset="0"/>
              </a:rPr>
              <a:t>a</a:t>
            </a:r>
            <a:r>
              <a:rPr lang="en-US" sz="2200" b="0" dirty="0">
                <a:latin typeface="Times New Roman" pitchFamily="18" charset="0"/>
                <a:cs typeface="Times New Roman" pitchFamily="18" charset="0"/>
              </a:rPr>
              <a:t>, </a:t>
            </a:r>
            <a:r>
              <a:rPr lang="en-US" sz="2200" b="0" i="1" dirty="0">
                <a:latin typeface="Times New Roman" pitchFamily="18" charset="0"/>
                <a:cs typeface="Times New Roman" pitchFamily="18" charset="0"/>
              </a:rPr>
              <a:t>b</a:t>
            </a:r>
            <a:r>
              <a:rPr lang="en-US" sz="2200" b="0" dirty="0">
                <a:latin typeface="Times New Roman" pitchFamily="18" charset="0"/>
                <a:cs typeface="Times New Roman" pitchFamily="18" charset="0"/>
              </a:rPr>
              <a:t>, </a:t>
            </a:r>
            <a:r>
              <a:rPr lang="en-US" sz="2200" b="0" i="1" dirty="0">
                <a:latin typeface="Times New Roman" pitchFamily="18" charset="0"/>
                <a:cs typeface="Times New Roman" pitchFamily="18" charset="0"/>
              </a:rPr>
              <a:t>c</a:t>
            </a:r>
            <a:r>
              <a:rPr lang="en-US" sz="2200" b="0" dirty="0">
                <a:latin typeface="Times New Roman" pitchFamily="18" charset="0"/>
                <a:cs typeface="Times New Roman" pitchFamily="18" charset="0"/>
              </a:rPr>
              <a:t>, and </a:t>
            </a:r>
            <a:r>
              <a:rPr lang="en-US" sz="2200" b="0" i="1" dirty="0">
                <a:latin typeface="Times New Roman" pitchFamily="18" charset="0"/>
                <a:cs typeface="Times New Roman" pitchFamily="18" charset="0"/>
              </a:rPr>
              <a:t>d</a:t>
            </a:r>
            <a:r>
              <a:rPr lang="en-US" sz="2200" b="0" dirty="0">
                <a:latin typeface="Times New Roman" pitchFamily="18" charset="0"/>
                <a:cs typeface="Times New Roman" pitchFamily="18" charset="0"/>
              </a:rPr>
              <a:t> for the two tree objects shown below.</a:t>
            </a:r>
          </a:p>
        </p:txBody>
      </p:sp>
      <p:graphicFrame>
        <p:nvGraphicFramePr>
          <p:cNvPr id="406532" name="Object 4"/>
          <p:cNvGraphicFramePr>
            <a:graphicFrameLocks noChangeAspect="1"/>
          </p:cNvGraphicFramePr>
          <p:nvPr/>
        </p:nvGraphicFramePr>
        <p:xfrm>
          <a:off x="1102952" y="1420468"/>
          <a:ext cx="6705454" cy="730450"/>
        </p:xfrm>
        <a:graphic>
          <a:graphicData uri="http://schemas.openxmlformats.org/presentationml/2006/ole">
            <mc:AlternateContent xmlns:mc="http://schemas.openxmlformats.org/markup-compatibility/2006">
              <mc:Choice xmlns:v="urn:schemas-microsoft-com:vml" Requires="v">
                <p:oleObj name="Worksheet" r:id="rId5" imgW="5067320" imgH="552379" progId="Excel.Sheet.8">
                  <p:embed/>
                </p:oleObj>
              </mc:Choice>
              <mc:Fallback>
                <p:oleObj name="Worksheet" r:id="rId5" imgW="5067320" imgH="552379" progId="Excel.Sheet.8">
                  <p:embed/>
                  <p:pic>
                    <p:nvPicPr>
                      <p:cNvPr id="40653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2952" y="1420468"/>
                        <a:ext cx="6705454" cy="730450"/>
                      </a:xfrm>
                      <a:prstGeom prst="rect">
                        <a:avLst/>
                      </a:prstGeom>
                      <a:noFill/>
                      <a:ln w="9525">
                        <a:solidFill>
                          <a:schemeClr val="tx1"/>
                        </a:solidFill>
                        <a:miter lim="800000"/>
                        <a:headEnd/>
                        <a:tailEnd/>
                      </a:ln>
                    </p:spPr>
                  </p:pic>
                </p:oleObj>
              </mc:Fallback>
            </mc:AlternateContent>
          </a:graphicData>
        </a:graphic>
      </p:graphicFrame>
      <p:sp>
        <p:nvSpPr>
          <p:cNvPr id="11" name="Text Box 10"/>
          <p:cNvSpPr txBox="1">
            <a:spLocks noChangeArrowheads="1"/>
          </p:cNvSpPr>
          <p:nvPr/>
        </p:nvSpPr>
        <p:spPr bwMode="auto">
          <a:xfrm>
            <a:off x="467771" y="5562323"/>
            <a:ext cx="8353425" cy="1107996"/>
          </a:xfrm>
          <a:prstGeom prst="rect">
            <a:avLst/>
          </a:prstGeom>
          <a:noFill/>
          <a:ln w="9525">
            <a:noFill/>
            <a:miter lim="800000"/>
            <a:headEnd/>
            <a:tailEnd/>
          </a:ln>
          <a:effectLst/>
        </p:spPr>
        <p:txBody>
          <a:bodyPr wrap="square">
            <a:spAutoFit/>
          </a:bodyPr>
          <a:lstStyle/>
          <a:p>
            <a:r>
              <a:rPr lang="en-US" sz="2200" b="0" dirty="0">
                <a:latin typeface="Times New Roman" pitchFamily="18" charset="0"/>
                <a:cs typeface="Times New Roman" pitchFamily="18" charset="0"/>
              </a:rPr>
              <a:t>What is the best way to construct a similarity measure between the Red Maple and the Sugar Maple based on the numbers </a:t>
            </a:r>
            <a:r>
              <a:rPr lang="en-US" sz="2200" b="0" i="1" dirty="0">
                <a:latin typeface="Times New Roman" pitchFamily="18" charset="0"/>
                <a:cs typeface="Times New Roman" pitchFamily="18" charset="0"/>
              </a:rPr>
              <a:t>a</a:t>
            </a:r>
            <a:r>
              <a:rPr lang="en-US" sz="2200" b="0" dirty="0">
                <a:latin typeface="Times New Roman" pitchFamily="18" charset="0"/>
                <a:cs typeface="Times New Roman" pitchFamily="18" charset="0"/>
              </a:rPr>
              <a:t>, </a:t>
            </a:r>
            <a:r>
              <a:rPr lang="en-US" sz="2200" b="0" i="1" dirty="0">
                <a:latin typeface="Times New Roman" pitchFamily="18" charset="0"/>
                <a:cs typeface="Times New Roman" pitchFamily="18" charset="0"/>
              </a:rPr>
              <a:t>b</a:t>
            </a:r>
            <a:r>
              <a:rPr lang="en-US" sz="2200" b="0" dirty="0">
                <a:latin typeface="Times New Roman" pitchFamily="18" charset="0"/>
                <a:cs typeface="Times New Roman" pitchFamily="18" charset="0"/>
              </a:rPr>
              <a:t>, </a:t>
            </a:r>
            <a:r>
              <a:rPr lang="en-US" sz="2200" b="0" i="1" dirty="0">
                <a:latin typeface="Times New Roman" pitchFamily="18" charset="0"/>
                <a:cs typeface="Times New Roman" pitchFamily="18" charset="0"/>
              </a:rPr>
              <a:t>c</a:t>
            </a:r>
            <a:r>
              <a:rPr lang="en-US" sz="2200" b="0" dirty="0">
                <a:latin typeface="Times New Roman" pitchFamily="18" charset="0"/>
                <a:cs typeface="Times New Roman" pitchFamily="18" charset="0"/>
              </a:rPr>
              <a:t>, and </a:t>
            </a:r>
            <a:r>
              <a:rPr lang="en-US" sz="2200" b="0" i="1" dirty="0">
                <a:latin typeface="Times New Roman" pitchFamily="18" charset="0"/>
                <a:cs typeface="Times New Roman" pitchFamily="18" charset="0"/>
              </a:rPr>
              <a:t>d </a:t>
            </a:r>
            <a:r>
              <a:rPr lang="en-US" sz="2200" b="0" dirty="0">
                <a:latin typeface="Times New Roman" pitchFamily="18" charset="0"/>
                <a:cs typeface="Times New Roman" pitchFamily="18" charset="0"/>
              </a:rPr>
              <a:t>? What is the simplest way?</a:t>
            </a:r>
          </a:p>
        </p:txBody>
      </p:sp>
      <p:graphicFrame>
        <p:nvGraphicFramePr>
          <p:cNvPr id="7" name="Object 5">
            <a:extLst>
              <a:ext uri="{FF2B5EF4-FFF2-40B4-BE49-F238E27FC236}">
                <a16:creationId xmlns:a16="http://schemas.microsoft.com/office/drawing/2014/main" id="{D2E77BCB-D84B-40A2-B542-429BDF6E43EC}"/>
              </a:ext>
            </a:extLst>
          </p:cNvPr>
          <p:cNvGraphicFramePr>
            <a:graphicFrameLocks noGrp="1" noChangeAspect="1"/>
          </p:cNvGraphicFramePr>
          <p:nvPr>
            <p:ph sz="half" idx="1"/>
            <p:extLst>
              <p:ext uri="{D42A27DB-BD31-4B8C-83A1-F6EECF244321}">
                <p14:modId xmlns:p14="http://schemas.microsoft.com/office/powerpoint/2010/main" val="84396905"/>
              </p:ext>
            </p:extLst>
          </p:nvPr>
        </p:nvGraphicFramePr>
        <p:xfrm>
          <a:off x="1649429" y="4996858"/>
          <a:ext cx="713181" cy="384021"/>
        </p:xfrm>
        <a:graphic>
          <a:graphicData uri="http://schemas.openxmlformats.org/presentationml/2006/ole">
            <mc:AlternateContent xmlns:mc="http://schemas.openxmlformats.org/markup-compatibility/2006">
              <mc:Choice xmlns:v="urn:schemas-microsoft-com:vml" Requires="v">
                <p:oleObj name="Equation" r:id="rId7" imgW="330120" imgH="177480" progId="Equation.DSMT4">
                  <p:embed/>
                </p:oleObj>
              </mc:Choice>
              <mc:Fallback>
                <p:oleObj name="Equation" r:id="rId7" imgW="330120" imgH="177480" progId="Equation.DSMT4">
                  <p:embed/>
                  <p:pic>
                    <p:nvPicPr>
                      <p:cNvPr id="7" name="Object 5">
                        <a:extLst>
                          <a:ext uri="{FF2B5EF4-FFF2-40B4-BE49-F238E27FC236}">
                            <a16:creationId xmlns:a16="http://schemas.microsoft.com/office/drawing/2014/main" id="{D2E77BCB-D84B-40A2-B542-429BDF6E43EC}"/>
                          </a:ext>
                        </a:extLst>
                      </p:cNvPr>
                      <p:cNvPicPr>
                        <a:picLocks noChangeAspect="1" noChangeArrowheads="1"/>
                      </p:cNvPicPr>
                      <p:nvPr/>
                    </p:nvPicPr>
                    <p:blipFill>
                      <a:blip r:embed="rId8"/>
                      <a:srcRect/>
                      <a:stretch>
                        <a:fillRect/>
                      </a:stretch>
                    </p:blipFill>
                    <p:spPr bwMode="auto">
                      <a:xfrm>
                        <a:off x="1649429" y="4996858"/>
                        <a:ext cx="713181" cy="384021"/>
                      </a:xfrm>
                      <a:prstGeom prst="rect">
                        <a:avLst/>
                      </a:prstGeom>
                      <a:noFill/>
                      <a:ln>
                        <a:noFill/>
                      </a:ln>
                      <a:effectLst/>
                    </p:spPr>
                  </p:pic>
                </p:oleObj>
              </mc:Fallback>
            </mc:AlternateContent>
          </a:graphicData>
        </a:graphic>
      </p:graphicFrame>
      <p:graphicFrame>
        <p:nvGraphicFramePr>
          <p:cNvPr id="10" name="Object 5">
            <a:extLst>
              <a:ext uri="{FF2B5EF4-FFF2-40B4-BE49-F238E27FC236}">
                <a16:creationId xmlns:a16="http://schemas.microsoft.com/office/drawing/2014/main" id="{483CB596-09A5-4BB0-9BD1-60A8B29681D8}"/>
              </a:ext>
            </a:extLst>
          </p:cNvPr>
          <p:cNvGraphicFramePr>
            <a:graphicFrameLocks noChangeAspect="1"/>
          </p:cNvGraphicFramePr>
          <p:nvPr>
            <p:extLst>
              <p:ext uri="{D42A27DB-BD31-4B8C-83A1-F6EECF244321}">
                <p14:modId xmlns:p14="http://schemas.microsoft.com/office/powerpoint/2010/main" val="1058998390"/>
              </p:ext>
            </p:extLst>
          </p:nvPr>
        </p:nvGraphicFramePr>
        <p:xfrm>
          <a:off x="3302822" y="5003724"/>
          <a:ext cx="768043" cy="384021"/>
        </p:xfrm>
        <a:graphic>
          <a:graphicData uri="http://schemas.openxmlformats.org/presentationml/2006/ole">
            <mc:AlternateContent xmlns:mc="http://schemas.openxmlformats.org/markup-compatibility/2006">
              <mc:Choice xmlns:v="urn:schemas-microsoft-com:vml" Requires="v">
                <p:oleObj name="Equation" r:id="rId9" imgW="355320" imgH="177480" progId="Equation.DSMT4">
                  <p:embed/>
                </p:oleObj>
              </mc:Choice>
              <mc:Fallback>
                <p:oleObj name="Equation" r:id="rId9" imgW="355320" imgH="177480" progId="Equation.DSMT4">
                  <p:embed/>
                  <p:pic>
                    <p:nvPicPr>
                      <p:cNvPr id="10" name="Object 5">
                        <a:extLst>
                          <a:ext uri="{FF2B5EF4-FFF2-40B4-BE49-F238E27FC236}">
                            <a16:creationId xmlns:a16="http://schemas.microsoft.com/office/drawing/2014/main" id="{483CB596-09A5-4BB0-9BD1-60A8B29681D8}"/>
                          </a:ext>
                        </a:extLst>
                      </p:cNvPr>
                      <p:cNvPicPr>
                        <a:picLocks noChangeAspect="1" noChangeArrowheads="1"/>
                      </p:cNvPicPr>
                      <p:nvPr/>
                    </p:nvPicPr>
                    <p:blipFill>
                      <a:blip r:embed="rId10"/>
                      <a:srcRect/>
                      <a:stretch>
                        <a:fillRect/>
                      </a:stretch>
                    </p:blipFill>
                    <p:spPr bwMode="auto">
                      <a:xfrm>
                        <a:off x="3302822" y="5003724"/>
                        <a:ext cx="768043" cy="384021"/>
                      </a:xfrm>
                      <a:prstGeom prst="rect">
                        <a:avLst/>
                      </a:prstGeom>
                      <a:noFill/>
                      <a:ln>
                        <a:noFill/>
                      </a:ln>
                      <a:effectLst/>
                    </p:spPr>
                  </p:pic>
                </p:oleObj>
              </mc:Fallback>
            </mc:AlternateContent>
          </a:graphicData>
        </a:graphic>
      </p:graphicFrame>
      <p:graphicFrame>
        <p:nvGraphicFramePr>
          <p:cNvPr id="12" name="Object 5">
            <a:extLst>
              <a:ext uri="{FF2B5EF4-FFF2-40B4-BE49-F238E27FC236}">
                <a16:creationId xmlns:a16="http://schemas.microsoft.com/office/drawing/2014/main" id="{53A47194-7F10-46AE-AAC7-9D1D6A02F951}"/>
              </a:ext>
            </a:extLst>
          </p:cNvPr>
          <p:cNvGraphicFramePr>
            <a:graphicFrameLocks noChangeAspect="1"/>
          </p:cNvGraphicFramePr>
          <p:nvPr>
            <p:extLst>
              <p:ext uri="{D42A27DB-BD31-4B8C-83A1-F6EECF244321}">
                <p14:modId xmlns:p14="http://schemas.microsoft.com/office/powerpoint/2010/main" val="1671798037"/>
              </p:ext>
            </p:extLst>
          </p:nvPr>
        </p:nvGraphicFramePr>
        <p:xfrm>
          <a:off x="5001703" y="4999345"/>
          <a:ext cx="741362" cy="384175"/>
        </p:xfrm>
        <a:graphic>
          <a:graphicData uri="http://schemas.openxmlformats.org/presentationml/2006/ole">
            <mc:AlternateContent xmlns:mc="http://schemas.openxmlformats.org/markup-compatibility/2006">
              <mc:Choice xmlns:v="urn:schemas-microsoft-com:vml" Requires="v">
                <p:oleObj name="Equation" r:id="rId11" imgW="342720" imgH="177480" progId="Equation.DSMT4">
                  <p:embed/>
                </p:oleObj>
              </mc:Choice>
              <mc:Fallback>
                <p:oleObj name="Equation" r:id="rId11" imgW="342720" imgH="177480" progId="Equation.DSMT4">
                  <p:embed/>
                  <p:pic>
                    <p:nvPicPr>
                      <p:cNvPr id="12" name="Object 5">
                        <a:extLst>
                          <a:ext uri="{FF2B5EF4-FFF2-40B4-BE49-F238E27FC236}">
                            <a16:creationId xmlns:a16="http://schemas.microsoft.com/office/drawing/2014/main" id="{53A47194-7F10-46AE-AAC7-9D1D6A02F951}"/>
                          </a:ext>
                        </a:extLst>
                      </p:cNvPr>
                      <p:cNvPicPr>
                        <a:picLocks noChangeAspect="1" noChangeArrowheads="1"/>
                      </p:cNvPicPr>
                      <p:nvPr/>
                    </p:nvPicPr>
                    <p:blipFill>
                      <a:blip r:embed="rId12"/>
                      <a:srcRect/>
                      <a:stretch>
                        <a:fillRect/>
                      </a:stretch>
                    </p:blipFill>
                    <p:spPr bwMode="auto">
                      <a:xfrm>
                        <a:off x="5001703" y="4999345"/>
                        <a:ext cx="741362" cy="384175"/>
                      </a:xfrm>
                      <a:prstGeom prst="rect">
                        <a:avLst/>
                      </a:prstGeom>
                      <a:noFill/>
                      <a:ln>
                        <a:noFill/>
                      </a:ln>
                      <a:effectLst/>
                    </p:spPr>
                  </p:pic>
                </p:oleObj>
              </mc:Fallback>
            </mc:AlternateContent>
          </a:graphicData>
        </a:graphic>
      </p:graphicFrame>
      <p:graphicFrame>
        <p:nvGraphicFramePr>
          <p:cNvPr id="13" name="Object 5">
            <a:extLst>
              <a:ext uri="{FF2B5EF4-FFF2-40B4-BE49-F238E27FC236}">
                <a16:creationId xmlns:a16="http://schemas.microsoft.com/office/drawing/2014/main" id="{A89E1F9A-C720-4694-87C3-201E5B97DF67}"/>
              </a:ext>
            </a:extLst>
          </p:cNvPr>
          <p:cNvGraphicFramePr>
            <a:graphicFrameLocks noChangeAspect="1"/>
          </p:cNvGraphicFramePr>
          <p:nvPr>
            <p:extLst>
              <p:ext uri="{D42A27DB-BD31-4B8C-83A1-F6EECF244321}">
                <p14:modId xmlns:p14="http://schemas.microsoft.com/office/powerpoint/2010/main" val="421781258"/>
              </p:ext>
            </p:extLst>
          </p:nvPr>
        </p:nvGraphicFramePr>
        <p:xfrm>
          <a:off x="6461125" y="5003800"/>
          <a:ext cx="742950" cy="384175"/>
        </p:xfrm>
        <a:graphic>
          <a:graphicData uri="http://schemas.openxmlformats.org/presentationml/2006/ole">
            <mc:AlternateContent xmlns:mc="http://schemas.openxmlformats.org/markup-compatibility/2006">
              <mc:Choice xmlns:v="urn:schemas-microsoft-com:vml" Requires="v">
                <p:oleObj name="Equation" r:id="rId13" imgW="342720" imgH="177480" progId="Equation.DSMT4">
                  <p:embed/>
                </p:oleObj>
              </mc:Choice>
              <mc:Fallback>
                <p:oleObj name="Equation" r:id="rId13" imgW="342720" imgH="177480" progId="Equation.DSMT4">
                  <p:embed/>
                  <p:pic>
                    <p:nvPicPr>
                      <p:cNvPr id="13" name="Object 5">
                        <a:extLst>
                          <a:ext uri="{FF2B5EF4-FFF2-40B4-BE49-F238E27FC236}">
                            <a16:creationId xmlns:a16="http://schemas.microsoft.com/office/drawing/2014/main" id="{A89E1F9A-C720-4694-87C3-201E5B97DF67}"/>
                          </a:ext>
                        </a:extLst>
                      </p:cNvPr>
                      <p:cNvPicPr>
                        <a:picLocks noChangeAspect="1" noChangeArrowheads="1"/>
                      </p:cNvPicPr>
                      <p:nvPr/>
                    </p:nvPicPr>
                    <p:blipFill>
                      <a:blip r:embed="rId14"/>
                      <a:srcRect/>
                      <a:stretch>
                        <a:fillRect/>
                      </a:stretch>
                    </p:blipFill>
                    <p:spPr bwMode="auto">
                      <a:xfrm>
                        <a:off x="6461125" y="5003800"/>
                        <a:ext cx="742950" cy="384175"/>
                      </a:xfrm>
                      <a:prstGeom prst="rect">
                        <a:avLst/>
                      </a:prstGeom>
                      <a:noFill/>
                      <a:ln>
                        <a:noFill/>
                      </a:ln>
                      <a:effectLst/>
                    </p:spPr>
                  </p:pic>
                </p:oleObj>
              </mc:Fallback>
            </mc:AlternateContent>
          </a:graphicData>
        </a:graphic>
      </p:graphicFrame>
      <p:sp>
        <p:nvSpPr>
          <p:cNvPr id="14" name="Text Box 10">
            <a:extLst>
              <a:ext uri="{FF2B5EF4-FFF2-40B4-BE49-F238E27FC236}">
                <a16:creationId xmlns:a16="http://schemas.microsoft.com/office/drawing/2014/main" id="{F39AFEFE-9BA3-48C0-9F81-9029786A5198}"/>
              </a:ext>
            </a:extLst>
          </p:cNvPr>
          <p:cNvSpPr txBox="1">
            <a:spLocks noChangeArrowheads="1"/>
          </p:cNvSpPr>
          <p:nvPr/>
        </p:nvSpPr>
        <p:spPr bwMode="auto">
          <a:xfrm>
            <a:off x="479425" y="4059879"/>
            <a:ext cx="8353425" cy="738664"/>
          </a:xfrm>
          <a:prstGeom prst="rect">
            <a:avLst/>
          </a:prstGeom>
          <a:noFill/>
          <a:ln w="9525">
            <a:noFill/>
            <a:miter lim="800000"/>
            <a:headEnd/>
            <a:tailEnd/>
          </a:ln>
          <a:effectLst/>
        </p:spPr>
        <p:txBody>
          <a:bodyPr wrap="square">
            <a:spAutoFit/>
          </a:bodyPr>
          <a:lstStyle/>
          <a:p>
            <a:r>
              <a:rPr lang="en-US" sz="2100" b="0" dirty="0">
                <a:latin typeface="Times New Roman" pitchFamily="18" charset="0"/>
                <a:cs typeface="Times New Roman" pitchFamily="18" charset="0"/>
              </a:rPr>
              <a:t>We will let </a:t>
            </a:r>
            <a:r>
              <a:rPr lang="en-US" sz="2100" b="0" i="1" dirty="0">
                <a:latin typeface="Times New Roman" pitchFamily="18" charset="0"/>
                <a:cs typeface="Times New Roman" pitchFamily="18" charset="0"/>
              </a:rPr>
              <a:t>O</a:t>
            </a:r>
            <a:r>
              <a:rPr lang="en-US" sz="2000" b="0" baseline="-25000" dirty="0">
                <a:latin typeface="Times New Roman" pitchFamily="18" charset="0"/>
                <a:cs typeface="Times New Roman" pitchFamily="18" charset="0"/>
              </a:rPr>
              <a:t>1</a:t>
            </a:r>
            <a:r>
              <a:rPr lang="en-US" sz="2100" b="0" dirty="0">
                <a:latin typeface="Times New Roman" pitchFamily="18" charset="0"/>
                <a:cs typeface="Times New Roman" pitchFamily="18" charset="0"/>
              </a:rPr>
              <a:t> = (0, 0, 1, 0) and </a:t>
            </a:r>
            <a:r>
              <a:rPr lang="en-US" sz="2100" b="0" i="1" dirty="0">
                <a:latin typeface="Times New Roman" pitchFamily="18" charset="0"/>
                <a:cs typeface="Times New Roman" pitchFamily="18" charset="0"/>
              </a:rPr>
              <a:t>O</a:t>
            </a:r>
            <a:r>
              <a:rPr lang="en-US" sz="2100" b="0" baseline="-25000" dirty="0">
                <a:latin typeface="Times New Roman" pitchFamily="18" charset="0"/>
                <a:cs typeface="Times New Roman" pitchFamily="18" charset="0"/>
              </a:rPr>
              <a:t>2</a:t>
            </a:r>
            <a:r>
              <a:rPr lang="en-US" sz="2100" b="0" dirty="0">
                <a:latin typeface="Times New Roman" pitchFamily="18" charset="0"/>
                <a:cs typeface="Times New Roman" pitchFamily="18" charset="0"/>
              </a:rPr>
              <a:t> = (1, 0, 1, 1). </a:t>
            </a:r>
            <a:r>
              <a:rPr lang="en-US" sz="2100" b="0" dirty="0" err="1">
                <a:latin typeface="Times New Roman" pitchFamily="18" charset="0"/>
                <a:cs typeface="Times New Roman" pitchFamily="18" charset="0"/>
              </a:rPr>
              <a:t>I.e</a:t>
            </a:r>
            <a:r>
              <a:rPr lang="en-US" sz="2100" b="0" dirty="0">
                <a:latin typeface="Times New Roman" pitchFamily="18" charset="0"/>
                <a:cs typeface="Times New Roman" pitchFamily="18" charset="0"/>
              </a:rPr>
              <a:t> Object </a:t>
            </a:r>
            <a:r>
              <a:rPr lang="en-US" sz="2100" b="0" i="1" dirty="0" err="1">
                <a:latin typeface="Times New Roman" pitchFamily="18" charset="0"/>
                <a:cs typeface="Times New Roman" pitchFamily="18" charset="0"/>
              </a:rPr>
              <a:t>i</a:t>
            </a:r>
            <a:r>
              <a:rPr lang="en-US" sz="2100" b="0" dirty="0">
                <a:latin typeface="Times New Roman" pitchFamily="18" charset="0"/>
                <a:cs typeface="Times New Roman" pitchFamily="18" charset="0"/>
              </a:rPr>
              <a:t> is the Red Maple and Object </a:t>
            </a:r>
            <a:r>
              <a:rPr lang="en-US" sz="2100" b="0" i="1" dirty="0">
                <a:latin typeface="Times New Roman" pitchFamily="18" charset="0"/>
                <a:cs typeface="Times New Roman" pitchFamily="18" charset="0"/>
              </a:rPr>
              <a:t>j</a:t>
            </a:r>
            <a:r>
              <a:rPr lang="en-US" sz="2100" b="0" dirty="0">
                <a:latin typeface="Times New Roman" pitchFamily="18" charset="0"/>
                <a:cs typeface="Times New Roman" pitchFamily="18" charset="0"/>
              </a:rPr>
              <a:t> is the Sugar Maple. Then</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5"/>
          <p:cNvGraphicFramePr>
            <a:graphicFrameLocks noGrp="1" noChangeAspect="1"/>
          </p:cNvGraphicFramePr>
          <p:nvPr>
            <p:ph sz="half" idx="1"/>
          </p:nvPr>
        </p:nvGraphicFramePr>
        <p:xfrm>
          <a:off x="4522788" y="1524000"/>
          <a:ext cx="3890962" cy="573088"/>
        </p:xfrm>
        <a:graphic>
          <a:graphicData uri="http://schemas.openxmlformats.org/presentationml/2006/ole">
            <mc:AlternateContent xmlns:mc="http://schemas.openxmlformats.org/markup-compatibility/2006">
              <mc:Choice xmlns:v="urn:schemas-microsoft-com:vml" Requires="v">
                <p:oleObj name="Equation" r:id="rId3" imgW="1638000" imgH="241200" progId="Equation.DSMT4">
                  <p:embed/>
                </p:oleObj>
              </mc:Choice>
              <mc:Fallback>
                <p:oleObj name="Equation" r:id="rId3" imgW="1638000" imgH="241200" progId="Equation.DSMT4">
                  <p:embed/>
                  <p:pic>
                    <p:nvPicPr>
                      <p:cNvPr id="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2788" y="1524000"/>
                        <a:ext cx="3890962" cy="57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2"/>
          <p:cNvSpPr txBox="1">
            <a:spLocks noChangeArrowheads="1"/>
          </p:cNvSpPr>
          <p:nvPr/>
        </p:nvSpPr>
        <p:spPr bwMode="auto">
          <a:xfrm>
            <a:off x="479425" y="115017"/>
            <a:ext cx="8229600" cy="6381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chemeClr val="tx2"/>
                </a:solidFill>
                <a:effectLst/>
                <a:uLnTx/>
                <a:uFillTx/>
                <a:latin typeface="Times New Roman" pitchFamily="18" charset="0"/>
                <a:ea typeface="+mj-ea"/>
                <a:cs typeface="+mj-cs"/>
              </a:rPr>
              <a:t>Similarity Measures for Binary Data </a:t>
            </a:r>
          </a:p>
        </p:txBody>
      </p:sp>
      <p:sp>
        <p:nvSpPr>
          <p:cNvPr id="8" name="Text Box 6"/>
          <p:cNvSpPr txBox="1">
            <a:spLocks noChangeArrowheads="1"/>
          </p:cNvSpPr>
          <p:nvPr/>
        </p:nvSpPr>
        <p:spPr bwMode="auto">
          <a:xfrm>
            <a:off x="531109" y="1594647"/>
            <a:ext cx="2908168" cy="400110"/>
          </a:xfrm>
          <a:prstGeom prst="rect">
            <a:avLst/>
          </a:prstGeom>
          <a:noFill/>
          <a:ln w="9525">
            <a:noFill/>
            <a:miter lim="800000"/>
            <a:headEnd/>
            <a:tailEnd/>
          </a:ln>
          <a:effectLst/>
        </p:spPr>
        <p:txBody>
          <a:bodyPr wrap="none">
            <a:spAutoFit/>
          </a:bodyPr>
          <a:lstStyle/>
          <a:p>
            <a:r>
              <a:rPr lang="en-US" sz="2000" u="sng" dirty="0">
                <a:latin typeface="Times New Roman" pitchFamily="18" charset="0"/>
                <a:cs typeface="Times New Roman" pitchFamily="18" charset="0"/>
              </a:rPr>
              <a:t>S1</a:t>
            </a:r>
            <a:r>
              <a:rPr lang="en-US" sz="2000" dirty="0">
                <a:latin typeface="Times New Roman" pitchFamily="18" charset="0"/>
                <a:cs typeface="Times New Roman" pitchFamily="18" charset="0"/>
              </a:rPr>
              <a:t>:  Matching coefficient</a:t>
            </a:r>
          </a:p>
        </p:txBody>
      </p:sp>
      <p:sp>
        <p:nvSpPr>
          <p:cNvPr id="12" name="Text Box 10"/>
          <p:cNvSpPr txBox="1">
            <a:spLocks noChangeArrowheads="1"/>
          </p:cNvSpPr>
          <p:nvPr/>
        </p:nvSpPr>
        <p:spPr bwMode="auto">
          <a:xfrm>
            <a:off x="332808" y="2274642"/>
            <a:ext cx="8553450" cy="415498"/>
          </a:xfrm>
          <a:prstGeom prst="rect">
            <a:avLst/>
          </a:prstGeom>
          <a:noFill/>
          <a:ln w="9525">
            <a:noFill/>
            <a:miter lim="800000"/>
            <a:headEnd/>
            <a:tailEnd/>
          </a:ln>
          <a:effectLst/>
        </p:spPr>
        <p:txBody>
          <a:bodyPr>
            <a:spAutoFit/>
          </a:bodyPr>
          <a:lstStyle/>
          <a:p>
            <a:r>
              <a:rPr lang="en-US" sz="2100" b="0" dirty="0">
                <a:latin typeface="Times New Roman" pitchFamily="18" charset="0"/>
                <a:cs typeface="Times New Roman" pitchFamily="18" charset="0"/>
              </a:rPr>
              <a:t>What is the matching coefficient?</a:t>
            </a:r>
          </a:p>
        </p:txBody>
      </p:sp>
      <p:sp>
        <p:nvSpPr>
          <p:cNvPr id="13" name="Text Box 10"/>
          <p:cNvSpPr txBox="1">
            <a:spLocks noChangeArrowheads="1"/>
          </p:cNvSpPr>
          <p:nvPr/>
        </p:nvSpPr>
        <p:spPr bwMode="auto">
          <a:xfrm>
            <a:off x="349015" y="3866106"/>
            <a:ext cx="8553450" cy="415498"/>
          </a:xfrm>
          <a:prstGeom prst="rect">
            <a:avLst/>
          </a:prstGeom>
          <a:noFill/>
          <a:ln w="9525">
            <a:noFill/>
            <a:miter lim="800000"/>
            <a:headEnd/>
            <a:tailEnd/>
          </a:ln>
          <a:effectLst/>
        </p:spPr>
        <p:txBody>
          <a:bodyPr>
            <a:spAutoFit/>
          </a:bodyPr>
          <a:lstStyle/>
          <a:p>
            <a:r>
              <a:rPr lang="en-US" sz="2100" b="0" dirty="0">
                <a:latin typeface="Times New Roman" pitchFamily="18" charset="0"/>
                <a:cs typeface="Times New Roman" pitchFamily="18" charset="0"/>
              </a:rPr>
              <a:t>Compute </a:t>
            </a:r>
            <a:r>
              <a:rPr lang="en-US" sz="2100" b="0" i="1" dirty="0" err="1">
                <a:latin typeface="Times New Roman" pitchFamily="18" charset="0"/>
                <a:cs typeface="Times New Roman" pitchFamily="18" charset="0"/>
              </a:rPr>
              <a:t>s</a:t>
            </a:r>
            <a:r>
              <a:rPr lang="en-US" sz="2100" b="0" i="1" baseline="-25000" dirty="0" err="1">
                <a:latin typeface="Times New Roman" pitchFamily="18" charset="0"/>
                <a:cs typeface="Times New Roman" pitchFamily="18" charset="0"/>
              </a:rPr>
              <a:t>ij</a:t>
            </a:r>
            <a:r>
              <a:rPr lang="en-US" sz="2100" b="0" dirty="0">
                <a:latin typeface="Times New Roman" pitchFamily="18" charset="0"/>
                <a:cs typeface="Times New Roman" pitchFamily="18" charset="0"/>
              </a:rPr>
              <a:t> for the two trees using the matching coefficient.</a:t>
            </a:r>
          </a:p>
        </p:txBody>
      </p:sp>
      <p:sp>
        <p:nvSpPr>
          <p:cNvPr id="14" name="Text Box 10"/>
          <p:cNvSpPr txBox="1">
            <a:spLocks noChangeArrowheads="1"/>
          </p:cNvSpPr>
          <p:nvPr/>
        </p:nvSpPr>
        <p:spPr bwMode="auto">
          <a:xfrm>
            <a:off x="326317" y="877179"/>
            <a:ext cx="8553450" cy="415498"/>
          </a:xfrm>
          <a:prstGeom prst="rect">
            <a:avLst/>
          </a:prstGeom>
          <a:noFill/>
          <a:ln w="9525">
            <a:noFill/>
            <a:miter lim="800000"/>
            <a:headEnd/>
            <a:tailEnd/>
          </a:ln>
          <a:effectLst/>
        </p:spPr>
        <p:txBody>
          <a:bodyPr>
            <a:spAutoFit/>
          </a:bodyPr>
          <a:lstStyle/>
          <a:p>
            <a:r>
              <a:rPr lang="en-US" sz="2100" b="0" dirty="0">
                <a:latin typeface="Times New Roman" pitchFamily="18" charset="0"/>
                <a:cs typeface="Times New Roman" pitchFamily="18" charset="0"/>
              </a:rPr>
              <a:t>The simplest similarity coefficient is the </a:t>
            </a:r>
            <a:r>
              <a:rPr lang="en-US" sz="2100" b="0" u="sng" dirty="0">
                <a:latin typeface="Times New Roman" pitchFamily="18" charset="0"/>
                <a:cs typeface="Times New Roman" pitchFamily="18" charset="0"/>
              </a:rPr>
              <a:t>matching coefficient</a:t>
            </a:r>
            <a:r>
              <a:rPr lang="en-US" sz="2100" b="0" dirty="0">
                <a:latin typeface="Times New Roman" pitchFamily="18" charset="0"/>
                <a:cs typeface="Times New Roman" pitchFamily="18" charset="0"/>
              </a:rPr>
              <a:t> given by:</a:t>
            </a:r>
          </a:p>
        </p:txBody>
      </p:sp>
      <p:sp>
        <p:nvSpPr>
          <p:cNvPr id="15" name="Text Box 10"/>
          <p:cNvSpPr txBox="1">
            <a:spLocks noChangeArrowheads="1"/>
          </p:cNvSpPr>
          <p:nvPr/>
        </p:nvSpPr>
        <p:spPr bwMode="auto">
          <a:xfrm>
            <a:off x="357078" y="5347228"/>
            <a:ext cx="8553450" cy="415498"/>
          </a:xfrm>
          <a:prstGeom prst="rect">
            <a:avLst/>
          </a:prstGeom>
          <a:noFill/>
          <a:ln w="9525">
            <a:noFill/>
            <a:miter lim="800000"/>
            <a:headEnd/>
            <a:tailEnd/>
          </a:ln>
          <a:effectLst/>
        </p:spPr>
        <p:txBody>
          <a:bodyPr>
            <a:spAutoFit/>
          </a:bodyPr>
          <a:lstStyle/>
          <a:p>
            <a:r>
              <a:rPr lang="en-US" sz="2100" b="0" dirty="0">
                <a:latin typeface="Times New Roman" pitchFamily="18" charset="0"/>
                <a:cs typeface="Times New Roman" pitchFamily="18" charset="0"/>
              </a:rPr>
              <a:t>What are the potential pitfalls using the matching coefficient?</a:t>
            </a:r>
          </a:p>
        </p:txBody>
      </p:sp>
      <p:sp>
        <p:nvSpPr>
          <p:cNvPr id="9" name="Text Box 10">
            <a:extLst>
              <a:ext uri="{FF2B5EF4-FFF2-40B4-BE49-F238E27FC236}">
                <a16:creationId xmlns:a16="http://schemas.microsoft.com/office/drawing/2014/main" id="{CD6010C0-886C-4C90-94B8-A38DB8748DC9}"/>
              </a:ext>
            </a:extLst>
          </p:cNvPr>
          <p:cNvSpPr txBox="1">
            <a:spLocks noChangeArrowheads="1"/>
          </p:cNvSpPr>
          <p:nvPr/>
        </p:nvSpPr>
        <p:spPr bwMode="auto">
          <a:xfrm>
            <a:off x="583646" y="2866541"/>
            <a:ext cx="7931089" cy="769441"/>
          </a:xfrm>
          <a:prstGeom prst="rect">
            <a:avLst/>
          </a:prstGeom>
          <a:noFill/>
          <a:ln w="9525">
            <a:noFill/>
            <a:miter lim="800000"/>
            <a:headEnd/>
            <a:tailEnd/>
          </a:ln>
          <a:effectLst/>
        </p:spPr>
        <p:txBody>
          <a:bodyPr wrap="square">
            <a:spAutoFit/>
          </a:bodyPr>
          <a:lstStyle/>
          <a:p>
            <a:r>
              <a:rPr lang="en-US" sz="2200" b="0" dirty="0">
                <a:latin typeface="Times New Roman" pitchFamily="18" charset="0"/>
                <a:cs typeface="Times New Roman" pitchFamily="18" charset="0"/>
              </a:rPr>
              <a:t>The matching coefficient is the proportion of the responses on which the two objects agree.</a:t>
            </a:r>
          </a:p>
        </p:txBody>
      </p:sp>
      <p:graphicFrame>
        <p:nvGraphicFramePr>
          <p:cNvPr id="10" name="Object 5">
            <a:extLst>
              <a:ext uri="{FF2B5EF4-FFF2-40B4-BE49-F238E27FC236}">
                <a16:creationId xmlns:a16="http://schemas.microsoft.com/office/drawing/2014/main" id="{DE2BEEEE-F295-4378-8975-A0D4C2367F69}"/>
              </a:ext>
            </a:extLst>
          </p:cNvPr>
          <p:cNvGraphicFramePr>
            <a:graphicFrameLocks noChangeAspect="1"/>
          </p:cNvGraphicFramePr>
          <p:nvPr>
            <p:extLst>
              <p:ext uri="{D42A27DB-BD31-4B8C-83A1-F6EECF244321}">
                <p14:modId xmlns:p14="http://schemas.microsoft.com/office/powerpoint/2010/main" val="446934343"/>
              </p:ext>
            </p:extLst>
          </p:nvPr>
        </p:nvGraphicFramePr>
        <p:xfrm>
          <a:off x="1532859" y="4371414"/>
          <a:ext cx="2374900" cy="846137"/>
        </p:xfrm>
        <a:graphic>
          <a:graphicData uri="http://schemas.openxmlformats.org/presentationml/2006/ole">
            <mc:AlternateContent xmlns:mc="http://schemas.openxmlformats.org/markup-compatibility/2006">
              <mc:Choice xmlns:v="urn:schemas-microsoft-com:vml" Requires="v">
                <p:oleObj name="Equation" r:id="rId5" imgW="1104840" imgH="393480" progId="Equation.DSMT4">
                  <p:embed/>
                </p:oleObj>
              </mc:Choice>
              <mc:Fallback>
                <p:oleObj name="Equation" r:id="rId5" imgW="1104840" imgH="393480" progId="Equation.DSMT4">
                  <p:embed/>
                  <p:pic>
                    <p:nvPicPr>
                      <p:cNvPr id="10" name="Object 5">
                        <a:extLst>
                          <a:ext uri="{FF2B5EF4-FFF2-40B4-BE49-F238E27FC236}">
                            <a16:creationId xmlns:a16="http://schemas.microsoft.com/office/drawing/2014/main" id="{DE2BEEEE-F295-4378-8975-A0D4C2367F69}"/>
                          </a:ext>
                        </a:extLst>
                      </p:cNvPr>
                      <p:cNvPicPr>
                        <a:picLocks noChangeAspect="1" noChangeArrowheads="1"/>
                      </p:cNvPicPr>
                      <p:nvPr/>
                    </p:nvPicPr>
                    <p:blipFill>
                      <a:blip r:embed="rId6"/>
                      <a:srcRect/>
                      <a:stretch>
                        <a:fillRect/>
                      </a:stretch>
                    </p:blipFill>
                    <p:spPr bwMode="auto">
                      <a:xfrm>
                        <a:off x="1532859" y="4371414"/>
                        <a:ext cx="2374900" cy="846137"/>
                      </a:xfrm>
                      <a:prstGeom prst="rect">
                        <a:avLst/>
                      </a:prstGeom>
                      <a:noFill/>
                      <a:ln>
                        <a:noFill/>
                      </a:ln>
                      <a:effectLst/>
                    </p:spPr>
                  </p:pic>
                </p:oleObj>
              </mc:Fallback>
            </mc:AlternateContent>
          </a:graphicData>
        </a:graphic>
      </p:graphicFrame>
      <p:graphicFrame>
        <p:nvGraphicFramePr>
          <p:cNvPr id="11" name="Object 5">
            <a:extLst>
              <a:ext uri="{FF2B5EF4-FFF2-40B4-BE49-F238E27FC236}">
                <a16:creationId xmlns:a16="http://schemas.microsoft.com/office/drawing/2014/main" id="{161B6477-ADD3-484D-B819-F0978B37664C}"/>
              </a:ext>
            </a:extLst>
          </p:cNvPr>
          <p:cNvGraphicFramePr>
            <a:graphicFrameLocks noChangeAspect="1"/>
          </p:cNvGraphicFramePr>
          <p:nvPr>
            <p:extLst>
              <p:ext uri="{D42A27DB-BD31-4B8C-83A1-F6EECF244321}">
                <p14:modId xmlns:p14="http://schemas.microsoft.com/office/powerpoint/2010/main" val="647323453"/>
              </p:ext>
            </p:extLst>
          </p:nvPr>
        </p:nvGraphicFramePr>
        <p:xfrm>
          <a:off x="4013100" y="4377764"/>
          <a:ext cx="1803400" cy="846137"/>
        </p:xfrm>
        <a:graphic>
          <a:graphicData uri="http://schemas.openxmlformats.org/presentationml/2006/ole">
            <mc:AlternateContent xmlns:mc="http://schemas.openxmlformats.org/markup-compatibility/2006">
              <mc:Choice xmlns:v="urn:schemas-microsoft-com:vml" Requires="v">
                <p:oleObj name="Equation" r:id="rId7" imgW="838080" imgH="393480" progId="Equation.DSMT4">
                  <p:embed/>
                </p:oleObj>
              </mc:Choice>
              <mc:Fallback>
                <p:oleObj name="Equation" r:id="rId7" imgW="838080" imgH="393480" progId="Equation.DSMT4">
                  <p:embed/>
                  <p:pic>
                    <p:nvPicPr>
                      <p:cNvPr id="11" name="Object 5">
                        <a:extLst>
                          <a:ext uri="{FF2B5EF4-FFF2-40B4-BE49-F238E27FC236}">
                            <a16:creationId xmlns:a16="http://schemas.microsoft.com/office/drawing/2014/main" id="{161B6477-ADD3-484D-B819-F0978B37664C}"/>
                          </a:ext>
                        </a:extLst>
                      </p:cNvPr>
                      <p:cNvPicPr>
                        <a:picLocks noChangeAspect="1" noChangeArrowheads="1"/>
                      </p:cNvPicPr>
                      <p:nvPr/>
                    </p:nvPicPr>
                    <p:blipFill>
                      <a:blip r:embed="rId8"/>
                      <a:srcRect/>
                      <a:stretch>
                        <a:fillRect/>
                      </a:stretch>
                    </p:blipFill>
                    <p:spPr bwMode="auto">
                      <a:xfrm>
                        <a:off x="4013100" y="4377764"/>
                        <a:ext cx="1803400" cy="846137"/>
                      </a:xfrm>
                      <a:prstGeom prst="rect">
                        <a:avLst/>
                      </a:prstGeom>
                      <a:noFill/>
                      <a:ln>
                        <a:noFill/>
                      </a:ln>
                      <a:effectLst/>
                    </p:spPr>
                  </p:pic>
                </p:oleObj>
              </mc:Fallback>
            </mc:AlternateContent>
          </a:graphicData>
        </a:graphic>
      </p:graphicFrame>
      <p:graphicFrame>
        <p:nvGraphicFramePr>
          <p:cNvPr id="16" name="Object 5">
            <a:extLst>
              <a:ext uri="{FF2B5EF4-FFF2-40B4-BE49-F238E27FC236}">
                <a16:creationId xmlns:a16="http://schemas.microsoft.com/office/drawing/2014/main" id="{DE1D2176-87E3-4C09-9B8D-96BF50E026D8}"/>
              </a:ext>
            </a:extLst>
          </p:cNvPr>
          <p:cNvGraphicFramePr>
            <a:graphicFrameLocks noChangeAspect="1"/>
          </p:cNvGraphicFramePr>
          <p:nvPr>
            <p:extLst>
              <p:ext uri="{D42A27DB-BD31-4B8C-83A1-F6EECF244321}">
                <p14:modId xmlns:p14="http://schemas.microsoft.com/office/powerpoint/2010/main" val="1622584226"/>
              </p:ext>
            </p:extLst>
          </p:nvPr>
        </p:nvGraphicFramePr>
        <p:xfrm>
          <a:off x="5955637" y="4372695"/>
          <a:ext cx="1311275" cy="846138"/>
        </p:xfrm>
        <a:graphic>
          <a:graphicData uri="http://schemas.openxmlformats.org/presentationml/2006/ole">
            <mc:AlternateContent xmlns:mc="http://schemas.openxmlformats.org/markup-compatibility/2006">
              <mc:Choice xmlns:v="urn:schemas-microsoft-com:vml" Requires="v">
                <p:oleObj name="Equation" r:id="rId9" imgW="609480" imgH="393480" progId="Equation.DSMT4">
                  <p:embed/>
                </p:oleObj>
              </mc:Choice>
              <mc:Fallback>
                <p:oleObj name="Equation" r:id="rId9" imgW="609480" imgH="393480" progId="Equation.DSMT4">
                  <p:embed/>
                  <p:pic>
                    <p:nvPicPr>
                      <p:cNvPr id="16" name="Object 5">
                        <a:extLst>
                          <a:ext uri="{FF2B5EF4-FFF2-40B4-BE49-F238E27FC236}">
                            <a16:creationId xmlns:a16="http://schemas.microsoft.com/office/drawing/2014/main" id="{DE1D2176-87E3-4C09-9B8D-96BF50E026D8}"/>
                          </a:ext>
                        </a:extLst>
                      </p:cNvPr>
                      <p:cNvPicPr>
                        <a:picLocks noChangeAspect="1" noChangeArrowheads="1"/>
                      </p:cNvPicPr>
                      <p:nvPr/>
                    </p:nvPicPr>
                    <p:blipFill>
                      <a:blip r:embed="rId10"/>
                      <a:srcRect/>
                      <a:stretch>
                        <a:fillRect/>
                      </a:stretch>
                    </p:blipFill>
                    <p:spPr bwMode="auto">
                      <a:xfrm>
                        <a:off x="5955637" y="4372695"/>
                        <a:ext cx="1311275" cy="846138"/>
                      </a:xfrm>
                      <a:prstGeom prst="rect">
                        <a:avLst/>
                      </a:prstGeom>
                      <a:noFill/>
                      <a:ln>
                        <a:noFill/>
                      </a:ln>
                      <a:effectLst/>
                    </p:spPr>
                  </p:pic>
                </p:oleObj>
              </mc:Fallback>
            </mc:AlternateContent>
          </a:graphicData>
        </a:graphic>
      </p:graphicFrame>
      <p:sp>
        <p:nvSpPr>
          <p:cNvPr id="17" name="Text Box 10">
            <a:extLst>
              <a:ext uri="{FF2B5EF4-FFF2-40B4-BE49-F238E27FC236}">
                <a16:creationId xmlns:a16="http://schemas.microsoft.com/office/drawing/2014/main" id="{FE75E38F-E5FB-4FFB-A703-37C588AD96BC}"/>
              </a:ext>
            </a:extLst>
          </p:cNvPr>
          <p:cNvSpPr txBox="1">
            <a:spLocks noChangeArrowheads="1"/>
          </p:cNvSpPr>
          <p:nvPr/>
        </p:nvSpPr>
        <p:spPr bwMode="auto">
          <a:xfrm>
            <a:off x="578729" y="5821143"/>
            <a:ext cx="8211310" cy="769441"/>
          </a:xfrm>
          <a:prstGeom prst="rect">
            <a:avLst/>
          </a:prstGeom>
          <a:noFill/>
          <a:ln w="9525">
            <a:noFill/>
            <a:miter lim="800000"/>
            <a:headEnd/>
            <a:tailEnd/>
          </a:ln>
          <a:effectLst/>
        </p:spPr>
        <p:txBody>
          <a:bodyPr wrap="square">
            <a:spAutoFit/>
          </a:bodyPr>
          <a:lstStyle/>
          <a:p>
            <a:r>
              <a:rPr lang="en-US" sz="2200" b="0" dirty="0">
                <a:latin typeface="Times New Roman" pitchFamily="18" charset="0"/>
                <a:cs typeface="Times New Roman" pitchFamily="18" charset="0"/>
              </a:rPr>
              <a:t>Many 0-0 matches would suggest related objects, but co-absences may not indicate two objects are similar the same way 1-1 matches would.</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5"/>
          <p:cNvGraphicFramePr>
            <a:graphicFrameLocks noGrp="1" noChangeAspect="1"/>
          </p:cNvGraphicFramePr>
          <p:nvPr>
            <p:ph sz="half" idx="1"/>
            <p:extLst>
              <p:ext uri="{D42A27DB-BD31-4B8C-83A1-F6EECF244321}">
                <p14:modId xmlns:p14="http://schemas.microsoft.com/office/powerpoint/2010/main" val="1735945706"/>
              </p:ext>
            </p:extLst>
          </p:nvPr>
        </p:nvGraphicFramePr>
        <p:xfrm>
          <a:off x="5314950" y="1150793"/>
          <a:ext cx="2579688" cy="1960563"/>
        </p:xfrm>
        <a:graphic>
          <a:graphicData uri="http://schemas.openxmlformats.org/presentationml/2006/ole">
            <mc:AlternateContent xmlns:mc="http://schemas.openxmlformats.org/markup-compatibility/2006">
              <mc:Choice xmlns:v="urn:schemas-microsoft-com:vml" Requires="v">
                <p:oleObj name="Equation" r:id="rId3" imgW="1269720" imgH="965160" progId="Equation.DSMT4">
                  <p:embed/>
                </p:oleObj>
              </mc:Choice>
              <mc:Fallback>
                <p:oleObj name="Equation" r:id="rId3" imgW="1269720" imgH="965160" progId="Equation.DSMT4">
                  <p:embed/>
                  <p:pic>
                    <p:nvPicPr>
                      <p:cNvPr id="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4950" y="1150793"/>
                        <a:ext cx="2579688" cy="196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2"/>
          <p:cNvSpPr txBox="1">
            <a:spLocks noChangeArrowheads="1"/>
          </p:cNvSpPr>
          <p:nvPr/>
        </p:nvSpPr>
        <p:spPr bwMode="auto">
          <a:xfrm>
            <a:off x="479425" y="146190"/>
            <a:ext cx="8229600" cy="6381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chemeClr val="tx2"/>
                </a:solidFill>
                <a:effectLst/>
                <a:uLnTx/>
                <a:uFillTx/>
                <a:latin typeface="Times New Roman" pitchFamily="18" charset="0"/>
                <a:ea typeface="+mj-ea"/>
                <a:cs typeface="+mj-cs"/>
              </a:rPr>
              <a:t>Similarity Measures for Binary Data </a:t>
            </a:r>
          </a:p>
        </p:txBody>
      </p:sp>
      <p:sp>
        <p:nvSpPr>
          <p:cNvPr id="9" name="Text Box 7"/>
          <p:cNvSpPr txBox="1">
            <a:spLocks noChangeArrowheads="1"/>
          </p:cNvSpPr>
          <p:nvPr/>
        </p:nvSpPr>
        <p:spPr bwMode="auto">
          <a:xfrm>
            <a:off x="625215" y="1712557"/>
            <a:ext cx="3477812" cy="384721"/>
          </a:xfrm>
          <a:prstGeom prst="rect">
            <a:avLst/>
          </a:prstGeom>
          <a:noFill/>
          <a:ln w="9525">
            <a:noFill/>
            <a:miter lim="800000"/>
            <a:headEnd/>
            <a:tailEnd/>
          </a:ln>
          <a:effectLst/>
        </p:spPr>
        <p:txBody>
          <a:bodyPr wrap="none">
            <a:spAutoFit/>
          </a:bodyPr>
          <a:lstStyle/>
          <a:p>
            <a:r>
              <a:rPr lang="en-US" sz="1900" u="sng" dirty="0">
                <a:latin typeface="Times New Roman" pitchFamily="18" charset="0"/>
                <a:cs typeface="Times New Roman" pitchFamily="18" charset="0"/>
              </a:rPr>
              <a:t>S2</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Jaccard’s</a:t>
            </a:r>
            <a:r>
              <a:rPr lang="en-US" sz="1900" dirty="0">
                <a:latin typeface="Times New Roman" pitchFamily="18" charset="0"/>
                <a:cs typeface="Times New Roman" pitchFamily="18" charset="0"/>
              </a:rPr>
              <a:t> coefficient (1908)</a:t>
            </a:r>
          </a:p>
        </p:txBody>
      </p:sp>
      <p:sp>
        <p:nvSpPr>
          <p:cNvPr id="10" name="Text Box 8"/>
          <p:cNvSpPr txBox="1">
            <a:spLocks noChangeArrowheads="1"/>
          </p:cNvSpPr>
          <p:nvPr/>
        </p:nvSpPr>
        <p:spPr bwMode="auto">
          <a:xfrm>
            <a:off x="633558" y="2705726"/>
            <a:ext cx="3553345" cy="384721"/>
          </a:xfrm>
          <a:prstGeom prst="rect">
            <a:avLst/>
          </a:prstGeom>
          <a:noFill/>
          <a:ln w="9525">
            <a:noFill/>
            <a:miter lim="800000"/>
            <a:headEnd/>
            <a:tailEnd/>
          </a:ln>
          <a:effectLst/>
        </p:spPr>
        <p:txBody>
          <a:bodyPr wrap="none">
            <a:spAutoFit/>
          </a:bodyPr>
          <a:lstStyle/>
          <a:p>
            <a:r>
              <a:rPr lang="en-US" sz="1900" u="sng" dirty="0">
                <a:latin typeface="Times New Roman" pitchFamily="18" charset="0"/>
                <a:cs typeface="Times New Roman" pitchFamily="18" charset="0"/>
              </a:rPr>
              <a:t>S4</a:t>
            </a:r>
            <a:r>
              <a:rPr lang="en-US" sz="1900" dirty="0">
                <a:latin typeface="Times New Roman" pitchFamily="18" charset="0"/>
                <a:cs typeface="Times New Roman" pitchFamily="18" charset="0"/>
              </a:rPr>
              <a:t>:  Gower and Legendre (1986)</a:t>
            </a:r>
          </a:p>
        </p:txBody>
      </p:sp>
      <p:sp>
        <p:nvSpPr>
          <p:cNvPr id="11" name="Text Box 9"/>
          <p:cNvSpPr txBox="1">
            <a:spLocks noChangeArrowheads="1"/>
          </p:cNvSpPr>
          <p:nvPr/>
        </p:nvSpPr>
        <p:spPr bwMode="auto">
          <a:xfrm>
            <a:off x="625214" y="2209175"/>
            <a:ext cx="3177473" cy="384721"/>
          </a:xfrm>
          <a:prstGeom prst="rect">
            <a:avLst/>
          </a:prstGeom>
          <a:noFill/>
          <a:ln w="9525">
            <a:noFill/>
            <a:miter lim="800000"/>
            <a:headEnd/>
            <a:tailEnd/>
          </a:ln>
          <a:effectLst/>
        </p:spPr>
        <p:txBody>
          <a:bodyPr wrap="none">
            <a:spAutoFit/>
          </a:bodyPr>
          <a:lstStyle/>
          <a:p>
            <a:r>
              <a:rPr lang="en-US" sz="1900" u="sng" dirty="0">
                <a:latin typeface="Times New Roman" pitchFamily="18" charset="0"/>
                <a:cs typeface="Times New Roman" pitchFamily="18" charset="0"/>
              </a:rPr>
              <a:t>S3</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Sokal</a:t>
            </a:r>
            <a:r>
              <a:rPr lang="en-US" sz="1900" dirty="0">
                <a:latin typeface="Times New Roman" pitchFamily="18" charset="0"/>
                <a:cs typeface="Times New Roman" pitchFamily="18" charset="0"/>
              </a:rPr>
              <a:t> and </a:t>
            </a:r>
            <a:r>
              <a:rPr lang="en-US" sz="1900" dirty="0" err="1">
                <a:latin typeface="Times New Roman" pitchFamily="18" charset="0"/>
                <a:cs typeface="Times New Roman" pitchFamily="18" charset="0"/>
              </a:rPr>
              <a:t>Sneath</a:t>
            </a:r>
            <a:r>
              <a:rPr lang="en-US" sz="1900" dirty="0">
                <a:latin typeface="Times New Roman" pitchFamily="18" charset="0"/>
                <a:cs typeface="Times New Roman" pitchFamily="18" charset="0"/>
              </a:rPr>
              <a:t> (1963)</a:t>
            </a:r>
          </a:p>
        </p:txBody>
      </p:sp>
      <p:sp>
        <p:nvSpPr>
          <p:cNvPr id="12" name="Text Box 10"/>
          <p:cNvSpPr txBox="1">
            <a:spLocks noChangeArrowheads="1"/>
          </p:cNvSpPr>
          <p:nvPr/>
        </p:nvSpPr>
        <p:spPr bwMode="auto">
          <a:xfrm>
            <a:off x="285385" y="3275083"/>
            <a:ext cx="8687165" cy="1708160"/>
          </a:xfrm>
          <a:prstGeom prst="rect">
            <a:avLst/>
          </a:prstGeom>
          <a:noFill/>
          <a:ln w="9525">
            <a:noFill/>
            <a:miter lim="800000"/>
            <a:headEnd/>
            <a:tailEnd/>
          </a:ln>
          <a:effectLst/>
        </p:spPr>
        <p:txBody>
          <a:bodyPr wrap="square">
            <a:spAutoFit/>
          </a:bodyPr>
          <a:lstStyle/>
          <a:p>
            <a:r>
              <a:rPr lang="en-US" sz="2100" b="0" dirty="0">
                <a:latin typeface="Times New Roman" pitchFamily="18" charset="0"/>
                <a:cs typeface="Times New Roman" pitchFamily="18" charset="0"/>
              </a:rPr>
              <a:t>Measures S2, S3,and S4 were created to deal with the possibility that a zero-zero (co-absence) match d</a:t>
            </a:r>
            <a:r>
              <a:rPr lang="en-US" sz="2100" b="0" u="sng" dirty="0">
                <a:latin typeface="Times New Roman" pitchFamily="18" charset="0"/>
                <a:cs typeface="Times New Roman" pitchFamily="18" charset="0"/>
              </a:rPr>
              <a:t>oes not contain useful information</a:t>
            </a:r>
            <a:r>
              <a:rPr lang="en-US" sz="2100" b="0" dirty="0">
                <a:latin typeface="Times New Roman" pitchFamily="18" charset="0"/>
                <a:cs typeface="Times New Roman" pitchFamily="18" charset="0"/>
              </a:rPr>
              <a:t>. For a larger list of suggested measures, see Gower, J.C. and Legendre, P. (1986) Metric and Euclidean properties of dissimilarity coefficients. </a:t>
            </a:r>
            <a:r>
              <a:rPr lang="en-US" sz="2100" b="0" i="1" dirty="0">
                <a:latin typeface="Times New Roman" pitchFamily="18" charset="0"/>
                <a:cs typeface="Times New Roman" pitchFamily="18" charset="0"/>
              </a:rPr>
              <a:t>Journal of Classification</a:t>
            </a:r>
            <a:r>
              <a:rPr lang="en-US" sz="2100" b="0" dirty="0">
                <a:latin typeface="Times New Roman" pitchFamily="18" charset="0"/>
                <a:cs typeface="Times New Roman" pitchFamily="18" charset="0"/>
              </a:rPr>
              <a:t>, 3, 5–48.</a:t>
            </a:r>
            <a:r>
              <a:rPr lang="en-US" sz="2100" dirty="0"/>
              <a:t> </a:t>
            </a:r>
            <a:r>
              <a:rPr lang="en-US" sz="2100" b="0" dirty="0">
                <a:latin typeface="Times New Roman" pitchFamily="18" charset="0"/>
                <a:cs typeface="Times New Roman" pitchFamily="18" charset="0"/>
              </a:rPr>
              <a:t>Gower and Legendre (1986).</a:t>
            </a:r>
          </a:p>
        </p:txBody>
      </p:sp>
      <p:sp>
        <p:nvSpPr>
          <p:cNvPr id="13" name="Text Box 10"/>
          <p:cNvSpPr txBox="1">
            <a:spLocks noChangeArrowheads="1"/>
          </p:cNvSpPr>
          <p:nvPr/>
        </p:nvSpPr>
        <p:spPr bwMode="auto">
          <a:xfrm>
            <a:off x="306216" y="5013777"/>
            <a:ext cx="8553450" cy="738664"/>
          </a:xfrm>
          <a:prstGeom prst="rect">
            <a:avLst/>
          </a:prstGeom>
          <a:noFill/>
          <a:ln w="9525">
            <a:noFill/>
            <a:miter lim="800000"/>
            <a:headEnd/>
            <a:tailEnd/>
          </a:ln>
          <a:effectLst/>
        </p:spPr>
        <p:txBody>
          <a:bodyPr>
            <a:spAutoFit/>
          </a:bodyPr>
          <a:lstStyle/>
          <a:p>
            <a:r>
              <a:rPr lang="en-US" sz="2100" b="0" dirty="0">
                <a:latin typeface="Times New Roman" pitchFamily="18" charset="0"/>
                <a:cs typeface="Times New Roman" pitchFamily="18" charset="0"/>
              </a:rPr>
              <a:t>Compute </a:t>
            </a:r>
            <a:r>
              <a:rPr lang="en-US" sz="2100" b="0" i="1" dirty="0" err="1">
                <a:latin typeface="Times New Roman" pitchFamily="18" charset="0"/>
                <a:cs typeface="Times New Roman" pitchFamily="18" charset="0"/>
              </a:rPr>
              <a:t>s</a:t>
            </a:r>
            <a:r>
              <a:rPr lang="en-US" sz="2100" b="0" i="1" baseline="-25000" dirty="0" err="1">
                <a:latin typeface="Times New Roman" pitchFamily="18" charset="0"/>
                <a:cs typeface="Times New Roman" pitchFamily="18" charset="0"/>
              </a:rPr>
              <a:t>ij</a:t>
            </a:r>
            <a:r>
              <a:rPr lang="en-US" sz="2100" b="0" dirty="0">
                <a:latin typeface="Times New Roman" pitchFamily="18" charset="0"/>
                <a:cs typeface="Times New Roman" pitchFamily="18" charset="0"/>
              </a:rPr>
              <a:t> for the two trees using each of the similarity measures S2-S4.  Compare with the matching coefficient.</a:t>
            </a:r>
          </a:p>
        </p:txBody>
      </p:sp>
      <p:sp>
        <p:nvSpPr>
          <p:cNvPr id="14" name="Text Box 10"/>
          <p:cNvSpPr txBox="1">
            <a:spLocks noChangeArrowheads="1"/>
          </p:cNvSpPr>
          <p:nvPr/>
        </p:nvSpPr>
        <p:spPr bwMode="auto">
          <a:xfrm>
            <a:off x="240347" y="823470"/>
            <a:ext cx="8553450" cy="738664"/>
          </a:xfrm>
          <a:prstGeom prst="rect">
            <a:avLst/>
          </a:prstGeom>
          <a:noFill/>
          <a:ln w="9525">
            <a:noFill/>
            <a:miter lim="800000"/>
            <a:headEnd/>
            <a:tailEnd/>
          </a:ln>
          <a:effectLst/>
        </p:spPr>
        <p:txBody>
          <a:bodyPr>
            <a:spAutoFit/>
          </a:bodyPr>
          <a:lstStyle/>
          <a:p>
            <a:r>
              <a:rPr lang="en-US" sz="2100" b="0" dirty="0">
                <a:latin typeface="Times New Roman" pitchFamily="18" charset="0"/>
                <a:cs typeface="Times New Roman" pitchFamily="18" charset="0"/>
              </a:rPr>
              <a:t>In addition to the matching coefficient, many different similarity measures for binary data have been proposed.  A few of the more popular ones include:</a:t>
            </a:r>
          </a:p>
        </p:txBody>
      </p:sp>
      <p:graphicFrame>
        <p:nvGraphicFramePr>
          <p:cNvPr id="15" name="Object 5">
            <a:extLst>
              <a:ext uri="{FF2B5EF4-FFF2-40B4-BE49-F238E27FC236}">
                <a16:creationId xmlns:a16="http://schemas.microsoft.com/office/drawing/2014/main" id="{AC93EEAF-3EFA-4D88-855D-11A6506033BC}"/>
              </a:ext>
            </a:extLst>
          </p:cNvPr>
          <p:cNvGraphicFramePr>
            <a:graphicFrameLocks noChangeAspect="1"/>
          </p:cNvGraphicFramePr>
          <p:nvPr>
            <p:extLst>
              <p:ext uri="{D42A27DB-BD31-4B8C-83A1-F6EECF244321}">
                <p14:modId xmlns:p14="http://schemas.microsoft.com/office/powerpoint/2010/main" val="1716262642"/>
              </p:ext>
            </p:extLst>
          </p:nvPr>
        </p:nvGraphicFramePr>
        <p:xfrm>
          <a:off x="2889045" y="5717868"/>
          <a:ext cx="1884363" cy="846138"/>
        </p:xfrm>
        <a:graphic>
          <a:graphicData uri="http://schemas.openxmlformats.org/presentationml/2006/ole">
            <mc:AlternateContent xmlns:mc="http://schemas.openxmlformats.org/markup-compatibility/2006">
              <mc:Choice xmlns:v="urn:schemas-microsoft-com:vml" Requires="v">
                <p:oleObj name="Equation" r:id="rId5" imgW="876240" imgH="393480" progId="Equation.DSMT4">
                  <p:embed/>
                </p:oleObj>
              </mc:Choice>
              <mc:Fallback>
                <p:oleObj name="Equation" r:id="rId5" imgW="876240" imgH="393480" progId="Equation.DSMT4">
                  <p:embed/>
                  <p:pic>
                    <p:nvPicPr>
                      <p:cNvPr id="15" name="Object 5">
                        <a:extLst>
                          <a:ext uri="{FF2B5EF4-FFF2-40B4-BE49-F238E27FC236}">
                            <a16:creationId xmlns:a16="http://schemas.microsoft.com/office/drawing/2014/main" id="{AC93EEAF-3EFA-4D88-855D-11A6506033BC}"/>
                          </a:ext>
                        </a:extLst>
                      </p:cNvPr>
                      <p:cNvPicPr>
                        <a:picLocks noChangeAspect="1" noChangeArrowheads="1"/>
                      </p:cNvPicPr>
                      <p:nvPr/>
                    </p:nvPicPr>
                    <p:blipFill>
                      <a:blip r:embed="rId6"/>
                      <a:srcRect/>
                      <a:stretch>
                        <a:fillRect/>
                      </a:stretch>
                    </p:blipFill>
                    <p:spPr bwMode="auto">
                      <a:xfrm>
                        <a:off x="2889045" y="5717868"/>
                        <a:ext cx="1884363" cy="846138"/>
                      </a:xfrm>
                      <a:prstGeom prst="rect">
                        <a:avLst/>
                      </a:prstGeom>
                      <a:noFill/>
                      <a:ln>
                        <a:noFill/>
                      </a:ln>
                      <a:effectLst/>
                    </p:spPr>
                  </p:pic>
                </p:oleObj>
              </mc:Fallback>
            </mc:AlternateContent>
          </a:graphicData>
        </a:graphic>
      </p:graphicFrame>
      <p:graphicFrame>
        <p:nvGraphicFramePr>
          <p:cNvPr id="16" name="Object 5">
            <a:extLst>
              <a:ext uri="{FF2B5EF4-FFF2-40B4-BE49-F238E27FC236}">
                <a16:creationId xmlns:a16="http://schemas.microsoft.com/office/drawing/2014/main" id="{8F576D75-6D10-4F47-AD06-1B036A65E9A1}"/>
              </a:ext>
            </a:extLst>
          </p:cNvPr>
          <p:cNvGraphicFramePr>
            <a:graphicFrameLocks noChangeAspect="1"/>
          </p:cNvGraphicFramePr>
          <p:nvPr>
            <p:extLst>
              <p:ext uri="{D42A27DB-BD31-4B8C-83A1-F6EECF244321}">
                <p14:modId xmlns:p14="http://schemas.microsoft.com/office/powerpoint/2010/main" val="4219445541"/>
              </p:ext>
            </p:extLst>
          </p:nvPr>
        </p:nvGraphicFramePr>
        <p:xfrm>
          <a:off x="4901791" y="5724218"/>
          <a:ext cx="1420813" cy="846138"/>
        </p:xfrm>
        <a:graphic>
          <a:graphicData uri="http://schemas.openxmlformats.org/presentationml/2006/ole">
            <mc:AlternateContent xmlns:mc="http://schemas.openxmlformats.org/markup-compatibility/2006">
              <mc:Choice xmlns:v="urn:schemas-microsoft-com:vml" Requires="v">
                <p:oleObj name="Equation" r:id="rId7" imgW="660240" imgH="393480" progId="Equation.DSMT4">
                  <p:embed/>
                </p:oleObj>
              </mc:Choice>
              <mc:Fallback>
                <p:oleObj name="Equation" r:id="rId7" imgW="660240" imgH="393480" progId="Equation.DSMT4">
                  <p:embed/>
                  <p:pic>
                    <p:nvPicPr>
                      <p:cNvPr id="16" name="Object 5">
                        <a:extLst>
                          <a:ext uri="{FF2B5EF4-FFF2-40B4-BE49-F238E27FC236}">
                            <a16:creationId xmlns:a16="http://schemas.microsoft.com/office/drawing/2014/main" id="{8F576D75-6D10-4F47-AD06-1B036A65E9A1}"/>
                          </a:ext>
                        </a:extLst>
                      </p:cNvPr>
                      <p:cNvPicPr>
                        <a:picLocks noChangeAspect="1" noChangeArrowheads="1"/>
                      </p:cNvPicPr>
                      <p:nvPr/>
                    </p:nvPicPr>
                    <p:blipFill>
                      <a:blip r:embed="rId8"/>
                      <a:srcRect/>
                      <a:stretch>
                        <a:fillRect/>
                      </a:stretch>
                    </p:blipFill>
                    <p:spPr bwMode="auto">
                      <a:xfrm>
                        <a:off x="4901791" y="5724218"/>
                        <a:ext cx="1420813" cy="846138"/>
                      </a:xfrm>
                      <a:prstGeom prst="rect">
                        <a:avLst/>
                      </a:prstGeom>
                      <a:noFill/>
                      <a:ln>
                        <a:noFill/>
                      </a:ln>
                      <a:effectLst/>
                    </p:spPr>
                  </p:pic>
                </p:oleObj>
              </mc:Fallback>
            </mc:AlternateContent>
          </a:graphicData>
        </a:graphic>
      </p:graphicFrame>
      <p:graphicFrame>
        <p:nvGraphicFramePr>
          <p:cNvPr id="17" name="Object 5">
            <a:extLst>
              <a:ext uri="{FF2B5EF4-FFF2-40B4-BE49-F238E27FC236}">
                <a16:creationId xmlns:a16="http://schemas.microsoft.com/office/drawing/2014/main" id="{3CDF4875-732F-4A63-918B-B50C3194DFB3}"/>
              </a:ext>
            </a:extLst>
          </p:cNvPr>
          <p:cNvGraphicFramePr>
            <a:graphicFrameLocks noChangeAspect="1"/>
          </p:cNvGraphicFramePr>
          <p:nvPr>
            <p:extLst>
              <p:ext uri="{D42A27DB-BD31-4B8C-83A1-F6EECF244321}">
                <p14:modId xmlns:p14="http://schemas.microsoft.com/office/powerpoint/2010/main" val="1711408080"/>
              </p:ext>
            </p:extLst>
          </p:nvPr>
        </p:nvGraphicFramePr>
        <p:xfrm>
          <a:off x="6506244" y="5729552"/>
          <a:ext cx="1311275" cy="846138"/>
        </p:xfrm>
        <a:graphic>
          <a:graphicData uri="http://schemas.openxmlformats.org/presentationml/2006/ole">
            <mc:AlternateContent xmlns:mc="http://schemas.openxmlformats.org/markup-compatibility/2006">
              <mc:Choice xmlns:v="urn:schemas-microsoft-com:vml" Requires="v">
                <p:oleObj name="Equation" r:id="rId9" imgW="609480" imgH="393480" progId="Equation.DSMT4">
                  <p:embed/>
                </p:oleObj>
              </mc:Choice>
              <mc:Fallback>
                <p:oleObj name="Equation" r:id="rId9" imgW="609480" imgH="393480" progId="Equation.DSMT4">
                  <p:embed/>
                  <p:pic>
                    <p:nvPicPr>
                      <p:cNvPr id="17" name="Object 5">
                        <a:extLst>
                          <a:ext uri="{FF2B5EF4-FFF2-40B4-BE49-F238E27FC236}">
                            <a16:creationId xmlns:a16="http://schemas.microsoft.com/office/drawing/2014/main" id="{3CDF4875-732F-4A63-918B-B50C3194DFB3}"/>
                          </a:ext>
                        </a:extLst>
                      </p:cNvPr>
                      <p:cNvPicPr>
                        <a:picLocks noChangeAspect="1" noChangeArrowheads="1"/>
                      </p:cNvPicPr>
                      <p:nvPr/>
                    </p:nvPicPr>
                    <p:blipFill>
                      <a:blip r:embed="rId10"/>
                      <a:srcRect/>
                      <a:stretch>
                        <a:fillRect/>
                      </a:stretch>
                    </p:blipFill>
                    <p:spPr bwMode="auto">
                      <a:xfrm>
                        <a:off x="6506244" y="5729552"/>
                        <a:ext cx="1311275" cy="846138"/>
                      </a:xfrm>
                      <a:prstGeom prst="rect">
                        <a:avLst/>
                      </a:prstGeom>
                      <a:noFill/>
                      <a:ln>
                        <a:noFill/>
                      </a:ln>
                      <a:effectLst/>
                    </p:spPr>
                  </p:pic>
                </p:oleObj>
              </mc:Fallback>
            </mc:AlternateContent>
          </a:graphicData>
        </a:graphic>
      </p:graphicFrame>
      <p:sp>
        <p:nvSpPr>
          <p:cNvPr id="18" name="Text Box 7">
            <a:extLst>
              <a:ext uri="{FF2B5EF4-FFF2-40B4-BE49-F238E27FC236}">
                <a16:creationId xmlns:a16="http://schemas.microsoft.com/office/drawing/2014/main" id="{245BB955-6F36-4923-AC50-EA13BB2161DE}"/>
              </a:ext>
            </a:extLst>
          </p:cNvPr>
          <p:cNvSpPr txBox="1">
            <a:spLocks noChangeArrowheads="1"/>
          </p:cNvSpPr>
          <p:nvPr/>
        </p:nvSpPr>
        <p:spPr bwMode="auto">
          <a:xfrm>
            <a:off x="610465" y="5984689"/>
            <a:ext cx="1801070" cy="384721"/>
          </a:xfrm>
          <a:prstGeom prst="rect">
            <a:avLst/>
          </a:prstGeom>
          <a:noFill/>
          <a:ln w="9525">
            <a:noFill/>
            <a:miter lim="800000"/>
            <a:headEnd/>
            <a:tailEnd/>
          </a:ln>
          <a:effectLst/>
        </p:spPr>
        <p:txBody>
          <a:bodyPr wrap="none">
            <a:spAutoFit/>
          </a:bodyPr>
          <a:lstStyle/>
          <a:p>
            <a:r>
              <a:rPr lang="en-US" sz="1900" u="sng" dirty="0">
                <a:latin typeface="Times New Roman" pitchFamily="18" charset="0"/>
                <a:cs typeface="Times New Roman" pitchFamily="18" charset="0"/>
              </a:rPr>
              <a:t>S2</a:t>
            </a:r>
            <a:r>
              <a:rPr lang="en-US" sz="1900" dirty="0">
                <a:latin typeface="Times New Roman" pitchFamily="18" charset="0"/>
                <a:cs typeface="Times New Roman" pitchFamily="18" charset="0"/>
              </a:rPr>
              <a:t>:  (Jaccard’s)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0"/>
          <p:cNvSpPr txBox="1">
            <a:spLocks noChangeArrowheads="1"/>
          </p:cNvSpPr>
          <p:nvPr/>
        </p:nvSpPr>
        <p:spPr bwMode="auto">
          <a:xfrm>
            <a:off x="310040" y="2188204"/>
            <a:ext cx="8588154" cy="1061829"/>
          </a:xfrm>
          <a:prstGeom prst="rect">
            <a:avLst/>
          </a:prstGeom>
          <a:noFill/>
          <a:ln w="9525">
            <a:noFill/>
            <a:miter lim="800000"/>
            <a:headEnd/>
            <a:tailEnd/>
          </a:ln>
          <a:effectLst/>
        </p:spPr>
        <p:txBody>
          <a:bodyPr wrap="square">
            <a:spAutoFit/>
          </a:bodyPr>
          <a:lstStyle/>
          <a:p>
            <a:r>
              <a:rPr lang="en-US" sz="2100" b="0" u="sng" dirty="0">
                <a:latin typeface="Times New Roman" pitchFamily="18" charset="0"/>
                <a:cs typeface="Times New Roman" pitchFamily="18" charset="0"/>
              </a:rPr>
              <a:t>Note</a:t>
            </a:r>
            <a:r>
              <a:rPr lang="en-US" sz="2100" b="0" dirty="0">
                <a:latin typeface="Times New Roman" pitchFamily="18" charset="0"/>
                <a:cs typeface="Times New Roman" pitchFamily="18" charset="0"/>
              </a:rPr>
              <a:t>: there are no universally accepted rules for how to handle zero-zero matches. It is important that the researcher </a:t>
            </a:r>
            <a:r>
              <a:rPr lang="en-US" sz="2100" b="0" u="sng" dirty="0">
                <a:latin typeface="Times New Roman" pitchFamily="18" charset="0"/>
                <a:cs typeface="Times New Roman" pitchFamily="18" charset="0"/>
              </a:rPr>
              <a:t>collaborate</a:t>
            </a:r>
            <a:r>
              <a:rPr lang="en-US" sz="2100" b="0" dirty="0">
                <a:latin typeface="Times New Roman" pitchFamily="18" charset="0"/>
                <a:cs typeface="Times New Roman" pitchFamily="18" charset="0"/>
              </a:rPr>
              <a:t> with the data scientist to decide which of the variables carry information in zero-zero matches.</a:t>
            </a:r>
          </a:p>
        </p:txBody>
      </p:sp>
      <p:sp>
        <p:nvSpPr>
          <p:cNvPr id="6" name="Text Box 10"/>
          <p:cNvSpPr txBox="1">
            <a:spLocks noChangeArrowheads="1"/>
          </p:cNvSpPr>
          <p:nvPr/>
        </p:nvSpPr>
        <p:spPr bwMode="auto">
          <a:xfrm>
            <a:off x="490962" y="3272745"/>
            <a:ext cx="8490181" cy="707886"/>
          </a:xfrm>
          <a:prstGeom prst="rect">
            <a:avLst/>
          </a:prstGeom>
          <a:noFill/>
          <a:ln w="9525">
            <a:noFill/>
            <a:miter lim="800000"/>
            <a:headEnd/>
            <a:tailEnd/>
          </a:ln>
          <a:effectLst/>
        </p:spPr>
        <p:txBody>
          <a:bodyPr wrap="square">
            <a:spAutoFit/>
          </a:bodyPr>
          <a:lstStyle/>
          <a:p>
            <a:pPr marL="342900" indent="-342900">
              <a:buFont typeface="Arial" panose="020B0604020202020204" pitchFamily="34" charset="0"/>
              <a:buChar char="•"/>
            </a:pPr>
            <a:r>
              <a:rPr lang="en-US" sz="2000" b="0" dirty="0">
                <a:latin typeface="Times New Roman" pitchFamily="18" charset="0"/>
                <a:cs typeface="Times New Roman" pitchFamily="18" charset="0"/>
              </a:rPr>
              <a:t>Give an example where a zero-zero match carries information about the similarity between the two objects.</a:t>
            </a:r>
          </a:p>
        </p:txBody>
      </p:sp>
      <p:sp>
        <p:nvSpPr>
          <p:cNvPr id="7" name="Text Box 10"/>
          <p:cNvSpPr txBox="1">
            <a:spLocks noChangeArrowheads="1"/>
          </p:cNvSpPr>
          <p:nvPr/>
        </p:nvSpPr>
        <p:spPr bwMode="auto">
          <a:xfrm>
            <a:off x="507834" y="4921941"/>
            <a:ext cx="8175652" cy="707886"/>
          </a:xfrm>
          <a:prstGeom prst="rect">
            <a:avLst/>
          </a:prstGeom>
          <a:noFill/>
          <a:ln w="9525">
            <a:noFill/>
            <a:miter lim="800000"/>
            <a:headEnd/>
            <a:tailEnd/>
          </a:ln>
          <a:effectLst/>
        </p:spPr>
        <p:txBody>
          <a:bodyPr wrap="square">
            <a:spAutoFit/>
          </a:bodyPr>
          <a:lstStyle/>
          <a:p>
            <a:pPr marL="342900" indent="-342900">
              <a:buFont typeface="Arial" panose="020B0604020202020204" pitchFamily="34" charset="0"/>
              <a:buChar char="•"/>
            </a:pPr>
            <a:r>
              <a:rPr lang="en-US" sz="2000" b="0" dirty="0">
                <a:latin typeface="Times New Roman" pitchFamily="18" charset="0"/>
                <a:cs typeface="Times New Roman" pitchFamily="18" charset="0"/>
              </a:rPr>
              <a:t>Give another example where a zero-zero match likely does not carry information about the similarity between the two objects.</a:t>
            </a:r>
          </a:p>
        </p:txBody>
      </p:sp>
      <p:graphicFrame>
        <p:nvGraphicFramePr>
          <p:cNvPr id="8" name="Object 5">
            <a:extLst>
              <a:ext uri="{FF2B5EF4-FFF2-40B4-BE49-F238E27FC236}">
                <a16:creationId xmlns:a16="http://schemas.microsoft.com/office/drawing/2014/main" id="{36D8B131-13CB-447F-A125-C7BFA8183C31}"/>
              </a:ext>
            </a:extLst>
          </p:cNvPr>
          <p:cNvGraphicFramePr>
            <a:graphicFrameLocks noChangeAspect="1"/>
          </p:cNvGraphicFramePr>
          <p:nvPr>
            <p:extLst>
              <p:ext uri="{D42A27DB-BD31-4B8C-83A1-F6EECF244321}">
                <p14:modId xmlns:p14="http://schemas.microsoft.com/office/powerpoint/2010/main" val="2024136310"/>
              </p:ext>
            </p:extLst>
          </p:nvPr>
        </p:nvGraphicFramePr>
        <p:xfrm>
          <a:off x="1872430" y="164793"/>
          <a:ext cx="2266950" cy="901700"/>
        </p:xfrm>
        <a:graphic>
          <a:graphicData uri="http://schemas.openxmlformats.org/presentationml/2006/ole">
            <mc:AlternateContent xmlns:mc="http://schemas.openxmlformats.org/markup-compatibility/2006">
              <mc:Choice xmlns:v="urn:schemas-microsoft-com:vml" Requires="v">
                <p:oleObj name="Equation" r:id="rId3" imgW="1054080" imgH="419040" progId="Equation.DSMT4">
                  <p:embed/>
                </p:oleObj>
              </mc:Choice>
              <mc:Fallback>
                <p:oleObj name="Equation" r:id="rId3" imgW="1054080" imgH="419040" progId="Equation.DSMT4">
                  <p:embed/>
                  <p:pic>
                    <p:nvPicPr>
                      <p:cNvPr id="8" name="Object 5">
                        <a:extLst>
                          <a:ext uri="{FF2B5EF4-FFF2-40B4-BE49-F238E27FC236}">
                            <a16:creationId xmlns:a16="http://schemas.microsoft.com/office/drawing/2014/main" id="{36D8B131-13CB-447F-A125-C7BFA8183C31}"/>
                          </a:ext>
                        </a:extLst>
                      </p:cNvPr>
                      <p:cNvPicPr>
                        <a:picLocks noChangeAspect="1" noChangeArrowheads="1"/>
                      </p:cNvPicPr>
                      <p:nvPr/>
                    </p:nvPicPr>
                    <p:blipFill>
                      <a:blip r:embed="rId4"/>
                      <a:srcRect/>
                      <a:stretch>
                        <a:fillRect/>
                      </a:stretch>
                    </p:blipFill>
                    <p:spPr bwMode="auto">
                      <a:xfrm>
                        <a:off x="1872430" y="164793"/>
                        <a:ext cx="2266950" cy="901700"/>
                      </a:xfrm>
                      <a:prstGeom prst="rect">
                        <a:avLst/>
                      </a:prstGeom>
                      <a:noFill/>
                      <a:ln>
                        <a:noFill/>
                      </a:ln>
                      <a:effectLst/>
                    </p:spPr>
                  </p:pic>
                </p:oleObj>
              </mc:Fallback>
            </mc:AlternateContent>
          </a:graphicData>
        </a:graphic>
      </p:graphicFrame>
      <p:graphicFrame>
        <p:nvGraphicFramePr>
          <p:cNvPr id="9" name="Object 5">
            <a:extLst>
              <a:ext uri="{FF2B5EF4-FFF2-40B4-BE49-F238E27FC236}">
                <a16:creationId xmlns:a16="http://schemas.microsoft.com/office/drawing/2014/main" id="{DCC7EED6-EF9E-4F9E-B9BD-B40251FBFA47}"/>
              </a:ext>
            </a:extLst>
          </p:cNvPr>
          <p:cNvGraphicFramePr>
            <a:graphicFrameLocks noChangeAspect="1"/>
          </p:cNvGraphicFramePr>
          <p:nvPr>
            <p:extLst>
              <p:ext uri="{D42A27DB-BD31-4B8C-83A1-F6EECF244321}">
                <p14:modId xmlns:p14="http://schemas.microsoft.com/office/powerpoint/2010/main" val="3744281340"/>
              </p:ext>
            </p:extLst>
          </p:nvPr>
        </p:nvGraphicFramePr>
        <p:xfrm>
          <a:off x="4317385" y="171143"/>
          <a:ext cx="1803400" cy="901700"/>
        </p:xfrm>
        <a:graphic>
          <a:graphicData uri="http://schemas.openxmlformats.org/presentationml/2006/ole">
            <mc:AlternateContent xmlns:mc="http://schemas.openxmlformats.org/markup-compatibility/2006">
              <mc:Choice xmlns:v="urn:schemas-microsoft-com:vml" Requires="v">
                <p:oleObj name="Equation" r:id="rId5" imgW="838080" imgH="419040" progId="Equation.DSMT4">
                  <p:embed/>
                </p:oleObj>
              </mc:Choice>
              <mc:Fallback>
                <p:oleObj name="Equation" r:id="rId5" imgW="838080" imgH="419040" progId="Equation.DSMT4">
                  <p:embed/>
                  <p:pic>
                    <p:nvPicPr>
                      <p:cNvPr id="9" name="Object 5">
                        <a:extLst>
                          <a:ext uri="{FF2B5EF4-FFF2-40B4-BE49-F238E27FC236}">
                            <a16:creationId xmlns:a16="http://schemas.microsoft.com/office/drawing/2014/main" id="{DCC7EED6-EF9E-4F9E-B9BD-B40251FBFA47}"/>
                          </a:ext>
                        </a:extLst>
                      </p:cNvPr>
                      <p:cNvPicPr>
                        <a:picLocks noChangeAspect="1" noChangeArrowheads="1"/>
                      </p:cNvPicPr>
                      <p:nvPr/>
                    </p:nvPicPr>
                    <p:blipFill>
                      <a:blip r:embed="rId6"/>
                      <a:srcRect/>
                      <a:stretch>
                        <a:fillRect/>
                      </a:stretch>
                    </p:blipFill>
                    <p:spPr bwMode="auto">
                      <a:xfrm>
                        <a:off x="4317385" y="171143"/>
                        <a:ext cx="1803400" cy="901700"/>
                      </a:xfrm>
                      <a:prstGeom prst="rect">
                        <a:avLst/>
                      </a:prstGeom>
                      <a:noFill/>
                      <a:ln>
                        <a:noFill/>
                      </a:ln>
                      <a:effectLst/>
                    </p:spPr>
                  </p:pic>
                </p:oleObj>
              </mc:Fallback>
            </mc:AlternateContent>
          </a:graphicData>
        </a:graphic>
      </p:graphicFrame>
      <p:graphicFrame>
        <p:nvGraphicFramePr>
          <p:cNvPr id="10" name="Object 5">
            <a:extLst>
              <a:ext uri="{FF2B5EF4-FFF2-40B4-BE49-F238E27FC236}">
                <a16:creationId xmlns:a16="http://schemas.microsoft.com/office/drawing/2014/main" id="{E93549E7-783E-4937-967A-7B7CDF28517A}"/>
              </a:ext>
            </a:extLst>
          </p:cNvPr>
          <p:cNvGraphicFramePr>
            <a:graphicFrameLocks noChangeAspect="1"/>
          </p:cNvGraphicFramePr>
          <p:nvPr>
            <p:extLst>
              <p:ext uri="{D42A27DB-BD31-4B8C-83A1-F6EECF244321}">
                <p14:modId xmlns:p14="http://schemas.microsoft.com/office/powerpoint/2010/main" val="2573626296"/>
              </p:ext>
            </p:extLst>
          </p:nvPr>
        </p:nvGraphicFramePr>
        <p:xfrm>
          <a:off x="6213423" y="194342"/>
          <a:ext cx="1284287" cy="846137"/>
        </p:xfrm>
        <a:graphic>
          <a:graphicData uri="http://schemas.openxmlformats.org/presentationml/2006/ole">
            <mc:AlternateContent xmlns:mc="http://schemas.openxmlformats.org/markup-compatibility/2006">
              <mc:Choice xmlns:v="urn:schemas-microsoft-com:vml" Requires="v">
                <p:oleObj name="Equation" r:id="rId7" imgW="596880" imgH="393480" progId="Equation.DSMT4">
                  <p:embed/>
                </p:oleObj>
              </mc:Choice>
              <mc:Fallback>
                <p:oleObj name="Equation" r:id="rId7" imgW="596880" imgH="393480" progId="Equation.DSMT4">
                  <p:embed/>
                  <p:pic>
                    <p:nvPicPr>
                      <p:cNvPr id="10" name="Object 5">
                        <a:extLst>
                          <a:ext uri="{FF2B5EF4-FFF2-40B4-BE49-F238E27FC236}">
                            <a16:creationId xmlns:a16="http://schemas.microsoft.com/office/drawing/2014/main" id="{E93549E7-783E-4937-967A-7B7CDF28517A}"/>
                          </a:ext>
                        </a:extLst>
                      </p:cNvPr>
                      <p:cNvPicPr>
                        <a:picLocks noChangeAspect="1" noChangeArrowheads="1"/>
                      </p:cNvPicPr>
                      <p:nvPr/>
                    </p:nvPicPr>
                    <p:blipFill>
                      <a:blip r:embed="rId8"/>
                      <a:srcRect/>
                      <a:stretch>
                        <a:fillRect/>
                      </a:stretch>
                    </p:blipFill>
                    <p:spPr bwMode="auto">
                      <a:xfrm>
                        <a:off x="6213423" y="194342"/>
                        <a:ext cx="1284287" cy="846137"/>
                      </a:xfrm>
                      <a:prstGeom prst="rect">
                        <a:avLst/>
                      </a:prstGeom>
                      <a:noFill/>
                      <a:ln>
                        <a:noFill/>
                      </a:ln>
                      <a:effectLst/>
                    </p:spPr>
                  </p:pic>
                </p:oleObj>
              </mc:Fallback>
            </mc:AlternateContent>
          </a:graphicData>
        </a:graphic>
      </p:graphicFrame>
      <p:sp>
        <p:nvSpPr>
          <p:cNvPr id="11" name="Text Box 7">
            <a:extLst>
              <a:ext uri="{FF2B5EF4-FFF2-40B4-BE49-F238E27FC236}">
                <a16:creationId xmlns:a16="http://schemas.microsoft.com/office/drawing/2014/main" id="{A7164518-8A54-493B-89E6-837261C772FE}"/>
              </a:ext>
            </a:extLst>
          </p:cNvPr>
          <p:cNvSpPr txBox="1">
            <a:spLocks noChangeArrowheads="1"/>
          </p:cNvSpPr>
          <p:nvPr/>
        </p:nvSpPr>
        <p:spPr bwMode="auto">
          <a:xfrm>
            <a:off x="610465" y="439275"/>
            <a:ext cx="524503" cy="384721"/>
          </a:xfrm>
          <a:prstGeom prst="rect">
            <a:avLst/>
          </a:prstGeom>
          <a:noFill/>
          <a:ln w="9525">
            <a:noFill/>
            <a:miter lim="800000"/>
            <a:headEnd/>
            <a:tailEnd/>
          </a:ln>
          <a:effectLst/>
        </p:spPr>
        <p:txBody>
          <a:bodyPr wrap="none">
            <a:spAutoFit/>
          </a:bodyPr>
          <a:lstStyle/>
          <a:p>
            <a:r>
              <a:rPr lang="en-US" sz="1900" u="sng" dirty="0">
                <a:latin typeface="Times New Roman" pitchFamily="18" charset="0"/>
                <a:cs typeface="Times New Roman" pitchFamily="18" charset="0"/>
              </a:rPr>
              <a:t>S3</a:t>
            </a:r>
            <a:r>
              <a:rPr lang="en-US" sz="1900" dirty="0">
                <a:latin typeface="Times New Roman" pitchFamily="18" charset="0"/>
                <a:cs typeface="Times New Roman" pitchFamily="18" charset="0"/>
              </a:rPr>
              <a:t>:</a:t>
            </a:r>
          </a:p>
        </p:txBody>
      </p:sp>
      <p:graphicFrame>
        <p:nvGraphicFramePr>
          <p:cNvPr id="12" name="Object 5">
            <a:extLst>
              <a:ext uri="{FF2B5EF4-FFF2-40B4-BE49-F238E27FC236}">
                <a16:creationId xmlns:a16="http://schemas.microsoft.com/office/drawing/2014/main" id="{617234A9-4E43-4269-B1FA-D4F8D3AEDD48}"/>
              </a:ext>
            </a:extLst>
          </p:cNvPr>
          <p:cNvGraphicFramePr>
            <a:graphicFrameLocks noChangeAspect="1"/>
          </p:cNvGraphicFramePr>
          <p:nvPr>
            <p:extLst>
              <p:ext uri="{D42A27DB-BD31-4B8C-83A1-F6EECF244321}">
                <p14:modId xmlns:p14="http://schemas.microsoft.com/office/powerpoint/2010/main" val="1612897241"/>
              </p:ext>
            </p:extLst>
          </p:nvPr>
        </p:nvGraphicFramePr>
        <p:xfrm>
          <a:off x="1848004" y="1202659"/>
          <a:ext cx="2293937" cy="928687"/>
        </p:xfrm>
        <a:graphic>
          <a:graphicData uri="http://schemas.openxmlformats.org/presentationml/2006/ole">
            <mc:AlternateContent xmlns:mc="http://schemas.openxmlformats.org/markup-compatibility/2006">
              <mc:Choice xmlns:v="urn:schemas-microsoft-com:vml" Requires="v">
                <p:oleObj name="Equation" r:id="rId9" imgW="1066680" imgH="431640" progId="Equation.DSMT4">
                  <p:embed/>
                </p:oleObj>
              </mc:Choice>
              <mc:Fallback>
                <p:oleObj name="Equation" r:id="rId9" imgW="1066680" imgH="431640" progId="Equation.DSMT4">
                  <p:embed/>
                  <p:pic>
                    <p:nvPicPr>
                      <p:cNvPr id="12" name="Object 5">
                        <a:extLst>
                          <a:ext uri="{FF2B5EF4-FFF2-40B4-BE49-F238E27FC236}">
                            <a16:creationId xmlns:a16="http://schemas.microsoft.com/office/drawing/2014/main" id="{617234A9-4E43-4269-B1FA-D4F8D3AEDD48}"/>
                          </a:ext>
                        </a:extLst>
                      </p:cNvPr>
                      <p:cNvPicPr>
                        <a:picLocks noChangeAspect="1" noChangeArrowheads="1"/>
                      </p:cNvPicPr>
                      <p:nvPr/>
                    </p:nvPicPr>
                    <p:blipFill>
                      <a:blip r:embed="rId10"/>
                      <a:srcRect/>
                      <a:stretch>
                        <a:fillRect/>
                      </a:stretch>
                    </p:blipFill>
                    <p:spPr bwMode="auto">
                      <a:xfrm>
                        <a:off x="1848004" y="1202659"/>
                        <a:ext cx="2293937" cy="928687"/>
                      </a:xfrm>
                      <a:prstGeom prst="rect">
                        <a:avLst/>
                      </a:prstGeom>
                      <a:noFill/>
                      <a:ln>
                        <a:noFill/>
                      </a:ln>
                      <a:effectLst/>
                    </p:spPr>
                  </p:pic>
                </p:oleObj>
              </mc:Fallback>
            </mc:AlternateContent>
          </a:graphicData>
        </a:graphic>
      </p:graphicFrame>
      <p:graphicFrame>
        <p:nvGraphicFramePr>
          <p:cNvPr id="13" name="Object 5">
            <a:extLst>
              <a:ext uri="{FF2B5EF4-FFF2-40B4-BE49-F238E27FC236}">
                <a16:creationId xmlns:a16="http://schemas.microsoft.com/office/drawing/2014/main" id="{6923FBC7-41EF-4A3D-9EFF-F820FF771048}"/>
              </a:ext>
            </a:extLst>
          </p:cNvPr>
          <p:cNvGraphicFramePr>
            <a:graphicFrameLocks noChangeAspect="1"/>
          </p:cNvGraphicFramePr>
          <p:nvPr>
            <p:extLst>
              <p:ext uri="{D42A27DB-BD31-4B8C-83A1-F6EECF244321}">
                <p14:modId xmlns:p14="http://schemas.microsoft.com/office/powerpoint/2010/main" val="2384356664"/>
              </p:ext>
            </p:extLst>
          </p:nvPr>
        </p:nvGraphicFramePr>
        <p:xfrm>
          <a:off x="4323120" y="1189345"/>
          <a:ext cx="1830388" cy="928687"/>
        </p:xfrm>
        <a:graphic>
          <a:graphicData uri="http://schemas.openxmlformats.org/presentationml/2006/ole">
            <mc:AlternateContent xmlns:mc="http://schemas.openxmlformats.org/markup-compatibility/2006">
              <mc:Choice xmlns:v="urn:schemas-microsoft-com:vml" Requires="v">
                <p:oleObj name="Equation" r:id="rId11" imgW="850680" imgH="431640" progId="Equation.DSMT4">
                  <p:embed/>
                </p:oleObj>
              </mc:Choice>
              <mc:Fallback>
                <p:oleObj name="Equation" r:id="rId11" imgW="850680" imgH="431640" progId="Equation.DSMT4">
                  <p:embed/>
                  <p:pic>
                    <p:nvPicPr>
                      <p:cNvPr id="13" name="Object 5">
                        <a:extLst>
                          <a:ext uri="{FF2B5EF4-FFF2-40B4-BE49-F238E27FC236}">
                            <a16:creationId xmlns:a16="http://schemas.microsoft.com/office/drawing/2014/main" id="{6923FBC7-41EF-4A3D-9EFF-F820FF771048}"/>
                          </a:ext>
                        </a:extLst>
                      </p:cNvPr>
                      <p:cNvPicPr>
                        <a:picLocks noChangeAspect="1" noChangeArrowheads="1"/>
                      </p:cNvPicPr>
                      <p:nvPr/>
                    </p:nvPicPr>
                    <p:blipFill>
                      <a:blip r:embed="rId12"/>
                      <a:srcRect/>
                      <a:stretch>
                        <a:fillRect/>
                      </a:stretch>
                    </p:blipFill>
                    <p:spPr bwMode="auto">
                      <a:xfrm>
                        <a:off x="4323120" y="1189345"/>
                        <a:ext cx="1830388" cy="928687"/>
                      </a:xfrm>
                      <a:prstGeom prst="rect">
                        <a:avLst/>
                      </a:prstGeom>
                      <a:noFill/>
                      <a:ln>
                        <a:noFill/>
                      </a:ln>
                      <a:effectLst/>
                    </p:spPr>
                  </p:pic>
                </p:oleObj>
              </mc:Fallback>
            </mc:AlternateContent>
          </a:graphicData>
        </a:graphic>
      </p:graphicFrame>
      <p:graphicFrame>
        <p:nvGraphicFramePr>
          <p:cNvPr id="14" name="Object 5">
            <a:extLst>
              <a:ext uri="{FF2B5EF4-FFF2-40B4-BE49-F238E27FC236}">
                <a16:creationId xmlns:a16="http://schemas.microsoft.com/office/drawing/2014/main" id="{3522C5E1-2031-48A3-99DE-076BC7B5678F}"/>
              </a:ext>
            </a:extLst>
          </p:cNvPr>
          <p:cNvGraphicFramePr>
            <a:graphicFrameLocks noChangeAspect="1"/>
          </p:cNvGraphicFramePr>
          <p:nvPr>
            <p:extLst>
              <p:ext uri="{D42A27DB-BD31-4B8C-83A1-F6EECF244321}">
                <p14:modId xmlns:p14="http://schemas.microsoft.com/office/powerpoint/2010/main" val="760122706"/>
              </p:ext>
            </p:extLst>
          </p:nvPr>
        </p:nvGraphicFramePr>
        <p:xfrm>
          <a:off x="6181777" y="1187029"/>
          <a:ext cx="1311275" cy="846138"/>
        </p:xfrm>
        <a:graphic>
          <a:graphicData uri="http://schemas.openxmlformats.org/presentationml/2006/ole">
            <mc:AlternateContent xmlns:mc="http://schemas.openxmlformats.org/markup-compatibility/2006">
              <mc:Choice xmlns:v="urn:schemas-microsoft-com:vml" Requires="v">
                <p:oleObj name="Equation" r:id="rId13" imgW="609480" imgH="393480" progId="Equation.DSMT4">
                  <p:embed/>
                </p:oleObj>
              </mc:Choice>
              <mc:Fallback>
                <p:oleObj name="Equation" r:id="rId13" imgW="609480" imgH="393480" progId="Equation.DSMT4">
                  <p:embed/>
                  <p:pic>
                    <p:nvPicPr>
                      <p:cNvPr id="14" name="Object 5">
                        <a:extLst>
                          <a:ext uri="{FF2B5EF4-FFF2-40B4-BE49-F238E27FC236}">
                            <a16:creationId xmlns:a16="http://schemas.microsoft.com/office/drawing/2014/main" id="{3522C5E1-2031-48A3-99DE-076BC7B5678F}"/>
                          </a:ext>
                        </a:extLst>
                      </p:cNvPr>
                      <p:cNvPicPr>
                        <a:picLocks noChangeAspect="1" noChangeArrowheads="1"/>
                      </p:cNvPicPr>
                      <p:nvPr/>
                    </p:nvPicPr>
                    <p:blipFill>
                      <a:blip r:embed="rId14"/>
                      <a:srcRect/>
                      <a:stretch>
                        <a:fillRect/>
                      </a:stretch>
                    </p:blipFill>
                    <p:spPr bwMode="auto">
                      <a:xfrm>
                        <a:off x="6181777" y="1187029"/>
                        <a:ext cx="1311275" cy="846138"/>
                      </a:xfrm>
                      <a:prstGeom prst="rect">
                        <a:avLst/>
                      </a:prstGeom>
                      <a:noFill/>
                      <a:ln>
                        <a:noFill/>
                      </a:ln>
                      <a:effectLst/>
                    </p:spPr>
                  </p:pic>
                </p:oleObj>
              </mc:Fallback>
            </mc:AlternateContent>
          </a:graphicData>
        </a:graphic>
      </p:graphicFrame>
      <p:sp>
        <p:nvSpPr>
          <p:cNvPr id="15" name="Text Box 7">
            <a:extLst>
              <a:ext uri="{FF2B5EF4-FFF2-40B4-BE49-F238E27FC236}">
                <a16:creationId xmlns:a16="http://schemas.microsoft.com/office/drawing/2014/main" id="{695B85B8-2986-463C-867A-34EBE362AD39}"/>
              </a:ext>
            </a:extLst>
          </p:cNvPr>
          <p:cNvSpPr txBox="1">
            <a:spLocks noChangeArrowheads="1"/>
          </p:cNvSpPr>
          <p:nvPr/>
        </p:nvSpPr>
        <p:spPr bwMode="auto">
          <a:xfrm>
            <a:off x="610465" y="1481494"/>
            <a:ext cx="524503" cy="384721"/>
          </a:xfrm>
          <a:prstGeom prst="rect">
            <a:avLst/>
          </a:prstGeom>
          <a:noFill/>
          <a:ln w="9525">
            <a:noFill/>
            <a:miter lim="800000"/>
            <a:headEnd/>
            <a:tailEnd/>
          </a:ln>
          <a:effectLst/>
        </p:spPr>
        <p:txBody>
          <a:bodyPr wrap="none">
            <a:spAutoFit/>
          </a:bodyPr>
          <a:lstStyle/>
          <a:p>
            <a:r>
              <a:rPr lang="en-US" sz="1900" u="sng" dirty="0">
                <a:latin typeface="Times New Roman" pitchFamily="18" charset="0"/>
                <a:cs typeface="Times New Roman" pitchFamily="18" charset="0"/>
              </a:rPr>
              <a:t>S4</a:t>
            </a:r>
            <a:r>
              <a:rPr lang="en-US" sz="1900" dirty="0">
                <a:latin typeface="Times New Roman" pitchFamily="18" charset="0"/>
                <a:cs typeface="Times New Roman" pitchFamily="18" charset="0"/>
              </a:rPr>
              <a:t>:</a:t>
            </a:r>
          </a:p>
        </p:txBody>
      </p:sp>
      <p:sp>
        <p:nvSpPr>
          <p:cNvPr id="2" name="TextBox 1">
            <a:extLst>
              <a:ext uri="{FF2B5EF4-FFF2-40B4-BE49-F238E27FC236}">
                <a16:creationId xmlns:a16="http://schemas.microsoft.com/office/drawing/2014/main" id="{715AE2AD-6992-49D9-90C6-76596D4F23EC}"/>
              </a:ext>
            </a:extLst>
          </p:cNvPr>
          <p:cNvSpPr txBox="1"/>
          <p:nvPr/>
        </p:nvSpPr>
        <p:spPr>
          <a:xfrm>
            <a:off x="993056" y="5692878"/>
            <a:ext cx="5479898" cy="400110"/>
          </a:xfrm>
          <a:prstGeom prst="rect">
            <a:avLst/>
          </a:prstGeom>
          <a:noFill/>
        </p:spPr>
        <p:txBody>
          <a:bodyPr wrap="none" rtlCol="0">
            <a:spAutoFit/>
          </a:bodyPr>
          <a:lstStyle/>
          <a:p>
            <a:r>
              <a:rPr lang="en-US" sz="2000" b="0" dirty="0"/>
              <a:t>Two customers did not buy a particular toaster.</a:t>
            </a:r>
          </a:p>
        </p:txBody>
      </p:sp>
      <p:sp>
        <p:nvSpPr>
          <p:cNvPr id="16" name="TextBox 15">
            <a:extLst>
              <a:ext uri="{FF2B5EF4-FFF2-40B4-BE49-F238E27FC236}">
                <a16:creationId xmlns:a16="http://schemas.microsoft.com/office/drawing/2014/main" id="{56A887F5-CD8E-4062-9452-851BB69D0558}"/>
              </a:ext>
            </a:extLst>
          </p:cNvPr>
          <p:cNvSpPr txBox="1"/>
          <p:nvPr/>
        </p:nvSpPr>
        <p:spPr>
          <a:xfrm>
            <a:off x="997970" y="6179575"/>
            <a:ext cx="7359964" cy="400110"/>
          </a:xfrm>
          <a:prstGeom prst="rect">
            <a:avLst/>
          </a:prstGeom>
          <a:noFill/>
        </p:spPr>
        <p:txBody>
          <a:bodyPr wrap="none" rtlCol="0">
            <a:spAutoFit/>
          </a:bodyPr>
          <a:lstStyle/>
          <a:p>
            <a:r>
              <a:rPr lang="en-US" sz="2000" b="0" dirty="0"/>
              <a:t>Two cancers lack a mutation at a particular spot in the genome.</a:t>
            </a:r>
          </a:p>
        </p:txBody>
      </p:sp>
      <p:sp>
        <p:nvSpPr>
          <p:cNvPr id="17" name="TextBox 16">
            <a:extLst>
              <a:ext uri="{FF2B5EF4-FFF2-40B4-BE49-F238E27FC236}">
                <a16:creationId xmlns:a16="http://schemas.microsoft.com/office/drawing/2014/main" id="{00BB9ABB-9DFF-4605-8C7A-898DD306BCC1}"/>
              </a:ext>
            </a:extLst>
          </p:cNvPr>
          <p:cNvSpPr txBox="1"/>
          <p:nvPr/>
        </p:nvSpPr>
        <p:spPr>
          <a:xfrm>
            <a:off x="1007804" y="4075466"/>
            <a:ext cx="8071659" cy="707886"/>
          </a:xfrm>
          <a:prstGeom prst="rect">
            <a:avLst/>
          </a:prstGeom>
          <a:noFill/>
        </p:spPr>
        <p:txBody>
          <a:bodyPr wrap="square" rtlCol="0">
            <a:spAutoFit/>
          </a:bodyPr>
          <a:lstStyle/>
          <a:p>
            <a:r>
              <a:rPr lang="en-US" sz="2000" b="0" dirty="0"/>
              <a:t>A voter is classified as 0 = urban and 1 = rural. Then a 0-0 match carries as much information as a 1-1 match.</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2" grpId="0"/>
      <p:bldP spid="16"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42CDC-0AB6-4EE9-9065-9AC6188DF4E2}"/>
              </a:ext>
            </a:extLst>
          </p:cNvPr>
          <p:cNvSpPr>
            <a:spLocks noGrp="1"/>
          </p:cNvSpPr>
          <p:nvPr>
            <p:ph type="title"/>
          </p:nvPr>
        </p:nvSpPr>
        <p:spPr>
          <a:xfrm>
            <a:off x="457200" y="221932"/>
            <a:ext cx="8229600" cy="556635"/>
          </a:xfrm>
        </p:spPr>
        <p:txBody>
          <a:bodyPr/>
          <a:lstStyle/>
          <a:p>
            <a:r>
              <a:rPr lang="en-US" sz="3600" b="1" dirty="0">
                <a:latin typeface="Times New Roman" panose="02020603050405020304" pitchFamily="18" charset="0"/>
                <a:cs typeface="Times New Roman" panose="02020603050405020304" pitchFamily="18" charset="0"/>
              </a:rPr>
              <a:t>Examples with the </a:t>
            </a:r>
            <a:r>
              <a:rPr lang="en-US" sz="3300" b="1" dirty="0">
                <a:latin typeface="Courier New" panose="02070309020205020404" pitchFamily="49" charset="0"/>
                <a:cs typeface="Courier New" panose="02070309020205020404" pitchFamily="49" charset="0"/>
              </a:rPr>
              <a:t>Trees</a:t>
            </a:r>
            <a:r>
              <a:rPr lang="en-US" sz="3600" b="1" dirty="0">
                <a:latin typeface="Times New Roman" panose="02020603050405020304" pitchFamily="18" charset="0"/>
                <a:cs typeface="Times New Roman" panose="02020603050405020304" pitchFamily="18" charset="0"/>
              </a:rPr>
              <a:t> Data</a:t>
            </a:r>
          </a:p>
        </p:txBody>
      </p:sp>
      <p:sp>
        <p:nvSpPr>
          <p:cNvPr id="12" name="Text Box 11">
            <a:extLst>
              <a:ext uri="{FF2B5EF4-FFF2-40B4-BE49-F238E27FC236}">
                <a16:creationId xmlns:a16="http://schemas.microsoft.com/office/drawing/2014/main" id="{39FF1F06-59C3-4F65-9590-2E648BAEC9E6}"/>
              </a:ext>
            </a:extLst>
          </p:cNvPr>
          <p:cNvSpPr txBox="1">
            <a:spLocks noChangeArrowheads="1"/>
          </p:cNvSpPr>
          <p:nvPr/>
        </p:nvSpPr>
        <p:spPr bwMode="auto">
          <a:xfrm>
            <a:off x="3949795" y="1651352"/>
            <a:ext cx="4742385" cy="1107996"/>
          </a:xfrm>
          <a:prstGeom prst="rect">
            <a:avLst/>
          </a:prstGeom>
          <a:noFill/>
          <a:ln w="9525">
            <a:noFill/>
            <a:miter lim="800000"/>
            <a:headEnd/>
            <a:tailEnd/>
          </a:ln>
          <a:effectLst/>
        </p:spPr>
        <p:txBody>
          <a:bodyPr wrap="square">
            <a:spAutoFit/>
          </a:bodyPr>
          <a:lstStyle/>
          <a:p>
            <a:r>
              <a:rPr lang="en-US" sz="2200" b="0" dirty="0">
                <a:latin typeface="Times New Roman" pitchFamily="18" charset="0"/>
                <a:cs typeface="Times New Roman" pitchFamily="18" charset="0"/>
              </a:rPr>
              <a:t>The Trees data appears to the left. How can we find the matching and Jaccard coefficients?</a:t>
            </a:r>
          </a:p>
        </p:txBody>
      </p:sp>
      <p:sp>
        <p:nvSpPr>
          <p:cNvPr id="14" name="Rectangle 13">
            <a:extLst>
              <a:ext uri="{FF2B5EF4-FFF2-40B4-BE49-F238E27FC236}">
                <a16:creationId xmlns:a16="http://schemas.microsoft.com/office/drawing/2014/main" id="{9B15173E-0578-44EF-A45A-BEC81259EC13}"/>
              </a:ext>
            </a:extLst>
          </p:cNvPr>
          <p:cNvSpPr/>
          <p:nvPr/>
        </p:nvSpPr>
        <p:spPr>
          <a:xfrm>
            <a:off x="242413" y="814993"/>
            <a:ext cx="3707382" cy="3108543"/>
          </a:xfrm>
          <a:prstGeom prst="rect">
            <a:avLst/>
          </a:prstGeom>
        </p:spPr>
        <p:txBody>
          <a:bodyPr wrap="square">
            <a:spAutoFit/>
          </a:bodyPr>
          <a:lstStyle/>
          <a:p>
            <a:r>
              <a:rPr lang="en-US" sz="1400" dirty="0">
                <a:solidFill>
                  <a:srgbClr val="FF0000"/>
                </a:solidFill>
                <a:latin typeface="Courier New" panose="02070309020205020404" pitchFamily="49" charset="0"/>
                <a:cs typeface="Courier New" panose="02070309020205020404" pitchFamily="49" charset="0"/>
              </a:rPr>
              <a:t>&gt; Trees</a:t>
            </a:r>
          </a:p>
          <a:p>
            <a:r>
              <a:rPr lang="en-US" sz="1400" dirty="0">
                <a:solidFill>
                  <a:schemeClr val="accent6">
                    <a:lumMod val="75000"/>
                  </a:schemeClr>
                </a:solidFill>
                <a:latin typeface="Courier New" panose="02070309020205020404" pitchFamily="49" charset="0"/>
                <a:cs typeface="Courier New" panose="02070309020205020404" pitchFamily="49" charset="0"/>
              </a:rPr>
              <a:t>                   V2 V3 V4 V5</a:t>
            </a:r>
          </a:p>
          <a:p>
            <a:r>
              <a:rPr lang="en-US" sz="1400" dirty="0" err="1">
                <a:solidFill>
                  <a:schemeClr val="accent6">
                    <a:lumMod val="75000"/>
                  </a:schemeClr>
                </a:solidFill>
                <a:latin typeface="Courier New" panose="02070309020205020404" pitchFamily="49" charset="0"/>
                <a:cs typeface="Courier New" panose="02070309020205020404" pitchFamily="49" charset="0"/>
              </a:rPr>
              <a:t>RedMaple</a:t>
            </a:r>
            <a:r>
              <a:rPr lang="en-US" sz="1400" dirty="0">
                <a:solidFill>
                  <a:schemeClr val="accent6">
                    <a:lumMod val="75000"/>
                  </a:schemeClr>
                </a:solidFill>
                <a:latin typeface="Courier New" panose="02070309020205020404" pitchFamily="49" charset="0"/>
                <a:cs typeface="Courier New" panose="02070309020205020404" pitchFamily="49" charset="0"/>
              </a:rPr>
              <a:t>            0  0  1  0</a:t>
            </a:r>
          </a:p>
          <a:p>
            <a:r>
              <a:rPr lang="en-US" sz="1400" dirty="0" err="1">
                <a:solidFill>
                  <a:schemeClr val="accent6">
                    <a:lumMod val="75000"/>
                  </a:schemeClr>
                </a:solidFill>
                <a:latin typeface="Courier New" panose="02070309020205020404" pitchFamily="49" charset="0"/>
                <a:cs typeface="Courier New" panose="02070309020205020404" pitchFamily="49" charset="0"/>
              </a:rPr>
              <a:t>SugarMaple</a:t>
            </a:r>
            <a:r>
              <a:rPr lang="en-US" sz="1400" dirty="0">
                <a:solidFill>
                  <a:schemeClr val="accent6">
                    <a:lumMod val="75000"/>
                  </a:schemeClr>
                </a:solidFill>
                <a:latin typeface="Courier New" panose="02070309020205020404" pitchFamily="49" charset="0"/>
                <a:cs typeface="Courier New" panose="02070309020205020404" pitchFamily="49" charset="0"/>
              </a:rPr>
              <a:t>          1  0  1  1</a:t>
            </a:r>
          </a:p>
          <a:p>
            <a:r>
              <a:rPr lang="en-US" sz="1400" dirty="0">
                <a:solidFill>
                  <a:schemeClr val="accent6">
                    <a:lumMod val="75000"/>
                  </a:schemeClr>
                </a:solidFill>
                <a:latin typeface="Courier New" panose="02070309020205020404" pitchFamily="49" charset="0"/>
                <a:cs typeface="Courier New" panose="02070309020205020404" pitchFamily="49" charset="0"/>
              </a:rPr>
              <a:t>Boxelder            1  0  1  1</a:t>
            </a:r>
          </a:p>
          <a:p>
            <a:r>
              <a:rPr lang="en-US" sz="1400" dirty="0" err="1">
                <a:solidFill>
                  <a:schemeClr val="accent6">
                    <a:lumMod val="75000"/>
                  </a:schemeClr>
                </a:solidFill>
                <a:latin typeface="Courier New" panose="02070309020205020404" pitchFamily="49" charset="0"/>
                <a:cs typeface="Courier New" panose="02070309020205020404" pitchFamily="49" charset="0"/>
              </a:rPr>
              <a:t>FloweringDogwood</a:t>
            </a:r>
            <a:r>
              <a:rPr lang="en-US" sz="1400" dirty="0">
                <a:solidFill>
                  <a:schemeClr val="accent6">
                    <a:lumMod val="75000"/>
                  </a:schemeClr>
                </a:solidFill>
                <a:latin typeface="Courier New" panose="02070309020205020404" pitchFamily="49" charset="0"/>
                <a:cs typeface="Courier New" panose="02070309020205020404" pitchFamily="49" charset="0"/>
              </a:rPr>
              <a:t>    0  0  1  0</a:t>
            </a:r>
          </a:p>
          <a:p>
            <a:r>
              <a:rPr lang="en-US" sz="1400" dirty="0" err="1">
                <a:solidFill>
                  <a:schemeClr val="accent6">
                    <a:lumMod val="75000"/>
                  </a:schemeClr>
                </a:solidFill>
                <a:latin typeface="Courier New" panose="02070309020205020404" pitchFamily="49" charset="0"/>
                <a:cs typeface="Courier New" panose="02070309020205020404" pitchFamily="49" charset="0"/>
              </a:rPr>
              <a:t>KousaDogwood</a:t>
            </a:r>
            <a:r>
              <a:rPr lang="en-US" sz="1400" dirty="0">
                <a:solidFill>
                  <a:schemeClr val="accent6">
                    <a:lumMod val="75000"/>
                  </a:schemeClr>
                </a:solidFill>
                <a:latin typeface="Courier New" panose="02070309020205020404" pitchFamily="49" charset="0"/>
                <a:cs typeface="Courier New" panose="02070309020205020404" pitchFamily="49" charset="0"/>
              </a:rPr>
              <a:t>        1  0  1  1</a:t>
            </a:r>
          </a:p>
          <a:p>
            <a:r>
              <a:rPr lang="en-US" sz="1400" dirty="0" err="1">
                <a:solidFill>
                  <a:schemeClr val="accent6">
                    <a:lumMod val="75000"/>
                  </a:schemeClr>
                </a:solidFill>
                <a:latin typeface="Courier New" panose="02070309020205020404" pitchFamily="49" charset="0"/>
                <a:cs typeface="Courier New" panose="02070309020205020404" pitchFamily="49" charset="0"/>
              </a:rPr>
              <a:t>AmericanBeech</a:t>
            </a:r>
            <a:r>
              <a:rPr lang="en-US" sz="1400" dirty="0">
                <a:solidFill>
                  <a:schemeClr val="accent6">
                    <a:lumMod val="75000"/>
                  </a:schemeClr>
                </a:solidFill>
                <a:latin typeface="Courier New" panose="02070309020205020404" pitchFamily="49" charset="0"/>
                <a:cs typeface="Courier New" panose="02070309020205020404" pitchFamily="49" charset="0"/>
              </a:rPr>
              <a:t>       1  0  1  1</a:t>
            </a:r>
          </a:p>
          <a:p>
            <a:r>
              <a:rPr lang="en-US" sz="1400" dirty="0" err="1">
                <a:solidFill>
                  <a:schemeClr val="accent6">
                    <a:lumMod val="75000"/>
                  </a:schemeClr>
                </a:solidFill>
                <a:latin typeface="Courier New" panose="02070309020205020404" pitchFamily="49" charset="0"/>
                <a:cs typeface="Courier New" panose="02070309020205020404" pitchFamily="49" charset="0"/>
              </a:rPr>
              <a:t>RedOak</a:t>
            </a:r>
            <a:r>
              <a:rPr lang="en-US" sz="1400" dirty="0">
                <a:solidFill>
                  <a:schemeClr val="accent6">
                    <a:lumMod val="75000"/>
                  </a:schemeClr>
                </a:solidFill>
                <a:latin typeface="Courier New" panose="02070309020205020404" pitchFamily="49" charset="0"/>
                <a:cs typeface="Courier New" panose="02070309020205020404" pitchFamily="49" charset="0"/>
              </a:rPr>
              <a:t>              0  0  1  1</a:t>
            </a:r>
          </a:p>
          <a:p>
            <a:r>
              <a:rPr lang="en-US" sz="1400" dirty="0" err="1">
                <a:solidFill>
                  <a:schemeClr val="accent6">
                    <a:lumMod val="75000"/>
                  </a:schemeClr>
                </a:solidFill>
                <a:latin typeface="Courier New" panose="02070309020205020404" pitchFamily="49" charset="0"/>
                <a:cs typeface="Courier New" panose="02070309020205020404" pitchFamily="49" charset="0"/>
              </a:rPr>
              <a:t>PinOak</a:t>
            </a:r>
            <a:r>
              <a:rPr lang="en-US" sz="1400" dirty="0">
                <a:solidFill>
                  <a:schemeClr val="accent6">
                    <a:lumMod val="75000"/>
                  </a:schemeClr>
                </a:solidFill>
                <a:latin typeface="Courier New" panose="02070309020205020404" pitchFamily="49" charset="0"/>
                <a:cs typeface="Courier New" panose="02070309020205020404" pitchFamily="49" charset="0"/>
              </a:rPr>
              <a:t>              0  0  1  1</a:t>
            </a:r>
          </a:p>
          <a:p>
            <a:r>
              <a:rPr lang="en-US" sz="1400" dirty="0" err="1">
                <a:solidFill>
                  <a:schemeClr val="accent6">
                    <a:lumMod val="75000"/>
                  </a:schemeClr>
                </a:solidFill>
                <a:latin typeface="Courier New" panose="02070309020205020404" pitchFamily="49" charset="0"/>
                <a:cs typeface="Courier New" panose="02070309020205020404" pitchFamily="49" charset="0"/>
              </a:rPr>
              <a:t>ShumardOak</a:t>
            </a:r>
            <a:r>
              <a:rPr lang="en-US" sz="1400" dirty="0">
                <a:solidFill>
                  <a:schemeClr val="accent6">
                    <a:lumMod val="75000"/>
                  </a:schemeClr>
                </a:solidFill>
                <a:latin typeface="Courier New" panose="02070309020205020404" pitchFamily="49" charset="0"/>
                <a:cs typeface="Courier New" panose="02070309020205020404" pitchFamily="49" charset="0"/>
              </a:rPr>
              <a:t>          1  1  1  0</a:t>
            </a:r>
          </a:p>
          <a:p>
            <a:r>
              <a:rPr lang="en-US" sz="1400" dirty="0">
                <a:solidFill>
                  <a:schemeClr val="accent6">
                    <a:lumMod val="75000"/>
                  </a:schemeClr>
                </a:solidFill>
                <a:latin typeface="Courier New" panose="02070309020205020404" pitchFamily="49" charset="0"/>
                <a:cs typeface="Courier New" panose="02070309020205020404" pitchFamily="49" charset="0"/>
              </a:rPr>
              <a:t>Poplar              1  1  1  1</a:t>
            </a:r>
          </a:p>
          <a:p>
            <a:r>
              <a:rPr lang="en-US" sz="1400" dirty="0" err="1">
                <a:solidFill>
                  <a:schemeClr val="accent6">
                    <a:lumMod val="75000"/>
                  </a:schemeClr>
                </a:solidFill>
                <a:latin typeface="Courier New" panose="02070309020205020404" pitchFamily="49" charset="0"/>
                <a:cs typeface="Courier New" panose="02070309020205020404" pitchFamily="49" charset="0"/>
              </a:rPr>
              <a:t>ColoradoBlueSpruce</a:t>
            </a:r>
            <a:r>
              <a:rPr lang="en-US" sz="1400" dirty="0">
                <a:solidFill>
                  <a:schemeClr val="accent6">
                    <a:lumMod val="75000"/>
                  </a:schemeClr>
                </a:solidFill>
                <a:latin typeface="Courier New" panose="02070309020205020404" pitchFamily="49" charset="0"/>
                <a:cs typeface="Courier New" panose="02070309020205020404" pitchFamily="49" charset="0"/>
              </a:rPr>
              <a:t>  1  1  0  0</a:t>
            </a:r>
          </a:p>
          <a:p>
            <a:r>
              <a:rPr lang="en-US" sz="1400" dirty="0" err="1">
                <a:solidFill>
                  <a:schemeClr val="accent6">
                    <a:lumMod val="75000"/>
                  </a:schemeClr>
                </a:solidFill>
                <a:latin typeface="Courier New" panose="02070309020205020404" pitchFamily="49" charset="0"/>
                <a:cs typeface="Courier New" panose="02070309020205020404" pitchFamily="49" charset="0"/>
              </a:rPr>
              <a:t>WhitePine</a:t>
            </a:r>
            <a:r>
              <a:rPr lang="en-US" sz="1400" dirty="0">
                <a:solidFill>
                  <a:schemeClr val="accent6">
                    <a:lumMod val="75000"/>
                  </a:schemeClr>
                </a:solidFill>
                <a:latin typeface="Courier New" panose="02070309020205020404" pitchFamily="49" charset="0"/>
                <a:cs typeface="Courier New" panose="02070309020205020404" pitchFamily="49" charset="0"/>
              </a:rPr>
              <a:t>           1  1  0  0</a:t>
            </a:r>
          </a:p>
        </p:txBody>
      </p:sp>
      <p:sp>
        <p:nvSpPr>
          <p:cNvPr id="6" name="Text Box 11">
            <a:extLst>
              <a:ext uri="{FF2B5EF4-FFF2-40B4-BE49-F238E27FC236}">
                <a16:creationId xmlns:a16="http://schemas.microsoft.com/office/drawing/2014/main" id="{FD09AB2B-2A91-455E-85C7-0CFED7B4BF6E}"/>
              </a:ext>
            </a:extLst>
          </p:cNvPr>
          <p:cNvSpPr txBox="1">
            <a:spLocks noChangeArrowheads="1"/>
          </p:cNvSpPr>
          <p:nvPr/>
        </p:nvSpPr>
        <p:spPr bwMode="auto">
          <a:xfrm>
            <a:off x="157813" y="3912593"/>
            <a:ext cx="8588479" cy="738664"/>
          </a:xfrm>
          <a:prstGeom prst="rect">
            <a:avLst/>
          </a:prstGeom>
          <a:noFill/>
          <a:ln w="9525">
            <a:noFill/>
            <a:miter lim="800000"/>
            <a:headEnd/>
            <a:tailEnd/>
          </a:ln>
          <a:effectLst/>
        </p:spPr>
        <p:txBody>
          <a:bodyPr wrap="square">
            <a:spAutoFit/>
          </a:bodyPr>
          <a:lstStyle/>
          <a:p>
            <a:r>
              <a:rPr lang="en-US" sz="2100" b="0" dirty="0">
                <a:latin typeface="Times New Roman" pitchFamily="18" charset="0"/>
                <a:cs typeface="Times New Roman" pitchFamily="18" charset="0"/>
              </a:rPr>
              <a:t>Using 1 – </a:t>
            </a:r>
            <a:r>
              <a:rPr lang="en-US" sz="1900" b="0" dirty="0" err="1">
                <a:latin typeface="Courier New" panose="02070309020205020404" pitchFamily="49" charset="0"/>
                <a:cs typeface="Courier New" panose="02070309020205020404" pitchFamily="49" charset="0"/>
              </a:rPr>
              <a:t>dist</a:t>
            </a:r>
            <a:r>
              <a:rPr lang="en-US" sz="1900" b="0" dirty="0">
                <a:latin typeface="Courier New" panose="02070309020205020404" pitchFamily="49" charset="0"/>
                <a:cs typeface="Courier New" panose="02070309020205020404" pitchFamily="49" charset="0"/>
              </a:rPr>
              <a:t> </a:t>
            </a:r>
            <a:r>
              <a:rPr lang="en-US" sz="2100" b="0" dirty="0">
                <a:latin typeface="Times New Roman" pitchFamily="18" charset="0"/>
                <a:cs typeface="Times New Roman" pitchFamily="18" charset="0"/>
              </a:rPr>
              <a:t>with the </a:t>
            </a:r>
            <a:r>
              <a:rPr lang="en-US" sz="2100" b="0" dirty="0" err="1">
                <a:latin typeface="Times New Roman" pitchFamily="18" charset="0"/>
                <a:cs typeface="Times New Roman" pitchFamily="18" charset="0"/>
              </a:rPr>
              <a:t>manhattan</a:t>
            </a:r>
            <a:r>
              <a:rPr lang="en-US" sz="2100" b="0" dirty="0">
                <a:latin typeface="Times New Roman" pitchFamily="18" charset="0"/>
                <a:cs typeface="Times New Roman" pitchFamily="18" charset="0"/>
              </a:rPr>
              <a:t> method after dividing by the number of traits gives the matching coefficient.</a:t>
            </a:r>
          </a:p>
        </p:txBody>
      </p:sp>
      <p:sp>
        <p:nvSpPr>
          <p:cNvPr id="3" name="Rectangle 2">
            <a:extLst>
              <a:ext uri="{FF2B5EF4-FFF2-40B4-BE49-F238E27FC236}">
                <a16:creationId xmlns:a16="http://schemas.microsoft.com/office/drawing/2014/main" id="{A62F8D0A-46C9-4181-9BB2-3F6AF881E3CA}"/>
              </a:ext>
            </a:extLst>
          </p:cNvPr>
          <p:cNvSpPr/>
          <p:nvPr/>
        </p:nvSpPr>
        <p:spPr>
          <a:xfrm>
            <a:off x="228684" y="4672101"/>
            <a:ext cx="6847582" cy="307777"/>
          </a:xfrm>
          <a:prstGeom prst="rect">
            <a:avLst/>
          </a:prstGeom>
        </p:spPr>
        <p:txBody>
          <a:bodyPr wrap="square">
            <a:spAutoFit/>
          </a:bodyPr>
          <a:lstStyle/>
          <a:p>
            <a:r>
              <a:rPr lang="en-US" sz="1400" dirty="0">
                <a:solidFill>
                  <a:srgbClr val="FF0000"/>
                </a:solidFill>
                <a:latin typeface="Courier New" panose="02070309020205020404" pitchFamily="49" charset="0"/>
                <a:cs typeface="Courier New" panose="02070309020205020404" pitchFamily="49" charset="0"/>
              </a:rPr>
              <a:t>&gt; </a:t>
            </a:r>
            <a:r>
              <a:rPr lang="en-US" sz="1400" dirty="0" err="1">
                <a:solidFill>
                  <a:srgbClr val="FF0000"/>
                </a:solidFill>
                <a:latin typeface="Courier New" panose="02070309020205020404" pitchFamily="49" charset="0"/>
                <a:cs typeface="Courier New" panose="02070309020205020404" pitchFamily="49" charset="0"/>
              </a:rPr>
              <a:t>Trees_Match</a:t>
            </a:r>
            <a:r>
              <a:rPr lang="en-US" sz="1400" dirty="0">
                <a:solidFill>
                  <a:srgbClr val="FF0000"/>
                </a:solidFill>
                <a:latin typeface="Courier New" panose="02070309020205020404" pitchFamily="49" charset="0"/>
                <a:cs typeface="Courier New" panose="02070309020205020404" pitchFamily="49" charset="0"/>
              </a:rPr>
              <a:t>&lt;-1-dist(</a:t>
            </a:r>
            <a:r>
              <a:rPr lang="en-US" sz="1400" dirty="0" err="1">
                <a:solidFill>
                  <a:srgbClr val="FF0000"/>
                </a:solidFill>
                <a:latin typeface="Courier New" panose="02070309020205020404" pitchFamily="49" charset="0"/>
                <a:cs typeface="Courier New" panose="02070309020205020404" pitchFamily="49" charset="0"/>
              </a:rPr>
              <a:t>Trees,method</a:t>
            </a:r>
            <a:r>
              <a:rPr lang="en-US" sz="1400" dirty="0">
                <a:solidFill>
                  <a:srgbClr val="FF0000"/>
                </a:solidFill>
                <a:latin typeface="Courier New" panose="02070309020205020404" pitchFamily="49" charset="0"/>
                <a:cs typeface="Courier New" panose="02070309020205020404" pitchFamily="49" charset="0"/>
              </a:rPr>
              <a:t>="</a:t>
            </a:r>
            <a:r>
              <a:rPr lang="en-US" sz="1400" dirty="0" err="1">
                <a:solidFill>
                  <a:srgbClr val="FF0000"/>
                </a:solidFill>
                <a:latin typeface="Courier New" panose="02070309020205020404" pitchFamily="49" charset="0"/>
                <a:cs typeface="Courier New" panose="02070309020205020404" pitchFamily="49" charset="0"/>
              </a:rPr>
              <a:t>manhattan</a:t>
            </a:r>
            <a:r>
              <a:rPr lang="en-US" sz="1400" dirty="0">
                <a:solidFill>
                  <a:srgbClr val="FF0000"/>
                </a:solidFill>
                <a:latin typeface="Courier New" panose="02070309020205020404" pitchFamily="49" charset="0"/>
                <a:cs typeface="Courier New" panose="02070309020205020404" pitchFamily="49" charset="0"/>
              </a:rPr>
              <a:t>")/4</a:t>
            </a:r>
          </a:p>
        </p:txBody>
      </p:sp>
      <p:sp>
        <p:nvSpPr>
          <p:cNvPr id="8" name="Text Box 11">
            <a:extLst>
              <a:ext uri="{FF2B5EF4-FFF2-40B4-BE49-F238E27FC236}">
                <a16:creationId xmlns:a16="http://schemas.microsoft.com/office/drawing/2014/main" id="{7D210B0C-51C0-4E1A-98F4-3DDD8FCE5889}"/>
              </a:ext>
            </a:extLst>
          </p:cNvPr>
          <p:cNvSpPr txBox="1">
            <a:spLocks noChangeArrowheads="1"/>
          </p:cNvSpPr>
          <p:nvPr/>
        </p:nvSpPr>
        <p:spPr bwMode="auto">
          <a:xfrm>
            <a:off x="165145" y="5501071"/>
            <a:ext cx="8862260" cy="415498"/>
          </a:xfrm>
          <a:prstGeom prst="rect">
            <a:avLst/>
          </a:prstGeom>
          <a:noFill/>
          <a:ln w="9525">
            <a:noFill/>
            <a:miter lim="800000"/>
            <a:headEnd/>
            <a:tailEnd/>
          </a:ln>
          <a:effectLst/>
        </p:spPr>
        <p:txBody>
          <a:bodyPr wrap="square">
            <a:spAutoFit/>
          </a:bodyPr>
          <a:lstStyle/>
          <a:p>
            <a:r>
              <a:rPr lang="en-US" sz="2100" b="0" dirty="0">
                <a:latin typeface="Times New Roman" pitchFamily="18" charset="0"/>
                <a:cs typeface="Times New Roman" pitchFamily="18" charset="0"/>
              </a:rPr>
              <a:t>Using 1 – </a:t>
            </a:r>
            <a:r>
              <a:rPr lang="en-US" sz="1900" b="0" dirty="0" err="1">
                <a:latin typeface="Courier New" panose="02070309020205020404" pitchFamily="49" charset="0"/>
                <a:cs typeface="Courier New" panose="02070309020205020404" pitchFamily="49" charset="0"/>
              </a:rPr>
              <a:t>dist</a:t>
            </a:r>
            <a:r>
              <a:rPr lang="en-US" sz="1900" b="0" dirty="0">
                <a:latin typeface="Courier New" panose="02070309020205020404" pitchFamily="49" charset="0"/>
                <a:cs typeface="Courier New" panose="02070309020205020404" pitchFamily="49" charset="0"/>
              </a:rPr>
              <a:t> </a:t>
            </a:r>
            <a:r>
              <a:rPr lang="en-US" sz="2100" b="0" dirty="0">
                <a:latin typeface="Times New Roman" pitchFamily="18" charset="0"/>
                <a:cs typeface="Times New Roman" pitchFamily="18" charset="0"/>
              </a:rPr>
              <a:t>function with the </a:t>
            </a:r>
            <a:r>
              <a:rPr lang="en-US" sz="1900" b="0" dirty="0">
                <a:latin typeface="Courier New" panose="02070309020205020404" pitchFamily="49" charset="0"/>
                <a:cs typeface="Courier New" panose="02070309020205020404" pitchFamily="49" charset="0"/>
              </a:rPr>
              <a:t>binary</a:t>
            </a:r>
            <a:r>
              <a:rPr lang="en-US" sz="2100" b="0" dirty="0">
                <a:latin typeface="Times New Roman" pitchFamily="18" charset="0"/>
                <a:cs typeface="Times New Roman" pitchFamily="18" charset="0"/>
              </a:rPr>
              <a:t> method gives the Jaccard coefficient.</a:t>
            </a:r>
          </a:p>
        </p:txBody>
      </p:sp>
      <p:sp>
        <p:nvSpPr>
          <p:cNvPr id="4" name="Rectangle 3">
            <a:extLst>
              <a:ext uri="{FF2B5EF4-FFF2-40B4-BE49-F238E27FC236}">
                <a16:creationId xmlns:a16="http://schemas.microsoft.com/office/drawing/2014/main" id="{1501656B-2BA2-4805-B9BA-55EE02281821}"/>
              </a:ext>
            </a:extLst>
          </p:cNvPr>
          <p:cNvSpPr/>
          <p:nvPr/>
        </p:nvSpPr>
        <p:spPr>
          <a:xfrm>
            <a:off x="242070" y="6068034"/>
            <a:ext cx="6405716" cy="307777"/>
          </a:xfrm>
          <a:prstGeom prst="rect">
            <a:avLst/>
          </a:prstGeom>
        </p:spPr>
        <p:txBody>
          <a:bodyPr wrap="square">
            <a:spAutoFit/>
          </a:bodyPr>
          <a:lstStyle/>
          <a:p>
            <a:r>
              <a:rPr lang="en-US" sz="1400" dirty="0">
                <a:solidFill>
                  <a:srgbClr val="FF0000"/>
                </a:solidFill>
                <a:latin typeface="Courier New" panose="02070309020205020404" pitchFamily="49" charset="0"/>
                <a:cs typeface="Courier New" panose="02070309020205020404" pitchFamily="49" charset="0"/>
              </a:rPr>
              <a:t>&gt; </a:t>
            </a:r>
            <a:r>
              <a:rPr lang="en-US" sz="1400" dirty="0" err="1">
                <a:solidFill>
                  <a:srgbClr val="FF0000"/>
                </a:solidFill>
                <a:latin typeface="Courier New" panose="02070309020205020404" pitchFamily="49" charset="0"/>
                <a:cs typeface="Courier New" panose="02070309020205020404" pitchFamily="49" charset="0"/>
              </a:rPr>
              <a:t>Trees_Jaccard</a:t>
            </a:r>
            <a:r>
              <a:rPr lang="en-US" sz="1400" dirty="0">
                <a:solidFill>
                  <a:srgbClr val="FF0000"/>
                </a:solidFill>
                <a:latin typeface="Courier New" panose="02070309020205020404" pitchFamily="49" charset="0"/>
                <a:cs typeface="Courier New" panose="02070309020205020404" pitchFamily="49" charset="0"/>
              </a:rPr>
              <a:t>&lt;-1-dist(</a:t>
            </a:r>
            <a:r>
              <a:rPr lang="en-US" sz="1400" dirty="0" err="1">
                <a:solidFill>
                  <a:srgbClr val="FF0000"/>
                </a:solidFill>
                <a:latin typeface="Courier New" panose="02070309020205020404" pitchFamily="49" charset="0"/>
                <a:cs typeface="Courier New" panose="02070309020205020404" pitchFamily="49" charset="0"/>
              </a:rPr>
              <a:t>Trees,method</a:t>
            </a:r>
            <a:r>
              <a:rPr lang="en-US" sz="1400" dirty="0">
                <a:solidFill>
                  <a:srgbClr val="FF0000"/>
                </a:solidFill>
                <a:latin typeface="Courier New" panose="02070309020205020404" pitchFamily="49" charset="0"/>
                <a:cs typeface="Courier New" panose="02070309020205020404" pitchFamily="49" charset="0"/>
              </a:rPr>
              <a:t>="binary")</a:t>
            </a:r>
          </a:p>
        </p:txBody>
      </p:sp>
      <p:sp>
        <p:nvSpPr>
          <p:cNvPr id="9" name="Rectangle 8">
            <a:extLst>
              <a:ext uri="{FF2B5EF4-FFF2-40B4-BE49-F238E27FC236}">
                <a16:creationId xmlns:a16="http://schemas.microsoft.com/office/drawing/2014/main" id="{E22CDD19-D35E-4676-9A18-0E062ADDC2F1}"/>
              </a:ext>
            </a:extLst>
          </p:cNvPr>
          <p:cNvSpPr/>
          <p:nvPr/>
        </p:nvSpPr>
        <p:spPr>
          <a:xfrm>
            <a:off x="237867" y="5059429"/>
            <a:ext cx="6858000" cy="307777"/>
          </a:xfrm>
          <a:prstGeom prst="rect">
            <a:avLst/>
          </a:prstGeom>
        </p:spPr>
        <p:txBody>
          <a:bodyPr wrap="square">
            <a:spAutoFit/>
          </a:bodyPr>
          <a:lstStyle/>
          <a:p>
            <a:r>
              <a:rPr lang="en-US" sz="1400" dirty="0">
                <a:solidFill>
                  <a:srgbClr val="FF0000"/>
                </a:solidFill>
                <a:latin typeface="Courier New" panose="02070309020205020404" pitchFamily="49" charset="0"/>
                <a:cs typeface="Courier New" panose="02070309020205020404" pitchFamily="49" charset="0"/>
              </a:rPr>
              <a:t>&gt; </a:t>
            </a:r>
            <a:r>
              <a:rPr lang="en-US" sz="1400" dirty="0" err="1">
                <a:solidFill>
                  <a:srgbClr val="FF0000"/>
                </a:solidFill>
                <a:latin typeface="Courier New" panose="02070309020205020404" pitchFamily="49" charset="0"/>
                <a:cs typeface="Courier New" panose="02070309020205020404" pitchFamily="49" charset="0"/>
              </a:rPr>
              <a:t>Trees_Match_M</a:t>
            </a:r>
            <a:r>
              <a:rPr lang="en-US" sz="1400" dirty="0">
                <a:solidFill>
                  <a:srgbClr val="FF0000"/>
                </a:solidFill>
                <a:latin typeface="Courier New" panose="02070309020205020404" pitchFamily="49" charset="0"/>
                <a:cs typeface="Courier New" panose="02070309020205020404" pitchFamily="49" charset="0"/>
              </a:rPr>
              <a:t>&lt;-1-as.matrix(</a:t>
            </a:r>
            <a:r>
              <a:rPr lang="en-US" sz="1400" dirty="0" err="1">
                <a:solidFill>
                  <a:srgbClr val="FF0000"/>
                </a:solidFill>
                <a:latin typeface="Courier New" panose="02070309020205020404" pitchFamily="49" charset="0"/>
                <a:cs typeface="Courier New" panose="02070309020205020404" pitchFamily="49" charset="0"/>
              </a:rPr>
              <a:t>dist</a:t>
            </a:r>
            <a:r>
              <a:rPr lang="en-US" sz="1400" dirty="0">
                <a:solidFill>
                  <a:srgbClr val="FF0000"/>
                </a:solidFill>
                <a:latin typeface="Courier New" panose="02070309020205020404" pitchFamily="49" charset="0"/>
                <a:cs typeface="Courier New" panose="02070309020205020404" pitchFamily="49" charset="0"/>
              </a:rPr>
              <a:t>(</a:t>
            </a:r>
            <a:r>
              <a:rPr lang="en-US" sz="1400" dirty="0" err="1">
                <a:solidFill>
                  <a:srgbClr val="FF0000"/>
                </a:solidFill>
                <a:latin typeface="Courier New" panose="02070309020205020404" pitchFamily="49" charset="0"/>
                <a:cs typeface="Courier New" panose="02070309020205020404" pitchFamily="49" charset="0"/>
              </a:rPr>
              <a:t>Trees,method</a:t>
            </a:r>
            <a:r>
              <a:rPr lang="en-US" sz="1400" dirty="0">
                <a:solidFill>
                  <a:srgbClr val="FF0000"/>
                </a:solidFill>
                <a:latin typeface="Courier New" panose="02070309020205020404" pitchFamily="49" charset="0"/>
                <a:cs typeface="Courier New" panose="02070309020205020404" pitchFamily="49" charset="0"/>
              </a:rPr>
              <a:t>="</a:t>
            </a:r>
            <a:r>
              <a:rPr lang="en-US" sz="1400" dirty="0" err="1">
                <a:solidFill>
                  <a:srgbClr val="FF0000"/>
                </a:solidFill>
                <a:latin typeface="Courier New" panose="02070309020205020404" pitchFamily="49" charset="0"/>
                <a:cs typeface="Courier New" panose="02070309020205020404" pitchFamily="49" charset="0"/>
              </a:rPr>
              <a:t>manhattan</a:t>
            </a:r>
            <a:r>
              <a:rPr lang="en-US" sz="1400" dirty="0">
                <a:solidFill>
                  <a:srgbClr val="FF0000"/>
                </a:solidFill>
                <a:latin typeface="Courier New" panose="02070309020205020404" pitchFamily="49" charset="0"/>
                <a:cs typeface="Courier New" panose="02070309020205020404" pitchFamily="49" charset="0"/>
              </a:rPr>
              <a:t>")/4)</a:t>
            </a:r>
          </a:p>
        </p:txBody>
      </p:sp>
      <p:grpSp>
        <p:nvGrpSpPr>
          <p:cNvPr id="19" name="Group 18">
            <a:extLst>
              <a:ext uri="{FF2B5EF4-FFF2-40B4-BE49-F238E27FC236}">
                <a16:creationId xmlns:a16="http://schemas.microsoft.com/office/drawing/2014/main" id="{E71700A0-E34B-44E6-8C16-D1BD7A5A1D94}"/>
              </a:ext>
            </a:extLst>
          </p:cNvPr>
          <p:cNvGrpSpPr/>
          <p:nvPr/>
        </p:nvGrpSpPr>
        <p:grpSpPr>
          <a:xfrm>
            <a:off x="5637401" y="4344265"/>
            <a:ext cx="2626777" cy="453767"/>
            <a:chOff x="5637401" y="4344265"/>
            <a:chExt cx="2626777" cy="453767"/>
          </a:xfrm>
        </p:grpSpPr>
        <p:sp>
          <p:nvSpPr>
            <p:cNvPr id="10" name="TextBox 9">
              <a:extLst>
                <a:ext uri="{FF2B5EF4-FFF2-40B4-BE49-F238E27FC236}">
                  <a16:creationId xmlns:a16="http://schemas.microsoft.com/office/drawing/2014/main" id="{1216EB25-2330-4960-B8F0-B99B723AF080}"/>
                </a:ext>
              </a:extLst>
            </p:cNvPr>
            <p:cNvSpPr txBox="1"/>
            <p:nvPr/>
          </p:nvSpPr>
          <p:spPr>
            <a:xfrm>
              <a:off x="6431625" y="4344265"/>
              <a:ext cx="183255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as a </a:t>
              </a:r>
              <a:r>
                <a:rPr lang="en-US" dirty="0" err="1">
                  <a:latin typeface="Courier New" panose="02070309020205020404" pitchFamily="49" charset="0"/>
                  <a:cs typeface="Courier New" panose="02070309020205020404" pitchFamily="49" charset="0"/>
                </a:rPr>
                <a:t>dist</a:t>
              </a:r>
              <a:r>
                <a:rPr lang="en-US" dirty="0">
                  <a:latin typeface="Times New Roman" panose="02020603050405020304" pitchFamily="18" charset="0"/>
                  <a:cs typeface="Times New Roman" panose="02020603050405020304" pitchFamily="18" charset="0"/>
                </a:rPr>
                <a:t> object</a:t>
              </a:r>
            </a:p>
          </p:txBody>
        </p:sp>
        <p:cxnSp>
          <p:nvCxnSpPr>
            <p:cNvPr id="15" name="Straight Arrow Connector 14">
              <a:extLst>
                <a:ext uri="{FF2B5EF4-FFF2-40B4-BE49-F238E27FC236}">
                  <a16:creationId xmlns:a16="http://schemas.microsoft.com/office/drawing/2014/main" id="{DD27863A-3D24-42C5-8617-102C141FB282}"/>
                </a:ext>
              </a:extLst>
            </p:cNvPr>
            <p:cNvCxnSpPr>
              <a:cxnSpLocks/>
            </p:cNvCxnSpPr>
            <p:nvPr/>
          </p:nvCxnSpPr>
          <p:spPr bwMode="auto">
            <a:xfrm flipH="1">
              <a:off x="5637401" y="4528931"/>
              <a:ext cx="821934" cy="269101"/>
            </a:xfrm>
            <a:prstGeom prst="straightConnector1">
              <a:avLst/>
            </a:prstGeom>
            <a:solidFill>
              <a:schemeClr val="accent1"/>
            </a:solidFill>
            <a:ln w="25400" cap="flat" cmpd="sng" algn="ctr">
              <a:solidFill>
                <a:schemeClr val="tx1"/>
              </a:solidFill>
              <a:prstDash val="solid"/>
              <a:round/>
              <a:headEnd type="none" w="med" len="med"/>
              <a:tailEnd type="stealth"/>
            </a:ln>
            <a:effectLst/>
          </p:spPr>
        </p:cxnSp>
      </p:grpSp>
      <p:grpSp>
        <p:nvGrpSpPr>
          <p:cNvPr id="20" name="Group 19">
            <a:extLst>
              <a:ext uri="{FF2B5EF4-FFF2-40B4-BE49-F238E27FC236}">
                <a16:creationId xmlns:a16="http://schemas.microsoft.com/office/drawing/2014/main" id="{1EAC68EA-046A-48B2-B31C-FC7A62B40FDE}"/>
              </a:ext>
            </a:extLst>
          </p:cNvPr>
          <p:cNvGrpSpPr/>
          <p:nvPr/>
        </p:nvGrpSpPr>
        <p:grpSpPr>
          <a:xfrm>
            <a:off x="5770179" y="4672101"/>
            <a:ext cx="3145137" cy="419710"/>
            <a:chOff x="5803656" y="4641560"/>
            <a:chExt cx="3145137" cy="419710"/>
          </a:xfrm>
        </p:grpSpPr>
        <p:sp>
          <p:nvSpPr>
            <p:cNvPr id="13" name="TextBox 12">
              <a:extLst>
                <a:ext uri="{FF2B5EF4-FFF2-40B4-BE49-F238E27FC236}">
                  <a16:creationId xmlns:a16="http://schemas.microsoft.com/office/drawing/2014/main" id="{28D0DBB6-FCDB-4AC4-99DA-B2C95A166106}"/>
                </a:ext>
              </a:extLst>
            </p:cNvPr>
            <p:cNvSpPr txBox="1"/>
            <p:nvPr/>
          </p:nvSpPr>
          <p:spPr>
            <a:xfrm>
              <a:off x="6585736" y="4641560"/>
              <a:ext cx="236305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as a similarity matrix</a:t>
              </a:r>
            </a:p>
          </p:txBody>
        </p:sp>
        <p:cxnSp>
          <p:nvCxnSpPr>
            <p:cNvPr id="16" name="Straight Arrow Connector 15">
              <a:extLst>
                <a:ext uri="{FF2B5EF4-FFF2-40B4-BE49-F238E27FC236}">
                  <a16:creationId xmlns:a16="http://schemas.microsoft.com/office/drawing/2014/main" id="{F0A1B24F-8692-4322-83EE-9F7A69002DBD}"/>
                </a:ext>
              </a:extLst>
            </p:cNvPr>
            <p:cNvCxnSpPr>
              <a:cxnSpLocks/>
              <a:stCxn id="13" idx="1"/>
            </p:cNvCxnSpPr>
            <p:nvPr/>
          </p:nvCxnSpPr>
          <p:spPr bwMode="auto">
            <a:xfrm flipH="1">
              <a:off x="5803656" y="4826226"/>
              <a:ext cx="782080" cy="235044"/>
            </a:xfrm>
            <a:prstGeom prst="straightConnector1">
              <a:avLst/>
            </a:prstGeom>
            <a:solidFill>
              <a:schemeClr val="accent1"/>
            </a:solidFill>
            <a:ln w="25400" cap="flat" cmpd="sng" algn="ctr">
              <a:solidFill>
                <a:schemeClr val="tx1"/>
              </a:solidFill>
              <a:prstDash val="solid"/>
              <a:round/>
              <a:headEnd type="none" w="med" len="med"/>
              <a:tailEnd type="stealth"/>
            </a:ln>
            <a:effectLst/>
          </p:spPr>
        </p:cxnSp>
      </p:grpSp>
      <p:sp>
        <p:nvSpPr>
          <p:cNvPr id="18" name="Rectangle 17">
            <a:extLst>
              <a:ext uri="{FF2B5EF4-FFF2-40B4-BE49-F238E27FC236}">
                <a16:creationId xmlns:a16="http://schemas.microsoft.com/office/drawing/2014/main" id="{9C7BDED6-C6EC-44A7-83AF-C63D72B8CD6E}"/>
              </a:ext>
            </a:extLst>
          </p:cNvPr>
          <p:cNvSpPr/>
          <p:nvPr/>
        </p:nvSpPr>
        <p:spPr>
          <a:xfrm>
            <a:off x="241446" y="6403323"/>
            <a:ext cx="6858000" cy="307777"/>
          </a:xfrm>
          <a:prstGeom prst="rect">
            <a:avLst/>
          </a:prstGeom>
        </p:spPr>
        <p:txBody>
          <a:bodyPr wrap="square">
            <a:spAutoFit/>
          </a:bodyPr>
          <a:lstStyle/>
          <a:p>
            <a:r>
              <a:rPr lang="en-US" sz="1400" dirty="0">
                <a:solidFill>
                  <a:srgbClr val="FF0000"/>
                </a:solidFill>
                <a:latin typeface="Courier New" panose="02070309020205020404" pitchFamily="49" charset="0"/>
                <a:cs typeface="Courier New" panose="02070309020205020404" pitchFamily="49" charset="0"/>
              </a:rPr>
              <a:t>&gt; </a:t>
            </a:r>
            <a:r>
              <a:rPr lang="en-US" sz="1400" dirty="0" err="1">
                <a:solidFill>
                  <a:srgbClr val="FF0000"/>
                </a:solidFill>
                <a:latin typeface="Courier New" panose="02070309020205020404" pitchFamily="49" charset="0"/>
                <a:cs typeface="Courier New" panose="02070309020205020404" pitchFamily="49" charset="0"/>
              </a:rPr>
              <a:t>Trees_Jaccard_M</a:t>
            </a:r>
            <a:r>
              <a:rPr lang="en-US" sz="1400" dirty="0">
                <a:solidFill>
                  <a:srgbClr val="FF0000"/>
                </a:solidFill>
                <a:latin typeface="Courier New" panose="02070309020205020404" pitchFamily="49" charset="0"/>
                <a:cs typeface="Courier New" panose="02070309020205020404" pitchFamily="49" charset="0"/>
              </a:rPr>
              <a:t>&lt;-1-as.matrix(</a:t>
            </a:r>
            <a:r>
              <a:rPr lang="en-US" sz="1400" dirty="0" err="1">
                <a:solidFill>
                  <a:srgbClr val="FF0000"/>
                </a:solidFill>
                <a:latin typeface="Courier New" panose="02070309020205020404" pitchFamily="49" charset="0"/>
                <a:cs typeface="Courier New" panose="02070309020205020404" pitchFamily="49" charset="0"/>
              </a:rPr>
              <a:t>dist</a:t>
            </a:r>
            <a:r>
              <a:rPr lang="en-US" sz="1400" dirty="0">
                <a:solidFill>
                  <a:srgbClr val="FF0000"/>
                </a:solidFill>
                <a:latin typeface="Courier New" panose="02070309020205020404" pitchFamily="49" charset="0"/>
                <a:cs typeface="Courier New" panose="02070309020205020404" pitchFamily="49" charset="0"/>
              </a:rPr>
              <a:t>(</a:t>
            </a:r>
            <a:r>
              <a:rPr lang="en-US" sz="1400" dirty="0" err="1">
                <a:solidFill>
                  <a:srgbClr val="FF0000"/>
                </a:solidFill>
                <a:latin typeface="Courier New" panose="02070309020205020404" pitchFamily="49" charset="0"/>
                <a:cs typeface="Courier New" panose="02070309020205020404" pitchFamily="49" charset="0"/>
              </a:rPr>
              <a:t>Trees,method</a:t>
            </a:r>
            <a:r>
              <a:rPr lang="en-US" sz="1400" dirty="0">
                <a:solidFill>
                  <a:srgbClr val="FF0000"/>
                </a:solidFill>
                <a:latin typeface="Courier New" panose="02070309020205020404" pitchFamily="49" charset="0"/>
                <a:cs typeface="Courier New" panose="02070309020205020404" pitchFamily="49" charset="0"/>
              </a:rPr>
              <a:t>="binary"))</a:t>
            </a:r>
          </a:p>
        </p:txBody>
      </p:sp>
    </p:spTree>
    <p:custDataLst>
      <p:tags r:id="rId1"/>
    </p:custDataLst>
    <p:extLst>
      <p:ext uri="{BB962C8B-B14F-4D97-AF65-F5344CB8AC3E}">
        <p14:creationId xmlns:p14="http://schemas.microsoft.com/office/powerpoint/2010/main" val="121837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A652223-80B1-4424-9744-9301C1AF34E0}"/>
              </a:ext>
            </a:extLst>
          </p:cNvPr>
          <p:cNvSpPr>
            <a:spLocks noGrp="1"/>
          </p:cNvSpPr>
          <p:nvPr>
            <p:ph type="title"/>
          </p:nvPr>
        </p:nvSpPr>
        <p:spPr>
          <a:xfrm>
            <a:off x="457200" y="188575"/>
            <a:ext cx="8229600" cy="556635"/>
          </a:xfrm>
        </p:spPr>
        <p:txBody>
          <a:bodyPr/>
          <a:lstStyle/>
          <a:p>
            <a:r>
              <a:rPr lang="en-US" sz="3600" b="1" dirty="0">
                <a:latin typeface="Times New Roman" panose="02020603050405020304" pitchFamily="18" charset="0"/>
                <a:cs typeface="Times New Roman" panose="02020603050405020304" pitchFamily="18" charset="0"/>
              </a:rPr>
              <a:t>Examples with the </a:t>
            </a:r>
            <a:r>
              <a:rPr lang="en-US" sz="3300" b="1" dirty="0">
                <a:latin typeface="Courier New" panose="02070309020205020404" pitchFamily="49" charset="0"/>
                <a:cs typeface="Courier New" panose="02070309020205020404" pitchFamily="49" charset="0"/>
              </a:rPr>
              <a:t>Trees</a:t>
            </a:r>
            <a:r>
              <a:rPr lang="en-US" sz="3600" b="1" dirty="0">
                <a:latin typeface="Times New Roman" panose="02020603050405020304" pitchFamily="18" charset="0"/>
                <a:cs typeface="Times New Roman" panose="02020603050405020304" pitchFamily="18" charset="0"/>
              </a:rPr>
              <a:t> Data</a:t>
            </a:r>
          </a:p>
        </p:txBody>
      </p:sp>
      <p:sp>
        <p:nvSpPr>
          <p:cNvPr id="7" name="Text Box 11">
            <a:extLst>
              <a:ext uri="{FF2B5EF4-FFF2-40B4-BE49-F238E27FC236}">
                <a16:creationId xmlns:a16="http://schemas.microsoft.com/office/drawing/2014/main" id="{149268C3-D436-4202-B4C5-FD6CD2A60EC1}"/>
              </a:ext>
            </a:extLst>
          </p:cNvPr>
          <p:cNvSpPr txBox="1">
            <a:spLocks noChangeArrowheads="1"/>
          </p:cNvSpPr>
          <p:nvPr/>
        </p:nvSpPr>
        <p:spPr bwMode="auto">
          <a:xfrm>
            <a:off x="252864" y="826211"/>
            <a:ext cx="8433936" cy="769441"/>
          </a:xfrm>
          <a:prstGeom prst="rect">
            <a:avLst/>
          </a:prstGeom>
          <a:noFill/>
          <a:ln w="9525">
            <a:noFill/>
            <a:miter lim="800000"/>
            <a:headEnd/>
            <a:tailEnd/>
          </a:ln>
          <a:effectLst/>
        </p:spPr>
        <p:txBody>
          <a:bodyPr wrap="square">
            <a:spAutoFit/>
          </a:bodyPr>
          <a:lstStyle/>
          <a:p>
            <a:r>
              <a:rPr lang="en-US" sz="2200" b="0" dirty="0">
                <a:latin typeface="Times New Roman" pitchFamily="18" charset="0"/>
                <a:cs typeface="Times New Roman" pitchFamily="18" charset="0"/>
              </a:rPr>
              <a:t>We can use </a:t>
            </a:r>
            <a:r>
              <a:rPr lang="en-US" sz="2000" b="0" dirty="0">
                <a:latin typeface="Times New Roman" pitchFamily="18" charset="0"/>
                <a:cs typeface="Times New Roman" pitchFamily="18" charset="0"/>
              </a:rPr>
              <a:t>the </a:t>
            </a:r>
            <a:r>
              <a:rPr lang="en-US" sz="1900" b="0" dirty="0">
                <a:latin typeface="Courier New" panose="02070309020205020404" pitchFamily="49" charset="0"/>
                <a:cs typeface="Courier New" panose="02070309020205020404" pitchFamily="49" charset="0"/>
              </a:rPr>
              <a:t>abbreviate</a:t>
            </a:r>
            <a:r>
              <a:rPr lang="en-US" sz="2000" b="0" dirty="0">
                <a:latin typeface="Times New Roman" pitchFamily="18" charset="0"/>
                <a:cs typeface="Times New Roman" pitchFamily="18" charset="0"/>
              </a:rPr>
              <a:t> </a:t>
            </a:r>
            <a:r>
              <a:rPr lang="en-US" sz="2200" b="0" dirty="0">
                <a:latin typeface="Times New Roman" pitchFamily="18" charset="0"/>
                <a:cs typeface="Times New Roman" pitchFamily="18" charset="0"/>
              </a:rPr>
              <a:t>command to produce a shorter version of the tree names.</a:t>
            </a:r>
          </a:p>
        </p:txBody>
      </p:sp>
      <p:sp>
        <p:nvSpPr>
          <p:cNvPr id="8" name="Rectangle 7">
            <a:extLst>
              <a:ext uri="{FF2B5EF4-FFF2-40B4-BE49-F238E27FC236}">
                <a16:creationId xmlns:a16="http://schemas.microsoft.com/office/drawing/2014/main" id="{7A2EECCC-7291-4396-B933-3D7D40BB02DE}"/>
              </a:ext>
            </a:extLst>
          </p:cNvPr>
          <p:cNvSpPr/>
          <p:nvPr/>
        </p:nvSpPr>
        <p:spPr>
          <a:xfrm>
            <a:off x="261996" y="1543639"/>
            <a:ext cx="6858000" cy="492443"/>
          </a:xfrm>
          <a:prstGeom prst="rect">
            <a:avLst/>
          </a:prstGeom>
        </p:spPr>
        <p:txBody>
          <a:bodyPr wrap="square">
            <a:spAutoFit/>
          </a:bodyPr>
          <a:lstStyle/>
          <a:p>
            <a:r>
              <a:rPr lang="en-US" sz="1300" dirty="0">
                <a:solidFill>
                  <a:srgbClr val="FF0000"/>
                </a:solidFill>
                <a:latin typeface="Courier New" panose="02070309020205020404" pitchFamily="49" charset="0"/>
                <a:cs typeface="Courier New" panose="02070309020205020404" pitchFamily="49" charset="0"/>
              </a:rPr>
              <a:t>&gt; </a:t>
            </a:r>
            <a:r>
              <a:rPr lang="en-US" sz="1300" dirty="0" err="1">
                <a:solidFill>
                  <a:srgbClr val="FF0000"/>
                </a:solidFill>
                <a:latin typeface="Courier New" panose="02070309020205020404" pitchFamily="49" charset="0"/>
                <a:cs typeface="Courier New" panose="02070309020205020404" pitchFamily="49" charset="0"/>
              </a:rPr>
              <a:t>Trees_Jaccard_M</a:t>
            </a:r>
            <a:r>
              <a:rPr lang="en-US" sz="1300" dirty="0">
                <a:solidFill>
                  <a:srgbClr val="FF0000"/>
                </a:solidFill>
                <a:latin typeface="Courier New" panose="02070309020205020404" pitchFamily="49" charset="0"/>
                <a:cs typeface="Courier New" panose="02070309020205020404" pitchFamily="49" charset="0"/>
              </a:rPr>
              <a:t>&lt;-1-as.matrix(</a:t>
            </a:r>
            <a:r>
              <a:rPr lang="en-US" sz="1300" dirty="0" err="1">
                <a:solidFill>
                  <a:srgbClr val="FF0000"/>
                </a:solidFill>
                <a:latin typeface="Courier New" panose="02070309020205020404" pitchFamily="49" charset="0"/>
                <a:cs typeface="Courier New" panose="02070309020205020404" pitchFamily="49" charset="0"/>
              </a:rPr>
              <a:t>dist</a:t>
            </a:r>
            <a:r>
              <a:rPr lang="en-US" sz="1300" dirty="0">
                <a:solidFill>
                  <a:srgbClr val="FF0000"/>
                </a:solidFill>
                <a:latin typeface="Courier New" panose="02070309020205020404" pitchFamily="49" charset="0"/>
                <a:cs typeface="Courier New" panose="02070309020205020404" pitchFamily="49" charset="0"/>
              </a:rPr>
              <a:t>(</a:t>
            </a:r>
            <a:r>
              <a:rPr lang="en-US" sz="1300" dirty="0" err="1">
                <a:solidFill>
                  <a:srgbClr val="FF0000"/>
                </a:solidFill>
                <a:latin typeface="Courier New" panose="02070309020205020404" pitchFamily="49" charset="0"/>
                <a:cs typeface="Courier New" panose="02070309020205020404" pitchFamily="49" charset="0"/>
              </a:rPr>
              <a:t>Trees,method</a:t>
            </a:r>
            <a:r>
              <a:rPr lang="en-US" sz="1300" dirty="0">
                <a:solidFill>
                  <a:srgbClr val="FF0000"/>
                </a:solidFill>
                <a:latin typeface="Courier New" panose="02070309020205020404" pitchFamily="49" charset="0"/>
                <a:cs typeface="Courier New" panose="02070309020205020404" pitchFamily="49" charset="0"/>
              </a:rPr>
              <a:t>="binary"))</a:t>
            </a:r>
          </a:p>
          <a:p>
            <a:r>
              <a:rPr lang="en-US" sz="1300" dirty="0">
                <a:solidFill>
                  <a:srgbClr val="FF0000"/>
                </a:solidFill>
                <a:latin typeface="Courier New" panose="02070309020205020404" pitchFamily="49" charset="0"/>
                <a:cs typeface="Courier New" panose="02070309020205020404" pitchFamily="49" charset="0"/>
              </a:rPr>
              <a:t>&gt; </a:t>
            </a:r>
            <a:r>
              <a:rPr lang="en-US" sz="1300" dirty="0" err="1">
                <a:solidFill>
                  <a:srgbClr val="FF0000"/>
                </a:solidFill>
                <a:latin typeface="Courier New" panose="02070309020205020404" pitchFamily="49" charset="0"/>
                <a:cs typeface="Courier New" panose="02070309020205020404" pitchFamily="49" charset="0"/>
              </a:rPr>
              <a:t>Trees_Jaccard_M</a:t>
            </a:r>
            <a:r>
              <a:rPr lang="en-US" sz="1300" dirty="0">
                <a:solidFill>
                  <a:srgbClr val="FF0000"/>
                </a:solidFill>
                <a:latin typeface="Courier New" panose="02070309020205020404" pitchFamily="49" charset="0"/>
                <a:cs typeface="Courier New" panose="02070309020205020404" pitchFamily="49" charset="0"/>
              </a:rPr>
              <a:t>&lt;-round(Trees_Jaccard_M,3)</a:t>
            </a:r>
          </a:p>
        </p:txBody>
      </p:sp>
      <p:sp>
        <p:nvSpPr>
          <p:cNvPr id="9" name="Rectangle 8">
            <a:extLst>
              <a:ext uri="{FF2B5EF4-FFF2-40B4-BE49-F238E27FC236}">
                <a16:creationId xmlns:a16="http://schemas.microsoft.com/office/drawing/2014/main" id="{20C22B65-BA4A-433B-A7F0-077A0D0D0F20}"/>
              </a:ext>
            </a:extLst>
          </p:cNvPr>
          <p:cNvSpPr/>
          <p:nvPr/>
        </p:nvSpPr>
        <p:spPr>
          <a:xfrm>
            <a:off x="261997" y="2004571"/>
            <a:ext cx="8820360" cy="892552"/>
          </a:xfrm>
          <a:prstGeom prst="rect">
            <a:avLst/>
          </a:prstGeom>
        </p:spPr>
        <p:txBody>
          <a:bodyPr wrap="square">
            <a:spAutoFit/>
          </a:bodyPr>
          <a:lstStyle/>
          <a:p>
            <a:r>
              <a:rPr lang="en-US" sz="1300" dirty="0">
                <a:solidFill>
                  <a:srgbClr val="FF0000"/>
                </a:solidFill>
                <a:latin typeface="Courier New" panose="02070309020205020404" pitchFamily="49" charset="0"/>
                <a:cs typeface="Courier New" panose="02070309020205020404" pitchFamily="49" charset="0"/>
              </a:rPr>
              <a:t>&gt; </a:t>
            </a:r>
            <a:r>
              <a:rPr lang="en-US" sz="1300" dirty="0" err="1">
                <a:solidFill>
                  <a:srgbClr val="FF0000"/>
                </a:solidFill>
                <a:latin typeface="Courier New" panose="02070309020205020404" pitchFamily="49" charset="0"/>
                <a:cs typeface="Courier New" panose="02070309020205020404" pitchFamily="49" charset="0"/>
              </a:rPr>
              <a:t>rownames</a:t>
            </a:r>
            <a:r>
              <a:rPr lang="en-US" sz="1300" dirty="0">
                <a:solidFill>
                  <a:srgbClr val="FF0000"/>
                </a:solidFill>
                <a:latin typeface="Courier New" panose="02070309020205020404" pitchFamily="49" charset="0"/>
                <a:cs typeface="Courier New" panose="02070309020205020404" pitchFamily="49" charset="0"/>
              </a:rPr>
              <a:t>(</a:t>
            </a:r>
            <a:r>
              <a:rPr lang="en-US" sz="1300" dirty="0" err="1">
                <a:solidFill>
                  <a:srgbClr val="FF0000"/>
                </a:solidFill>
                <a:latin typeface="Courier New" panose="02070309020205020404" pitchFamily="49" charset="0"/>
                <a:cs typeface="Courier New" panose="02070309020205020404" pitchFamily="49" charset="0"/>
              </a:rPr>
              <a:t>Trees_Jaccard_M</a:t>
            </a:r>
            <a:r>
              <a:rPr lang="en-US" sz="1300" dirty="0">
                <a:solidFill>
                  <a:srgbClr val="FF0000"/>
                </a:solidFill>
                <a:latin typeface="Courier New" panose="02070309020205020404" pitchFamily="49" charset="0"/>
                <a:cs typeface="Courier New" panose="02070309020205020404" pitchFamily="49" charset="0"/>
              </a:rPr>
              <a:t>)</a:t>
            </a:r>
          </a:p>
          <a:p>
            <a:r>
              <a:rPr lang="en-US" sz="1300" dirty="0">
                <a:latin typeface="Courier New" panose="02070309020205020404" pitchFamily="49" charset="0"/>
                <a:cs typeface="Courier New" panose="02070309020205020404" pitchFamily="49" charset="0"/>
              </a:rPr>
              <a:t> </a:t>
            </a:r>
            <a:r>
              <a:rPr lang="en-US" sz="1300" dirty="0">
                <a:solidFill>
                  <a:schemeClr val="accent6">
                    <a:lumMod val="75000"/>
                  </a:schemeClr>
                </a:solidFill>
                <a:latin typeface="Courier New" panose="02070309020205020404" pitchFamily="49" charset="0"/>
                <a:cs typeface="Courier New" panose="02070309020205020404" pitchFamily="49" charset="0"/>
              </a:rPr>
              <a:t>[1] "</a:t>
            </a:r>
            <a:r>
              <a:rPr lang="en-US" sz="1300" dirty="0" err="1">
                <a:solidFill>
                  <a:schemeClr val="accent6">
                    <a:lumMod val="75000"/>
                  </a:schemeClr>
                </a:solidFill>
                <a:latin typeface="Courier New" panose="02070309020205020404" pitchFamily="49" charset="0"/>
                <a:cs typeface="Courier New" panose="02070309020205020404" pitchFamily="49" charset="0"/>
              </a:rPr>
              <a:t>RedMaple</a:t>
            </a:r>
            <a:r>
              <a:rPr lang="en-US" sz="1300" dirty="0">
                <a:solidFill>
                  <a:schemeClr val="accent6">
                    <a:lumMod val="75000"/>
                  </a:schemeClr>
                </a:solidFill>
                <a:latin typeface="Courier New" panose="02070309020205020404" pitchFamily="49" charset="0"/>
                <a:cs typeface="Courier New" panose="02070309020205020404" pitchFamily="49" charset="0"/>
              </a:rPr>
              <a:t>"           "</a:t>
            </a:r>
            <a:r>
              <a:rPr lang="en-US" sz="1300" dirty="0" err="1">
                <a:solidFill>
                  <a:schemeClr val="accent6">
                    <a:lumMod val="75000"/>
                  </a:schemeClr>
                </a:solidFill>
                <a:latin typeface="Courier New" panose="02070309020205020404" pitchFamily="49" charset="0"/>
                <a:cs typeface="Courier New" panose="02070309020205020404" pitchFamily="49" charset="0"/>
              </a:rPr>
              <a:t>SugarMaple</a:t>
            </a:r>
            <a:r>
              <a:rPr lang="en-US" sz="1300" dirty="0">
                <a:solidFill>
                  <a:schemeClr val="accent6">
                    <a:lumMod val="75000"/>
                  </a:schemeClr>
                </a:solidFill>
                <a:latin typeface="Courier New" panose="02070309020205020404" pitchFamily="49" charset="0"/>
                <a:cs typeface="Courier New" panose="02070309020205020404" pitchFamily="49" charset="0"/>
              </a:rPr>
              <a:t>"         "Boxelder"           "</a:t>
            </a:r>
            <a:r>
              <a:rPr lang="en-US" sz="1300" dirty="0" err="1">
                <a:solidFill>
                  <a:schemeClr val="accent6">
                    <a:lumMod val="75000"/>
                  </a:schemeClr>
                </a:solidFill>
                <a:latin typeface="Courier New" panose="02070309020205020404" pitchFamily="49" charset="0"/>
                <a:cs typeface="Courier New" panose="02070309020205020404" pitchFamily="49" charset="0"/>
              </a:rPr>
              <a:t>FloweringDogwood</a:t>
            </a:r>
            <a:r>
              <a:rPr lang="en-US" sz="1300" dirty="0">
                <a:solidFill>
                  <a:schemeClr val="accent6">
                    <a:lumMod val="75000"/>
                  </a:schemeClr>
                </a:solidFill>
                <a:latin typeface="Courier New" panose="02070309020205020404" pitchFamily="49" charset="0"/>
                <a:cs typeface="Courier New" panose="02070309020205020404" pitchFamily="49" charset="0"/>
              </a:rPr>
              <a:t>"  </a:t>
            </a:r>
          </a:p>
          <a:p>
            <a:r>
              <a:rPr lang="en-US" sz="1300" dirty="0">
                <a:solidFill>
                  <a:schemeClr val="accent6">
                    <a:lumMod val="75000"/>
                  </a:schemeClr>
                </a:solidFill>
                <a:latin typeface="Courier New" panose="02070309020205020404" pitchFamily="49" charset="0"/>
                <a:cs typeface="Courier New" panose="02070309020205020404" pitchFamily="49" charset="0"/>
              </a:rPr>
              <a:t> [5] "</a:t>
            </a:r>
            <a:r>
              <a:rPr lang="en-US" sz="1300" dirty="0" err="1">
                <a:solidFill>
                  <a:schemeClr val="accent6">
                    <a:lumMod val="75000"/>
                  </a:schemeClr>
                </a:solidFill>
                <a:latin typeface="Courier New" panose="02070309020205020404" pitchFamily="49" charset="0"/>
                <a:cs typeface="Courier New" panose="02070309020205020404" pitchFamily="49" charset="0"/>
              </a:rPr>
              <a:t>KousaDogwood</a:t>
            </a:r>
            <a:r>
              <a:rPr lang="en-US" sz="1300" dirty="0">
                <a:solidFill>
                  <a:schemeClr val="accent6">
                    <a:lumMod val="75000"/>
                  </a:schemeClr>
                </a:solidFill>
                <a:latin typeface="Courier New" panose="02070309020205020404" pitchFamily="49" charset="0"/>
                <a:cs typeface="Courier New" panose="02070309020205020404" pitchFamily="49" charset="0"/>
              </a:rPr>
              <a:t>"       "</a:t>
            </a:r>
            <a:r>
              <a:rPr lang="en-US" sz="1300" dirty="0" err="1">
                <a:solidFill>
                  <a:schemeClr val="accent6">
                    <a:lumMod val="75000"/>
                  </a:schemeClr>
                </a:solidFill>
                <a:latin typeface="Courier New" panose="02070309020205020404" pitchFamily="49" charset="0"/>
                <a:cs typeface="Courier New" panose="02070309020205020404" pitchFamily="49" charset="0"/>
              </a:rPr>
              <a:t>AmericanBeech</a:t>
            </a:r>
            <a:r>
              <a:rPr lang="en-US" sz="1300" dirty="0">
                <a:solidFill>
                  <a:schemeClr val="accent6">
                    <a:lumMod val="75000"/>
                  </a:schemeClr>
                </a:solidFill>
                <a:latin typeface="Courier New" panose="02070309020205020404" pitchFamily="49" charset="0"/>
                <a:cs typeface="Courier New" panose="02070309020205020404" pitchFamily="49" charset="0"/>
              </a:rPr>
              <a:t>"      "</a:t>
            </a:r>
            <a:r>
              <a:rPr lang="en-US" sz="1300" dirty="0" err="1">
                <a:solidFill>
                  <a:schemeClr val="accent6">
                    <a:lumMod val="75000"/>
                  </a:schemeClr>
                </a:solidFill>
                <a:latin typeface="Courier New" panose="02070309020205020404" pitchFamily="49" charset="0"/>
                <a:cs typeface="Courier New" panose="02070309020205020404" pitchFamily="49" charset="0"/>
              </a:rPr>
              <a:t>RedOak</a:t>
            </a:r>
            <a:r>
              <a:rPr lang="en-US" sz="1300" dirty="0">
                <a:solidFill>
                  <a:schemeClr val="accent6">
                    <a:lumMod val="75000"/>
                  </a:schemeClr>
                </a:solidFill>
                <a:latin typeface="Courier New" panose="02070309020205020404" pitchFamily="49" charset="0"/>
                <a:cs typeface="Courier New" panose="02070309020205020404" pitchFamily="49" charset="0"/>
              </a:rPr>
              <a:t>"             "</a:t>
            </a:r>
            <a:r>
              <a:rPr lang="en-US" sz="1300" dirty="0" err="1">
                <a:solidFill>
                  <a:schemeClr val="accent6">
                    <a:lumMod val="75000"/>
                  </a:schemeClr>
                </a:solidFill>
                <a:latin typeface="Courier New" panose="02070309020205020404" pitchFamily="49" charset="0"/>
                <a:cs typeface="Courier New" panose="02070309020205020404" pitchFamily="49" charset="0"/>
              </a:rPr>
              <a:t>PinOak</a:t>
            </a:r>
            <a:r>
              <a:rPr lang="en-US" sz="1300" dirty="0">
                <a:solidFill>
                  <a:schemeClr val="accent6">
                    <a:lumMod val="75000"/>
                  </a:schemeClr>
                </a:solidFill>
                <a:latin typeface="Courier New" panose="02070309020205020404" pitchFamily="49" charset="0"/>
                <a:cs typeface="Courier New" panose="02070309020205020404" pitchFamily="49" charset="0"/>
              </a:rPr>
              <a:t>"            </a:t>
            </a:r>
          </a:p>
          <a:p>
            <a:r>
              <a:rPr lang="en-US" sz="1300" dirty="0">
                <a:solidFill>
                  <a:schemeClr val="accent6">
                    <a:lumMod val="75000"/>
                  </a:schemeClr>
                </a:solidFill>
                <a:latin typeface="Courier New" panose="02070309020205020404" pitchFamily="49" charset="0"/>
                <a:cs typeface="Courier New" panose="02070309020205020404" pitchFamily="49" charset="0"/>
              </a:rPr>
              <a:t> [9] "</a:t>
            </a:r>
            <a:r>
              <a:rPr lang="en-US" sz="1300" dirty="0" err="1">
                <a:solidFill>
                  <a:schemeClr val="accent6">
                    <a:lumMod val="75000"/>
                  </a:schemeClr>
                </a:solidFill>
                <a:latin typeface="Courier New" panose="02070309020205020404" pitchFamily="49" charset="0"/>
                <a:cs typeface="Courier New" panose="02070309020205020404" pitchFamily="49" charset="0"/>
              </a:rPr>
              <a:t>ShumardOak</a:t>
            </a:r>
            <a:r>
              <a:rPr lang="en-US" sz="1300" dirty="0">
                <a:solidFill>
                  <a:schemeClr val="accent6">
                    <a:lumMod val="75000"/>
                  </a:schemeClr>
                </a:solidFill>
                <a:latin typeface="Courier New" panose="02070309020205020404" pitchFamily="49" charset="0"/>
                <a:cs typeface="Courier New" panose="02070309020205020404" pitchFamily="49" charset="0"/>
              </a:rPr>
              <a:t>"         "Poplar"             "</a:t>
            </a:r>
            <a:r>
              <a:rPr lang="en-US" sz="1300" dirty="0" err="1">
                <a:solidFill>
                  <a:schemeClr val="accent6">
                    <a:lumMod val="75000"/>
                  </a:schemeClr>
                </a:solidFill>
                <a:latin typeface="Courier New" panose="02070309020205020404" pitchFamily="49" charset="0"/>
                <a:cs typeface="Courier New" panose="02070309020205020404" pitchFamily="49" charset="0"/>
              </a:rPr>
              <a:t>ColoradoBlueSpruce</a:t>
            </a:r>
            <a:r>
              <a:rPr lang="en-US" sz="1300" dirty="0">
                <a:solidFill>
                  <a:schemeClr val="accent6">
                    <a:lumMod val="75000"/>
                  </a:schemeClr>
                </a:solidFill>
                <a:latin typeface="Courier New" panose="02070309020205020404" pitchFamily="49" charset="0"/>
                <a:cs typeface="Courier New" panose="02070309020205020404" pitchFamily="49" charset="0"/>
              </a:rPr>
              <a:t>" "</a:t>
            </a:r>
            <a:r>
              <a:rPr lang="en-US" sz="1300" dirty="0" err="1">
                <a:solidFill>
                  <a:schemeClr val="accent6">
                    <a:lumMod val="75000"/>
                  </a:schemeClr>
                </a:solidFill>
                <a:latin typeface="Courier New" panose="02070309020205020404" pitchFamily="49" charset="0"/>
                <a:cs typeface="Courier New" panose="02070309020205020404" pitchFamily="49" charset="0"/>
              </a:rPr>
              <a:t>WhitePine</a:t>
            </a:r>
            <a:r>
              <a:rPr lang="en-US" sz="1300" dirty="0">
                <a:solidFill>
                  <a:schemeClr val="accent6">
                    <a:lumMod val="75000"/>
                  </a:schemeClr>
                </a:solidFill>
                <a:latin typeface="Courier New" panose="02070309020205020404" pitchFamily="49" charset="0"/>
                <a:cs typeface="Courier New" panose="02070309020205020404" pitchFamily="49" charset="0"/>
              </a:rPr>
              <a:t>"</a:t>
            </a:r>
          </a:p>
        </p:txBody>
      </p:sp>
      <p:sp>
        <p:nvSpPr>
          <p:cNvPr id="10" name="Rectangle 9">
            <a:extLst>
              <a:ext uri="{FF2B5EF4-FFF2-40B4-BE49-F238E27FC236}">
                <a16:creationId xmlns:a16="http://schemas.microsoft.com/office/drawing/2014/main" id="{BA40F999-D271-4562-B74F-E8FF1713DEB8}"/>
              </a:ext>
            </a:extLst>
          </p:cNvPr>
          <p:cNvSpPr/>
          <p:nvPr/>
        </p:nvSpPr>
        <p:spPr>
          <a:xfrm>
            <a:off x="279970" y="3005579"/>
            <a:ext cx="7810930" cy="3293209"/>
          </a:xfrm>
          <a:prstGeom prst="rect">
            <a:avLst/>
          </a:prstGeom>
        </p:spPr>
        <p:txBody>
          <a:bodyPr wrap="square">
            <a:spAutoFit/>
          </a:bodyPr>
          <a:lstStyle/>
          <a:p>
            <a:r>
              <a:rPr lang="en-US" sz="1300" dirty="0">
                <a:solidFill>
                  <a:srgbClr val="FF0000"/>
                </a:solidFill>
                <a:latin typeface="Courier New" panose="02070309020205020404" pitchFamily="49" charset="0"/>
                <a:cs typeface="Courier New" panose="02070309020205020404" pitchFamily="49" charset="0"/>
              </a:rPr>
              <a:t>&gt; </a:t>
            </a:r>
            <a:r>
              <a:rPr lang="en-US" sz="1300" dirty="0" err="1">
                <a:solidFill>
                  <a:srgbClr val="FF0000"/>
                </a:solidFill>
                <a:latin typeface="Courier New" panose="02070309020205020404" pitchFamily="49" charset="0"/>
                <a:cs typeface="Courier New" panose="02070309020205020404" pitchFamily="49" charset="0"/>
              </a:rPr>
              <a:t>rownames</a:t>
            </a:r>
            <a:r>
              <a:rPr lang="en-US" sz="1300" dirty="0">
                <a:solidFill>
                  <a:srgbClr val="FF0000"/>
                </a:solidFill>
                <a:latin typeface="Courier New" panose="02070309020205020404" pitchFamily="49" charset="0"/>
                <a:cs typeface="Courier New" panose="02070309020205020404" pitchFamily="49" charset="0"/>
              </a:rPr>
              <a:t>(</a:t>
            </a:r>
            <a:r>
              <a:rPr lang="en-US" sz="1300" dirty="0" err="1">
                <a:solidFill>
                  <a:srgbClr val="FF0000"/>
                </a:solidFill>
                <a:latin typeface="Courier New" panose="02070309020205020404" pitchFamily="49" charset="0"/>
                <a:cs typeface="Courier New" panose="02070309020205020404" pitchFamily="49" charset="0"/>
              </a:rPr>
              <a:t>Trees_Jaccard_M</a:t>
            </a:r>
            <a:r>
              <a:rPr lang="en-US" sz="1300" dirty="0">
                <a:solidFill>
                  <a:srgbClr val="FF0000"/>
                </a:solidFill>
                <a:latin typeface="Courier New" panose="02070309020205020404" pitchFamily="49" charset="0"/>
                <a:cs typeface="Courier New" panose="02070309020205020404" pitchFamily="49" charset="0"/>
              </a:rPr>
              <a:t>)&lt;-abbreviate(</a:t>
            </a:r>
            <a:r>
              <a:rPr lang="en-US" sz="1300" dirty="0" err="1">
                <a:solidFill>
                  <a:srgbClr val="FF0000"/>
                </a:solidFill>
                <a:latin typeface="Courier New" panose="02070309020205020404" pitchFamily="49" charset="0"/>
                <a:cs typeface="Courier New" panose="02070309020205020404" pitchFamily="49" charset="0"/>
              </a:rPr>
              <a:t>rownames</a:t>
            </a:r>
            <a:r>
              <a:rPr lang="en-US" sz="1300" dirty="0">
                <a:solidFill>
                  <a:srgbClr val="FF0000"/>
                </a:solidFill>
                <a:latin typeface="Courier New" panose="02070309020205020404" pitchFamily="49" charset="0"/>
                <a:cs typeface="Courier New" panose="02070309020205020404" pitchFamily="49" charset="0"/>
              </a:rPr>
              <a:t>(</a:t>
            </a:r>
            <a:r>
              <a:rPr lang="en-US" sz="1300" dirty="0" err="1">
                <a:solidFill>
                  <a:srgbClr val="FF0000"/>
                </a:solidFill>
                <a:latin typeface="Courier New" panose="02070309020205020404" pitchFamily="49" charset="0"/>
                <a:cs typeface="Courier New" panose="02070309020205020404" pitchFamily="49" charset="0"/>
              </a:rPr>
              <a:t>Trees_Jaccard_M</a:t>
            </a:r>
            <a:r>
              <a:rPr lang="en-US" sz="1300" dirty="0">
                <a:solidFill>
                  <a:srgbClr val="FF0000"/>
                </a:solidFill>
                <a:latin typeface="Courier New" panose="02070309020205020404" pitchFamily="49" charset="0"/>
                <a:cs typeface="Courier New" panose="02070309020205020404" pitchFamily="49" charset="0"/>
              </a:rPr>
              <a:t>))</a:t>
            </a:r>
          </a:p>
          <a:p>
            <a:r>
              <a:rPr lang="en-US" sz="1300" dirty="0">
                <a:solidFill>
                  <a:srgbClr val="FF0000"/>
                </a:solidFill>
                <a:latin typeface="Courier New" panose="02070309020205020404" pitchFamily="49" charset="0"/>
                <a:cs typeface="Courier New" panose="02070309020205020404" pitchFamily="49" charset="0"/>
              </a:rPr>
              <a:t>&gt; </a:t>
            </a:r>
            <a:r>
              <a:rPr lang="en-US" sz="1300" dirty="0" err="1">
                <a:solidFill>
                  <a:srgbClr val="FF0000"/>
                </a:solidFill>
                <a:latin typeface="Courier New" panose="02070309020205020404" pitchFamily="49" charset="0"/>
                <a:cs typeface="Courier New" panose="02070309020205020404" pitchFamily="49" charset="0"/>
              </a:rPr>
              <a:t>colnames</a:t>
            </a:r>
            <a:r>
              <a:rPr lang="en-US" sz="1300" dirty="0">
                <a:solidFill>
                  <a:srgbClr val="FF0000"/>
                </a:solidFill>
                <a:latin typeface="Courier New" panose="02070309020205020404" pitchFamily="49" charset="0"/>
                <a:cs typeface="Courier New" panose="02070309020205020404" pitchFamily="49" charset="0"/>
              </a:rPr>
              <a:t>(</a:t>
            </a:r>
            <a:r>
              <a:rPr lang="en-US" sz="1300" dirty="0" err="1">
                <a:solidFill>
                  <a:srgbClr val="FF0000"/>
                </a:solidFill>
                <a:latin typeface="Courier New" panose="02070309020205020404" pitchFamily="49" charset="0"/>
                <a:cs typeface="Courier New" panose="02070309020205020404" pitchFamily="49" charset="0"/>
              </a:rPr>
              <a:t>Trees_Jaccard_M</a:t>
            </a:r>
            <a:r>
              <a:rPr lang="en-US" sz="1300" dirty="0">
                <a:solidFill>
                  <a:srgbClr val="FF0000"/>
                </a:solidFill>
                <a:latin typeface="Courier New" panose="02070309020205020404" pitchFamily="49" charset="0"/>
                <a:cs typeface="Courier New" panose="02070309020205020404" pitchFamily="49" charset="0"/>
              </a:rPr>
              <a:t>)&lt;-abbreviate(</a:t>
            </a:r>
            <a:r>
              <a:rPr lang="en-US" sz="1300" dirty="0" err="1">
                <a:solidFill>
                  <a:srgbClr val="FF0000"/>
                </a:solidFill>
                <a:latin typeface="Courier New" panose="02070309020205020404" pitchFamily="49" charset="0"/>
                <a:cs typeface="Courier New" panose="02070309020205020404" pitchFamily="49" charset="0"/>
              </a:rPr>
              <a:t>colnames</a:t>
            </a:r>
            <a:r>
              <a:rPr lang="en-US" sz="1300" dirty="0">
                <a:solidFill>
                  <a:srgbClr val="FF0000"/>
                </a:solidFill>
                <a:latin typeface="Courier New" panose="02070309020205020404" pitchFamily="49" charset="0"/>
                <a:cs typeface="Courier New" panose="02070309020205020404" pitchFamily="49" charset="0"/>
              </a:rPr>
              <a:t>(</a:t>
            </a:r>
            <a:r>
              <a:rPr lang="en-US" sz="1300" dirty="0" err="1">
                <a:solidFill>
                  <a:srgbClr val="FF0000"/>
                </a:solidFill>
                <a:latin typeface="Courier New" panose="02070309020205020404" pitchFamily="49" charset="0"/>
                <a:cs typeface="Courier New" panose="02070309020205020404" pitchFamily="49" charset="0"/>
              </a:rPr>
              <a:t>Trees_Jaccard_M</a:t>
            </a:r>
            <a:r>
              <a:rPr lang="en-US" sz="1300" dirty="0">
                <a:solidFill>
                  <a:srgbClr val="FF0000"/>
                </a:solidFill>
                <a:latin typeface="Courier New" panose="02070309020205020404" pitchFamily="49" charset="0"/>
                <a:cs typeface="Courier New" panose="02070309020205020404" pitchFamily="49" charset="0"/>
              </a:rPr>
              <a:t>))</a:t>
            </a:r>
          </a:p>
          <a:p>
            <a:r>
              <a:rPr lang="en-US" sz="1300" dirty="0">
                <a:solidFill>
                  <a:srgbClr val="FF0000"/>
                </a:solidFill>
                <a:latin typeface="Courier New" panose="02070309020205020404" pitchFamily="49" charset="0"/>
                <a:cs typeface="Courier New" panose="02070309020205020404" pitchFamily="49" charset="0"/>
              </a:rPr>
              <a:t>&gt; </a:t>
            </a:r>
            <a:r>
              <a:rPr lang="en-US" sz="1300" dirty="0" err="1">
                <a:solidFill>
                  <a:srgbClr val="FF0000"/>
                </a:solidFill>
                <a:latin typeface="Courier New" panose="02070309020205020404" pitchFamily="49" charset="0"/>
                <a:cs typeface="Courier New" panose="02070309020205020404" pitchFamily="49" charset="0"/>
              </a:rPr>
              <a:t>Trees_Jaccard_M</a:t>
            </a:r>
            <a:endParaRPr lang="en-US" sz="1300" dirty="0">
              <a:solidFill>
                <a:srgbClr val="FF0000"/>
              </a:solidFill>
              <a:latin typeface="Courier New" panose="02070309020205020404" pitchFamily="49" charset="0"/>
              <a:cs typeface="Courier New" panose="02070309020205020404" pitchFamily="49" charset="0"/>
            </a:endParaRPr>
          </a:p>
          <a:p>
            <a:r>
              <a:rPr lang="en-US" sz="1300" dirty="0">
                <a:solidFill>
                  <a:schemeClr val="accent6">
                    <a:lumMod val="75000"/>
                  </a:schemeClr>
                </a:solidFill>
                <a:latin typeface="Courier New" panose="02070309020205020404" pitchFamily="49" charset="0"/>
                <a:cs typeface="Courier New" panose="02070309020205020404" pitchFamily="49" charset="0"/>
              </a:rPr>
              <a:t>      </a:t>
            </a:r>
            <a:r>
              <a:rPr lang="en-US" sz="1300" dirty="0" err="1">
                <a:solidFill>
                  <a:schemeClr val="accent6">
                    <a:lumMod val="75000"/>
                  </a:schemeClr>
                </a:solidFill>
                <a:latin typeface="Courier New" panose="02070309020205020404" pitchFamily="49" charset="0"/>
                <a:cs typeface="Courier New" panose="02070309020205020404" pitchFamily="49" charset="0"/>
              </a:rPr>
              <a:t>RdMp</a:t>
            </a:r>
            <a:r>
              <a:rPr lang="en-US" sz="1300" dirty="0">
                <a:solidFill>
                  <a:schemeClr val="accent6">
                    <a:lumMod val="75000"/>
                  </a:schemeClr>
                </a:solidFill>
                <a:latin typeface="Courier New" panose="02070309020205020404" pitchFamily="49" charset="0"/>
                <a:cs typeface="Courier New" panose="02070309020205020404" pitchFamily="49" charset="0"/>
              </a:rPr>
              <a:t>  </a:t>
            </a:r>
            <a:r>
              <a:rPr lang="en-US" sz="1300" dirty="0" err="1">
                <a:solidFill>
                  <a:schemeClr val="accent6">
                    <a:lumMod val="75000"/>
                  </a:schemeClr>
                </a:solidFill>
                <a:latin typeface="Courier New" panose="02070309020205020404" pitchFamily="49" charset="0"/>
                <a:cs typeface="Courier New" panose="02070309020205020404" pitchFamily="49" charset="0"/>
              </a:rPr>
              <a:t>SgrM</a:t>
            </a:r>
            <a:r>
              <a:rPr lang="en-US" sz="1300" dirty="0">
                <a:solidFill>
                  <a:schemeClr val="accent6">
                    <a:lumMod val="75000"/>
                  </a:schemeClr>
                </a:solidFill>
                <a:latin typeface="Courier New" panose="02070309020205020404" pitchFamily="49" charset="0"/>
                <a:cs typeface="Courier New" panose="02070309020205020404" pitchFamily="49" charset="0"/>
              </a:rPr>
              <a:t>  </a:t>
            </a:r>
            <a:r>
              <a:rPr lang="en-US" sz="1300" dirty="0" err="1">
                <a:solidFill>
                  <a:schemeClr val="accent6">
                    <a:lumMod val="75000"/>
                  </a:schemeClr>
                </a:solidFill>
                <a:latin typeface="Courier New" panose="02070309020205020404" pitchFamily="49" charset="0"/>
                <a:cs typeface="Courier New" panose="02070309020205020404" pitchFamily="49" charset="0"/>
              </a:rPr>
              <a:t>Bxld</a:t>
            </a:r>
            <a:r>
              <a:rPr lang="en-US" sz="1300" dirty="0">
                <a:solidFill>
                  <a:schemeClr val="accent6">
                    <a:lumMod val="75000"/>
                  </a:schemeClr>
                </a:solidFill>
                <a:latin typeface="Courier New" panose="02070309020205020404" pitchFamily="49" charset="0"/>
                <a:cs typeface="Courier New" panose="02070309020205020404" pitchFamily="49" charset="0"/>
              </a:rPr>
              <a:t>  </a:t>
            </a:r>
            <a:r>
              <a:rPr lang="en-US" sz="1300" dirty="0" err="1">
                <a:solidFill>
                  <a:schemeClr val="accent6">
                    <a:lumMod val="75000"/>
                  </a:schemeClr>
                </a:solidFill>
                <a:latin typeface="Courier New" panose="02070309020205020404" pitchFamily="49" charset="0"/>
                <a:cs typeface="Courier New" panose="02070309020205020404" pitchFamily="49" charset="0"/>
              </a:rPr>
              <a:t>FlwD</a:t>
            </a:r>
            <a:r>
              <a:rPr lang="en-US" sz="1300" dirty="0">
                <a:solidFill>
                  <a:schemeClr val="accent6">
                    <a:lumMod val="75000"/>
                  </a:schemeClr>
                </a:solidFill>
                <a:latin typeface="Courier New" panose="02070309020205020404" pitchFamily="49" charset="0"/>
                <a:cs typeface="Courier New" panose="02070309020205020404" pitchFamily="49" charset="0"/>
              </a:rPr>
              <a:t>  </a:t>
            </a:r>
            <a:r>
              <a:rPr lang="en-US" sz="1300" dirty="0" err="1">
                <a:solidFill>
                  <a:schemeClr val="accent6">
                    <a:lumMod val="75000"/>
                  </a:schemeClr>
                </a:solidFill>
                <a:latin typeface="Courier New" panose="02070309020205020404" pitchFamily="49" charset="0"/>
                <a:cs typeface="Courier New" panose="02070309020205020404" pitchFamily="49" charset="0"/>
              </a:rPr>
              <a:t>KsDg</a:t>
            </a:r>
            <a:r>
              <a:rPr lang="en-US" sz="1300" dirty="0">
                <a:solidFill>
                  <a:schemeClr val="accent6">
                    <a:lumMod val="75000"/>
                  </a:schemeClr>
                </a:solidFill>
                <a:latin typeface="Courier New" panose="02070309020205020404" pitchFamily="49" charset="0"/>
                <a:cs typeface="Courier New" panose="02070309020205020404" pitchFamily="49" charset="0"/>
              </a:rPr>
              <a:t>  </a:t>
            </a:r>
            <a:r>
              <a:rPr lang="en-US" sz="1300" dirty="0" err="1">
                <a:solidFill>
                  <a:schemeClr val="accent6">
                    <a:lumMod val="75000"/>
                  </a:schemeClr>
                </a:solidFill>
                <a:latin typeface="Courier New" panose="02070309020205020404" pitchFamily="49" charset="0"/>
                <a:cs typeface="Courier New" panose="02070309020205020404" pitchFamily="49" charset="0"/>
              </a:rPr>
              <a:t>AmrB</a:t>
            </a:r>
            <a:r>
              <a:rPr lang="en-US" sz="1300" dirty="0">
                <a:solidFill>
                  <a:schemeClr val="accent6">
                    <a:lumMod val="75000"/>
                  </a:schemeClr>
                </a:solidFill>
                <a:latin typeface="Courier New" panose="02070309020205020404" pitchFamily="49" charset="0"/>
                <a:cs typeface="Courier New" panose="02070309020205020404" pitchFamily="49" charset="0"/>
              </a:rPr>
              <a:t>  </a:t>
            </a:r>
            <a:r>
              <a:rPr lang="en-US" sz="1300" dirty="0" err="1">
                <a:solidFill>
                  <a:schemeClr val="accent6">
                    <a:lumMod val="75000"/>
                  </a:schemeClr>
                </a:solidFill>
                <a:latin typeface="Courier New" panose="02070309020205020404" pitchFamily="49" charset="0"/>
                <a:cs typeface="Courier New" panose="02070309020205020404" pitchFamily="49" charset="0"/>
              </a:rPr>
              <a:t>RdOk</a:t>
            </a:r>
            <a:r>
              <a:rPr lang="en-US" sz="1300" dirty="0">
                <a:solidFill>
                  <a:schemeClr val="accent6">
                    <a:lumMod val="75000"/>
                  </a:schemeClr>
                </a:solidFill>
                <a:latin typeface="Courier New" panose="02070309020205020404" pitchFamily="49" charset="0"/>
                <a:cs typeface="Courier New" panose="02070309020205020404" pitchFamily="49" charset="0"/>
              </a:rPr>
              <a:t>  </a:t>
            </a:r>
            <a:r>
              <a:rPr lang="en-US" sz="1300" dirty="0" err="1">
                <a:solidFill>
                  <a:schemeClr val="accent6">
                    <a:lumMod val="75000"/>
                  </a:schemeClr>
                </a:solidFill>
                <a:latin typeface="Courier New" panose="02070309020205020404" pitchFamily="49" charset="0"/>
                <a:cs typeface="Courier New" panose="02070309020205020404" pitchFamily="49" charset="0"/>
              </a:rPr>
              <a:t>PnOk</a:t>
            </a:r>
            <a:r>
              <a:rPr lang="en-US" sz="1300" dirty="0">
                <a:solidFill>
                  <a:schemeClr val="accent6">
                    <a:lumMod val="75000"/>
                  </a:schemeClr>
                </a:solidFill>
                <a:latin typeface="Courier New" panose="02070309020205020404" pitchFamily="49" charset="0"/>
                <a:cs typeface="Courier New" panose="02070309020205020404" pitchFamily="49" charset="0"/>
              </a:rPr>
              <a:t>  </a:t>
            </a:r>
            <a:r>
              <a:rPr lang="en-US" sz="1300" dirty="0" err="1">
                <a:solidFill>
                  <a:schemeClr val="accent6">
                    <a:lumMod val="75000"/>
                  </a:schemeClr>
                </a:solidFill>
                <a:latin typeface="Courier New" panose="02070309020205020404" pitchFamily="49" charset="0"/>
                <a:cs typeface="Courier New" panose="02070309020205020404" pitchFamily="49" charset="0"/>
              </a:rPr>
              <a:t>ShmO</a:t>
            </a:r>
            <a:r>
              <a:rPr lang="en-US" sz="1300" dirty="0">
                <a:solidFill>
                  <a:schemeClr val="accent6">
                    <a:lumMod val="75000"/>
                  </a:schemeClr>
                </a:solidFill>
                <a:latin typeface="Courier New" panose="02070309020205020404" pitchFamily="49" charset="0"/>
                <a:cs typeface="Courier New" panose="02070309020205020404" pitchFamily="49" charset="0"/>
              </a:rPr>
              <a:t> </a:t>
            </a:r>
            <a:r>
              <a:rPr lang="en-US" sz="1300" dirty="0" err="1">
                <a:solidFill>
                  <a:schemeClr val="accent6">
                    <a:lumMod val="75000"/>
                  </a:schemeClr>
                </a:solidFill>
                <a:latin typeface="Courier New" panose="02070309020205020404" pitchFamily="49" charset="0"/>
                <a:cs typeface="Courier New" panose="02070309020205020404" pitchFamily="49" charset="0"/>
              </a:rPr>
              <a:t>Pplr</a:t>
            </a:r>
            <a:r>
              <a:rPr lang="en-US" sz="1300" dirty="0">
                <a:solidFill>
                  <a:schemeClr val="accent6">
                    <a:lumMod val="75000"/>
                  </a:schemeClr>
                </a:solidFill>
                <a:latin typeface="Courier New" panose="02070309020205020404" pitchFamily="49" charset="0"/>
                <a:cs typeface="Courier New" panose="02070309020205020404" pitchFamily="49" charset="0"/>
              </a:rPr>
              <a:t>  </a:t>
            </a:r>
            <a:r>
              <a:rPr lang="en-US" sz="1300" dirty="0" err="1">
                <a:solidFill>
                  <a:schemeClr val="accent6">
                    <a:lumMod val="75000"/>
                  </a:schemeClr>
                </a:solidFill>
                <a:latin typeface="Courier New" panose="02070309020205020404" pitchFamily="49" charset="0"/>
                <a:cs typeface="Courier New" panose="02070309020205020404" pitchFamily="49" charset="0"/>
              </a:rPr>
              <a:t>ClBS</a:t>
            </a:r>
            <a:r>
              <a:rPr lang="en-US" sz="1300" dirty="0">
                <a:solidFill>
                  <a:schemeClr val="accent6">
                    <a:lumMod val="75000"/>
                  </a:schemeClr>
                </a:solidFill>
                <a:latin typeface="Courier New" panose="02070309020205020404" pitchFamily="49" charset="0"/>
                <a:cs typeface="Courier New" panose="02070309020205020404" pitchFamily="49" charset="0"/>
              </a:rPr>
              <a:t>  </a:t>
            </a:r>
            <a:r>
              <a:rPr lang="en-US" sz="1300" dirty="0" err="1">
                <a:solidFill>
                  <a:schemeClr val="accent6">
                    <a:lumMod val="75000"/>
                  </a:schemeClr>
                </a:solidFill>
                <a:latin typeface="Courier New" panose="02070309020205020404" pitchFamily="49" charset="0"/>
                <a:cs typeface="Courier New" panose="02070309020205020404" pitchFamily="49" charset="0"/>
              </a:rPr>
              <a:t>WhtP</a:t>
            </a:r>
            <a:endParaRPr lang="en-US" sz="1300" dirty="0">
              <a:solidFill>
                <a:schemeClr val="accent6">
                  <a:lumMod val="75000"/>
                </a:schemeClr>
              </a:solidFill>
              <a:latin typeface="Courier New" panose="02070309020205020404" pitchFamily="49" charset="0"/>
              <a:cs typeface="Courier New" panose="02070309020205020404" pitchFamily="49" charset="0"/>
            </a:endParaRPr>
          </a:p>
          <a:p>
            <a:r>
              <a:rPr lang="en-US" sz="1300" dirty="0" err="1">
                <a:solidFill>
                  <a:schemeClr val="accent6">
                    <a:lumMod val="75000"/>
                  </a:schemeClr>
                </a:solidFill>
                <a:latin typeface="Courier New" panose="02070309020205020404" pitchFamily="49" charset="0"/>
                <a:cs typeface="Courier New" panose="02070309020205020404" pitchFamily="49" charset="0"/>
              </a:rPr>
              <a:t>RdMp</a:t>
            </a:r>
            <a:r>
              <a:rPr lang="en-US" sz="1300" dirty="0">
                <a:solidFill>
                  <a:schemeClr val="accent6">
                    <a:lumMod val="75000"/>
                  </a:schemeClr>
                </a:solidFill>
                <a:latin typeface="Courier New" panose="02070309020205020404" pitchFamily="49" charset="0"/>
                <a:cs typeface="Courier New" panose="02070309020205020404" pitchFamily="49" charset="0"/>
              </a:rPr>
              <a:t> 1.000 0.333 0.333 1.000 0.333 0.333 0.500 0.500 0.333 0.25 0.000 0.000</a:t>
            </a:r>
          </a:p>
          <a:p>
            <a:r>
              <a:rPr lang="en-US" sz="1300" dirty="0" err="1">
                <a:solidFill>
                  <a:schemeClr val="accent6">
                    <a:lumMod val="75000"/>
                  </a:schemeClr>
                </a:solidFill>
                <a:latin typeface="Courier New" panose="02070309020205020404" pitchFamily="49" charset="0"/>
                <a:cs typeface="Courier New" panose="02070309020205020404" pitchFamily="49" charset="0"/>
              </a:rPr>
              <a:t>SgrM</a:t>
            </a:r>
            <a:r>
              <a:rPr lang="en-US" sz="1300" dirty="0">
                <a:solidFill>
                  <a:schemeClr val="accent6">
                    <a:lumMod val="75000"/>
                  </a:schemeClr>
                </a:solidFill>
                <a:latin typeface="Courier New" panose="02070309020205020404" pitchFamily="49" charset="0"/>
                <a:cs typeface="Courier New" panose="02070309020205020404" pitchFamily="49" charset="0"/>
              </a:rPr>
              <a:t> 0.333 1.000 1.000 0.333 1.000 1.000 0.667 0.667 0.500 0.75 0.250 0.250</a:t>
            </a:r>
          </a:p>
          <a:p>
            <a:r>
              <a:rPr lang="en-US" sz="1300" dirty="0" err="1">
                <a:solidFill>
                  <a:schemeClr val="accent6">
                    <a:lumMod val="75000"/>
                  </a:schemeClr>
                </a:solidFill>
                <a:latin typeface="Courier New" panose="02070309020205020404" pitchFamily="49" charset="0"/>
                <a:cs typeface="Courier New" panose="02070309020205020404" pitchFamily="49" charset="0"/>
              </a:rPr>
              <a:t>Bxld</a:t>
            </a:r>
            <a:r>
              <a:rPr lang="en-US" sz="1300" dirty="0">
                <a:solidFill>
                  <a:schemeClr val="accent6">
                    <a:lumMod val="75000"/>
                  </a:schemeClr>
                </a:solidFill>
                <a:latin typeface="Courier New" panose="02070309020205020404" pitchFamily="49" charset="0"/>
                <a:cs typeface="Courier New" panose="02070309020205020404" pitchFamily="49" charset="0"/>
              </a:rPr>
              <a:t> 0.333 1.000 1.000 0.333 1.000 1.000 0.667 0.667 0.500 0.75 0.250 0.250</a:t>
            </a:r>
          </a:p>
          <a:p>
            <a:r>
              <a:rPr lang="en-US" sz="1300" dirty="0" err="1">
                <a:solidFill>
                  <a:schemeClr val="accent6">
                    <a:lumMod val="75000"/>
                  </a:schemeClr>
                </a:solidFill>
                <a:latin typeface="Courier New" panose="02070309020205020404" pitchFamily="49" charset="0"/>
                <a:cs typeface="Courier New" panose="02070309020205020404" pitchFamily="49" charset="0"/>
              </a:rPr>
              <a:t>FlwD</a:t>
            </a:r>
            <a:r>
              <a:rPr lang="en-US" sz="1300" dirty="0">
                <a:solidFill>
                  <a:schemeClr val="accent6">
                    <a:lumMod val="75000"/>
                  </a:schemeClr>
                </a:solidFill>
                <a:latin typeface="Courier New" panose="02070309020205020404" pitchFamily="49" charset="0"/>
                <a:cs typeface="Courier New" panose="02070309020205020404" pitchFamily="49" charset="0"/>
              </a:rPr>
              <a:t> 1.000 0.333 0.333 1.000 0.333 0.333 0.500 0.500 0.333 0.25 0.000 0.000</a:t>
            </a:r>
          </a:p>
          <a:p>
            <a:r>
              <a:rPr lang="en-US" sz="1300" dirty="0" err="1">
                <a:solidFill>
                  <a:schemeClr val="accent6">
                    <a:lumMod val="75000"/>
                  </a:schemeClr>
                </a:solidFill>
                <a:latin typeface="Courier New" panose="02070309020205020404" pitchFamily="49" charset="0"/>
                <a:cs typeface="Courier New" panose="02070309020205020404" pitchFamily="49" charset="0"/>
              </a:rPr>
              <a:t>KsDg</a:t>
            </a:r>
            <a:r>
              <a:rPr lang="en-US" sz="1300" dirty="0">
                <a:solidFill>
                  <a:schemeClr val="accent6">
                    <a:lumMod val="75000"/>
                  </a:schemeClr>
                </a:solidFill>
                <a:latin typeface="Courier New" panose="02070309020205020404" pitchFamily="49" charset="0"/>
                <a:cs typeface="Courier New" panose="02070309020205020404" pitchFamily="49" charset="0"/>
              </a:rPr>
              <a:t> 0.333 1.000 1.000 0.333 1.000 1.000 0.667 0.667 0.500 0.75 0.250 0.250</a:t>
            </a:r>
          </a:p>
          <a:p>
            <a:r>
              <a:rPr lang="en-US" sz="1300" dirty="0" err="1">
                <a:solidFill>
                  <a:schemeClr val="accent6">
                    <a:lumMod val="75000"/>
                  </a:schemeClr>
                </a:solidFill>
                <a:latin typeface="Courier New" panose="02070309020205020404" pitchFamily="49" charset="0"/>
                <a:cs typeface="Courier New" panose="02070309020205020404" pitchFamily="49" charset="0"/>
              </a:rPr>
              <a:t>AmrB</a:t>
            </a:r>
            <a:r>
              <a:rPr lang="en-US" sz="1300" dirty="0">
                <a:solidFill>
                  <a:schemeClr val="accent6">
                    <a:lumMod val="75000"/>
                  </a:schemeClr>
                </a:solidFill>
                <a:latin typeface="Courier New" panose="02070309020205020404" pitchFamily="49" charset="0"/>
                <a:cs typeface="Courier New" panose="02070309020205020404" pitchFamily="49" charset="0"/>
              </a:rPr>
              <a:t> 0.333 1.000 1.000 0.333 1.000 1.000 0.667 0.667 0.500 0.75 0.250 0.250</a:t>
            </a:r>
          </a:p>
          <a:p>
            <a:r>
              <a:rPr lang="en-US" sz="1300" dirty="0" err="1">
                <a:solidFill>
                  <a:schemeClr val="accent6">
                    <a:lumMod val="75000"/>
                  </a:schemeClr>
                </a:solidFill>
                <a:latin typeface="Courier New" panose="02070309020205020404" pitchFamily="49" charset="0"/>
                <a:cs typeface="Courier New" panose="02070309020205020404" pitchFamily="49" charset="0"/>
              </a:rPr>
              <a:t>RdOk</a:t>
            </a:r>
            <a:r>
              <a:rPr lang="en-US" sz="1300" dirty="0">
                <a:solidFill>
                  <a:schemeClr val="accent6">
                    <a:lumMod val="75000"/>
                  </a:schemeClr>
                </a:solidFill>
                <a:latin typeface="Courier New" panose="02070309020205020404" pitchFamily="49" charset="0"/>
                <a:cs typeface="Courier New" panose="02070309020205020404" pitchFamily="49" charset="0"/>
              </a:rPr>
              <a:t> 0.500 0.667 0.667 0.500 0.667 0.667 1.000 1.000 0.250 0.50 0.000 0.000</a:t>
            </a:r>
          </a:p>
          <a:p>
            <a:r>
              <a:rPr lang="en-US" sz="1300" dirty="0" err="1">
                <a:solidFill>
                  <a:schemeClr val="accent6">
                    <a:lumMod val="75000"/>
                  </a:schemeClr>
                </a:solidFill>
                <a:latin typeface="Courier New" panose="02070309020205020404" pitchFamily="49" charset="0"/>
                <a:cs typeface="Courier New" panose="02070309020205020404" pitchFamily="49" charset="0"/>
              </a:rPr>
              <a:t>PnOk</a:t>
            </a:r>
            <a:r>
              <a:rPr lang="en-US" sz="1300" dirty="0">
                <a:solidFill>
                  <a:schemeClr val="accent6">
                    <a:lumMod val="75000"/>
                  </a:schemeClr>
                </a:solidFill>
                <a:latin typeface="Courier New" panose="02070309020205020404" pitchFamily="49" charset="0"/>
                <a:cs typeface="Courier New" panose="02070309020205020404" pitchFamily="49" charset="0"/>
              </a:rPr>
              <a:t> 0.500 0.667 0.667 0.500 0.667 0.667 1.000 1.000 0.250 0.50 0.000 0.000</a:t>
            </a:r>
          </a:p>
          <a:p>
            <a:r>
              <a:rPr lang="en-US" sz="1300" dirty="0" err="1">
                <a:solidFill>
                  <a:schemeClr val="accent6">
                    <a:lumMod val="75000"/>
                  </a:schemeClr>
                </a:solidFill>
                <a:latin typeface="Courier New" panose="02070309020205020404" pitchFamily="49" charset="0"/>
                <a:cs typeface="Courier New" panose="02070309020205020404" pitchFamily="49" charset="0"/>
              </a:rPr>
              <a:t>ShmO</a:t>
            </a:r>
            <a:r>
              <a:rPr lang="en-US" sz="1300" dirty="0">
                <a:solidFill>
                  <a:schemeClr val="accent6">
                    <a:lumMod val="75000"/>
                  </a:schemeClr>
                </a:solidFill>
                <a:latin typeface="Courier New" panose="02070309020205020404" pitchFamily="49" charset="0"/>
                <a:cs typeface="Courier New" panose="02070309020205020404" pitchFamily="49" charset="0"/>
              </a:rPr>
              <a:t> 0.333 0.500 0.500 0.333 0.500 0.500 0.250 0.250 1.000 0.75 0.667 0.667</a:t>
            </a:r>
          </a:p>
          <a:p>
            <a:r>
              <a:rPr lang="en-US" sz="1300" dirty="0" err="1">
                <a:solidFill>
                  <a:schemeClr val="accent6">
                    <a:lumMod val="75000"/>
                  </a:schemeClr>
                </a:solidFill>
                <a:latin typeface="Courier New" panose="02070309020205020404" pitchFamily="49" charset="0"/>
                <a:cs typeface="Courier New" panose="02070309020205020404" pitchFamily="49" charset="0"/>
              </a:rPr>
              <a:t>Pplr</a:t>
            </a:r>
            <a:r>
              <a:rPr lang="en-US" sz="1300" dirty="0">
                <a:solidFill>
                  <a:schemeClr val="accent6">
                    <a:lumMod val="75000"/>
                  </a:schemeClr>
                </a:solidFill>
                <a:latin typeface="Courier New" panose="02070309020205020404" pitchFamily="49" charset="0"/>
                <a:cs typeface="Courier New" panose="02070309020205020404" pitchFamily="49" charset="0"/>
              </a:rPr>
              <a:t> 0.250 0.750 0.750 0.250 0.750 0.750 0.500 0.500 0.750 1.00 0.500 0.500</a:t>
            </a:r>
          </a:p>
          <a:p>
            <a:r>
              <a:rPr lang="en-US" sz="1300" dirty="0" err="1">
                <a:solidFill>
                  <a:schemeClr val="accent6">
                    <a:lumMod val="75000"/>
                  </a:schemeClr>
                </a:solidFill>
                <a:latin typeface="Courier New" panose="02070309020205020404" pitchFamily="49" charset="0"/>
                <a:cs typeface="Courier New" panose="02070309020205020404" pitchFamily="49" charset="0"/>
              </a:rPr>
              <a:t>ClBS</a:t>
            </a:r>
            <a:r>
              <a:rPr lang="en-US" sz="1300" dirty="0">
                <a:solidFill>
                  <a:schemeClr val="accent6">
                    <a:lumMod val="75000"/>
                  </a:schemeClr>
                </a:solidFill>
                <a:latin typeface="Courier New" panose="02070309020205020404" pitchFamily="49" charset="0"/>
                <a:cs typeface="Courier New" panose="02070309020205020404" pitchFamily="49" charset="0"/>
              </a:rPr>
              <a:t> 0.000 0.250 0.250 0.000 0.250 0.250 0.000 0.000 0.667 0.50 1.000 1.000</a:t>
            </a:r>
          </a:p>
          <a:p>
            <a:r>
              <a:rPr lang="en-US" sz="1300" dirty="0" err="1">
                <a:solidFill>
                  <a:schemeClr val="accent6">
                    <a:lumMod val="75000"/>
                  </a:schemeClr>
                </a:solidFill>
                <a:latin typeface="Courier New" panose="02070309020205020404" pitchFamily="49" charset="0"/>
                <a:cs typeface="Courier New" panose="02070309020205020404" pitchFamily="49" charset="0"/>
              </a:rPr>
              <a:t>WhtP</a:t>
            </a:r>
            <a:r>
              <a:rPr lang="en-US" sz="1300" dirty="0">
                <a:solidFill>
                  <a:schemeClr val="accent6">
                    <a:lumMod val="75000"/>
                  </a:schemeClr>
                </a:solidFill>
                <a:latin typeface="Courier New" panose="02070309020205020404" pitchFamily="49" charset="0"/>
                <a:cs typeface="Courier New" panose="02070309020205020404" pitchFamily="49" charset="0"/>
              </a:rPr>
              <a:t> 0.000 0.250 0.250 0.000 0.250 0.250 0.000 0.000 0.667 0.50 1.000 1.000</a:t>
            </a:r>
          </a:p>
        </p:txBody>
      </p:sp>
    </p:spTree>
    <p:extLst>
      <p:ext uri="{BB962C8B-B14F-4D97-AF65-F5344CB8AC3E}">
        <p14:creationId xmlns:p14="http://schemas.microsoft.com/office/powerpoint/2010/main" val="35466117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0.2|36.8|6.3|17|5.8"/>
</p:tagLst>
</file>

<file path=ppt/tags/tag10.xml><?xml version="1.0" encoding="utf-8"?>
<p:tagLst xmlns:a="http://schemas.openxmlformats.org/drawingml/2006/main" xmlns:r="http://schemas.openxmlformats.org/officeDocument/2006/relationships" xmlns:p="http://schemas.openxmlformats.org/presentationml/2006/main">
  <p:tag name="TIMING" val="|4.8|13.4|21.8|8.6|15.5|11.4|12.3|68.4|61.1"/>
</p:tagLst>
</file>

<file path=ppt/tags/tag11.xml><?xml version="1.0" encoding="utf-8"?>
<p:tagLst xmlns:a="http://schemas.openxmlformats.org/drawingml/2006/main" xmlns:r="http://schemas.openxmlformats.org/officeDocument/2006/relationships" xmlns:p="http://schemas.openxmlformats.org/presentationml/2006/main">
  <p:tag name="TIMING" val="|125.4"/>
</p:tagLst>
</file>

<file path=ppt/tags/tag12.xml><?xml version="1.0" encoding="utf-8"?>
<p:tagLst xmlns:a="http://schemas.openxmlformats.org/drawingml/2006/main" xmlns:r="http://schemas.openxmlformats.org/officeDocument/2006/relationships" xmlns:p="http://schemas.openxmlformats.org/presentationml/2006/main">
  <p:tag name="TIMING" val="|23.3|30|18.8|37.3|45.1|52.6|49.9"/>
</p:tagLst>
</file>

<file path=ppt/tags/tag13.xml><?xml version="1.0" encoding="utf-8"?>
<p:tagLst xmlns:a="http://schemas.openxmlformats.org/drawingml/2006/main" xmlns:r="http://schemas.openxmlformats.org/officeDocument/2006/relationships" xmlns:p="http://schemas.openxmlformats.org/presentationml/2006/main">
  <p:tag name="TIMING" val="|139.3|52.9"/>
</p:tagLst>
</file>

<file path=ppt/tags/tag2.xml><?xml version="1.0" encoding="utf-8"?>
<p:tagLst xmlns:a="http://schemas.openxmlformats.org/drawingml/2006/main" xmlns:r="http://schemas.openxmlformats.org/officeDocument/2006/relationships" xmlns:p="http://schemas.openxmlformats.org/presentationml/2006/main">
  <p:tag name="TIMING" val="|74.8|8.2|13|112.9"/>
</p:tagLst>
</file>

<file path=ppt/tags/tag3.xml><?xml version="1.0" encoding="utf-8"?>
<p:tagLst xmlns:a="http://schemas.openxmlformats.org/drawingml/2006/main" xmlns:r="http://schemas.openxmlformats.org/officeDocument/2006/relationships" xmlns:p="http://schemas.openxmlformats.org/presentationml/2006/main">
  <p:tag name="TIMING" val="|180.5|5.6|6.9"/>
</p:tagLst>
</file>

<file path=ppt/tags/tag4.xml><?xml version="1.0" encoding="utf-8"?>
<p:tagLst xmlns:a="http://schemas.openxmlformats.org/drawingml/2006/main" xmlns:r="http://schemas.openxmlformats.org/officeDocument/2006/relationships" xmlns:p="http://schemas.openxmlformats.org/presentationml/2006/main">
  <p:tag name="TIMING" val="|1|1.8|6|4.7|14.1|0.8|7|4.4|60.1|42.3|94.1"/>
</p:tagLst>
</file>

<file path=ppt/tags/tag5.xml><?xml version="1.0" encoding="utf-8"?>
<p:tagLst xmlns:a="http://schemas.openxmlformats.org/drawingml/2006/main" xmlns:r="http://schemas.openxmlformats.org/officeDocument/2006/relationships" xmlns:p="http://schemas.openxmlformats.org/presentationml/2006/main">
  <p:tag name="TIMING" val="|123|37.9"/>
</p:tagLst>
</file>

<file path=ppt/tags/tag6.xml><?xml version="1.0" encoding="utf-8"?>
<p:tagLst xmlns:a="http://schemas.openxmlformats.org/drawingml/2006/main" xmlns:r="http://schemas.openxmlformats.org/officeDocument/2006/relationships" xmlns:p="http://schemas.openxmlformats.org/presentationml/2006/main">
  <p:tag name="TIMING" val="|125|15.7|32|32.3"/>
</p:tagLst>
</file>

<file path=ppt/tags/tag7.xml><?xml version="1.0" encoding="utf-8"?>
<p:tagLst xmlns:a="http://schemas.openxmlformats.org/drawingml/2006/main" xmlns:r="http://schemas.openxmlformats.org/officeDocument/2006/relationships" xmlns:p="http://schemas.openxmlformats.org/presentationml/2006/main">
  <p:tag name="TIMING" val="|9|21.7|52.2|100.6|57.6|91.4"/>
</p:tagLst>
</file>

<file path=ppt/tags/tag8.xml><?xml version="1.0" encoding="utf-8"?>
<p:tagLst xmlns:a="http://schemas.openxmlformats.org/drawingml/2006/main" xmlns:r="http://schemas.openxmlformats.org/officeDocument/2006/relationships" xmlns:p="http://schemas.openxmlformats.org/presentationml/2006/main">
  <p:tag name="TIMING" val="|127.8"/>
</p:tagLst>
</file>

<file path=ppt/tags/tag9.xml><?xml version="1.0" encoding="utf-8"?>
<p:tagLst xmlns:a="http://schemas.openxmlformats.org/drawingml/2006/main" xmlns:r="http://schemas.openxmlformats.org/officeDocument/2006/relationships" xmlns:p="http://schemas.openxmlformats.org/presentationml/2006/main">
  <p:tag name="TIMING" val="|52.7|4|25.7|0.5|17.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93589</TotalTime>
  <Words>3309</Words>
  <Application>Microsoft Macintosh PowerPoint</Application>
  <PresentationFormat>On-screen Show (4:3)</PresentationFormat>
  <Paragraphs>275</Paragraphs>
  <Slides>25</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25</vt:i4>
      </vt:variant>
    </vt:vector>
  </HeadingPairs>
  <TitlesOfParts>
    <vt:vector size="31" baseType="lpstr">
      <vt:lpstr>Arial</vt:lpstr>
      <vt:lpstr>Courier New</vt:lpstr>
      <vt:lpstr>Times New Roman</vt:lpstr>
      <vt:lpstr>Default Design</vt:lpstr>
      <vt:lpstr>Equation</vt:lpstr>
      <vt:lpstr>Worksheet</vt:lpstr>
      <vt:lpstr>Clustering with Categorical/Mixed Variables</vt:lpstr>
      <vt:lpstr>Similarity Measures and Clustering</vt:lpstr>
      <vt:lpstr>Example of binary data matrix</vt:lpstr>
      <vt:lpstr>PowerPoint Presentation</vt:lpstr>
      <vt:lpstr>PowerPoint Presentation</vt:lpstr>
      <vt:lpstr>PowerPoint Presentation</vt:lpstr>
      <vt:lpstr>PowerPoint Presentation</vt:lpstr>
      <vt:lpstr>Examples with the Trees Data</vt:lpstr>
      <vt:lpstr>Examples with the Trees Data</vt:lpstr>
      <vt:lpstr>Converting Similarity to Dissimilarity</vt:lpstr>
      <vt:lpstr>Exercise</vt:lpstr>
      <vt:lpstr>PowerPoint Presentation</vt:lpstr>
      <vt:lpstr>PowerPoint Presentation</vt:lpstr>
      <vt:lpstr>PowerPoint Presentation</vt:lpstr>
      <vt:lpstr>PowerPoint Presentation</vt:lpstr>
      <vt:lpstr>PowerPoint Presentation</vt:lpstr>
      <vt:lpstr>Clustering with Mixed Data Types</vt:lpstr>
      <vt:lpstr>PowerPoint Presentation</vt:lpstr>
      <vt:lpstr>PowerPoint Presentation</vt:lpstr>
      <vt:lpstr>PowerPoint Presentation</vt:lpstr>
      <vt:lpstr>Implementing Gower’s Measure for Mixed-Mode Data</vt:lpstr>
      <vt:lpstr>PowerPoint Presentation</vt:lpstr>
      <vt:lpstr>PowerPoint Presentation</vt:lpstr>
      <vt:lpstr>PowerPoint Presentation</vt:lpstr>
      <vt:lpstr>Obtaining a Similarity Matrix</vt:lpstr>
    </vt:vector>
  </TitlesOfParts>
  <Company>Home Computer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Susanne Forrester</dc:creator>
  <cp:lastModifiedBy>Bilen, Eren</cp:lastModifiedBy>
  <cp:revision>3778</cp:revision>
  <cp:lastPrinted>2020-10-13T22:01:03Z</cp:lastPrinted>
  <dcterms:created xsi:type="dcterms:W3CDTF">2005-06-15T22:28:20Z</dcterms:created>
  <dcterms:modified xsi:type="dcterms:W3CDTF">2022-11-08T01:55:27Z</dcterms:modified>
</cp:coreProperties>
</file>