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lee Hawkins" userId="e19d142bbf7d2b57" providerId="LiveId" clId="{CE81D5F9-B999-4C05-A837-58B80C0F2DEE}"/>
    <pc:docChg chg="custSel modSld">
      <pc:chgData name="Hailee Hawkins" userId="e19d142bbf7d2b57" providerId="LiveId" clId="{CE81D5F9-B999-4C05-A837-58B80C0F2DEE}" dt="2025-09-07T23:52:55.478" v="28" actId="20577"/>
      <pc:docMkLst>
        <pc:docMk/>
      </pc:docMkLst>
      <pc:sldChg chg="addSp delSp modSp mod">
        <pc:chgData name="Hailee Hawkins" userId="e19d142bbf7d2b57" providerId="LiveId" clId="{CE81D5F9-B999-4C05-A837-58B80C0F2DEE}" dt="2025-09-07T23:50:08.757" v="8" actId="255"/>
        <pc:sldMkLst>
          <pc:docMk/>
          <pc:sldMk cId="3826986288" sldId="256"/>
        </pc:sldMkLst>
        <pc:spChg chg="add mod">
          <ac:chgData name="Hailee Hawkins" userId="e19d142bbf7d2b57" providerId="LiveId" clId="{CE81D5F9-B999-4C05-A837-58B80C0F2DEE}" dt="2025-09-07T23:50:08.757" v="8" actId="255"/>
          <ac:spMkLst>
            <pc:docMk/>
            <pc:sldMk cId="3826986288" sldId="256"/>
            <ac:spMk id="7" creationId="{27B02AD5-429D-94DB-CCB1-1BAA89E9A7AF}"/>
          </ac:spMkLst>
        </pc:spChg>
        <pc:picChg chg="del mod">
          <ac:chgData name="Hailee Hawkins" userId="e19d142bbf7d2b57" providerId="LiveId" clId="{CE81D5F9-B999-4C05-A837-58B80C0F2DEE}" dt="2025-09-07T23:49:38.657" v="2" actId="478"/>
          <ac:picMkLst>
            <pc:docMk/>
            <pc:sldMk cId="3826986288" sldId="256"/>
            <ac:picMk id="5" creationId="{78968A6A-CDFC-4992-790B-D2AEF7836B97}"/>
          </ac:picMkLst>
        </pc:picChg>
      </pc:sldChg>
      <pc:sldChg chg="modSp mod">
        <pc:chgData name="Hailee Hawkins" userId="e19d142bbf7d2b57" providerId="LiveId" clId="{CE81D5F9-B999-4C05-A837-58B80C0F2DEE}" dt="2025-09-07T23:50:25.001" v="10" actId="1076"/>
        <pc:sldMkLst>
          <pc:docMk/>
          <pc:sldMk cId="1931566148" sldId="261"/>
        </pc:sldMkLst>
        <pc:spChg chg="mod">
          <ac:chgData name="Hailee Hawkins" userId="e19d142bbf7d2b57" providerId="LiveId" clId="{CE81D5F9-B999-4C05-A837-58B80C0F2DEE}" dt="2025-09-07T23:50:25.001" v="10" actId="1076"/>
          <ac:spMkLst>
            <pc:docMk/>
            <pc:sldMk cId="1931566148" sldId="261"/>
            <ac:spMk id="3" creationId="{B7470643-A764-4B40-BA5C-BC2FDAE649FC}"/>
          </ac:spMkLst>
        </pc:spChg>
      </pc:sldChg>
      <pc:sldChg chg="modSp mod">
        <pc:chgData name="Hailee Hawkins" userId="e19d142bbf7d2b57" providerId="LiveId" clId="{CE81D5F9-B999-4C05-A837-58B80C0F2DEE}" dt="2025-09-07T23:50:49.080" v="13" actId="1076"/>
        <pc:sldMkLst>
          <pc:docMk/>
          <pc:sldMk cId="3939496840" sldId="262"/>
        </pc:sldMkLst>
        <pc:spChg chg="mod">
          <ac:chgData name="Hailee Hawkins" userId="e19d142bbf7d2b57" providerId="LiveId" clId="{CE81D5F9-B999-4C05-A837-58B80C0F2DEE}" dt="2025-09-07T23:50:49.080" v="13" actId="1076"/>
          <ac:spMkLst>
            <pc:docMk/>
            <pc:sldMk cId="3939496840" sldId="262"/>
            <ac:spMk id="3" creationId="{DA5AE4CE-22CE-905E-F8AC-090D3A4ED78F}"/>
          </ac:spMkLst>
        </pc:spChg>
      </pc:sldChg>
      <pc:sldChg chg="modSp mod">
        <pc:chgData name="Hailee Hawkins" userId="e19d142bbf7d2b57" providerId="LiveId" clId="{CE81D5F9-B999-4C05-A837-58B80C0F2DEE}" dt="2025-09-07T23:51:20.607" v="15" actId="1076"/>
        <pc:sldMkLst>
          <pc:docMk/>
          <pc:sldMk cId="868301411" sldId="264"/>
        </pc:sldMkLst>
        <pc:spChg chg="mod">
          <ac:chgData name="Hailee Hawkins" userId="e19d142bbf7d2b57" providerId="LiveId" clId="{CE81D5F9-B999-4C05-A837-58B80C0F2DEE}" dt="2025-09-07T23:51:20.607" v="15" actId="1076"/>
          <ac:spMkLst>
            <pc:docMk/>
            <pc:sldMk cId="868301411" sldId="264"/>
            <ac:spMk id="3" creationId="{762DD1EA-BC71-C409-39EE-0D66FD95826B}"/>
          </ac:spMkLst>
        </pc:spChg>
      </pc:sldChg>
      <pc:sldChg chg="modSp mod">
        <pc:chgData name="Hailee Hawkins" userId="e19d142bbf7d2b57" providerId="LiveId" clId="{CE81D5F9-B999-4C05-A837-58B80C0F2DEE}" dt="2025-09-07T23:51:47.183" v="18" actId="255"/>
        <pc:sldMkLst>
          <pc:docMk/>
          <pc:sldMk cId="4241911345" sldId="265"/>
        </pc:sldMkLst>
        <pc:spChg chg="mod">
          <ac:chgData name="Hailee Hawkins" userId="e19d142bbf7d2b57" providerId="LiveId" clId="{CE81D5F9-B999-4C05-A837-58B80C0F2DEE}" dt="2025-09-07T23:51:47.183" v="18" actId="255"/>
          <ac:spMkLst>
            <pc:docMk/>
            <pc:sldMk cId="4241911345" sldId="265"/>
            <ac:spMk id="3" creationId="{47257CE1-1349-15F2-FEB8-C79CA6A5ECA9}"/>
          </ac:spMkLst>
        </pc:spChg>
      </pc:sldChg>
      <pc:sldChg chg="modSp mod">
        <pc:chgData name="Hailee Hawkins" userId="e19d142bbf7d2b57" providerId="LiveId" clId="{CE81D5F9-B999-4C05-A837-58B80C0F2DEE}" dt="2025-09-07T23:52:03.594" v="20" actId="1076"/>
        <pc:sldMkLst>
          <pc:docMk/>
          <pc:sldMk cId="3129992542" sldId="266"/>
        </pc:sldMkLst>
        <pc:spChg chg="mod">
          <ac:chgData name="Hailee Hawkins" userId="e19d142bbf7d2b57" providerId="LiveId" clId="{CE81D5F9-B999-4C05-A837-58B80C0F2DEE}" dt="2025-09-07T23:52:03.594" v="20" actId="1076"/>
          <ac:spMkLst>
            <pc:docMk/>
            <pc:sldMk cId="3129992542" sldId="266"/>
            <ac:spMk id="3" creationId="{24A2520F-87DA-D740-160A-0A219EDBD229}"/>
          </ac:spMkLst>
        </pc:spChg>
      </pc:sldChg>
      <pc:sldChg chg="modSp mod">
        <pc:chgData name="Hailee Hawkins" userId="e19d142bbf7d2b57" providerId="LiveId" clId="{CE81D5F9-B999-4C05-A837-58B80C0F2DEE}" dt="2025-09-07T23:52:20.938" v="22" actId="1076"/>
        <pc:sldMkLst>
          <pc:docMk/>
          <pc:sldMk cId="2470730015" sldId="267"/>
        </pc:sldMkLst>
        <pc:spChg chg="mod">
          <ac:chgData name="Hailee Hawkins" userId="e19d142bbf7d2b57" providerId="LiveId" clId="{CE81D5F9-B999-4C05-A837-58B80C0F2DEE}" dt="2025-09-07T23:52:20.938" v="22" actId="1076"/>
          <ac:spMkLst>
            <pc:docMk/>
            <pc:sldMk cId="2470730015" sldId="267"/>
            <ac:spMk id="3" creationId="{51EA7F80-7800-BAEC-D800-003A25389BDD}"/>
          </ac:spMkLst>
        </pc:spChg>
      </pc:sldChg>
      <pc:sldChg chg="modSp mod">
        <pc:chgData name="Hailee Hawkins" userId="e19d142bbf7d2b57" providerId="LiveId" clId="{CE81D5F9-B999-4C05-A837-58B80C0F2DEE}" dt="2025-09-07T23:52:55.478" v="28" actId="20577"/>
        <pc:sldMkLst>
          <pc:docMk/>
          <pc:sldMk cId="413786550" sldId="269"/>
        </pc:sldMkLst>
        <pc:spChg chg="mod">
          <ac:chgData name="Hailee Hawkins" userId="e19d142bbf7d2b57" providerId="LiveId" clId="{CE81D5F9-B999-4C05-A837-58B80C0F2DEE}" dt="2025-09-07T23:52:55.478" v="28" actId="20577"/>
          <ac:spMkLst>
            <pc:docMk/>
            <pc:sldMk cId="413786550" sldId="269"/>
            <ac:spMk id="3" creationId="{B8186294-3928-8496-1281-77D8DD7CE2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B1FD-E456-7597-1E1B-428CD13E2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F12F9-306C-694C-4897-2842BA3B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6980E-D734-B0EF-FA91-0BE534F1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D8360-E276-0F48-4462-608D7EDF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3C44-DD8D-5AE8-7B9E-5BD0A661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6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0779-9480-CA05-4753-F680775F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D414-CE87-3CF0-020A-10287EBE9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DAEE-78B4-B125-9BBB-D2154DE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F898-36BA-94F2-3815-3EB4A9A1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88E0-A2D1-2992-434F-157D3904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921F2-549A-8EF8-3B56-135B8B286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6D3D-E28B-C12F-D757-36FB9496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11D0-49F7-D684-68DB-00AAA4A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98D0-8CBF-FAE7-1FC6-84901A98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6CBBB-17EB-6C15-4E96-7FD7314E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07BD-7ABC-4992-D355-2D12FC90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66EC-8BBF-23AA-FDED-027CDFFA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9E7C6-04EE-42F5-96E9-CFC1EF44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0FCB-2CD9-CED7-9476-800A4E5B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3385-1F86-A53F-1D0D-764306EC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5CB4-7F79-C9F0-541C-66F5AEF1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480FC-6E26-AABE-C32A-D44A3C306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3526-2A38-4060-15E8-1B2E6A9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A738-D962-63D6-8742-8FB9275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9FF2-C47E-23C8-2295-8FA4B4AB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5F09-83FE-6D25-15AB-DBF7B454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ECA7-2E7E-25BA-CF75-1DA242CB6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100B6-BA7C-367C-DCA7-FB2EDCAF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EBDBA-ADCE-FE33-1842-4CD86457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5959-64CA-3132-2ACE-3F25134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D131-768C-4D92-EFAF-67636313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78D8-698D-32E4-CBD2-80B21297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5452-DF72-BE6D-DABA-559B6936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8F30-6419-E952-8A17-E44B3A64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12F22-0568-CC8E-F5F7-F1133B5C7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2EF58-EE72-E535-1E9F-797829FE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BEAE9-25F0-F155-CC09-FEB2E5DF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84815-2F4A-BB8A-EA07-135B702C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10938-2765-E069-91D9-6E8F8C38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368A-6214-8758-B3C4-6B63608F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E29E6-1F92-0FFF-636B-D6C5ACF1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AC3DB-3D43-39C3-8F46-CF09A6A0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BCB1D-BFD2-477B-F24E-5DB76C6B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347A3-CE41-DB89-716C-6DE67F87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0D650-DA4E-60A5-09F2-9CD91671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CF462-E16D-F44C-1F7C-AEFA766D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F4B-2F8C-0D37-0121-61B4907A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5141-DB72-B4A3-8850-DACD74D7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9D5A-2D48-63C4-3E56-46570F1D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D187-5694-8A69-D89E-39FC8967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903DA-FAAB-FBDE-A171-51C8609D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82E1D-7E1E-79D8-8894-B302F6A3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E233-EADF-3F80-1AC0-16A1DF86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A79F1-D2F5-7060-2348-26BF35CA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399D5-BDAA-DC1D-0DED-8F67343CC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ED74F-EFFB-998A-76B7-0E5497A3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05D6-C647-5BD1-EE58-E9F4AB96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09AA1-E9CF-127A-42C3-73BE585C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3458C-BD04-05D4-07CB-F08768BD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56AC-F21B-CE2A-041C-6ADA1FB5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4DA6-033F-3FE9-1CED-93A2E1E51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19F6F-11DF-448F-B9FD-04E6583E959B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6BBA-941C-6342-9F04-8A6F783F2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B239-A003-5960-0D45-668FD72A1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120FC-491C-4189-9009-5A3C6C59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B02AD5-429D-94DB-CCB1-1BAA89E9A7AF}"/>
              </a:ext>
            </a:extLst>
          </p:cNvPr>
          <p:cNvSpPr txBox="1"/>
          <p:nvPr/>
        </p:nvSpPr>
        <p:spPr>
          <a:xfrm>
            <a:off x="205273" y="223936"/>
            <a:ext cx="11793894" cy="612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1: What is Secondary Traumatic Stress (STS)?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start by defining what we mean by Secondary Traumatic Stress, or STS.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STS is a condition that mirrors PTSD, but it stems from indirect exposure to trauma — often by supporting or witnessing someone else's trauma over time.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It’s well-documented among service professionals — therapists, first responders — and yes, teachers too.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key symptoms fall into three categories: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Intrusion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like re-living someone else’s trauma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Avoidance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emotionally distancing or shutting down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Arousal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being on edge, irritable, or having trouble sleeping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It’s not just a “mental” issue — STS can impact our emotional and physical health as well.</a:t>
            </a:r>
          </a:p>
          <a:p>
            <a:pPr>
              <a:buNone/>
            </a:pP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So, while this may be a new term for some, the experience is likely familiar.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698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9A55-05A8-5D94-CF91-47148A0A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57CE1-1349-15F2-FEB8-C79CA6A5ECA9}"/>
              </a:ext>
            </a:extLst>
          </p:cNvPr>
          <p:cNvSpPr txBox="1"/>
          <p:nvPr/>
        </p:nvSpPr>
        <p:spPr>
          <a:xfrm>
            <a:off x="158622" y="0"/>
            <a:ext cx="11346024" cy="6159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10: Visualizing Risk – Arousal Subscale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final subscale we're looking at is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Arousal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which refers to the physical and emotional activation that can result from stress.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arousal scores are associated with symptoms like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irritability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trouble sleeping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difficulty concentrating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 feeling constantly “on edge.”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with the previous subscales, you can see that the predicted probability of leaving the profession increases as scores in this category rise.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Someone with elevated arousal might seem reactive or overwhelmed by small disruptions — or they might say things like, 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“I can't ever fully relax,”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“I'm constantly bracing for something to go wrong.”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patterns are exhausting — and without intervention, they often lead to burnout.</a:t>
            </a:r>
          </a:p>
          <a:p>
            <a:pPr>
              <a:buNone/>
            </a:pP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mentors, recognizing this helps us </a:t>
            </a: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respond with empathy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rather than frustration or criticism.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191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8026-CA33-A4BF-FABE-55B242CF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A2520F-87DA-D740-160A-0A219EDBD229}"/>
              </a:ext>
            </a:extLst>
          </p:cNvPr>
          <p:cNvSpPr txBox="1"/>
          <p:nvPr/>
        </p:nvSpPr>
        <p:spPr>
          <a:xfrm>
            <a:off x="301689" y="212078"/>
            <a:ext cx="11588621" cy="664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11: Implications for Mentors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So, what does all of this mean for you in your role as a mentor?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First, recognize that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many residents may be experiencing STS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without having a name for it — or without realizing how deeply it’s affecting them.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Elevated stress doesn’t just impact wellness — it’s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predictive of intention to leave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profession.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That means your ability to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notice early signs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up supportive conversations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healthy strategies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be a </a:t>
            </a:r>
            <a:r>
              <a:rPr lang="en-US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protective factor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 small, consistent actions from mentors — like check-ins or normalizing vulnerability — can help residents feel less alone and more capable of navigating stress.</a:t>
            </a:r>
          </a:p>
          <a:p>
            <a:pPr>
              <a:buNone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don’t have to be a therapist. You just have to be a </a:t>
            </a: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compassionate, attuned presence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999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1E5A8-3FF5-24AB-FB6A-79C3D4A8B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EA7F80-7800-BAEC-D800-003A25389BDD}"/>
              </a:ext>
            </a:extLst>
          </p:cNvPr>
          <p:cNvSpPr txBox="1"/>
          <p:nvPr/>
        </p:nvSpPr>
        <p:spPr>
          <a:xfrm>
            <a:off x="214602" y="113381"/>
            <a:ext cx="11131421" cy="6838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12: Gallery Walk Instructions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We're now going to shift into a more interactive part of our session — a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gallery walk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Around the room are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 stations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each with a different question related to STS, mentorship, and your own experiences.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You’ll partner up or form a small group of 2–3 people. Together, you’ll rotate through each station.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You’ll have about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2.5 to 3 minutes per station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so pace yourselves accordingly.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the sticky notes or chart paper to write your group’s responses.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you reflect, think about how each question connects to your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 as a mentor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and what your resident teachers might be facing.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the rotations, we’ll regroup to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share key insights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discuss practical strategies.</a:t>
            </a:r>
          </a:p>
        </p:txBody>
      </p:sp>
    </p:spTree>
    <p:extLst>
      <p:ext uri="{BB962C8B-B14F-4D97-AF65-F5344CB8AC3E}">
        <p14:creationId xmlns:p14="http://schemas.microsoft.com/office/powerpoint/2010/main" val="247073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30B22-3531-C462-2C51-7A1C0EA53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0BC659-884C-0D50-A183-EC94EA25880C}"/>
              </a:ext>
            </a:extLst>
          </p:cNvPr>
          <p:cNvSpPr txBox="1"/>
          <p:nvPr/>
        </p:nvSpPr>
        <p:spPr>
          <a:xfrm>
            <a:off x="279918" y="507723"/>
            <a:ext cx="11635274" cy="536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13: Debrief – What Did You Notice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“Alright everyone, now that you’ve completed the gallery walk, let’s take a few minutes to debrief.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I’d like each group to share 1 or 2 highlights from one of the stations where you left your responses. Think about what stood out most to your group — maybe a question that sparked meaningful discussion or an insight that really resonated.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As you listen to other groups, notice any common patterns or surprising points. Consider how these ideas connect to your own role as a mentor.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This sharing will help us reflect together before we move on to practical strategies in the next part of our session.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Who wants to start?”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7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47CF-8C62-03AE-9A75-5D1A2ECE9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86294-3928-8496-1281-77D8DD7CE236}"/>
              </a:ext>
            </a:extLst>
          </p:cNvPr>
          <p:cNvSpPr txBox="1"/>
          <p:nvPr/>
        </p:nvSpPr>
        <p:spPr>
          <a:xfrm>
            <a:off x="269033" y="0"/>
            <a:ext cx="11653934" cy="689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14: Key Takeaways for Mentors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wrap up, here are some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practical strategies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you can take with you — things you can start doing immediately to support residents who may be struggling with STS.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the left, you’ll see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to watch for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signs like emotional exhaustion, disengagement, or even increased self-criticism. These are often subtle at first, but they’re important clues.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Underneath are ways to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conversations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using language that is supportive, not intrusive.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example: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“I’ve noticed you seem a bit withdrawn — how are you holding up?”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 naming what you see — without judgment — can open the door to real dialogue.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the right are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supportive actions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you can take: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your own boundaries and coping — say things like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“I’m blocking time for a walk today.”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 reflection and emotional check-ins a normal part of your mentorship rhythm.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finally, remember the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SEE Framework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Spot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signs of stress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Empathize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without judgment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Encourage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reflection, help-seeking, or rest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small but powerful practices can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 the trajectory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a struggling resident.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"STS is a real and common phenomenon mentors and residents may encounter."</a:t>
            </a:r>
            <a:b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this in mind: your awareness and support </a:t>
            </a:r>
            <a:r>
              <a:rPr lang="en-US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be the difference between burnout and breakthrough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someone just entering the profession.</a:t>
            </a:r>
          </a:p>
        </p:txBody>
      </p:sp>
    </p:spTree>
    <p:extLst>
      <p:ext uri="{BB962C8B-B14F-4D97-AF65-F5344CB8AC3E}">
        <p14:creationId xmlns:p14="http://schemas.microsoft.com/office/powerpoint/2010/main" val="41378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FEB3BF-D7BE-751B-4131-54242F7F2986}"/>
              </a:ext>
            </a:extLst>
          </p:cNvPr>
          <p:cNvSpPr txBox="1"/>
          <p:nvPr/>
        </p:nvSpPr>
        <p:spPr>
          <a:xfrm>
            <a:off x="780663" y="19653"/>
            <a:ext cx="10229460" cy="6838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2: STS and Teachers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So, why is STS particularly relevant to teachers?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Teachers are exposed to trauma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directly and indirectly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Directly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through things like school violence, lockdowns, or student aggression.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Indirectly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when students share stories of abuse, neglect, or instability at home.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you work in a high-needs or Title I school, the exposure can be more frequent and intense.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research tells us that teacher well-being is deeply tied to the school environment and stress levels.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It’s easy to focus on the academic side of teaching, but this slide is a reminder of the emotional weight many educators carry — often silently.</a:t>
            </a:r>
          </a:p>
        </p:txBody>
      </p:sp>
    </p:spTree>
    <p:extLst>
      <p:ext uri="{BB962C8B-B14F-4D97-AF65-F5344CB8AC3E}">
        <p14:creationId xmlns:p14="http://schemas.microsoft.com/office/powerpoint/2010/main" val="248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09578A-A352-8ECC-6240-21FA8F1EBA4E}"/>
              </a:ext>
            </a:extLst>
          </p:cNvPr>
          <p:cNvSpPr txBox="1"/>
          <p:nvPr/>
        </p:nvSpPr>
        <p:spPr>
          <a:xfrm>
            <a:off x="214603" y="177282"/>
            <a:ext cx="11663265" cy="642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3: STS, Burnout, and Attrition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of the reasons STS matters so much is its connection to burnout — and ultimately, to attrition.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stress is chronic and unaddressed, it leads to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burnout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includes: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Emotional exhaustion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Cynicism or detachment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sense of inefficacy — like you're no longer making a difference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Burnout doesn’t just happen in the classroom. It can be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work-related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student-related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and for teachers, all three often overlap.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Unsurprisingly, these stressors contribute to high turnover in the profession.</a:t>
            </a:r>
          </a:p>
          <a:p>
            <a:pPr>
              <a:buNone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That’s why building awareness of STS is important — it’s a </a:t>
            </a: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predictor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not just a symptom.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69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2D409-4F8E-411D-22A4-6B4D097C3083}"/>
              </a:ext>
            </a:extLst>
          </p:cNvPr>
          <p:cNvSpPr txBox="1"/>
          <p:nvPr/>
        </p:nvSpPr>
        <p:spPr>
          <a:xfrm>
            <a:off x="223935" y="249960"/>
            <a:ext cx="11968065" cy="6311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4: STS Measurement &amp; Relevance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 how do we actually measure STS?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Secondary Traumatic Stress Scale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or STSS — is a validated tool made up of 17 items that measure symptoms across three key subscales: intrusion, avoidance, and arousal.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Today, you’ll take this as a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self-assessment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This is not a test — it’s a tool to build awareness.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mentors, you’re not just supporting your own well-being — you’re modeling healthy responses for your residents, too.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 own reflection can shape how you notice and respond to similar signs in others.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learning to spot it in yourself, you're better equipped to support a new teacher who may be struggling silently.</a:t>
            </a:r>
          </a:p>
        </p:txBody>
      </p:sp>
    </p:spTree>
    <p:extLst>
      <p:ext uri="{BB962C8B-B14F-4D97-AF65-F5344CB8AC3E}">
        <p14:creationId xmlns:p14="http://schemas.microsoft.com/office/powerpoint/2010/main" val="401462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6F198-BEB8-EC48-23FF-1B55465359C4}"/>
              </a:ext>
            </a:extLst>
          </p:cNvPr>
          <p:cNvSpPr txBox="1"/>
          <p:nvPr/>
        </p:nvSpPr>
        <p:spPr>
          <a:xfrm>
            <a:off x="189722" y="61122"/>
            <a:ext cx="11812555" cy="673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5: STSS Self-Assessment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 that we've covered the concept and impact of STS, we're going to pause for a self-assessment using the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Secondary Traumatic Stress Scale (STSS)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tool is intended to help you reflect on how your own work with students — especially those who’ve experienced trauma — may be affecting you emotionally, mentally, or physically.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assessment includes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 items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you'll be asked to rate how often you’ve experienced each symptom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past week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want to emphasize: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not a test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you won’t be asked to share your score. This is for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 own reflection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of the questions may stir up strong emotions. If at any point you feel uncomfortable or need to pause, please feel free to opt out or take a break.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 your time — you'll have about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to 7 minutes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complete it.</a:t>
            </a:r>
          </a:p>
        </p:txBody>
      </p:sp>
    </p:spTree>
    <p:extLst>
      <p:ext uri="{BB962C8B-B14F-4D97-AF65-F5344CB8AC3E}">
        <p14:creationId xmlns:p14="http://schemas.microsoft.com/office/powerpoint/2010/main" val="74419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DE952-EEAB-E310-08DC-608DB4EFD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470643-A764-4B40-BA5C-BC2FDAE649FC}"/>
              </a:ext>
            </a:extLst>
          </p:cNvPr>
          <p:cNvSpPr txBox="1"/>
          <p:nvPr/>
        </p:nvSpPr>
        <p:spPr>
          <a:xfrm>
            <a:off x="354562" y="94097"/>
            <a:ext cx="10851503" cy="6763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6: STSS Self-Reflection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 that you've had a chance to complete the assessment, take a moment to reflect on your results.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Again, this is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diagnostic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but it can offer important insight into how stress is showing up for you.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 are some prompts to consider as you reflect: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Were there certain items or subscales — intrusion, avoidance, or arousal — that were higher than others?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Did anything surprise you about your responses?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might your experience of stress differ from that of a resident teacher — especially someone newer to managing these emotional demands?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have you learned about your own coping strategies — are they working?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Finally, think back to when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were a new teacher. What kind of support would have made a difference back then?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 about 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2–3 minutes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jot down your thoughts before we continue.</a:t>
            </a:r>
          </a:p>
        </p:txBody>
      </p:sp>
    </p:spTree>
    <p:extLst>
      <p:ext uri="{BB962C8B-B14F-4D97-AF65-F5344CB8AC3E}">
        <p14:creationId xmlns:p14="http://schemas.microsoft.com/office/powerpoint/2010/main" val="193156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81404-4496-6C8E-9828-0DDC6C86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5AE4CE-22CE-905E-F8AC-090D3A4ED78F}"/>
              </a:ext>
            </a:extLst>
          </p:cNvPr>
          <p:cNvSpPr txBox="1"/>
          <p:nvPr/>
        </p:nvSpPr>
        <p:spPr>
          <a:xfrm>
            <a:off x="233265" y="0"/>
            <a:ext cx="11290041" cy="6836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7: Visualizing Risk – STSS Total Score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next slide shows a visual representation of the relationship between a teacher's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STSS score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their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predicted probability of attrition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that is, their likelihood of leaving the profession.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line represents the increase in risk as STSS scores go up — and as you can see, there's a clear upward trend.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background color zones represent different risk levels based on total STSS scores: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Low risk (scores 0–28)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Yellow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Medium risk (scores 29–56)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High risk (scores 57–85)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Residents who score in the higher range may be experiencing intense emotional impact — they might say things like, 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"I’m not sure I can keep doing this,"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"This job is just too much."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tool helps us identify where support may be needed — and earlier than we might otherwise realize.</a:t>
            </a:r>
          </a:p>
        </p:txBody>
      </p:sp>
    </p:spTree>
    <p:extLst>
      <p:ext uri="{BB962C8B-B14F-4D97-AF65-F5344CB8AC3E}">
        <p14:creationId xmlns:p14="http://schemas.microsoft.com/office/powerpoint/2010/main" val="393949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74A42-5A73-00F4-20C3-44786371C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E33688-91BC-611A-ECC7-F80EE1BF2D45}"/>
              </a:ext>
            </a:extLst>
          </p:cNvPr>
          <p:cNvSpPr txBox="1"/>
          <p:nvPr/>
        </p:nvSpPr>
        <p:spPr>
          <a:xfrm>
            <a:off x="373224" y="304430"/>
            <a:ext cx="11541968" cy="6221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8: Visualizing Risk – Intrusion Subscale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 let’s break down the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Intrusion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subscale on its own.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Intrusion symptoms include things like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recurrent thoughts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flashbacks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 emotionally reliving a student’s trauma — even outside of work.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Again, we see a strong correlation: as Intrusion scores go up, so does the predicted risk of attrition.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score zones work the same way — green for low, yellow for moderate, red for high.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resident showing high intrusion might frequently bring up disturbing stories, or say things like, </a:t>
            </a:r>
            <a:r>
              <a:rPr lang="en-US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"I just can’t stop thinking about what that student said."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It’s not just emotional — it’s </a:t>
            </a: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physiological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These teachers are carrying the weight of their students' pain into their own lives.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36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0D22-52ED-56A1-FE39-06DCA0809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DD1EA-BC71-C409-39EE-0D66FD95826B}"/>
              </a:ext>
            </a:extLst>
          </p:cNvPr>
          <p:cNvSpPr txBox="1"/>
          <p:nvPr/>
        </p:nvSpPr>
        <p:spPr>
          <a:xfrm>
            <a:off x="242596" y="61122"/>
            <a:ext cx="11532636" cy="673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🎤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Slide 9: Visualizing Risk – Avoidance Subscale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Notes: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graph shows the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Avoidance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subscale.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Avoidance is when a teacher begins to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emotionally shut down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withdraw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 avoid topics, students, or settings that trigger distress.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can sometimes look like "just being tired" or "needing space," but over time, it can erode connection and responsiveness — two things new teachers need the most.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resident with high avoidance may stop engaging during debriefs, seem emotionally flat, or avoid certain student interactions altogether.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avoidance may seem like a protective strategy, it often signals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emotional overload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— and can be a strong predictor of burnout or leaving the field.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Recognizing these signs in ourselves — and in those we mentor — can make a big difference in how we intervene and support.</a:t>
            </a:r>
          </a:p>
        </p:txBody>
      </p:sp>
    </p:spTree>
    <p:extLst>
      <p:ext uri="{BB962C8B-B14F-4D97-AF65-F5344CB8AC3E}">
        <p14:creationId xmlns:p14="http://schemas.microsoft.com/office/powerpoint/2010/main" val="86830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2128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Segoe UI Emoji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Hailee Hawkins</dc:creator>
  <cp:lastModifiedBy>Hailee Hawkins</cp:lastModifiedBy>
  <cp:revision>1</cp:revision>
  <dcterms:created xsi:type="dcterms:W3CDTF">2025-09-07T23:20:14Z</dcterms:created>
  <dcterms:modified xsi:type="dcterms:W3CDTF">2025-09-07T23:53:04Z</dcterms:modified>
</cp:coreProperties>
</file>