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9" r:id="rId2"/>
    <p:sldId id="630" r:id="rId3"/>
    <p:sldId id="635" r:id="rId4"/>
    <p:sldId id="631" r:id="rId5"/>
    <p:sldId id="634" r:id="rId6"/>
    <p:sldId id="632" r:id="rId7"/>
    <p:sldId id="636" r:id="rId8"/>
    <p:sldId id="279" r:id="rId9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4E05A-6281-497F-83F4-B4428564B513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C1CF0340-D8E8-4323-B67B-804AA75F446B}">
      <dgm:prSet phldrT="[Text]" custT="1"/>
      <dgm:spPr/>
      <dgm:t>
        <a:bodyPr/>
        <a:lstStyle/>
        <a:p>
          <a:r>
            <a:rPr lang="en-US" sz="1600" dirty="0"/>
            <a:t>Slide drafting</a:t>
          </a:r>
          <a:endParaRPr lang="LID4096" sz="1600" dirty="0"/>
        </a:p>
      </dgm:t>
    </dgm:pt>
    <dgm:pt modelId="{3D346CBD-BB6E-48CC-8B4E-638362298C5D}" type="parTrans" cxnId="{AA36706D-656F-4266-BD39-B9DF020C678C}">
      <dgm:prSet/>
      <dgm:spPr/>
      <dgm:t>
        <a:bodyPr/>
        <a:lstStyle/>
        <a:p>
          <a:endParaRPr lang="LID4096"/>
        </a:p>
      </dgm:t>
    </dgm:pt>
    <dgm:pt modelId="{3D8AECB2-13A5-4720-ADB8-8095A01F0D32}" type="sibTrans" cxnId="{AA36706D-656F-4266-BD39-B9DF020C678C}">
      <dgm:prSet/>
      <dgm:spPr/>
      <dgm:t>
        <a:bodyPr/>
        <a:lstStyle/>
        <a:p>
          <a:endParaRPr lang="LID4096"/>
        </a:p>
      </dgm:t>
    </dgm:pt>
    <dgm:pt modelId="{387E591C-60EC-4FF0-A381-33B42607457D}">
      <dgm:prSet phldrT="[Text]" custT="1"/>
      <dgm:spPr/>
      <dgm:t>
        <a:bodyPr/>
        <a:lstStyle/>
        <a:p>
          <a:r>
            <a:rPr lang="en-US" sz="1800" dirty="0"/>
            <a:t>Surf Presentation</a:t>
          </a:r>
          <a:endParaRPr lang="LID4096" sz="1800" dirty="0"/>
        </a:p>
      </dgm:t>
    </dgm:pt>
    <dgm:pt modelId="{14831041-1F19-4CE2-A8F6-B02A5189DF6D}" type="parTrans" cxnId="{0E873337-0904-45AB-A248-18F8DF8CD1E9}">
      <dgm:prSet/>
      <dgm:spPr/>
      <dgm:t>
        <a:bodyPr/>
        <a:lstStyle/>
        <a:p>
          <a:endParaRPr lang="LID4096"/>
        </a:p>
      </dgm:t>
    </dgm:pt>
    <dgm:pt modelId="{13D65634-E998-4D99-93DE-1905B1EB5CB9}" type="sibTrans" cxnId="{0E873337-0904-45AB-A248-18F8DF8CD1E9}">
      <dgm:prSet/>
      <dgm:spPr/>
      <dgm:t>
        <a:bodyPr/>
        <a:lstStyle/>
        <a:p>
          <a:endParaRPr lang="LID4096"/>
        </a:p>
      </dgm:t>
    </dgm:pt>
    <dgm:pt modelId="{E783CD61-0592-450E-8AAF-7B211A362B48}">
      <dgm:prSet phldrT="[Text]" custT="1"/>
      <dgm:spPr/>
      <dgm:t>
        <a:bodyPr/>
        <a:lstStyle/>
        <a:p>
          <a:r>
            <a:rPr lang="en-US" sz="1600" dirty="0"/>
            <a:t>Internal Review (by sup.)</a:t>
          </a:r>
          <a:endParaRPr lang="LID4096" sz="1600" dirty="0"/>
        </a:p>
      </dgm:t>
    </dgm:pt>
    <dgm:pt modelId="{C47BA138-B826-4C50-8E7F-1A98930D0A88}" type="parTrans" cxnId="{0FBF86C1-7110-4550-BD23-695BB864AFA8}">
      <dgm:prSet/>
      <dgm:spPr/>
      <dgm:t>
        <a:bodyPr/>
        <a:lstStyle/>
        <a:p>
          <a:endParaRPr lang="LID4096"/>
        </a:p>
      </dgm:t>
    </dgm:pt>
    <dgm:pt modelId="{C0C33C8B-9D52-4F3B-B400-EF08A7885A9D}" type="sibTrans" cxnId="{0FBF86C1-7110-4550-BD23-695BB864AFA8}">
      <dgm:prSet/>
      <dgm:spPr/>
      <dgm:t>
        <a:bodyPr/>
        <a:lstStyle/>
        <a:p>
          <a:endParaRPr lang="LID4096"/>
        </a:p>
      </dgm:t>
    </dgm:pt>
    <dgm:pt modelId="{C3408D6C-FB52-4575-9F33-813B5A76F7BF}">
      <dgm:prSet phldrT="[Text]" custT="1"/>
      <dgm:spPr/>
      <dgm:t>
        <a:bodyPr/>
        <a:lstStyle/>
        <a:p>
          <a:r>
            <a:rPr lang="en-US" sz="1800" dirty="0"/>
            <a:t>Final Revision</a:t>
          </a:r>
          <a:endParaRPr lang="LID4096" sz="1800" dirty="0"/>
        </a:p>
      </dgm:t>
    </dgm:pt>
    <dgm:pt modelId="{BA0DB3AC-0BEC-4156-B4FA-2AEF566B3D49}" type="parTrans" cxnId="{A84ED59B-0037-42BB-8D02-16C3D4C69A31}">
      <dgm:prSet/>
      <dgm:spPr/>
      <dgm:t>
        <a:bodyPr/>
        <a:lstStyle/>
        <a:p>
          <a:endParaRPr lang="LID4096"/>
        </a:p>
      </dgm:t>
    </dgm:pt>
    <dgm:pt modelId="{AACDC6BB-214E-4FCA-A095-F13C64543B92}" type="sibTrans" cxnId="{A84ED59B-0037-42BB-8D02-16C3D4C69A31}">
      <dgm:prSet/>
      <dgm:spPr/>
      <dgm:t>
        <a:bodyPr/>
        <a:lstStyle/>
        <a:p>
          <a:endParaRPr lang="LID4096"/>
        </a:p>
      </dgm:t>
    </dgm:pt>
    <dgm:pt modelId="{421EDE95-463E-4CA9-A5D7-37CF71C23A2E}">
      <dgm:prSet phldrT="[Text]"/>
      <dgm:spPr/>
      <dgm:t>
        <a:bodyPr/>
        <a:lstStyle/>
        <a:p>
          <a:r>
            <a:rPr lang="en-US" dirty="0"/>
            <a:t>Presentation and Defense</a:t>
          </a:r>
          <a:endParaRPr lang="LID4096" dirty="0"/>
        </a:p>
      </dgm:t>
    </dgm:pt>
    <dgm:pt modelId="{6ABEBDA7-F819-480D-8DBD-02AC3F6438D4}" type="parTrans" cxnId="{73BDD570-2854-4653-89E9-1AC1E81AA46A}">
      <dgm:prSet/>
      <dgm:spPr/>
      <dgm:t>
        <a:bodyPr/>
        <a:lstStyle/>
        <a:p>
          <a:endParaRPr lang="LID4096"/>
        </a:p>
      </dgm:t>
    </dgm:pt>
    <dgm:pt modelId="{EB582515-A07E-4CCA-81BA-D23D8BEC1103}" type="sibTrans" cxnId="{73BDD570-2854-4653-89E9-1AC1E81AA46A}">
      <dgm:prSet/>
      <dgm:spPr/>
      <dgm:t>
        <a:bodyPr/>
        <a:lstStyle/>
        <a:p>
          <a:endParaRPr lang="LID4096"/>
        </a:p>
      </dgm:t>
    </dgm:pt>
    <dgm:pt modelId="{1DF63B80-B99F-451C-8FED-1D34BBB3A2CA}" type="pres">
      <dgm:prSet presAssocID="{B904E05A-6281-497F-83F4-B4428564B513}" presName="Name0" presStyleCnt="0">
        <dgm:presLayoutVars>
          <dgm:dir/>
          <dgm:animLvl val="lvl"/>
          <dgm:resizeHandles val="exact"/>
        </dgm:presLayoutVars>
      </dgm:prSet>
      <dgm:spPr/>
    </dgm:pt>
    <dgm:pt modelId="{3B421824-C3ED-4255-A190-31B848F0304B}" type="pres">
      <dgm:prSet presAssocID="{C1CF0340-D8E8-4323-B67B-804AA75F446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6B4D1A-DC2A-450B-9461-795FF5F56204}" type="pres">
      <dgm:prSet presAssocID="{3D8AECB2-13A5-4720-ADB8-8095A01F0D32}" presName="parTxOnlySpace" presStyleCnt="0"/>
      <dgm:spPr/>
    </dgm:pt>
    <dgm:pt modelId="{C4348E36-22BB-43F0-BA65-6A33C862F6A1}" type="pres">
      <dgm:prSet presAssocID="{E783CD61-0592-450E-8AAF-7B211A362B4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76E5DCC-E0B7-4072-9E9E-90624246F489}" type="pres">
      <dgm:prSet presAssocID="{C0C33C8B-9D52-4F3B-B400-EF08A7885A9D}" presName="parTxOnlySpace" presStyleCnt="0"/>
      <dgm:spPr/>
    </dgm:pt>
    <dgm:pt modelId="{2446E07F-91E6-4E96-918C-A008848F718F}" type="pres">
      <dgm:prSet presAssocID="{387E591C-60EC-4FF0-A381-33B42607457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F8667E6-C797-427E-94C2-D69543BB3BBE}" type="pres">
      <dgm:prSet presAssocID="{13D65634-E998-4D99-93DE-1905B1EB5CB9}" presName="parTxOnlySpace" presStyleCnt="0"/>
      <dgm:spPr/>
    </dgm:pt>
    <dgm:pt modelId="{41CDCFB6-6DCF-4875-A982-21537E178B8D}" type="pres">
      <dgm:prSet presAssocID="{C3408D6C-FB52-4575-9F33-813B5A76F7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1D96D40-533E-482B-B750-E10A146DFA56}" type="pres">
      <dgm:prSet presAssocID="{AACDC6BB-214E-4FCA-A095-F13C64543B92}" presName="parTxOnlySpace" presStyleCnt="0"/>
      <dgm:spPr/>
    </dgm:pt>
    <dgm:pt modelId="{67CCFA29-BEB2-4FAA-A4CB-9F8549AE1ABC}" type="pres">
      <dgm:prSet presAssocID="{421EDE95-463E-4CA9-A5D7-37CF71C23A2E}" presName="parTxOnly" presStyleLbl="node1" presStyleIdx="4" presStyleCnt="5" custScaleX="108447">
        <dgm:presLayoutVars>
          <dgm:chMax val="0"/>
          <dgm:chPref val="0"/>
          <dgm:bulletEnabled val="1"/>
        </dgm:presLayoutVars>
      </dgm:prSet>
      <dgm:spPr/>
    </dgm:pt>
  </dgm:ptLst>
  <dgm:cxnLst>
    <dgm:cxn modelId="{0E873337-0904-45AB-A248-18F8DF8CD1E9}" srcId="{B904E05A-6281-497F-83F4-B4428564B513}" destId="{387E591C-60EC-4FF0-A381-33B42607457D}" srcOrd="2" destOrd="0" parTransId="{14831041-1F19-4CE2-A8F6-B02A5189DF6D}" sibTransId="{13D65634-E998-4D99-93DE-1905B1EB5CB9}"/>
    <dgm:cxn modelId="{863AE137-5E12-49FE-A69F-D1C395C2A0EE}" type="presOf" srcId="{387E591C-60EC-4FF0-A381-33B42607457D}" destId="{2446E07F-91E6-4E96-918C-A008848F718F}" srcOrd="0" destOrd="0" presId="urn:microsoft.com/office/officeart/2005/8/layout/chevron1"/>
    <dgm:cxn modelId="{B99A8A5B-683B-4765-9A42-C4049C229B4A}" type="presOf" srcId="{C3408D6C-FB52-4575-9F33-813B5A76F7BF}" destId="{41CDCFB6-6DCF-4875-A982-21537E178B8D}" srcOrd="0" destOrd="0" presId="urn:microsoft.com/office/officeart/2005/8/layout/chevron1"/>
    <dgm:cxn modelId="{D9A22E4A-4E26-4520-ACBC-11E408B0699D}" type="presOf" srcId="{E783CD61-0592-450E-8AAF-7B211A362B48}" destId="{C4348E36-22BB-43F0-BA65-6A33C862F6A1}" srcOrd="0" destOrd="0" presId="urn:microsoft.com/office/officeart/2005/8/layout/chevron1"/>
    <dgm:cxn modelId="{AA36706D-656F-4266-BD39-B9DF020C678C}" srcId="{B904E05A-6281-497F-83F4-B4428564B513}" destId="{C1CF0340-D8E8-4323-B67B-804AA75F446B}" srcOrd="0" destOrd="0" parTransId="{3D346CBD-BB6E-48CC-8B4E-638362298C5D}" sibTransId="{3D8AECB2-13A5-4720-ADB8-8095A01F0D32}"/>
    <dgm:cxn modelId="{73BDD570-2854-4653-89E9-1AC1E81AA46A}" srcId="{B904E05A-6281-497F-83F4-B4428564B513}" destId="{421EDE95-463E-4CA9-A5D7-37CF71C23A2E}" srcOrd="4" destOrd="0" parTransId="{6ABEBDA7-F819-480D-8DBD-02AC3F6438D4}" sibTransId="{EB582515-A07E-4CCA-81BA-D23D8BEC1103}"/>
    <dgm:cxn modelId="{A84ED59B-0037-42BB-8D02-16C3D4C69A31}" srcId="{B904E05A-6281-497F-83F4-B4428564B513}" destId="{C3408D6C-FB52-4575-9F33-813B5A76F7BF}" srcOrd="3" destOrd="0" parTransId="{BA0DB3AC-0BEC-4156-B4FA-2AEF566B3D49}" sibTransId="{AACDC6BB-214E-4FCA-A095-F13C64543B92}"/>
    <dgm:cxn modelId="{0FBF86C1-7110-4550-BD23-695BB864AFA8}" srcId="{B904E05A-6281-497F-83F4-B4428564B513}" destId="{E783CD61-0592-450E-8AAF-7B211A362B48}" srcOrd="1" destOrd="0" parTransId="{C47BA138-B826-4C50-8E7F-1A98930D0A88}" sibTransId="{C0C33C8B-9D52-4F3B-B400-EF08A7885A9D}"/>
    <dgm:cxn modelId="{81D1C4CD-AAAD-480D-AEDE-BE4D0EB9DAA2}" type="presOf" srcId="{B904E05A-6281-497F-83F4-B4428564B513}" destId="{1DF63B80-B99F-451C-8FED-1D34BBB3A2CA}" srcOrd="0" destOrd="0" presId="urn:microsoft.com/office/officeart/2005/8/layout/chevron1"/>
    <dgm:cxn modelId="{0799FBDF-6E72-44AC-A479-1A239A4757D3}" type="presOf" srcId="{421EDE95-463E-4CA9-A5D7-37CF71C23A2E}" destId="{67CCFA29-BEB2-4FAA-A4CB-9F8549AE1ABC}" srcOrd="0" destOrd="0" presId="urn:microsoft.com/office/officeart/2005/8/layout/chevron1"/>
    <dgm:cxn modelId="{7BD040EF-B544-4B25-88C5-A4EAB0A807ED}" type="presOf" srcId="{C1CF0340-D8E8-4323-B67B-804AA75F446B}" destId="{3B421824-C3ED-4255-A190-31B848F0304B}" srcOrd="0" destOrd="0" presId="urn:microsoft.com/office/officeart/2005/8/layout/chevron1"/>
    <dgm:cxn modelId="{C0930D75-9436-4260-9FC5-7D5869CD47DA}" type="presParOf" srcId="{1DF63B80-B99F-451C-8FED-1D34BBB3A2CA}" destId="{3B421824-C3ED-4255-A190-31B848F0304B}" srcOrd="0" destOrd="0" presId="urn:microsoft.com/office/officeart/2005/8/layout/chevron1"/>
    <dgm:cxn modelId="{56A38ACA-1482-43B8-95D5-E9CAD026138F}" type="presParOf" srcId="{1DF63B80-B99F-451C-8FED-1D34BBB3A2CA}" destId="{D86B4D1A-DC2A-450B-9461-795FF5F56204}" srcOrd="1" destOrd="0" presId="urn:microsoft.com/office/officeart/2005/8/layout/chevron1"/>
    <dgm:cxn modelId="{B2D569E8-68CE-4E71-9F1E-107BF9038E59}" type="presParOf" srcId="{1DF63B80-B99F-451C-8FED-1D34BBB3A2CA}" destId="{C4348E36-22BB-43F0-BA65-6A33C862F6A1}" srcOrd="2" destOrd="0" presId="urn:microsoft.com/office/officeart/2005/8/layout/chevron1"/>
    <dgm:cxn modelId="{29F7C0E0-0CE6-4EC3-A298-12BE1A8C4F5F}" type="presParOf" srcId="{1DF63B80-B99F-451C-8FED-1D34BBB3A2CA}" destId="{C76E5DCC-E0B7-4072-9E9E-90624246F489}" srcOrd="3" destOrd="0" presId="urn:microsoft.com/office/officeart/2005/8/layout/chevron1"/>
    <dgm:cxn modelId="{16A94749-3EA9-4BF7-892F-9000F67BCA83}" type="presParOf" srcId="{1DF63B80-B99F-451C-8FED-1D34BBB3A2CA}" destId="{2446E07F-91E6-4E96-918C-A008848F718F}" srcOrd="4" destOrd="0" presId="urn:microsoft.com/office/officeart/2005/8/layout/chevron1"/>
    <dgm:cxn modelId="{81CB381D-0B63-488F-A7F1-BD9638A07130}" type="presParOf" srcId="{1DF63B80-B99F-451C-8FED-1D34BBB3A2CA}" destId="{AF8667E6-C797-427E-94C2-D69543BB3BBE}" srcOrd="5" destOrd="0" presId="urn:microsoft.com/office/officeart/2005/8/layout/chevron1"/>
    <dgm:cxn modelId="{6BC0A2F7-17D4-498C-9F1C-FE080D1CFB0D}" type="presParOf" srcId="{1DF63B80-B99F-451C-8FED-1D34BBB3A2CA}" destId="{41CDCFB6-6DCF-4875-A982-21537E178B8D}" srcOrd="6" destOrd="0" presId="urn:microsoft.com/office/officeart/2005/8/layout/chevron1"/>
    <dgm:cxn modelId="{BA376A59-2C67-47E0-8EC0-16B5DCF08A33}" type="presParOf" srcId="{1DF63B80-B99F-451C-8FED-1D34BBB3A2CA}" destId="{41D96D40-533E-482B-B750-E10A146DFA56}" srcOrd="7" destOrd="0" presId="urn:microsoft.com/office/officeart/2005/8/layout/chevron1"/>
    <dgm:cxn modelId="{3A29A07D-17E6-46AF-829D-C76FAFFE6334}" type="presParOf" srcId="{1DF63B80-B99F-451C-8FED-1D34BBB3A2CA}" destId="{67CCFA29-BEB2-4FAA-A4CB-9F8549AE1A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21824-C3ED-4255-A190-31B848F0304B}">
      <dsp:nvSpPr>
        <dsp:cNvPr id="0" name=""/>
        <dsp:cNvSpPr/>
      </dsp:nvSpPr>
      <dsp:spPr>
        <a:xfrm>
          <a:off x="2480" y="0"/>
          <a:ext cx="2444818" cy="59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Slide drafting</a:t>
          </a:r>
          <a:endParaRPr lang="LID4096" sz="1600" kern="1200" dirty="0"/>
        </a:p>
      </dsp:txBody>
      <dsp:txXfrm>
        <a:off x="300289" y="0"/>
        <a:ext cx="1849200" cy="595618"/>
      </dsp:txXfrm>
    </dsp:sp>
    <dsp:sp modelId="{C4348E36-22BB-43F0-BA65-6A33C862F6A1}">
      <dsp:nvSpPr>
        <dsp:cNvPr id="0" name=""/>
        <dsp:cNvSpPr/>
      </dsp:nvSpPr>
      <dsp:spPr>
        <a:xfrm>
          <a:off x="2202816" y="0"/>
          <a:ext cx="2444818" cy="59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Internal Review (by sup.)</a:t>
          </a:r>
          <a:endParaRPr lang="LID4096" sz="1600" kern="1200" dirty="0"/>
        </a:p>
      </dsp:txBody>
      <dsp:txXfrm>
        <a:off x="2500625" y="0"/>
        <a:ext cx="1849200" cy="595618"/>
      </dsp:txXfrm>
    </dsp:sp>
    <dsp:sp modelId="{2446E07F-91E6-4E96-918C-A008848F718F}">
      <dsp:nvSpPr>
        <dsp:cNvPr id="0" name=""/>
        <dsp:cNvSpPr/>
      </dsp:nvSpPr>
      <dsp:spPr>
        <a:xfrm>
          <a:off x="4403153" y="0"/>
          <a:ext cx="2444818" cy="59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Surf Presentation</a:t>
          </a:r>
          <a:endParaRPr lang="LID4096" sz="1800" kern="1200" dirty="0"/>
        </a:p>
      </dsp:txBody>
      <dsp:txXfrm>
        <a:off x="4700962" y="0"/>
        <a:ext cx="1849200" cy="595618"/>
      </dsp:txXfrm>
    </dsp:sp>
    <dsp:sp modelId="{41CDCFB6-6DCF-4875-A982-21537E178B8D}">
      <dsp:nvSpPr>
        <dsp:cNvPr id="0" name=""/>
        <dsp:cNvSpPr/>
      </dsp:nvSpPr>
      <dsp:spPr>
        <a:xfrm>
          <a:off x="6603489" y="0"/>
          <a:ext cx="2444818" cy="59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Revision</a:t>
          </a:r>
          <a:endParaRPr lang="LID4096" sz="1800" kern="1200" dirty="0"/>
        </a:p>
      </dsp:txBody>
      <dsp:txXfrm>
        <a:off x="6901298" y="0"/>
        <a:ext cx="1849200" cy="595618"/>
      </dsp:txXfrm>
    </dsp:sp>
    <dsp:sp modelId="{67CCFA29-BEB2-4FAA-A4CB-9F8549AE1ABC}">
      <dsp:nvSpPr>
        <dsp:cNvPr id="0" name=""/>
        <dsp:cNvSpPr/>
      </dsp:nvSpPr>
      <dsp:spPr>
        <a:xfrm>
          <a:off x="8803826" y="0"/>
          <a:ext cx="2651332" cy="59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Presentation and Defense</a:t>
          </a:r>
          <a:endParaRPr lang="LID4096" sz="1900" kern="1200" dirty="0"/>
        </a:p>
      </dsp:txBody>
      <dsp:txXfrm>
        <a:off x="9101635" y="0"/>
        <a:ext cx="2055714" cy="595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01/29/2024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10.1145/3177851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Progress</a:t>
            </a:r>
            <a:r>
              <a:rPr lang="nl-NL" dirty="0"/>
              <a:t> Update</a:t>
            </a:r>
          </a:p>
          <a:p>
            <a:r>
              <a:rPr lang="nl-NL" dirty="0"/>
              <a:t>                                                                                                                              Jan 30, 2024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88D36E8-8A1F-442A-6177-0047A758C8D8}"/>
              </a:ext>
            </a:extLst>
          </p:cNvPr>
          <p:cNvSpPr/>
          <p:nvPr/>
        </p:nvSpPr>
        <p:spPr>
          <a:xfrm>
            <a:off x="419759" y="553106"/>
            <a:ext cx="5912281" cy="2223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endParaRPr lang="en-US" sz="2078" dirty="0"/>
          </a:p>
          <a:p>
            <a:pPr algn="ctr"/>
            <a:r>
              <a:rPr lang="en-US" sz="234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</a:t>
            </a:r>
            <a:endParaRPr lang="LID4096" sz="234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3C320-ACF3-CFE5-817C-DBC44223FF3E}"/>
              </a:ext>
            </a:extLst>
          </p:cNvPr>
          <p:cNvSpPr/>
          <p:nvPr/>
        </p:nvSpPr>
        <p:spPr>
          <a:xfrm>
            <a:off x="2850586" y="926555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Extract input fields</a:t>
            </a:r>
            <a:endParaRPr lang="LID4096" sz="1846" dirty="0">
              <a:solidFill>
                <a:schemeClr val="tx1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523" y="6248269"/>
            <a:ext cx="627750" cy="4751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C7F846-E8AB-D7A2-1B94-7689534A0CA6}"/>
              </a:ext>
            </a:extLst>
          </p:cNvPr>
          <p:cNvSpPr/>
          <p:nvPr/>
        </p:nvSpPr>
        <p:spPr>
          <a:xfrm>
            <a:off x="616998" y="798150"/>
            <a:ext cx="1584576" cy="945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Libraries and dependencies</a:t>
            </a:r>
            <a:endParaRPr lang="LID4096" sz="1846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81DFD6-DD73-F343-309F-36A8F5C7FEF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01574" y="1271145"/>
            <a:ext cx="6248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A5AB4E-626D-3775-B8D8-A29421FBD775}"/>
              </a:ext>
            </a:extLst>
          </p:cNvPr>
          <p:cNvSpPr/>
          <p:nvPr/>
        </p:nvSpPr>
        <p:spPr>
          <a:xfrm>
            <a:off x="4683427" y="894760"/>
            <a:ext cx="1398017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46" dirty="0">
                <a:solidFill>
                  <a:schemeClr val="tx1"/>
                </a:solidFill>
              </a:rPr>
              <a:t>Data Preparation</a:t>
            </a:r>
            <a:endParaRPr lang="LID4096" sz="1846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D270E-54D5-DC81-8182-BA7AD2E50CF0}"/>
              </a:ext>
            </a:extLst>
          </p:cNvPr>
          <p:cNvCxnSpPr>
            <a:cxnSpLocks/>
          </p:cNvCxnSpPr>
          <p:nvPr/>
        </p:nvCxnSpPr>
        <p:spPr>
          <a:xfrm>
            <a:off x="4133419" y="1284133"/>
            <a:ext cx="5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FE1AB5-740E-5D21-314D-B68F22090F55}"/>
              </a:ext>
            </a:extLst>
          </p:cNvPr>
          <p:cNvSpPr/>
          <p:nvPr/>
        </p:nvSpPr>
        <p:spPr>
          <a:xfrm>
            <a:off x="6638180" y="904702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Definition file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8B2569-D4F7-12CF-77E0-50A9D44C3C70}"/>
              </a:ext>
            </a:extLst>
          </p:cNvPr>
          <p:cNvCxnSpPr>
            <a:cxnSpLocks/>
          </p:cNvCxnSpPr>
          <p:nvPr/>
        </p:nvCxnSpPr>
        <p:spPr>
          <a:xfrm>
            <a:off x="6029945" y="1225160"/>
            <a:ext cx="60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3E3174FC-5F4D-8EC4-5FF0-212323C49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358" y="584797"/>
            <a:ext cx="517050" cy="472994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C44601BB-0C97-0280-C1AE-51536D54D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1970" y="672341"/>
            <a:ext cx="517050" cy="4729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9CF801-1ECB-5063-FDA6-E614174CD25A}"/>
              </a:ext>
            </a:extLst>
          </p:cNvPr>
          <p:cNvSpPr/>
          <p:nvPr/>
        </p:nvSpPr>
        <p:spPr>
          <a:xfrm>
            <a:off x="10494826" y="919055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Verification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A1C01-934F-2F93-D40E-D78E2420BE2F}"/>
              </a:ext>
            </a:extLst>
          </p:cNvPr>
          <p:cNvCxnSpPr>
            <a:cxnSpLocks/>
          </p:cNvCxnSpPr>
          <p:nvPr/>
        </p:nvCxnSpPr>
        <p:spPr>
          <a:xfrm>
            <a:off x="7928227" y="1259837"/>
            <a:ext cx="54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08F11-DB96-58DC-97BA-AA38535CBFBA}"/>
              </a:ext>
            </a:extLst>
          </p:cNvPr>
          <p:cNvSpPr/>
          <p:nvPr/>
        </p:nvSpPr>
        <p:spPr>
          <a:xfrm>
            <a:off x="10494828" y="2337723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Store in Repo</a:t>
            </a:r>
            <a:endParaRPr lang="LID4096" sz="2078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FDD1C-8736-2AF4-FB58-DE24E4B267FC}"/>
              </a:ext>
            </a:extLst>
          </p:cNvPr>
          <p:cNvSpPr/>
          <p:nvPr/>
        </p:nvSpPr>
        <p:spPr>
          <a:xfrm>
            <a:off x="10494826" y="3657881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sz="2078" dirty="0" err="1">
                <a:solidFill>
                  <a:schemeClr val="tx1"/>
                </a:solidFill>
              </a:rPr>
              <a:t>PiCas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3A4C8-58AA-CCFD-4EA0-B0195CA3ED02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11132879" y="1649209"/>
            <a:ext cx="1" cy="6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FD88A0-232A-7A19-5048-3077D3E298F2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132879" y="3054027"/>
            <a:ext cx="1" cy="6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9D826-BB20-256D-0052-DF12DD223CD8}"/>
              </a:ext>
            </a:extLst>
          </p:cNvPr>
          <p:cNvSpPr/>
          <p:nvPr/>
        </p:nvSpPr>
        <p:spPr>
          <a:xfrm>
            <a:off x="8471020" y="906067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Image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155833-B87C-1141-B87C-68723A780D88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>
            <a:off x="9747122" y="1271144"/>
            <a:ext cx="747704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B38195-73B9-1082-9CE8-DA64CCF29A33}"/>
              </a:ext>
            </a:extLst>
          </p:cNvPr>
          <p:cNvCxnSpPr>
            <a:stCxn id="41" idx="2"/>
          </p:cNvCxnSpPr>
          <p:nvPr/>
        </p:nvCxnSpPr>
        <p:spPr>
          <a:xfrm rot="5400000">
            <a:off x="7309864" y="658399"/>
            <a:ext cx="821386" cy="2777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52C45D-1280-8A87-60E6-0A0957D07F51}"/>
              </a:ext>
            </a:extLst>
          </p:cNvPr>
          <p:cNvSpPr txBox="1"/>
          <p:nvPr/>
        </p:nvSpPr>
        <p:spPr>
          <a:xfrm>
            <a:off x="7372830" y="2157654"/>
            <a:ext cx="1098189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78" dirty="0">
                <a:solidFill>
                  <a:srgbClr val="FF0000"/>
                </a:solidFill>
              </a:rPr>
              <a:t>Error</a:t>
            </a:r>
            <a:endParaRPr lang="LID4096" sz="2078" dirty="0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141C86-886D-AD2D-BB0D-BA74244CD987}"/>
              </a:ext>
            </a:extLst>
          </p:cNvPr>
          <p:cNvSpPr/>
          <p:nvPr/>
        </p:nvSpPr>
        <p:spPr>
          <a:xfrm>
            <a:off x="10494826" y="4970591"/>
            <a:ext cx="1276103" cy="73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78" dirty="0">
                <a:solidFill>
                  <a:schemeClr val="tx1"/>
                </a:solidFill>
              </a:rPr>
              <a:t>Run via </a:t>
            </a:r>
          </a:p>
          <a:p>
            <a:pPr algn="ctr"/>
            <a:r>
              <a:rPr lang="en-US" sz="2078" dirty="0">
                <a:solidFill>
                  <a:schemeClr val="tx1"/>
                </a:solidFill>
              </a:rPr>
              <a:t>UI</a:t>
            </a:r>
            <a:endParaRPr lang="LID4096" sz="2078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FC74B2-CB95-ACBA-7D5C-7EC705418BEB}"/>
              </a:ext>
            </a:extLst>
          </p:cNvPr>
          <p:cNvCxnSpPr>
            <a:cxnSpLocks/>
          </p:cNvCxnSpPr>
          <p:nvPr/>
        </p:nvCxnSpPr>
        <p:spPr>
          <a:xfrm>
            <a:off x="11068800" y="4372141"/>
            <a:ext cx="1" cy="6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F8D2CD9-6A39-64F6-5EE6-798AD975468F}"/>
              </a:ext>
            </a:extLst>
          </p:cNvPr>
          <p:cNvSpPr txBox="1">
            <a:spLocks/>
          </p:cNvSpPr>
          <p:nvPr/>
        </p:nvSpPr>
        <p:spPr>
          <a:xfrm>
            <a:off x="478641" y="15030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accent2"/>
                </a:solidFill>
                <a:latin typeface="Avenir Next" panose="020B0503020202020204" pitchFamily="34" charset="0"/>
              </a:rPr>
              <a:t>Progress Update:  Containerize </a:t>
            </a:r>
            <a:r>
              <a:rPr lang="en-US" sz="1400" dirty="0" err="1">
                <a:solidFill>
                  <a:schemeClr val="accent2"/>
                </a:solidFill>
                <a:latin typeface="Avenir Next" panose="020B0503020202020204" pitchFamily="34" charset="0"/>
              </a:rPr>
              <a:t>FairMOT</a:t>
            </a:r>
            <a:r>
              <a:rPr lang="en-US" sz="1400" dirty="0">
                <a:solidFill>
                  <a:schemeClr val="accent2"/>
                </a:solidFill>
                <a:latin typeface="Avenir Next" panose="020B0503020202020204" pitchFamily="34" charset="0"/>
              </a:rPr>
              <a:t> Model</a:t>
            </a:r>
            <a:endParaRPr lang="en-NL" sz="1400" dirty="0">
              <a:solidFill>
                <a:schemeClr val="accent2"/>
              </a:solidFill>
              <a:latin typeface="Avenir Next" panose="020B0503020202020204" pitchFamily="34" charset="0"/>
            </a:endParaRPr>
          </a:p>
        </p:txBody>
      </p:sp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CDBC1FF8-C390-0D57-2E9B-483CF51A2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9692" y="607811"/>
            <a:ext cx="517050" cy="472994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BE87BE4A-1FA1-5282-29B2-59E40B38B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8448" y="603643"/>
            <a:ext cx="517050" cy="472994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CD9CF2BA-ECE4-285A-6F00-7D572D2B5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8929" y="690058"/>
            <a:ext cx="517050" cy="472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23D9C3-128F-64F5-E4C0-F4DBEF6D9FBB}"/>
              </a:ext>
            </a:extLst>
          </p:cNvPr>
          <p:cNvSpPr txBox="1"/>
          <p:nvPr/>
        </p:nvSpPr>
        <p:spPr>
          <a:xfrm>
            <a:off x="579304" y="4201861"/>
            <a:ext cx="3472104" cy="137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77" dirty="0"/>
              <a:t>Next Step:</a:t>
            </a:r>
          </a:p>
          <a:p>
            <a:pPr marL="1020219" lvl="1" indent="-395638">
              <a:buFont typeface="Arial" panose="020B0604020202020204" pitchFamily="34" charset="0"/>
              <a:buChar char="•"/>
            </a:pPr>
            <a:r>
              <a:rPr lang="en-US" sz="2077" dirty="0"/>
              <a:t>Verify image output</a:t>
            </a:r>
          </a:p>
          <a:p>
            <a:pPr marL="1020219" lvl="1" indent="-395638">
              <a:buFont typeface="Arial" panose="020B0604020202020204" pitchFamily="34" charset="0"/>
              <a:buChar char="•"/>
            </a:pPr>
            <a:r>
              <a:rPr lang="en-US" sz="2077" dirty="0"/>
              <a:t>Store in Repo</a:t>
            </a:r>
          </a:p>
          <a:p>
            <a:pPr marL="1020219" lvl="1" indent="-395638">
              <a:buFont typeface="Arial" panose="020B0604020202020204" pitchFamily="34" charset="0"/>
              <a:buChar char="•"/>
            </a:pPr>
            <a:r>
              <a:rPr lang="en-US" sz="2077" dirty="0"/>
              <a:t>Run via UI</a:t>
            </a:r>
          </a:p>
        </p:txBody>
      </p:sp>
    </p:spTree>
    <p:extLst>
      <p:ext uri="{BB962C8B-B14F-4D97-AF65-F5344CB8AC3E}">
        <p14:creationId xmlns:p14="http://schemas.microsoft.com/office/powerpoint/2010/main" val="305623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C19E4F-7E0C-3B9F-A4C0-7AB20B1F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40471"/>
              </p:ext>
            </p:extLst>
          </p:nvPr>
        </p:nvGraphicFramePr>
        <p:xfrm>
          <a:off x="478642" y="604008"/>
          <a:ext cx="9874043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0372">
                  <a:extLst>
                    <a:ext uri="{9D8B030D-6E8A-4147-A177-3AD203B41FA5}">
                      <a16:colId xmlns:a16="http://schemas.microsoft.com/office/drawing/2014/main" val="2453337164"/>
                    </a:ext>
                  </a:extLst>
                </a:gridCol>
                <a:gridCol w="1949019">
                  <a:extLst>
                    <a:ext uri="{9D8B030D-6E8A-4147-A177-3AD203B41FA5}">
                      <a16:colId xmlns:a16="http://schemas.microsoft.com/office/drawing/2014/main" val="3193066335"/>
                    </a:ext>
                  </a:extLst>
                </a:gridCol>
                <a:gridCol w="2774652">
                  <a:extLst>
                    <a:ext uri="{9D8B030D-6E8A-4147-A177-3AD203B41FA5}">
                      <a16:colId xmlns:a16="http://schemas.microsoft.com/office/drawing/2014/main" val="855466964"/>
                    </a:ext>
                  </a:extLst>
                </a:gridCol>
              </a:tblGrid>
              <a:tr h="3541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Chapters</a:t>
                      </a:r>
                      <a:endParaRPr lang="LID4096" sz="1600" b="1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Status</a:t>
                      </a:r>
                      <a:endParaRPr lang="LID4096" sz="1600" b="1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Review and revise</a:t>
                      </a:r>
                      <a:endParaRPr lang="LID4096" sz="1600" b="1" dirty="0"/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19786"/>
                  </a:ext>
                </a:extLst>
              </a:tr>
              <a:tr h="1071835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b="1" dirty="0"/>
                        <a:t>Chapter 1-4</a:t>
                      </a:r>
                    </a:p>
                    <a:p>
                      <a:r>
                        <a:rPr lang="en-US" sz="1600" dirty="0"/>
                        <a:t>(Introduction, Problem Analysis, Stakeholder Analysis, Requirements Analysis)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LID4096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94018794"/>
                  </a:ext>
                </a:extLst>
              </a:tr>
              <a:tr h="1459877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r>
                        <a:rPr lang="en-US" sz="1600" b="1" dirty="0"/>
                        <a:t>Chapter 5-10</a:t>
                      </a:r>
                    </a:p>
                    <a:p>
                      <a:r>
                        <a:rPr lang="en-US" sz="1600" dirty="0"/>
                        <a:t>(Investigating pilot-job frameworks, Design and Architecture, Verification and Validation, Conclusion and Results, Project Management, Retrospective)</a:t>
                      </a:r>
                      <a:endParaRPr lang="LID4096" sz="1600" dirty="0"/>
                    </a:p>
                    <a:p>
                      <a:endParaRPr lang="LID4096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   In progress</a:t>
                      </a:r>
                    </a:p>
                    <a:p>
                      <a:r>
                        <a:rPr lang="en-US" sz="1600" dirty="0"/>
                        <a:t>            (</a:t>
                      </a:r>
                      <a:r>
                        <a:rPr lang="en-US" sz="1400" b="1" dirty="0"/>
                        <a:t>by Feb 07</a:t>
                      </a:r>
                      <a:r>
                        <a:rPr lang="en-US" sz="1600" dirty="0"/>
                        <a:t>)</a:t>
                      </a:r>
                      <a:endParaRPr lang="LID4096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     Feb 8-29</a:t>
                      </a:r>
                      <a:endParaRPr lang="LID4096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057424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E6E6537-6AB9-0C6B-1C4D-79E3636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Next" panose="020B0503020202020204" pitchFamily="34" charset="0"/>
              </a:rPr>
              <a:t>Progress Update: Report Writing</a:t>
            </a:r>
            <a:endParaRPr lang="en-NL" sz="1600" dirty="0">
              <a:solidFill>
                <a:schemeClr val="accent2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6AAE144-EEE0-089B-AFC9-D3A68CC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12F25659-50FC-8C48-D5F0-69AF80BADF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5196" y="1318727"/>
            <a:ext cx="312302" cy="312302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996B7077-4441-D35F-1C0B-5A5037899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930" y="1318727"/>
            <a:ext cx="312302" cy="3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C19E4F-7E0C-3B9F-A4C0-7AB20B1F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0936"/>
              </p:ext>
            </p:extLst>
          </p:nvPr>
        </p:nvGraphicFramePr>
        <p:xfrm>
          <a:off x="554142" y="604008"/>
          <a:ext cx="9874043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0372">
                  <a:extLst>
                    <a:ext uri="{9D8B030D-6E8A-4147-A177-3AD203B41FA5}">
                      <a16:colId xmlns:a16="http://schemas.microsoft.com/office/drawing/2014/main" val="2453337164"/>
                    </a:ext>
                  </a:extLst>
                </a:gridCol>
                <a:gridCol w="1949019">
                  <a:extLst>
                    <a:ext uri="{9D8B030D-6E8A-4147-A177-3AD203B41FA5}">
                      <a16:colId xmlns:a16="http://schemas.microsoft.com/office/drawing/2014/main" val="3193066335"/>
                    </a:ext>
                  </a:extLst>
                </a:gridCol>
                <a:gridCol w="2774652">
                  <a:extLst>
                    <a:ext uri="{9D8B030D-6E8A-4147-A177-3AD203B41FA5}">
                      <a16:colId xmlns:a16="http://schemas.microsoft.com/office/drawing/2014/main" val="855466964"/>
                    </a:ext>
                  </a:extLst>
                </a:gridCol>
              </a:tblGrid>
              <a:tr h="3541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Chapters</a:t>
                      </a:r>
                      <a:endParaRPr lang="LID4096" sz="1600" b="1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Status</a:t>
                      </a:r>
                      <a:endParaRPr lang="LID4096" sz="1600" b="1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Review and revise</a:t>
                      </a:r>
                      <a:endParaRPr lang="LID4096" sz="1600" b="1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19786"/>
                  </a:ext>
                </a:extLst>
              </a:tr>
              <a:tr h="107183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Chapter 1-4</a:t>
                      </a:r>
                    </a:p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(Introduction, Problem analysis, stakeholder analysis, Requirements)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LID4096" sz="16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94018794"/>
                  </a:ext>
                </a:extLst>
              </a:tr>
              <a:tr h="1459877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Chapter 5-8</a:t>
                      </a:r>
                    </a:p>
                    <a:p>
                      <a:r>
                        <a:rPr lang="en-US" sz="1600" dirty="0"/>
                        <a:t>(Investigating Pilot-Job Frameworks, 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design and architecture, Verification and validation, Conclusion and result)</a:t>
                      </a:r>
                      <a:endParaRPr lang="LID4096" sz="1600" dirty="0">
                        <a:solidFill>
                          <a:schemeClr val="bg2"/>
                        </a:solidFill>
                      </a:endParaRPr>
                    </a:p>
                    <a:p>
                      <a:endParaRPr lang="LID4096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          In progress</a:t>
                      </a:r>
                    </a:p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            (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by Feb 07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LID4096" sz="16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                  Feb 8-29</a:t>
                      </a:r>
                      <a:endParaRPr lang="LID4096" sz="16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0574241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E6E6537-6AB9-0C6B-1C4D-79E3636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Next" panose="020B0503020202020204" pitchFamily="34" charset="0"/>
              </a:rPr>
              <a:t>Progress Update: Report Writing</a:t>
            </a:r>
            <a:endParaRPr lang="en-NL" sz="1600" dirty="0">
              <a:solidFill>
                <a:schemeClr val="accent2"/>
              </a:solidFill>
              <a:latin typeface="Avenir Next" panose="020B0503020202020204" pitchFamily="34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6AAE144-EEE0-089B-AFC9-D3A68CC6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54154-8268-8393-A610-E365A52C3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4" y="3717135"/>
            <a:ext cx="9519881" cy="27213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10685BB-F084-7C8F-847E-8C2785C710DB}"/>
              </a:ext>
            </a:extLst>
          </p:cNvPr>
          <p:cNvSpPr/>
          <p:nvPr/>
        </p:nvSpPr>
        <p:spPr>
          <a:xfrm>
            <a:off x="554142" y="2519987"/>
            <a:ext cx="3162181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17EE15A0-0B25-C4C9-5C36-F6D561342A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145" y="5143519"/>
            <a:ext cx="224261" cy="22426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113D3AE-2B92-F009-8DE8-7F9F027CD0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014" y="3845714"/>
            <a:ext cx="224261" cy="22426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B88B1E3D-BDFD-19E8-9BC3-9625CF036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9985" y="3868748"/>
            <a:ext cx="224261" cy="22426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D5E3622B-48F7-E0C3-2FD1-75BF1ADFA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9695" y="3879217"/>
            <a:ext cx="224261" cy="22426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70FDBF6-C0B5-2FFB-B27E-59E56AA5F9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6190" y="5143518"/>
            <a:ext cx="224261" cy="22426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A5441E1A-9DFF-9E45-4F68-B51B0DBF0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5947" y="3858599"/>
            <a:ext cx="224261" cy="2242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4530A-B8A1-EA0C-0A0D-8D332E505136}"/>
              </a:ext>
            </a:extLst>
          </p:cNvPr>
          <p:cNvSpPr txBox="1"/>
          <p:nvPr/>
        </p:nvSpPr>
        <p:spPr>
          <a:xfrm>
            <a:off x="645952" y="6503602"/>
            <a:ext cx="2764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https://dl.acm.org/doi/10.1145/3177851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424816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83A79ADD-927C-80E6-F716-E3A2B9F9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F2B542-5CFF-280C-9C9E-E0ADA76F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Next" panose="020B0503020202020204" pitchFamily="34" charset="0"/>
              </a:rPr>
              <a:t>Final Presentation Review Process</a:t>
            </a:r>
            <a:endParaRPr lang="en-NL" sz="1600" dirty="0">
              <a:solidFill>
                <a:schemeClr val="accent2"/>
              </a:solidFill>
              <a:latin typeface="Avenir Next" panose="020B0503020202020204" pitchFamily="34" charset="0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E8B67872-B712-9A81-D02B-A8E9782FA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707896"/>
              </p:ext>
            </p:extLst>
          </p:nvPr>
        </p:nvGraphicFramePr>
        <p:xfrm>
          <a:off x="642735" y="1258348"/>
          <a:ext cx="11457639" cy="59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F510981-CDF1-8703-DD7B-F562C23277A4}"/>
              </a:ext>
            </a:extLst>
          </p:cNvPr>
          <p:cNvSpPr txBox="1"/>
          <p:nvPr/>
        </p:nvSpPr>
        <p:spPr>
          <a:xfrm>
            <a:off x="1420033" y="846062"/>
            <a:ext cx="1071958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b="1" i="1" dirty="0"/>
              <a:t>(Feb 20-27)</a:t>
            </a:r>
            <a:endParaRPr lang="LID4096" sz="1385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C9D5F0-083D-4F5F-09E2-B5026A51C12C}"/>
              </a:ext>
            </a:extLst>
          </p:cNvPr>
          <p:cNvSpPr txBox="1"/>
          <p:nvPr/>
        </p:nvSpPr>
        <p:spPr>
          <a:xfrm>
            <a:off x="3573948" y="900652"/>
            <a:ext cx="1284381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b="1" i="1" dirty="0"/>
              <a:t>(27 - Mar. 01)</a:t>
            </a:r>
            <a:endParaRPr lang="LID4096" sz="1385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72CB4B-261A-E44F-2C50-9C605BF92ECF}"/>
              </a:ext>
            </a:extLst>
          </p:cNvPr>
          <p:cNvSpPr txBox="1"/>
          <p:nvPr/>
        </p:nvSpPr>
        <p:spPr>
          <a:xfrm>
            <a:off x="5783524" y="893398"/>
            <a:ext cx="1176059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b="1" i="1" dirty="0"/>
              <a:t>(Mar 04 - 08)</a:t>
            </a:r>
            <a:endParaRPr lang="LID4096" sz="1385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24B94-3C31-7099-1C40-3ABDD4B7948D}"/>
              </a:ext>
            </a:extLst>
          </p:cNvPr>
          <p:cNvSpPr txBox="1"/>
          <p:nvPr/>
        </p:nvSpPr>
        <p:spPr>
          <a:xfrm>
            <a:off x="7806648" y="846062"/>
            <a:ext cx="1284380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b="1" i="1" dirty="0"/>
              <a:t>(until Mar 11)</a:t>
            </a:r>
            <a:endParaRPr lang="LID4096" sz="1385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FFC033-409B-F115-587E-580B328C56B6}"/>
              </a:ext>
            </a:extLst>
          </p:cNvPr>
          <p:cNvSpPr txBox="1"/>
          <p:nvPr/>
        </p:nvSpPr>
        <p:spPr>
          <a:xfrm>
            <a:off x="10041596" y="870003"/>
            <a:ext cx="1284378" cy="30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5" b="1" i="1" dirty="0"/>
              <a:t>(Mar 11 - 22)</a:t>
            </a:r>
            <a:endParaRPr lang="LID4096" sz="1385" b="1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B6B335-F16C-0114-E6AA-F27F6982CF59}"/>
              </a:ext>
            </a:extLst>
          </p:cNvPr>
          <p:cNvCxnSpPr>
            <a:cxnSpLocks/>
          </p:cNvCxnSpPr>
          <p:nvPr/>
        </p:nvCxnSpPr>
        <p:spPr>
          <a:xfrm flipV="1">
            <a:off x="6163493" y="1853967"/>
            <a:ext cx="553" cy="19335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1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680330-4E54-83AE-367C-73E7F5C25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956749"/>
              </p:ext>
            </p:extLst>
          </p:nvPr>
        </p:nvGraphicFramePr>
        <p:xfrm>
          <a:off x="454578" y="581173"/>
          <a:ext cx="1237219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89">
                  <a:extLst>
                    <a:ext uri="{9D8B030D-6E8A-4147-A177-3AD203B41FA5}">
                      <a16:colId xmlns:a16="http://schemas.microsoft.com/office/drawing/2014/main" val="2945893842"/>
                    </a:ext>
                  </a:extLst>
                </a:gridCol>
                <a:gridCol w="1213318">
                  <a:extLst>
                    <a:ext uri="{9D8B030D-6E8A-4147-A177-3AD203B41FA5}">
                      <a16:colId xmlns:a16="http://schemas.microsoft.com/office/drawing/2014/main" val="2608109922"/>
                    </a:ext>
                  </a:extLst>
                </a:gridCol>
                <a:gridCol w="1213318">
                  <a:extLst>
                    <a:ext uri="{9D8B030D-6E8A-4147-A177-3AD203B41FA5}">
                      <a16:colId xmlns:a16="http://schemas.microsoft.com/office/drawing/2014/main" val="3971315111"/>
                    </a:ext>
                  </a:extLst>
                </a:gridCol>
                <a:gridCol w="528227">
                  <a:extLst>
                    <a:ext uri="{9D8B030D-6E8A-4147-A177-3AD203B41FA5}">
                      <a16:colId xmlns:a16="http://schemas.microsoft.com/office/drawing/2014/main" val="1958131281"/>
                    </a:ext>
                  </a:extLst>
                </a:gridCol>
                <a:gridCol w="1240834">
                  <a:extLst>
                    <a:ext uri="{9D8B030D-6E8A-4147-A177-3AD203B41FA5}">
                      <a16:colId xmlns:a16="http://schemas.microsoft.com/office/drawing/2014/main" val="1918714345"/>
                    </a:ext>
                  </a:extLst>
                </a:gridCol>
                <a:gridCol w="1240834">
                  <a:extLst>
                    <a:ext uri="{9D8B030D-6E8A-4147-A177-3AD203B41FA5}">
                      <a16:colId xmlns:a16="http://schemas.microsoft.com/office/drawing/2014/main" val="1315120830"/>
                    </a:ext>
                  </a:extLst>
                </a:gridCol>
                <a:gridCol w="1240834">
                  <a:extLst>
                    <a:ext uri="{9D8B030D-6E8A-4147-A177-3AD203B41FA5}">
                      <a16:colId xmlns:a16="http://schemas.microsoft.com/office/drawing/2014/main" val="3581112651"/>
                    </a:ext>
                  </a:extLst>
                </a:gridCol>
                <a:gridCol w="1240834">
                  <a:extLst>
                    <a:ext uri="{9D8B030D-6E8A-4147-A177-3AD203B41FA5}">
                      <a16:colId xmlns:a16="http://schemas.microsoft.com/office/drawing/2014/main" val="1732679491"/>
                    </a:ext>
                  </a:extLst>
                </a:gridCol>
                <a:gridCol w="846966">
                  <a:extLst>
                    <a:ext uri="{9D8B030D-6E8A-4147-A177-3AD203B41FA5}">
                      <a16:colId xmlns:a16="http://schemas.microsoft.com/office/drawing/2014/main" val="2355166734"/>
                    </a:ext>
                  </a:extLst>
                </a:gridCol>
                <a:gridCol w="801979">
                  <a:extLst>
                    <a:ext uri="{9D8B030D-6E8A-4147-A177-3AD203B41FA5}">
                      <a16:colId xmlns:a16="http://schemas.microsoft.com/office/drawing/2014/main" val="4062711732"/>
                    </a:ext>
                  </a:extLst>
                </a:gridCol>
                <a:gridCol w="801979">
                  <a:extLst>
                    <a:ext uri="{9D8B030D-6E8A-4147-A177-3AD203B41FA5}">
                      <a16:colId xmlns:a16="http://schemas.microsoft.com/office/drawing/2014/main" val="1033319803"/>
                    </a:ext>
                  </a:extLst>
                </a:gridCol>
                <a:gridCol w="801979">
                  <a:extLst>
                    <a:ext uri="{9D8B030D-6E8A-4147-A177-3AD203B41FA5}">
                      <a16:colId xmlns:a16="http://schemas.microsoft.com/office/drawing/2014/main" val="2624883748"/>
                    </a:ext>
                  </a:extLst>
                </a:gridCol>
              </a:tblGrid>
              <a:tr h="2210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389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58788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264871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17469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82388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16845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26540"/>
                  </a:ext>
                </a:extLst>
              </a:tr>
              <a:tr h="196491">
                <a:tc>
                  <a:txBody>
                    <a:bodyPr/>
                    <a:lstStyle/>
                    <a:p>
                      <a:r>
                        <a:rPr lang="en-US" sz="1000" b="1" dirty="0"/>
                        <a:t>Jan 8 -12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15-19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22-26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29-02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Feb 05-09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12-16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19-23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26-01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Mar 04-08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11-15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18-22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25-29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331270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1462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828811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72355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348152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00782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316074"/>
                  </a:ext>
                </a:extLst>
              </a:tr>
              <a:tr h="2210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399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10AB93-6CE4-03BB-5C71-A4DB72D34299}"/>
              </a:ext>
            </a:extLst>
          </p:cNvPr>
          <p:cNvSpPr txBox="1"/>
          <p:nvPr/>
        </p:nvSpPr>
        <p:spPr>
          <a:xfrm>
            <a:off x="9373101" y="134907"/>
            <a:ext cx="1456361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Defense and </a:t>
            </a:r>
          </a:p>
          <a:p>
            <a:r>
              <a:rPr lang="en-US" sz="1846" b="1" dirty="0"/>
              <a:t>    Closure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3B327-755B-AB50-54E4-E9C2B3B8C9BA}"/>
              </a:ext>
            </a:extLst>
          </p:cNvPr>
          <p:cNvSpPr txBox="1"/>
          <p:nvPr/>
        </p:nvSpPr>
        <p:spPr>
          <a:xfrm>
            <a:off x="3926866" y="4720963"/>
            <a:ext cx="2001702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b="1" dirty="0"/>
              <a:t>Review and Revise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C73446-CE56-792E-3F14-6C121D53A2E3}"/>
              </a:ext>
            </a:extLst>
          </p:cNvPr>
          <p:cNvSpPr/>
          <p:nvPr/>
        </p:nvSpPr>
        <p:spPr>
          <a:xfrm>
            <a:off x="10397528" y="2393608"/>
            <a:ext cx="1408922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4C63CD-37B6-1EA2-A899-B6BC7A9759F1}"/>
              </a:ext>
            </a:extLst>
          </p:cNvPr>
          <p:cNvSpPr/>
          <p:nvPr/>
        </p:nvSpPr>
        <p:spPr>
          <a:xfrm>
            <a:off x="4015475" y="2380639"/>
            <a:ext cx="605372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31F8B-C4C3-0A2C-9256-1A0F1249F489}"/>
              </a:ext>
            </a:extLst>
          </p:cNvPr>
          <p:cNvCxnSpPr>
            <a:cxnSpLocks/>
          </p:cNvCxnSpPr>
          <p:nvPr/>
        </p:nvCxnSpPr>
        <p:spPr>
          <a:xfrm>
            <a:off x="4300483" y="943136"/>
            <a:ext cx="17678" cy="13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68FF42-CEAE-CDF7-68A5-972EE6C857B3}"/>
              </a:ext>
            </a:extLst>
          </p:cNvPr>
          <p:cNvSpPr txBox="1"/>
          <p:nvPr/>
        </p:nvSpPr>
        <p:spPr>
          <a:xfrm>
            <a:off x="3878850" y="39351"/>
            <a:ext cx="1040478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Send for </a:t>
            </a:r>
          </a:p>
          <a:p>
            <a:r>
              <a:rPr lang="en-US" sz="1846" dirty="0"/>
              <a:t>review</a:t>
            </a:r>
            <a:endParaRPr lang="LID4096" sz="184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EE4167-FA1B-4BA1-DF38-23E56556F49E}"/>
              </a:ext>
            </a:extLst>
          </p:cNvPr>
          <p:cNvCxnSpPr>
            <a:cxnSpLocks/>
          </p:cNvCxnSpPr>
          <p:nvPr/>
        </p:nvCxnSpPr>
        <p:spPr>
          <a:xfrm flipV="1">
            <a:off x="11198307" y="2879579"/>
            <a:ext cx="553" cy="193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B7030C-E09D-41C9-932B-E5337F57F890}"/>
              </a:ext>
            </a:extLst>
          </p:cNvPr>
          <p:cNvSpPr txBox="1"/>
          <p:nvPr/>
        </p:nvSpPr>
        <p:spPr>
          <a:xfrm>
            <a:off x="10448522" y="4761067"/>
            <a:ext cx="2378247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698" indent="-329698">
              <a:buFont typeface="Arial" panose="020B0604020202020204" pitchFamily="34" charset="0"/>
              <a:buChar char="•"/>
            </a:pPr>
            <a:r>
              <a:rPr lang="en-US" sz="1846" dirty="0"/>
              <a:t>Send report to TEC</a:t>
            </a:r>
          </a:p>
          <a:p>
            <a:pPr marL="329698" indent="-329698">
              <a:buFont typeface="Arial" panose="020B0604020202020204" pitchFamily="34" charset="0"/>
              <a:buChar char="•"/>
            </a:pPr>
            <a:r>
              <a:rPr lang="en-US" sz="1846" dirty="0"/>
              <a:t>Presentation and defense</a:t>
            </a:r>
            <a:endParaRPr lang="LID4096" sz="1846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1B15E4-4653-D372-EF07-613AB6D8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" y="5412"/>
            <a:ext cx="9874044" cy="3939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Next" panose="020B0503020202020204" pitchFamily="34" charset="0"/>
              </a:rPr>
              <a:t>Project Plan</a:t>
            </a:r>
            <a:endParaRPr lang="en-NL" sz="1600" dirty="0">
              <a:solidFill>
                <a:schemeClr val="accent2"/>
              </a:solidFill>
              <a:latin typeface="Avenir Next" panose="020B0503020202020204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9D7534-A6CD-849D-E293-4154CDACBB0B}"/>
              </a:ext>
            </a:extLst>
          </p:cNvPr>
          <p:cNvSpPr/>
          <p:nvPr/>
        </p:nvSpPr>
        <p:spPr>
          <a:xfrm rot="16200000">
            <a:off x="1477615" y="1221332"/>
            <a:ext cx="230197" cy="2218065"/>
          </a:xfrm>
          <a:prstGeom prst="righ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805B0-AB2A-A89E-22AA-5BE4F3024754}"/>
              </a:ext>
            </a:extLst>
          </p:cNvPr>
          <p:cNvSpPr txBox="1"/>
          <p:nvPr/>
        </p:nvSpPr>
        <p:spPr>
          <a:xfrm>
            <a:off x="920605" y="1672681"/>
            <a:ext cx="1452834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TEC Approval</a:t>
            </a:r>
            <a:endParaRPr lang="LID4096" sz="1846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28F5F51-ED69-D840-4AF0-4F3742C83F19}"/>
              </a:ext>
            </a:extLst>
          </p:cNvPr>
          <p:cNvSpPr/>
          <p:nvPr/>
        </p:nvSpPr>
        <p:spPr>
          <a:xfrm rot="16200000">
            <a:off x="6858507" y="-109691"/>
            <a:ext cx="230197" cy="4806030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8A29E8-4277-827C-BBBA-D9DC0D192774}"/>
              </a:ext>
            </a:extLst>
          </p:cNvPr>
          <p:cNvCxnSpPr>
            <a:cxnSpLocks/>
          </p:cNvCxnSpPr>
          <p:nvPr/>
        </p:nvCxnSpPr>
        <p:spPr>
          <a:xfrm>
            <a:off x="6971845" y="792213"/>
            <a:ext cx="0" cy="138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CC78A59-E222-89DD-DA9B-53D56CA6694D}"/>
              </a:ext>
            </a:extLst>
          </p:cNvPr>
          <p:cNvSpPr/>
          <p:nvPr/>
        </p:nvSpPr>
        <p:spPr>
          <a:xfrm>
            <a:off x="9289783" y="2404103"/>
            <a:ext cx="813899" cy="462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D1CEC1-AEE1-B6EF-1DCB-AEB079A66DF7}"/>
              </a:ext>
            </a:extLst>
          </p:cNvPr>
          <p:cNvCxnSpPr>
            <a:cxnSpLocks/>
          </p:cNvCxnSpPr>
          <p:nvPr/>
        </p:nvCxnSpPr>
        <p:spPr>
          <a:xfrm flipV="1">
            <a:off x="9701441" y="2879579"/>
            <a:ext cx="0" cy="7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D7167D-3F1E-7487-1977-48B6115EA69B}"/>
              </a:ext>
            </a:extLst>
          </p:cNvPr>
          <p:cNvSpPr txBox="1"/>
          <p:nvPr/>
        </p:nvSpPr>
        <p:spPr>
          <a:xfrm>
            <a:off x="8546814" y="3630563"/>
            <a:ext cx="2798324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       Review by Judith</a:t>
            </a:r>
            <a:endParaRPr lang="LID4096" sz="1846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853659-BD0D-AFF9-1A66-9758E2CD8955}"/>
              </a:ext>
            </a:extLst>
          </p:cNvPr>
          <p:cNvSpPr txBox="1"/>
          <p:nvPr/>
        </p:nvSpPr>
        <p:spPr>
          <a:xfrm>
            <a:off x="6022230" y="425501"/>
            <a:ext cx="190834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Review and revise</a:t>
            </a:r>
            <a:endParaRPr lang="LID4096" sz="184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4CCAA-19DB-FDB2-2427-4ABFBEBCA154}"/>
              </a:ext>
            </a:extLst>
          </p:cNvPr>
          <p:cNvSpPr txBox="1"/>
          <p:nvPr/>
        </p:nvSpPr>
        <p:spPr>
          <a:xfrm>
            <a:off x="236021" y="5757001"/>
            <a:ext cx="3875163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TEC :  Technical Evaluation Committee</a:t>
            </a:r>
            <a:endParaRPr lang="LID4096" sz="1846" dirty="0"/>
          </a:p>
        </p:txBody>
      </p:sp>
    </p:spTree>
    <p:extLst>
      <p:ext uri="{BB962C8B-B14F-4D97-AF65-F5344CB8AC3E}">
        <p14:creationId xmlns:p14="http://schemas.microsoft.com/office/powerpoint/2010/main" val="12754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1B15E4-4653-D372-EF07-613AB6D8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9" y="141789"/>
            <a:ext cx="9874044" cy="3939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Next" panose="020B0503020202020204" pitchFamily="34" charset="0"/>
              </a:rPr>
              <a:t>Project Plan:  Next Month</a:t>
            </a:r>
            <a:endParaRPr lang="en-NL" sz="1600" dirty="0">
              <a:solidFill>
                <a:schemeClr val="accent2"/>
              </a:solidFill>
              <a:latin typeface="Avenir Next" panose="020B0503020202020204" pitchFamily="34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71C19E4F-7E0C-3B9F-A4C0-7AB20B1FC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55136"/>
              </p:ext>
            </p:extLst>
          </p:nvPr>
        </p:nvGraphicFramePr>
        <p:xfrm>
          <a:off x="433003" y="896226"/>
          <a:ext cx="3869525" cy="345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9525">
                  <a:extLst>
                    <a:ext uri="{9D8B030D-6E8A-4147-A177-3AD203B41FA5}">
                      <a16:colId xmlns:a16="http://schemas.microsoft.com/office/drawing/2014/main" val="2453337164"/>
                    </a:ext>
                  </a:extLst>
                </a:gridCol>
              </a:tblGrid>
              <a:tr h="3681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Tasks</a:t>
                      </a:r>
                      <a:endParaRPr lang="LID4096" sz="1600" b="1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54919786"/>
                  </a:ext>
                </a:extLst>
              </a:tr>
              <a:tr h="82045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Task 1:  Verification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4382267"/>
                  </a:ext>
                </a:extLst>
              </a:tr>
              <a:tr h="1106658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r>
                        <a:rPr lang="en-US" sz="1600" dirty="0"/>
                        <a:t>Task2:  Finalize  </a:t>
                      </a:r>
                      <a:r>
                        <a:rPr lang="en-US" sz="1600" dirty="0" err="1"/>
                        <a:t>FairMOT</a:t>
                      </a:r>
                      <a:r>
                        <a:rPr lang="en-US" sz="1600" dirty="0"/>
                        <a:t> </a:t>
                      </a:r>
                    </a:p>
                    <a:p>
                      <a:endParaRPr lang="LID4096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05742414"/>
                  </a:ext>
                </a:extLst>
              </a:tr>
              <a:tr h="554774">
                <a:tc>
                  <a:txBody>
                    <a:bodyPr/>
                    <a:lstStyle/>
                    <a:p>
                      <a:r>
                        <a:rPr lang="en-US" sz="1600" dirty="0"/>
                        <a:t>Task3:  Access dCache via WebApp</a:t>
                      </a:r>
                      <a:endParaRPr lang="LID4096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92620798"/>
                  </a:ext>
                </a:extLst>
              </a:tr>
              <a:tr h="554774">
                <a:tc>
                  <a:txBody>
                    <a:bodyPr/>
                    <a:lstStyle/>
                    <a:p>
                      <a:r>
                        <a:rPr lang="en-US" sz="1600" dirty="0"/>
                        <a:t>Task4: Automate </a:t>
                      </a:r>
                      <a:r>
                        <a:rPr lang="en-US" sz="1600" dirty="0" err="1"/>
                        <a:t>PilotJob</a:t>
                      </a:r>
                      <a:r>
                        <a:rPr lang="en-US" sz="1600" dirty="0"/>
                        <a:t> submission, error   handling…..</a:t>
                      </a:r>
                      <a:endParaRPr lang="LID4096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8069530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9447C3BD-52F5-4DEC-CFA0-A358AFEABD45}"/>
              </a:ext>
            </a:extLst>
          </p:cNvPr>
          <p:cNvSpPr/>
          <p:nvPr/>
        </p:nvSpPr>
        <p:spPr>
          <a:xfrm>
            <a:off x="4417626" y="3187816"/>
            <a:ext cx="230197" cy="1167997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77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C50B2-4717-7D5D-BD44-6CEF26A7BB9B}"/>
              </a:ext>
            </a:extLst>
          </p:cNvPr>
          <p:cNvSpPr txBox="1"/>
          <p:nvPr/>
        </p:nvSpPr>
        <p:spPr>
          <a:xfrm>
            <a:off x="4762921" y="3587148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time allows …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527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396081" y="3448544"/>
            <a:ext cx="12192000" cy="1131524"/>
          </a:xfrm>
        </p:spPr>
        <p:txBody>
          <a:bodyPr/>
          <a:lstStyle/>
          <a:p>
            <a:r>
              <a:rPr lang="nl-NL"/>
              <a:t>                                               </a:t>
            </a:r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1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59696</TotalTime>
  <Words>331</Words>
  <Application>Microsoft Office PowerPoint</Application>
  <PresentationFormat>Custom</PresentationFormat>
  <Paragraphs>103</Paragraphs>
  <Slides>8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</vt:lpstr>
      <vt:lpstr>Calibri</vt:lpstr>
      <vt:lpstr>Calibri Light</vt:lpstr>
      <vt:lpstr>Office Theme</vt:lpstr>
      <vt:lpstr>Designing the national HPC and public cloud-based solutions for the data-driven animal behavior detection                                                                        </vt:lpstr>
      <vt:lpstr>PowerPoint Presentation</vt:lpstr>
      <vt:lpstr>Progress Update: Report Writing</vt:lpstr>
      <vt:lpstr>Progress Update: Report Writing</vt:lpstr>
      <vt:lpstr>Final Presentation Review Process</vt:lpstr>
      <vt:lpstr>Project Plan</vt:lpstr>
      <vt:lpstr>Project Plan:  Next Month</vt:lpstr>
      <vt:lpstr>        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21</cp:revision>
  <dcterms:created xsi:type="dcterms:W3CDTF">2023-10-09T07:43:41Z</dcterms:created>
  <dcterms:modified xsi:type="dcterms:W3CDTF">2024-01-29T22:46:12Z</dcterms:modified>
</cp:coreProperties>
</file>