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sldIdLst>
    <p:sldId id="259" r:id="rId2"/>
    <p:sldId id="550" r:id="rId3"/>
    <p:sldId id="551" r:id="rId4"/>
    <p:sldId id="546" r:id="rId5"/>
    <p:sldId id="554" r:id="rId6"/>
    <p:sldId id="548" r:id="rId7"/>
    <p:sldId id="553" r:id="rId8"/>
  </p:sldIdLst>
  <p:sldSz cx="129841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F499D-5D06-4C0A-93C1-4EFBC05226AC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" y="1143000"/>
            <a:ext cx="5842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57132-8C1A-4D08-BC59-014B7BBF74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890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508000" y="1143000"/>
            <a:ext cx="58420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9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3021" y="1122363"/>
            <a:ext cx="973812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3021" y="3602038"/>
            <a:ext cx="973812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230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41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1792" y="365125"/>
            <a:ext cx="279971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661" y="365125"/>
            <a:ext cx="823682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549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e Titel transpa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struction 17"/>
          <p:cNvSpPr txBox="1"/>
          <p:nvPr userDrawn="1"/>
        </p:nvSpPr>
        <p:spPr>
          <a:xfrm>
            <a:off x="-2582721" y="892606"/>
            <a:ext cx="2455702" cy="140346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sz="1065" dirty="0">
              <a:solidFill>
                <a:schemeClr val="tx1"/>
              </a:solidFill>
            </a:endParaRPr>
          </a:p>
          <a:p>
            <a:r>
              <a:rPr lang="en-US" sz="1065" dirty="0">
                <a:solidFill>
                  <a:schemeClr val="tx1"/>
                </a:solidFill>
              </a:rPr>
              <a:t>Choose image by clicking on the image icon or replace an existing image with the right mouse button and choose Change image.</a:t>
            </a:r>
          </a:p>
          <a:p>
            <a:r>
              <a:rPr lang="en-US" sz="1065" dirty="0">
                <a:solidFill>
                  <a:schemeClr val="tx1"/>
                </a:solidFill>
              </a:rPr>
              <a:t>If necessary</a:t>
            </a:r>
            <a:r>
              <a:rPr lang="en-US" sz="1065" baseline="0" dirty="0">
                <a:solidFill>
                  <a:schemeClr val="tx1"/>
                </a:solidFill>
              </a:rPr>
              <a:t>, adjust the image with the cropping tool.</a:t>
            </a:r>
            <a:endParaRPr lang="en-US" sz="1065" dirty="0">
              <a:solidFill>
                <a:schemeClr val="tx1"/>
              </a:solidFill>
            </a:endParaRPr>
          </a:p>
          <a:p>
            <a:endParaRPr lang="en-US" sz="1065" dirty="0">
              <a:solidFill>
                <a:schemeClr val="tx1"/>
              </a:solidFill>
            </a:endParaRPr>
          </a:p>
        </p:txBody>
      </p:sp>
      <p:sp>
        <p:nvSpPr>
          <p:cNvPr id="15" name="Rechthoek 14"/>
          <p:cNvSpPr/>
          <p:nvPr userDrawn="1"/>
        </p:nvSpPr>
        <p:spPr>
          <a:xfrm>
            <a:off x="1" y="5472537"/>
            <a:ext cx="12984163" cy="1385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7" dirty="0"/>
          </a:p>
        </p:txBody>
      </p:sp>
      <p:sp>
        <p:nvSpPr>
          <p:cNvPr id="11" name="Faculty or Service 10"/>
          <p:cNvSpPr>
            <a:spLocks noGrp="1"/>
          </p:cNvSpPr>
          <p:nvPr>
            <p:ph type="body" sz="quarter" idx="10" hasCustomPrompt="1"/>
          </p:nvPr>
        </p:nvSpPr>
        <p:spPr>
          <a:xfrm>
            <a:off x="869020" y="6317830"/>
            <a:ext cx="11252941" cy="325437"/>
          </a:xfrm>
        </p:spPr>
        <p:txBody>
          <a:bodyPr/>
          <a:lstStyle>
            <a:lvl1pPr>
              <a:defRPr sz="1704"/>
            </a:lvl1pPr>
          </a:lstStyle>
          <a:p>
            <a:pPr lvl="0"/>
            <a:r>
              <a:rPr lang="en-US" dirty="0"/>
              <a:t>Department, Sub department or Capacity group</a:t>
            </a:r>
          </a:p>
        </p:txBody>
      </p:sp>
      <p:pic>
        <p:nvPicPr>
          <p:cNvPr id="14" name="HeaderLogoTU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906" y="84341"/>
            <a:ext cx="3163600" cy="808267"/>
          </a:xfrm>
          <a:prstGeom prst="rect">
            <a:avLst/>
          </a:prstGeom>
        </p:spPr>
      </p:pic>
      <p:sp>
        <p:nvSpPr>
          <p:cNvPr id="13" name="Tijdelijke aanduiding voor afbeelding 1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914403"/>
            <a:ext cx="12984164" cy="5179483"/>
          </a:xfrm>
          <a:solidFill>
            <a:srgbClr val="F1EFEF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Name Function 5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5257801"/>
            <a:ext cx="12984163" cy="836084"/>
          </a:xfrm>
          <a:solidFill>
            <a:schemeClr val="tx2">
              <a:alpha val="70000"/>
            </a:schemeClr>
          </a:solidFill>
        </p:spPr>
        <p:txBody>
          <a:bodyPr lIns="608400" rIns="608400" bIns="262800" anchor="b" anchorCtr="0"/>
          <a:lstStyle>
            <a:lvl1pPr>
              <a:lnSpc>
                <a:spcPts val="1704"/>
              </a:lnSpc>
              <a:spcBef>
                <a:spcPts val="0"/>
              </a:spcBef>
              <a:spcAft>
                <a:spcPts val="0"/>
              </a:spcAft>
              <a:defRPr sz="1704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Name, Function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4" y="4932004"/>
            <a:ext cx="12984164" cy="325799"/>
          </a:xfrm>
          <a:solidFill>
            <a:schemeClr val="tx2">
              <a:alpha val="70000"/>
            </a:schemeClr>
          </a:solidFill>
        </p:spPr>
        <p:txBody>
          <a:bodyPr lIns="608400" rIns="608400"/>
          <a:lstStyle>
            <a:lvl1pPr marL="0" indent="0" algn="l">
              <a:buNone/>
              <a:defRPr sz="2130" b="1">
                <a:solidFill>
                  <a:schemeClr val="bg1"/>
                </a:solidFill>
              </a:defRPr>
            </a:lvl1pPr>
            <a:lvl2pPr marL="365185" indent="0" algn="ctr">
              <a:buNone/>
              <a:defRPr sz="1598"/>
            </a:lvl2pPr>
            <a:lvl3pPr marL="730371" indent="0" algn="ctr">
              <a:buNone/>
              <a:defRPr sz="1439"/>
            </a:lvl3pPr>
            <a:lvl4pPr marL="1095556" indent="0" algn="ctr">
              <a:buNone/>
              <a:defRPr sz="1278"/>
            </a:lvl4pPr>
            <a:lvl5pPr marL="1460743" indent="0" algn="ctr">
              <a:buNone/>
              <a:defRPr sz="1278"/>
            </a:lvl5pPr>
            <a:lvl6pPr marL="1825928" indent="0" algn="ctr">
              <a:buNone/>
              <a:defRPr sz="1278"/>
            </a:lvl6pPr>
            <a:lvl7pPr marL="2191114" indent="0" algn="ctr">
              <a:buNone/>
              <a:defRPr sz="1278"/>
            </a:lvl7pPr>
            <a:lvl8pPr marL="2556299" indent="0" algn="ctr">
              <a:buNone/>
              <a:defRPr sz="1278"/>
            </a:lvl8pPr>
            <a:lvl9pPr marL="2921484" indent="0" algn="ctr">
              <a:buNone/>
              <a:defRPr sz="1278"/>
            </a:lvl9pPr>
          </a:lstStyle>
          <a:p>
            <a:r>
              <a:rPr lang="en-US" dirty="0"/>
              <a:t>Subtitle of the presentation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" y="3800477"/>
            <a:ext cx="12984163" cy="1131524"/>
          </a:xfrm>
          <a:solidFill>
            <a:schemeClr val="tx2">
              <a:alpha val="70000"/>
            </a:schemeClr>
          </a:solidFill>
        </p:spPr>
        <p:txBody>
          <a:bodyPr lIns="612000" tIns="306000" rIns="612000" anchor="t"/>
          <a:lstStyle>
            <a:lvl1pPr algn="l">
              <a:lnSpc>
                <a:spcPts val="3195"/>
              </a:lnSpc>
              <a:defRPr sz="319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the presentation over two lines</a:t>
            </a:r>
          </a:p>
        </p:txBody>
      </p:sp>
    </p:spTree>
    <p:extLst>
      <p:ext uri="{BB962C8B-B14F-4D97-AF65-F5344CB8AC3E}">
        <p14:creationId xmlns:p14="http://schemas.microsoft.com/office/powerpoint/2010/main" val="85578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940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898" y="1709739"/>
            <a:ext cx="1119884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898" y="4589464"/>
            <a:ext cx="1119884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482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661" y="1825625"/>
            <a:ext cx="551826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3233" y="1825625"/>
            <a:ext cx="551826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025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2" y="365126"/>
            <a:ext cx="1119884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353" y="1681163"/>
            <a:ext cx="549290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4353" y="2505075"/>
            <a:ext cx="549290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3233" y="1681163"/>
            <a:ext cx="551996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73233" y="2505075"/>
            <a:ext cx="551996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1812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98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252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3" y="457200"/>
            <a:ext cx="41877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9960" y="987426"/>
            <a:ext cx="657323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353" y="2057400"/>
            <a:ext cx="41877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6846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3" y="457200"/>
            <a:ext cx="41877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9960" y="987426"/>
            <a:ext cx="657323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353" y="2057400"/>
            <a:ext cx="41877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28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2661" y="365126"/>
            <a:ext cx="11198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661" y="1825625"/>
            <a:ext cx="111988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2661" y="6356351"/>
            <a:ext cx="2921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1004" y="6356351"/>
            <a:ext cx="4382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0065" y="6356351"/>
            <a:ext cx="2921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669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0"/>
          </p:nvPr>
        </p:nvSpPr>
        <p:spPr>
          <a:xfrm>
            <a:off x="-1" y="5376625"/>
            <a:ext cx="12984164" cy="890408"/>
          </a:xfrm>
        </p:spPr>
        <p:txBody>
          <a:bodyPr/>
          <a:lstStyle/>
          <a:p>
            <a:r>
              <a:rPr lang="nl-NL" dirty="0"/>
              <a:t>                                                                                                                                                                </a:t>
            </a:r>
            <a:r>
              <a:rPr lang="nl-NL" dirty="0" err="1"/>
              <a:t>Oct</a:t>
            </a:r>
            <a:r>
              <a:rPr lang="nl-NL" dirty="0"/>
              <a:t> 17, 2023</a:t>
            </a:r>
          </a:p>
        </p:txBody>
      </p:sp>
      <p:pic>
        <p:nvPicPr>
          <p:cNvPr id="32" name="Tijdelijke aanduiding voor afbeelding 31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5" b="13055"/>
          <a:stretch>
            <a:fillRect/>
          </a:stretch>
        </p:blipFill>
        <p:spPr/>
      </p:pic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>
          <a:xfrm>
            <a:off x="-2" y="4540452"/>
            <a:ext cx="12479227" cy="890408"/>
          </a:xfrm>
        </p:spPr>
        <p:txBody>
          <a:bodyPr>
            <a:normAutofit fontScale="55000" lnSpcReduction="20000"/>
          </a:bodyPr>
          <a:lstStyle/>
          <a:p>
            <a:r>
              <a:rPr lang="nl-NL" dirty="0"/>
              <a:t>                                                                                                                              Haftom Hailu</a:t>
            </a:r>
          </a:p>
          <a:p>
            <a:r>
              <a:rPr lang="nl-NL" dirty="0"/>
              <a:t>                                                                                                                         </a:t>
            </a:r>
            <a:r>
              <a:rPr lang="nl-NL" dirty="0" err="1"/>
              <a:t>Discussion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Surf</a:t>
            </a:r>
          </a:p>
          <a:p>
            <a:r>
              <a:rPr lang="nl-NL" dirty="0"/>
              <a:t>												</a:t>
            </a:r>
            <a:r>
              <a:rPr lang="nl-NL"/>
              <a:t>					Nov 17, 2023 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-4" y="3211318"/>
            <a:ext cx="12984163" cy="1205044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Designing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national</a:t>
            </a:r>
            <a:r>
              <a:rPr lang="nl-NL" dirty="0"/>
              <a:t> HPC </a:t>
            </a:r>
            <a:r>
              <a:rPr lang="nl-NL" dirty="0" err="1"/>
              <a:t>and</a:t>
            </a:r>
            <a:r>
              <a:rPr lang="nl-NL" dirty="0"/>
              <a:t> public </a:t>
            </a:r>
            <a:r>
              <a:rPr lang="nl-NL" dirty="0" err="1"/>
              <a:t>cloud-based</a:t>
            </a:r>
            <a:r>
              <a:rPr lang="nl-NL" dirty="0"/>
              <a:t> </a:t>
            </a:r>
            <a:r>
              <a:rPr lang="nl-NL" dirty="0" err="1"/>
              <a:t>solutions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data-</a:t>
            </a:r>
            <a:r>
              <a:rPr lang="nl-NL" dirty="0" err="1"/>
              <a:t>driven</a:t>
            </a:r>
            <a:r>
              <a:rPr lang="nl-NL" dirty="0"/>
              <a:t> </a:t>
            </a:r>
            <a:r>
              <a:rPr lang="nl-NL" dirty="0" err="1"/>
              <a:t>animal</a:t>
            </a:r>
            <a:r>
              <a:rPr lang="nl-NL" dirty="0"/>
              <a:t> </a:t>
            </a:r>
            <a:r>
              <a:rPr lang="nl-NL" dirty="0" err="1"/>
              <a:t>behavior</a:t>
            </a:r>
            <a:r>
              <a:rPr lang="nl-NL" dirty="0"/>
              <a:t> </a:t>
            </a:r>
            <a:r>
              <a:rPr lang="nl-NL" dirty="0" err="1"/>
              <a:t>detection</a:t>
            </a:r>
            <a:br>
              <a:rPr lang="nl-NL" dirty="0"/>
            </a:br>
            <a:endParaRPr lang="nl-NL" dirty="0"/>
          </a:p>
        </p:txBody>
      </p:sp>
      <p:sp>
        <p:nvSpPr>
          <p:cNvPr id="2" name="Tijdelijke aanduiding voor tekst 5">
            <a:extLst>
              <a:ext uri="{FF2B5EF4-FFF2-40B4-BE49-F238E27FC236}">
                <a16:creationId xmlns:a16="http://schemas.microsoft.com/office/drawing/2014/main" id="{F2D7BE72-34A3-C1AF-4D11-58B1F4B03560}"/>
              </a:ext>
            </a:extLst>
          </p:cNvPr>
          <p:cNvSpPr txBox="1">
            <a:spLocks/>
          </p:cNvSpPr>
          <p:nvPr/>
        </p:nvSpPr>
        <p:spPr>
          <a:xfrm>
            <a:off x="-3" y="5485097"/>
            <a:ext cx="12677603" cy="173484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863907" tIns="0" rIns="863907" bIns="373167" rtlCol="0" anchor="b" anchorCtr="0">
            <a:noAutofit/>
          </a:bodyPr>
          <a:lstStyle>
            <a:lvl1pPr marL="0" indent="0" algn="l" defTabSz="51435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ct val="1000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9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02500" indent="-202500" algn="l" defTabSz="514350" rtl="0" eaLnBrk="1" latinLnBrk="0" hangingPunct="1">
              <a:lnSpc>
                <a:spcPct val="100000"/>
              </a:lnSpc>
              <a:spcBef>
                <a:spcPts val="413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050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075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704" dirty="0"/>
              <a:t>                                                                                                                                      </a:t>
            </a:r>
          </a:p>
          <a:p>
            <a:endParaRPr lang="nl-NL" sz="1704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3AF115FE-3AE9-FCCF-B5AD-8BF1808E8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6873" y="6499597"/>
            <a:ext cx="687286" cy="52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3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ADAB1A4-88E2-FFFF-D297-9188498D5287}"/>
              </a:ext>
            </a:extLst>
          </p:cNvPr>
          <p:cNvSpPr txBox="1"/>
          <p:nvPr/>
        </p:nvSpPr>
        <p:spPr>
          <a:xfrm>
            <a:off x="123237" y="612879"/>
            <a:ext cx="3791273" cy="1272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917" dirty="0"/>
          </a:p>
          <a:p>
            <a:pPr marL="829826" lvl="1" indent="-342900">
              <a:buFont typeface="Wingdings" panose="05000000000000000000" pitchFamily="2" charset="2"/>
              <a:buChar char="ü"/>
            </a:pPr>
            <a:r>
              <a:rPr lang="en-US" sz="1917" dirty="0"/>
              <a:t>DL models (Yolov5)</a:t>
            </a:r>
          </a:p>
          <a:p>
            <a:pPr marL="486926" lvl="1"/>
            <a:endParaRPr lang="en-US" sz="1917" dirty="0"/>
          </a:p>
          <a:p>
            <a:pPr marL="791256" lvl="1" indent="-304330">
              <a:buFont typeface="Arial" panose="020B0604020202020204" pitchFamily="34" charset="0"/>
              <a:buChar char="•"/>
            </a:pPr>
            <a:endParaRPr lang="LID4096" sz="1917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6A853F-0668-966E-8558-472453A61123}"/>
              </a:ext>
            </a:extLst>
          </p:cNvPr>
          <p:cNvSpPr txBox="1"/>
          <p:nvPr/>
        </p:nvSpPr>
        <p:spPr>
          <a:xfrm>
            <a:off x="394633" y="341674"/>
            <a:ext cx="68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Tasks</a:t>
            </a:r>
            <a:endParaRPr lang="LID4096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231325-DFE7-67CF-5EAA-5B4E592E2360}"/>
              </a:ext>
            </a:extLst>
          </p:cNvPr>
          <p:cNvSpPr/>
          <p:nvPr/>
        </p:nvSpPr>
        <p:spPr>
          <a:xfrm>
            <a:off x="5289046" y="1108643"/>
            <a:ext cx="1279236" cy="11483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Yolov5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(.</a:t>
            </a:r>
            <a:r>
              <a:rPr lang="en-US" b="1" dirty="0" err="1">
                <a:solidFill>
                  <a:schemeClr val="tx1"/>
                </a:solidFill>
              </a:rPr>
              <a:t>py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endParaRPr lang="LID4096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3F3FBC-917A-49A6-29EF-88C88DBD38BB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791214" y="1682803"/>
            <a:ext cx="1497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A4696E-DA7D-C2A9-7782-E67CA0F3A30D}"/>
              </a:ext>
            </a:extLst>
          </p:cNvPr>
          <p:cNvCxnSpPr/>
          <p:nvPr/>
        </p:nvCxnSpPr>
        <p:spPr>
          <a:xfrm>
            <a:off x="6568282" y="1682803"/>
            <a:ext cx="1286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C9DB992-BF5A-7AAD-8A51-146179F2E915}"/>
              </a:ext>
            </a:extLst>
          </p:cNvPr>
          <p:cNvSpPr txBox="1"/>
          <p:nvPr/>
        </p:nvSpPr>
        <p:spPr>
          <a:xfrm>
            <a:off x="5289046" y="2413337"/>
            <a:ext cx="16348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Parameters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Epoch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Learning rate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….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….</a:t>
            </a:r>
            <a:endParaRPr lang="LID4096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F0B0AF-E96D-3F2E-7D3D-6FB7DFB329FF}"/>
              </a:ext>
            </a:extLst>
          </p:cNvPr>
          <p:cNvSpPr txBox="1"/>
          <p:nvPr/>
        </p:nvSpPr>
        <p:spPr>
          <a:xfrm>
            <a:off x="7947580" y="1544302"/>
            <a:ext cx="163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Training result</a:t>
            </a:r>
            <a:endParaRPr lang="LID4096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A1F812-7149-F5DE-9571-2C01001E0238}"/>
              </a:ext>
            </a:extLst>
          </p:cNvPr>
          <p:cNvSpPr txBox="1"/>
          <p:nvPr/>
        </p:nvSpPr>
        <p:spPr>
          <a:xfrm>
            <a:off x="2722069" y="1544302"/>
            <a:ext cx="163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 data</a:t>
            </a:r>
            <a:endParaRPr lang="LID4096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81FFAC-7A24-AC38-4823-08D2C3910210}"/>
              </a:ext>
            </a:extLst>
          </p:cNvPr>
          <p:cNvSpPr txBox="1"/>
          <p:nvPr/>
        </p:nvSpPr>
        <p:spPr>
          <a:xfrm>
            <a:off x="250699" y="4041298"/>
            <a:ext cx="3791273" cy="1272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917" dirty="0"/>
          </a:p>
          <a:p>
            <a:pPr marL="829826" lvl="1" indent="-342900">
              <a:buFont typeface="Wingdings" panose="05000000000000000000" pitchFamily="2" charset="2"/>
              <a:buChar char="ü"/>
            </a:pPr>
            <a:r>
              <a:rPr lang="en-US" sz="1917" dirty="0"/>
              <a:t>Video synchronization </a:t>
            </a:r>
          </a:p>
          <a:p>
            <a:pPr marL="486926" lvl="1"/>
            <a:endParaRPr lang="en-US" sz="1917" dirty="0"/>
          </a:p>
          <a:p>
            <a:pPr marL="791256" lvl="1" indent="-304330">
              <a:buFont typeface="Arial" panose="020B0604020202020204" pitchFamily="34" charset="0"/>
              <a:buChar char="•"/>
            </a:pPr>
            <a:endParaRPr lang="LID4096" sz="1917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B8854E-2F46-6CDC-6A60-DB96B8BCAA34}"/>
              </a:ext>
            </a:extLst>
          </p:cNvPr>
          <p:cNvSpPr/>
          <p:nvPr/>
        </p:nvSpPr>
        <p:spPr>
          <a:xfrm>
            <a:off x="5289046" y="5313698"/>
            <a:ext cx="1279236" cy="11483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Synchronization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(.</a:t>
            </a:r>
            <a:r>
              <a:rPr lang="en-US" b="1" dirty="0" err="1">
                <a:solidFill>
                  <a:schemeClr val="tx1"/>
                </a:solidFill>
              </a:rPr>
              <a:t>py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endParaRPr lang="LID4096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74E1AD-F0D4-CE7A-B94B-4184CC946D1A}"/>
              </a:ext>
            </a:extLst>
          </p:cNvPr>
          <p:cNvCxnSpPr>
            <a:cxnSpLocks/>
          </p:cNvCxnSpPr>
          <p:nvPr/>
        </p:nvCxnSpPr>
        <p:spPr>
          <a:xfrm>
            <a:off x="3791214" y="5738515"/>
            <a:ext cx="1497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B1F16F-39CD-DCA5-E8A0-7CD118C79887}"/>
              </a:ext>
            </a:extLst>
          </p:cNvPr>
          <p:cNvCxnSpPr/>
          <p:nvPr/>
        </p:nvCxnSpPr>
        <p:spPr>
          <a:xfrm>
            <a:off x="6568282" y="5887858"/>
            <a:ext cx="1286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1987836-1D29-2CAC-69B7-A13F42F3DE01}"/>
              </a:ext>
            </a:extLst>
          </p:cNvPr>
          <p:cNvSpPr txBox="1"/>
          <p:nvPr/>
        </p:nvSpPr>
        <p:spPr>
          <a:xfrm>
            <a:off x="7947580" y="5749357"/>
            <a:ext cx="163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Updated video</a:t>
            </a:r>
            <a:endParaRPr lang="LID4096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BADC5C-DD68-3697-E4D2-AF730919B9A5}"/>
              </a:ext>
            </a:extLst>
          </p:cNvPr>
          <p:cNvSpPr txBox="1"/>
          <p:nvPr/>
        </p:nvSpPr>
        <p:spPr>
          <a:xfrm>
            <a:off x="2722069" y="5600016"/>
            <a:ext cx="163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 video</a:t>
            </a:r>
            <a:endParaRPr lang="LID4096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6CF8DA-EBE3-7485-3E6F-78A6937520A0}"/>
              </a:ext>
            </a:extLst>
          </p:cNvPr>
          <p:cNvCxnSpPr>
            <a:cxnSpLocks/>
          </p:cNvCxnSpPr>
          <p:nvPr/>
        </p:nvCxnSpPr>
        <p:spPr>
          <a:xfrm>
            <a:off x="3791214" y="6153381"/>
            <a:ext cx="1497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188ADEC-2CCF-4FA3-695C-B22456D5D6D8}"/>
              </a:ext>
            </a:extLst>
          </p:cNvPr>
          <p:cNvSpPr txBox="1"/>
          <p:nvPr/>
        </p:nvSpPr>
        <p:spPr>
          <a:xfrm>
            <a:off x="2599339" y="6007704"/>
            <a:ext cx="163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Testcase number</a:t>
            </a:r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1919050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163A9CA2-5F0C-FF10-3310-524F85103F99}"/>
              </a:ext>
            </a:extLst>
          </p:cNvPr>
          <p:cNvSpPr/>
          <p:nvPr/>
        </p:nvSpPr>
        <p:spPr>
          <a:xfrm>
            <a:off x="485725" y="175596"/>
            <a:ext cx="1255643" cy="967788"/>
          </a:xfrm>
          <a:prstGeom prst="snip1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(.</a:t>
            </a:r>
            <a:r>
              <a:rPr lang="en-US" dirty="0" err="1">
                <a:solidFill>
                  <a:schemeClr val="tx1"/>
                </a:solidFill>
              </a:rPr>
              <a:t>py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55D44B02-A788-5294-DD71-9A0281AAF2DD}"/>
              </a:ext>
            </a:extLst>
          </p:cNvPr>
          <p:cNvSpPr/>
          <p:nvPr/>
        </p:nvSpPr>
        <p:spPr>
          <a:xfrm>
            <a:off x="3637901" y="175596"/>
            <a:ext cx="1370662" cy="922176"/>
          </a:xfrm>
          <a:prstGeom prst="snip1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Definition file(.def)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B3A6A6-B664-B30D-A460-4BDAC741D2D1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flipV="1">
            <a:off x="1741368" y="636684"/>
            <a:ext cx="1896533" cy="22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F87322F4-9C67-C0DA-DBE7-4C6B0EDBB47B}"/>
              </a:ext>
            </a:extLst>
          </p:cNvPr>
          <p:cNvSpPr/>
          <p:nvPr/>
        </p:nvSpPr>
        <p:spPr>
          <a:xfrm>
            <a:off x="7055584" y="175596"/>
            <a:ext cx="1370662" cy="922176"/>
          </a:xfrm>
          <a:prstGeom prst="snip1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t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Singularity Image Format (.</a:t>
            </a:r>
            <a:r>
              <a:rPr lang="en-US" sz="1400" dirty="0" err="1">
                <a:solidFill>
                  <a:schemeClr val="tx1"/>
                </a:solidFill>
              </a:rPr>
              <a:t>sif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  <a:endParaRPr lang="LID4096" sz="1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5A1800-7867-FEC8-3096-EE0BE405524E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>
            <a:off x="5008563" y="636684"/>
            <a:ext cx="2047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3E894C97-9C94-7C72-40D9-D80B8EB98079}"/>
              </a:ext>
            </a:extLst>
          </p:cNvPr>
          <p:cNvSpPr/>
          <p:nvPr/>
        </p:nvSpPr>
        <p:spPr>
          <a:xfrm>
            <a:off x="10473267" y="198402"/>
            <a:ext cx="1370662" cy="922176"/>
          </a:xfrm>
          <a:prstGeom prst="snip1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t" anchorCtr="0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Batch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(.</a:t>
            </a:r>
            <a:r>
              <a:rPr lang="en-US" sz="1600" dirty="0" err="1">
                <a:solidFill>
                  <a:schemeClr val="tx1"/>
                </a:solidFill>
              </a:rPr>
              <a:t>sh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  <a:endParaRPr lang="LID4096" sz="16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2FFF4A-B083-43E3-4E7B-076E0722556D}"/>
              </a:ext>
            </a:extLst>
          </p:cNvPr>
          <p:cNvCxnSpPr>
            <a:cxnSpLocks/>
            <a:stCxn id="9" idx="0"/>
            <a:endCxn id="12" idx="2"/>
          </p:cNvCxnSpPr>
          <p:nvPr/>
        </p:nvCxnSpPr>
        <p:spPr>
          <a:xfrm>
            <a:off x="8426246" y="636684"/>
            <a:ext cx="2047021" cy="22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C9D1CFE-7135-22BF-DA12-64EACAA07BBD}"/>
              </a:ext>
            </a:extLst>
          </p:cNvPr>
          <p:cNvSpPr txBox="1"/>
          <p:nvPr/>
        </p:nvSpPr>
        <p:spPr>
          <a:xfrm>
            <a:off x="5348820" y="401866"/>
            <a:ext cx="1132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singularity build….</a:t>
            </a:r>
            <a:endParaRPr lang="LID4096" sz="1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067DF8-7BBB-0B09-F5A7-D2938C76E66B}"/>
              </a:ext>
            </a:extLst>
          </p:cNvPr>
          <p:cNvCxnSpPr>
            <a:stCxn id="3" idx="1"/>
          </p:cNvCxnSpPr>
          <p:nvPr/>
        </p:nvCxnSpPr>
        <p:spPr>
          <a:xfrm flipH="1">
            <a:off x="2396067" y="1097772"/>
            <a:ext cx="1927165" cy="1449541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3ADCD4-06CF-4134-B9EA-55CEE8201F06}"/>
              </a:ext>
            </a:extLst>
          </p:cNvPr>
          <p:cNvCxnSpPr>
            <a:cxnSpLocks/>
          </p:cNvCxnSpPr>
          <p:nvPr/>
        </p:nvCxnSpPr>
        <p:spPr>
          <a:xfrm flipH="1">
            <a:off x="10353564" y="1120578"/>
            <a:ext cx="805034" cy="1354387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FAD31F9-5248-CC21-66E6-6A4CE817C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572713"/>
            <a:ext cx="6172158" cy="19992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8AB200F-4AB4-EA48-C075-666EF1920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148" y="2474965"/>
            <a:ext cx="4267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6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8B8E01C-B301-DF18-2745-66DF625D9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1" y="745335"/>
            <a:ext cx="6183651" cy="28614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A5CE1C-A816-503D-04A8-C372C335E419}"/>
              </a:ext>
            </a:extLst>
          </p:cNvPr>
          <p:cNvSpPr txBox="1"/>
          <p:nvPr/>
        </p:nvSpPr>
        <p:spPr>
          <a:xfrm>
            <a:off x="201531" y="357985"/>
            <a:ext cx="982961" cy="387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17" dirty="0"/>
              <a:t>Pipeline</a:t>
            </a:r>
            <a:endParaRPr lang="LID4096" sz="1917" dirty="0"/>
          </a:p>
        </p:txBody>
      </p:sp>
    </p:spTree>
    <p:extLst>
      <p:ext uri="{BB962C8B-B14F-4D97-AF65-F5344CB8AC3E}">
        <p14:creationId xmlns:p14="http://schemas.microsoft.com/office/powerpoint/2010/main" val="2429678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8B8E01C-B301-DF18-2745-66DF625D9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1" y="745335"/>
            <a:ext cx="6183651" cy="28614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A5CE1C-A816-503D-04A8-C372C335E419}"/>
              </a:ext>
            </a:extLst>
          </p:cNvPr>
          <p:cNvSpPr txBox="1"/>
          <p:nvPr/>
        </p:nvSpPr>
        <p:spPr>
          <a:xfrm>
            <a:off x="201531" y="357985"/>
            <a:ext cx="982961" cy="387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17" dirty="0"/>
              <a:t>Pipeline</a:t>
            </a:r>
            <a:endParaRPr lang="LID4096" sz="191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17336E-900E-3F00-627F-84757E3A5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812" y="1150140"/>
            <a:ext cx="6000750" cy="49625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C0FDFD8-D084-4FA7-C834-0E3F07EB5172}"/>
              </a:ext>
            </a:extLst>
          </p:cNvPr>
          <p:cNvSpPr/>
          <p:nvPr/>
        </p:nvSpPr>
        <p:spPr>
          <a:xfrm>
            <a:off x="6129868" y="4402668"/>
            <a:ext cx="6854295" cy="11684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252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ADAB1A4-88E2-FFFF-D297-9188498D5287}"/>
              </a:ext>
            </a:extLst>
          </p:cNvPr>
          <p:cNvSpPr txBox="1"/>
          <p:nvPr/>
        </p:nvSpPr>
        <p:spPr>
          <a:xfrm>
            <a:off x="164053" y="-8086"/>
            <a:ext cx="2905154" cy="387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17" dirty="0"/>
              <a:t>DL(</a:t>
            </a:r>
            <a:r>
              <a:rPr lang="en-US" sz="1917" dirty="0" err="1"/>
              <a:t>Yolovs</a:t>
            </a:r>
            <a:r>
              <a:rPr lang="en-US" sz="1917" dirty="0"/>
              <a:t>) – Token creation</a:t>
            </a:r>
            <a:endParaRPr lang="LID4096" sz="1917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64C377-931D-739D-99DE-A1E082EA8F23}"/>
              </a:ext>
            </a:extLst>
          </p:cNvPr>
          <p:cNvSpPr txBox="1"/>
          <p:nvPr/>
        </p:nvSpPr>
        <p:spPr>
          <a:xfrm>
            <a:off x="7687758" y="2917655"/>
            <a:ext cx="4417876" cy="3108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4" b="1" dirty="0"/>
              <a:t>Token structure</a:t>
            </a:r>
          </a:p>
          <a:p>
            <a:pPr marL="892677" lvl="1" indent="-243457">
              <a:buFont typeface="Arial" panose="020B0604020202020204" pitchFamily="34" charset="0"/>
              <a:buChar char="•"/>
            </a:pPr>
            <a:r>
              <a:rPr lang="en-US" sz="1704" dirty="0"/>
              <a:t>lock:   timestamp in seconds, integer </a:t>
            </a:r>
          </a:p>
          <a:p>
            <a:pPr marL="892677" lvl="1" indent="-243457">
              <a:buFont typeface="Arial" panose="020B0604020202020204" pitchFamily="34" charset="0"/>
              <a:buChar char="•"/>
            </a:pPr>
            <a:r>
              <a:rPr lang="en-US" sz="1704" dirty="0"/>
              <a:t>done:  timestamp in seconds, integer </a:t>
            </a:r>
          </a:p>
          <a:p>
            <a:pPr marL="892677" lvl="1" indent="-243457">
              <a:buFont typeface="Arial" panose="020B0604020202020204" pitchFamily="34" charset="0"/>
              <a:buChar char="•"/>
            </a:pPr>
            <a:r>
              <a:rPr lang="en-US" sz="1704" dirty="0" err="1"/>
              <a:t>Task_type</a:t>
            </a:r>
            <a:r>
              <a:rPr lang="en-US" sz="1704" dirty="0"/>
              <a:t>:    string  </a:t>
            </a:r>
          </a:p>
          <a:p>
            <a:pPr marL="892677" lvl="1" indent="-243457">
              <a:buFont typeface="Arial" panose="020B0604020202020204" pitchFamily="34" charset="0"/>
              <a:buChar char="•"/>
            </a:pPr>
            <a:r>
              <a:rPr lang="en-US" sz="1704" dirty="0"/>
              <a:t>hostname:   string  </a:t>
            </a:r>
          </a:p>
          <a:p>
            <a:pPr marL="892677" lvl="1" indent="-243457">
              <a:buFont typeface="Arial" panose="020B0604020202020204" pitchFamily="34" charset="0"/>
              <a:buChar char="•"/>
            </a:pPr>
            <a:r>
              <a:rPr lang="en-US" sz="1704" dirty="0"/>
              <a:t>input:    dictionary  </a:t>
            </a:r>
          </a:p>
          <a:p>
            <a:pPr marL="649220" lvl="1"/>
            <a:r>
              <a:rPr lang="en-US" sz="1278" b="1" i="1" dirty="0"/>
              <a:t>                </a:t>
            </a:r>
          </a:p>
          <a:p>
            <a:pPr marL="649220" lvl="1"/>
            <a:r>
              <a:rPr lang="en-US" sz="1278" b="1" i="1" dirty="0"/>
              <a:t>           {       WEIGHTS: “”</a:t>
            </a:r>
          </a:p>
          <a:p>
            <a:pPr marL="649220" lvl="1"/>
            <a:r>
              <a:rPr lang="en-US" sz="1278" b="1" i="1" dirty="0"/>
              <a:t>                    IMG: “”</a:t>
            </a:r>
          </a:p>
          <a:p>
            <a:pPr marL="649220" lvl="1"/>
            <a:r>
              <a:rPr lang="en-US" sz="1278" b="1" i="1" dirty="0"/>
              <a:t>	           CFG: “”</a:t>
            </a:r>
          </a:p>
          <a:p>
            <a:pPr marL="649220" lvl="1"/>
            <a:r>
              <a:rPr lang="en-US" sz="1278" b="1" i="1" dirty="0"/>
              <a:t>	           EPOCHS: “”</a:t>
            </a:r>
          </a:p>
          <a:p>
            <a:pPr marL="649220" lvl="1"/>
            <a:r>
              <a:rPr lang="en-US" sz="1278" b="1" i="1" dirty="0"/>
              <a:t>	    }</a:t>
            </a:r>
          </a:p>
          <a:p>
            <a:pPr marL="892677" lvl="1" indent="-243457">
              <a:buFont typeface="Arial" panose="020B0604020202020204" pitchFamily="34" charset="0"/>
              <a:buChar char="•"/>
            </a:pPr>
            <a:r>
              <a:rPr lang="en-US" sz="1704" dirty="0"/>
              <a:t>output:  dictionary </a:t>
            </a:r>
            <a:endParaRPr lang="LID4096" sz="1704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9F61BB-EA15-F8E6-C8F8-1C14960D687D}"/>
              </a:ext>
            </a:extLst>
          </p:cNvPr>
          <p:cNvSpPr txBox="1"/>
          <p:nvPr/>
        </p:nvSpPr>
        <p:spPr>
          <a:xfrm>
            <a:off x="8067456" y="469718"/>
            <a:ext cx="1250663" cy="272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72" dirty="0"/>
              <a:t>Input parameters</a:t>
            </a:r>
            <a:endParaRPr lang="LID4096" sz="1172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007AC6-D4A4-4A90-5A96-AEE1A0A2A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15" y="742421"/>
            <a:ext cx="4467225" cy="4540779"/>
          </a:xfrm>
          <a:prstGeom prst="rect">
            <a:avLst/>
          </a:prstGeom>
        </p:spPr>
      </p:pic>
      <p:sp>
        <p:nvSpPr>
          <p:cNvPr id="22" name="Right Brace 21">
            <a:extLst>
              <a:ext uri="{FF2B5EF4-FFF2-40B4-BE49-F238E27FC236}">
                <a16:creationId xmlns:a16="http://schemas.microsoft.com/office/drawing/2014/main" id="{6A26826B-0A5D-296E-9A02-35D93039A0D4}"/>
              </a:ext>
            </a:extLst>
          </p:cNvPr>
          <p:cNvSpPr/>
          <p:nvPr/>
        </p:nvSpPr>
        <p:spPr>
          <a:xfrm>
            <a:off x="3692433" y="3617447"/>
            <a:ext cx="354633" cy="8542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917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AD261A-D77A-CC70-F874-2005A7579E54}"/>
              </a:ext>
            </a:extLst>
          </p:cNvPr>
          <p:cNvCxnSpPr>
            <a:cxnSpLocks/>
          </p:cNvCxnSpPr>
          <p:nvPr/>
        </p:nvCxnSpPr>
        <p:spPr>
          <a:xfrm flipH="1">
            <a:off x="3945467" y="655706"/>
            <a:ext cx="4121989" cy="3264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699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ADAB1A4-88E2-FFFF-D297-9188498D5287}"/>
              </a:ext>
            </a:extLst>
          </p:cNvPr>
          <p:cNvSpPr txBox="1"/>
          <p:nvPr/>
        </p:nvSpPr>
        <p:spPr>
          <a:xfrm>
            <a:off x="164054" y="-8086"/>
            <a:ext cx="2270878" cy="387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17" dirty="0"/>
              <a:t>Data synchronization</a:t>
            </a:r>
            <a:endParaRPr lang="LID4096" sz="191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ADF2FE-0E82-231D-DB0E-137F682F7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58" y="614490"/>
            <a:ext cx="4478292" cy="36517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DA3AF3-23D6-408C-73CA-33F2924F5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216" y="-119117"/>
            <a:ext cx="7928745" cy="59536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D96A8E-50E2-80DF-5B3F-2E054AAD2DFE}"/>
              </a:ext>
            </a:extLst>
          </p:cNvPr>
          <p:cNvSpPr txBox="1"/>
          <p:nvPr/>
        </p:nvSpPr>
        <p:spPr>
          <a:xfrm>
            <a:off x="256758" y="4496675"/>
            <a:ext cx="1535420" cy="387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17" dirty="0"/>
              <a:t>Definition file</a:t>
            </a:r>
            <a:endParaRPr lang="LID4096" sz="1917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32BC28-7F0A-E29D-9483-546C4A66A01D}"/>
              </a:ext>
            </a:extLst>
          </p:cNvPr>
          <p:cNvSpPr txBox="1"/>
          <p:nvPr/>
        </p:nvSpPr>
        <p:spPr>
          <a:xfrm>
            <a:off x="5046904" y="5954417"/>
            <a:ext cx="1130951" cy="387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17" dirty="0"/>
              <a:t>Job script</a:t>
            </a:r>
            <a:endParaRPr lang="LID4096" sz="1917" dirty="0"/>
          </a:p>
        </p:txBody>
      </p:sp>
    </p:spTree>
    <p:extLst>
      <p:ext uri="{BB962C8B-B14F-4D97-AF65-F5344CB8AC3E}">
        <p14:creationId xmlns:p14="http://schemas.microsoft.com/office/powerpoint/2010/main" val="1574164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9029</TotalTime>
  <Words>174</Words>
  <Application>Microsoft Office PowerPoint</Application>
  <PresentationFormat>Custom</PresentationFormat>
  <Paragraphs>53</Paragraphs>
  <Slides>7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Designing the national HPC and public cloud-based solutions for the data-driven animal behavior detection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Hailu, Haftom</dc:creator>
  <cp:lastModifiedBy>Hailu, Haftom</cp:lastModifiedBy>
  <cp:revision>5</cp:revision>
  <dcterms:created xsi:type="dcterms:W3CDTF">2023-10-09T07:43:41Z</dcterms:created>
  <dcterms:modified xsi:type="dcterms:W3CDTF">2023-11-22T11:29:31Z</dcterms:modified>
</cp:coreProperties>
</file>