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61" r:id="rId4"/>
    <p:sldId id="257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F499D-5D06-4C0A-93C1-4EFBC05226AC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57132-8C1A-4D08-BC59-014B7BBF74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90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52C6-817E-5950-E418-9726BB035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77CB2-1D7E-3816-C8F8-2F8FB8966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C94F3-8A32-3A77-A703-8984531F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ADBF1-5828-0713-F6E7-F50ACF45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7990E-4DD8-4994-F8A9-7B6A90E5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832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8AC5-D4D7-C754-4362-5CD7E66B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0F16E-6DB2-AA52-4BC2-47C435A1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243EC-E601-640F-A2D1-BB35DB7D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03E1A-2885-C0C1-7BEE-3567FF89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407C0-8EAD-4E87-728F-43199FBE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576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17F81-A67D-85A9-67EF-0425FCD86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9DD38-3323-09C9-B626-166405959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6C3BE-0A21-1BA7-DA41-E14563BA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0059-35B9-A604-C6B4-0C4C5EBA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B6CC5-4B9D-34D8-593E-91E875B5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505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e Titel transpa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2425150" y="892605"/>
            <a:ext cx="2305879" cy="132343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If necessary</a:t>
            </a:r>
            <a:r>
              <a:rPr lang="en-US" sz="1000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0" y="5472535"/>
            <a:ext cx="12192000" cy="13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16000" y="6317828"/>
            <a:ext cx="10566400" cy="3254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427" y="84339"/>
            <a:ext cx="2970589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1"/>
            <a:ext cx="12192001" cy="5179483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5257801"/>
            <a:ext cx="12192000" cy="836084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2" y="4932002"/>
            <a:ext cx="12192001" cy="32579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00477"/>
            <a:ext cx="12192000" cy="1131524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3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77392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B10B-F9CE-2796-6785-CB9DAD87E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54EB-59B0-BDC2-AF78-DA5E3B1E8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01B92-FEA0-6910-FA97-E9015632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C3733-65A2-1863-9100-C794D1A7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4207B-4948-A1B5-B0CC-75992130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99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84C7-5BBC-841F-09C2-C52CEE97E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B3002-6A0E-3F03-0801-05F8EDB4C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1A264-B5C8-AF54-DE1A-C563418C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CF5BC-ABAB-CF05-1FE2-6DE74255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1CA86-F252-E619-0EBB-220261A8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083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CB18-DBCD-10DB-E713-C103C8D2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2A3C-E70C-2F79-C094-210143DD4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AD83C-F0A7-2C51-6DB9-6A337C656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61523-E22F-E8EF-5B1A-4DB906B1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399F0-1108-17D9-54B8-96FEC199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8D145-CAB4-C305-550A-2118AEF2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798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7280-2F33-C293-4E71-F18EA278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4216E-6E03-4C17-8923-0E2152A22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B3EA4-7EC1-8C1C-8592-1875B61A4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F7281-538F-A908-69C8-753A65D14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0BB4B-E7D5-368D-F876-95AFE34E3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7A788-53FE-3AE2-A43A-D5BF2CAD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6581B-6C33-B31B-BBCD-B953101A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BE98F-7EB7-BCA6-C7CF-9C6FA2C2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179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11D8-C3CF-DA85-1AF5-C0B33D18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A9B9-4302-3FCB-A128-B5CFF06E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0EFB8-C19B-BCB1-AF52-34D87234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801E2-347A-461E-1E35-8759D4F3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158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85E5F-E117-78F3-AB2E-C7A51B66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D9D6B-1768-2DB6-CCD6-506A1A84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5F553-A6FA-4521-3F59-250B0D4D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159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A84A-A795-E8AB-BD18-01D1A74F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B313E-BF2D-3680-5820-A6B92ED0A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82987-04C2-6B5A-7EE9-02103C239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61278-38A9-8E38-84EE-1BA8587D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1617E-4B87-AFF2-F8CC-432D3837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BB890-2043-0E5D-0206-D77C7C4A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118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34BA-C254-B48F-2078-9B7F6B65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7F6937-B30C-C563-9399-A0E8A2BA3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8EB01-5E8F-DF2E-4E27-C910FFA91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0FCA4-6190-261E-8A0C-763E17B5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CBE92-307E-9ECF-D5B8-B993E4B9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D9702-02DA-625F-224D-C92DCB51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154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9353D-3C65-1097-D4B4-4C43DDFF1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57D69-086F-6024-21E8-763BC32D0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EF1D-C8B9-37D4-5875-0D00BBFDB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0918-6668-4200-834B-DD6D224E903E}" type="datetimeFigureOut">
              <a:rPr lang="LID4096" smtClean="0"/>
              <a:t>11/22/2023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976DF-19E2-B2B1-61E9-734340B09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FDD92-8C9A-0E59-9BDE-6A7ACC316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9784-C0D1-4081-8049-8B9111D8C60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565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.emf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sv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.emf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sv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Tijdelijke aanduiding voor afbeelding 31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4" b="10824"/>
          <a:stretch>
            <a:fillRect/>
          </a:stretch>
        </p:blipFill>
        <p:spPr/>
      </p:pic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>
          <a:xfrm>
            <a:off x="0" y="5257801"/>
            <a:ext cx="12192000" cy="836084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                                  </a:t>
            </a:r>
            <a:r>
              <a:rPr lang="nl-NL" dirty="0" err="1"/>
              <a:t>Oct</a:t>
            </a:r>
            <a:r>
              <a:rPr lang="nl-NL"/>
              <a:t> 03, </a:t>
            </a:r>
            <a:r>
              <a:rPr lang="nl-NL" dirty="0"/>
              <a:t>2023</a:t>
            </a:r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-2" y="4472643"/>
            <a:ext cx="11717871" cy="836084"/>
          </a:xfrm>
        </p:spPr>
        <p:txBody>
          <a:bodyPr/>
          <a:lstStyle/>
          <a:p>
            <a:r>
              <a:rPr lang="nl-NL" dirty="0"/>
              <a:t>                                                                                                                              Haftom Hailu</a:t>
            </a:r>
          </a:p>
          <a:p>
            <a:r>
              <a:rPr lang="nl-NL" dirty="0"/>
              <a:t>                                                                                          </a:t>
            </a:r>
            <a:r>
              <a:rPr lang="nl-NL" dirty="0" err="1"/>
              <a:t>Discussion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question </a:t>
            </a:r>
            <a:r>
              <a:rPr lang="nl-NL" dirty="0" err="1"/>
              <a:t>session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Surf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-3" y="3224599"/>
            <a:ext cx="12192000" cy="1131524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national</a:t>
            </a:r>
            <a:r>
              <a:rPr lang="nl-NL" dirty="0"/>
              <a:t> HPC </a:t>
            </a:r>
            <a:r>
              <a:rPr lang="nl-NL" dirty="0" err="1"/>
              <a:t>and</a:t>
            </a:r>
            <a:r>
              <a:rPr lang="nl-NL" dirty="0"/>
              <a:t> public </a:t>
            </a:r>
            <a:r>
              <a:rPr lang="nl-NL" dirty="0" err="1"/>
              <a:t>cloud-based</a:t>
            </a:r>
            <a:r>
              <a:rPr lang="nl-NL" dirty="0"/>
              <a:t> </a:t>
            </a:r>
            <a:r>
              <a:rPr lang="nl-NL" dirty="0" err="1"/>
              <a:t>solutions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data-</a:t>
            </a:r>
            <a:r>
              <a:rPr lang="nl-NL" dirty="0" err="1"/>
              <a:t>driven</a:t>
            </a:r>
            <a:r>
              <a:rPr lang="nl-NL" dirty="0"/>
              <a:t> </a:t>
            </a:r>
            <a:r>
              <a:rPr lang="nl-NL" dirty="0" err="1"/>
              <a:t>animal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 </a:t>
            </a:r>
            <a:r>
              <a:rPr lang="nl-NL" dirty="0" err="1"/>
              <a:t>detection</a:t>
            </a:r>
            <a:br>
              <a:rPr lang="nl-NL" dirty="0"/>
            </a:br>
            <a:endParaRPr lang="nl-NL" dirty="0"/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F2D7BE72-34A3-C1AF-4D11-58B1F4B03560}"/>
              </a:ext>
            </a:extLst>
          </p:cNvPr>
          <p:cNvSpPr txBox="1">
            <a:spLocks/>
          </p:cNvSpPr>
          <p:nvPr/>
        </p:nvSpPr>
        <p:spPr>
          <a:xfrm>
            <a:off x="-3" y="5359655"/>
            <a:ext cx="11904144" cy="162900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811200" tIns="0" rIns="811200" bIns="350400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1000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ct val="1000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600" dirty="0"/>
              <a:t>                                                                                                                                      </a:t>
            </a:r>
          </a:p>
          <a:p>
            <a:endParaRPr lang="nl-NL" sz="1600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3AF115FE-3AE9-FCCF-B5AD-8BF1808E8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6642" y="6312259"/>
            <a:ext cx="645355" cy="48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26CFEB1-9C5B-D8EA-3627-73B125092222}"/>
              </a:ext>
            </a:extLst>
          </p:cNvPr>
          <p:cNvSpPr/>
          <p:nvPr/>
        </p:nvSpPr>
        <p:spPr>
          <a:xfrm>
            <a:off x="4851608" y="661966"/>
            <a:ext cx="4282232" cy="1879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" name="Graphic 4" descr="Ui Ux outline">
            <a:extLst>
              <a:ext uri="{FF2B5EF4-FFF2-40B4-BE49-F238E27FC236}">
                <a16:creationId xmlns:a16="http://schemas.microsoft.com/office/drawing/2014/main" id="{694986E9-2BAE-3DF4-2CAA-AACF9E812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5217" y="965718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B3A24-8E54-107D-A96C-19719926447B}"/>
              </a:ext>
            </a:extLst>
          </p:cNvPr>
          <p:cNvSpPr txBox="1"/>
          <p:nvPr/>
        </p:nvSpPr>
        <p:spPr>
          <a:xfrm>
            <a:off x="1988165" y="732653"/>
            <a:ext cx="861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Frontend</a:t>
            </a:r>
            <a:endParaRPr lang="LID4096" sz="1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826A2C-4617-64AD-9115-E499CFE4BF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839617" y="1422918"/>
            <a:ext cx="2011991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erver with solid fill">
            <a:extLst>
              <a:ext uri="{FF2B5EF4-FFF2-40B4-BE49-F238E27FC236}">
                <a16:creationId xmlns:a16="http://schemas.microsoft.com/office/drawing/2014/main" id="{CCFDC635-C526-5833-B1D8-CD6FC163A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1452" y="1077826"/>
            <a:ext cx="914400" cy="914400"/>
          </a:xfrm>
          <a:prstGeom prst="rect">
            <a:avLst/>
          </a:prstGeom>
        </p:spPr>
      </p:pic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D43E5FF6-4E17-566E-0D19-2817D2F613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8543" y="1068165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C4D6F1-5D89-6A41-6762-A7CFA4E5A6CE}"/>
              </a:ext>
            </a:extLst>
          </p:cNvPr>
          <p:cNvCxnSpPr>
            <a:cxnSpLocks/>
          </p:cNvCxnSpPr>
          <p:nvPr/>
        </p:nvCxnSpPr>
        <p:spPr>
          <a:xfrm flipV="1">
            <a:off x="6398444" y="1494790"/>
            <a:ext cx="1599976" cy="248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552888-8DCE-C2F1-C48B-0663D25D599D}"/>
              </a:ext>
            </a:extLst>
          </p:cNvPr>
          <p:cNvSpPr txBox="1"/>
          <p:nvPr/>
        </p:nvSpPr>
        <p:spPr>
          <a:xfrm>
            <a:off x="5966187" y="386663"/>
            <a:ext cx="812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Backend</a:t>
            </a:r>
            <a:endParaRPr lang="LID4096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1E265D-5B29-4F31-D86A-CBC78173199A}"/>
              </a:ext>
            </a:extLst>
          </p:cNvPr>
          <p:cNvSpPr txBox="1"/>
          <p:nvPr/>
        </p:nvSpPr>
        <p:spPr>
          <a:xfrm>
            <a:off x="5449383" y="2080752"/>
            <a:ext cx="1930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(Spring boot, Flask, Django )</a:t>
            </a:r>
            <a:endParaRPr lang="LID4096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5E72D-396D-2F21-3AF3-73A56DD37E47}"/>
              </a:ext>
            </a:extLst>
          </p:cNvPr>
          <p:cNvSpPr txBox="1"/>
          <p:nvPr/>
        </p:nvSpPr>
        <p:spPr>
          <a:xfrm>
            <a:off x="8230154" y="2030859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MySQL</a:t>
            </a:r>
            <a:endParaRPr lang="LID4096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5C748A-E6AE-7347-C318-00CCC199A07E}"/>
              </a:ext>
            </a:extLst>
          </p:cNvPr>
          <p:cNvSpPr/>
          <p:nvPr/>
        </p:nvSpPr>
        <p:spPr>
          <a:xfrm>
            <a:off x="5273084" y="3831710"/>
            <a:ext cx="2655459" cy="194352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Graphic 21" descr="Database with solid fill">
            <a:extLst>
              <a:ext uri="{FF2B5EF4-FFF2-40B4-BE49-F238E27FC236}">
                <a16:creationId xmlns:a16="http://schemas.microsoft.com/office/drawing/2014/main" id="{25167615-FED6-7A21-6C82-D11E0BF0A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84921" y="3898957"/>
            <a:ext cx="1259839" cy="72328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EEC7759-4788-159C-0C89-9957291A9620}"/>
              </a:ext>
            </a:extLst>
          </p:cNvPr>
          <p:cNvSpPr txBox="1"/>
          <p:nvPr/>
        </p:nvSpPr>
        <p:spPr>
          <a:xfrm>
            <a:off x="6797515" y="4085142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CouchDB</a:t>
            </a:r>
            <a:endParaRPr lang="LID4096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E0EE2B-BEBC-1534-BBC5-D94B7497C8AE}"/>
              </a:ext>
            </a:extLst>
          </p:cNvPr>
          <p:cNvSpPr txBox="1"/>
          <p:nvPr/>
        </p:nvSpPr>
        <p:spPr>
          <a:xfrm>
            <a:off x="6328567" y="5797468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PiCas</a:t>
            </a:r>
            <a:endParaRPr lang="LID4096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BC5F19-E433-2BE6-D952-DA5E0319B3D0}"/>
              </a:ext>
            </a:extLst>
          </p:cNvPr>
          <p:cNvSpPr txBox="1"/>
          <p:nvPr/>
        </p:nvSpPr>
        <p:spPr>
          <a:xfrm>
            <a:off x="5970511" y="4929838"/>
            <a:ext cx="9765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  </a:t>
            </a:r>
            <a:r>
              <a:rPr lang="en-US" sz="1100" dirty="0" err="1"/>
              <a:t>PiCas</a:t>
            </a:r>
            <a:r>
              <a:rPr lang="en-US" sz="1100" dirty="0"/>
              <a:t> Client </a:t>
            </a:r>
          </a:p>
          <a:p>
            <a:r>
              <a:rPr lang="en-US" sz="1100" dirty="0"/>
              <a:t>   (Pilot Job)</a:t>
            </a:r>
            <a:endParaRPr lang="LID4096" sz="11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1E61C1-4DDD-A6E0-1D4D-A3E39B43B6E9}"/>
              </a:ext>
            </a:extLst>
          </p:cNvPr>
          <p:cNvCxnSpPr>
            <a:cxnSpLocks/>
          </p:cNvCxnSpPr>
          <p:nvPr/>
        </p:nvCxnSpPr>
        <p:spPr>
          <a:xfrm>
            <a:off x="6414840" y="4540460"/>
            <a:ext cx="0" cy="42781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F40782-900E-4E51-0EA9-7992AE1C9820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6390327" y="2553600"/>
            <a:ext cx="24514" cy="134535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847AE7E-3CD2-5B5E-0E1A-0E7EB26F73B2}"/>
              </a:ext>
            </a:extLst>
          </p:cNvPr>
          <p:cNvSpPr/>
          <p:nvPr/>
        </p:nvSpPr>
        <p:spPr>
          <a:xfrm>
            <a:off x="9681585" y="4152507"/>
            <a:ext cx="1895221" cy="1895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559B43-19AA-C656-342C-D20FEB5C0C04}"/>
              </a:ext>
            </a:extLst>
          </p:cNvPr>
          <p:cNvCxnSpPr>
            <a:cxnSpLocks/>
          </p:cNvCxnSpPr>
          <p:nvPr/>
        </p:nvCxnSpPr>
        <p:spPr>
          <a:xfrm flipH="1">
            <a:off x="7952763" y="4910199"/>
            <a:ext cx="1728822" cy="1963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5EB7BBB-C6EE-B706-5585-DFF9920DDAD8}"/>
              </a:ext>
            </a:extLst>
          </p:cNvPr>
          <p:cNvSpPr txBox="1"/>
          <p:nvPr/>
        </p:nvSpPr>
        <p:spPr>
          <a:xfrm>
            <a:off x="9975200" y="3844729"/>
            <a:ext cx="14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Container images</a:t>
            </a:r>
            <a:endParaRPr lang="LID4096" sz="1400" b="1" dirty="0"/>
          </a:p>
        </p:txBody>
      </p:sp>
      <p:pic>
        <p:nvPicPr>
          <p:cNvPr id="45" name="Graphic 44" descr="User with solid fill">
            <a:extLst>
              <a:ext uri="{FF2B5EF4-FFF2-40B4-BE49-F238E27FC236}">
                <a16:creationId xmlns:a16="http://schemas.microsoft.com/office/drawing/2014/main" id="{8588FD51-DF46-AC3A-BA9D-5ACADE623A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3862" y="1152967"/>
            <a:ext cx="457200" cy="4572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A7002F-005B-1275-1B1B-4ABEB17D5DC1}"/>
              </a:ext>
            </a:extLst>
          </p:cNvPr>
          <p:cNvCxnSpPr>
            <a:cxnSpLocks/>
          </p:cNvCxnSpPr>
          <p:nvPr/>
        </p:nvCxnSpPr>
        <p:spPr>
          <a:xfrm>
            <a:off x="822121" y="1381567"/>
            <a:ext cx="102345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ocker Hub data breach exposes data of 190,000 users.">
            <a:extLst>
              <a:ext uri="{FF2B5EF4-FFF2-40B4-BE49-F238E27FC236}">
                <a16:creationId xmlns:a16="http://schemas.microsoft.com/office/drawing/2014/main" id="{32A76B53-9229-DFF0-D847-C9FA2E64F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595" y="5233451"/>
            <a:ext cx="879047" cy="45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ylabs Announces New Release of Singularity to Expand Current Ecosystem of  Resources that Tackles Today's Most Demanding Workloads">
            <a:extLst>
              <a:ext uri="{FF2B5EF4-FFF2-40B4-BE49-F238E27FC236}">
                <a16:creationId xmlns:a16="http://schemas.microsoft.com/office/drawing/2014/main" id="{2B458E3A-C2FD-BB60-47AF-6E0AE50FD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416" y="4495936"/>
            <a:ext cx="1029403" cy="54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CBF8B195-AAB4-E79B-9B81-63231EA6D1D6}"/>
              </a:ext>
            </a:extLst>
          </p:cNvPr>
          <p:cNvSpPr/>
          <p:nvPr/>
        </p:nvSpPr>
        <p:spPr>
          <a:xfrm>
            <a:off x="683709" y="3622477"/>
            <a:ext cx="2042196" cy="269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30" name="Picture 6" descr="High Performance Computing (HPC)">
            <a:extLst>
              <a:ext uri="{FF2B5EF4-FFF2-40B4-BE49-F238E27FC236}">
                <a16:creationId xmlns:a16="http://schemas.microsoft.com/office/drawing/2014/main" id="{A62402B8-CB47-B310-743F-37B07C14E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33" y="4121027"/>
            <a:ext cx="1420838" cy="176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AC7FF3-DD2D-28BC-4203-A6A4C946389E}"/>
              </a:ext>
            </a:extLst>
          </p:cNvPr>
          <p:cNvCxnSpPr>
            <a:cxnSpLocks/>
          </p:cNvCxnSpPr>
          <p:nvPr/>
        </p:nvCxnSpPr>
        <p:spPr>
          <a:xfrm flipV="1">
            <a:off x="2725905" y="4929838"/>
            <a:ext cx="2571399" cy="4111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A49E1-1EBF-64D4-DC3F-480BDDA0EE21}"/>
              </a:ext>
            </a:extLst>
          </p:cNvPr>
          <p:cNvSpPr txBox="1"/>
          <p:nvPr/>
        </p:nvSpPr>
        <p:spPr>
          <a:xfrm>
            <a:off x="1461792" y="3275111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HPC</a:t>
            </a:r>
            <a:endParaRPr lang="LID4096" sz="14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98CDCD-59BF-E095-46A9-060A61FAE517}"/>
              </a:ext>
            </a:extLst>
          </p:cNvPr>
          <p:cNvSpPr txBox="1"/>
          <p:nvPr/>
        </p:nvSpPr>
        <p:spPr>
          <a:xfrm>
            <a:off x="6359852" y="3067870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CouchDB REST API</a:t>
            </a:r>
            <a:endParaRPr lang="LID4096" sz="1000" dirty="0"/>
          </a:p>
        </p:txBody>
      </p:sp>
      <p:pic>
        <p:nvPicPr>
          <p:cNvPr id="1024" name="Content Placeholder 5">
            <a:extLst>
              <a:ext uri="{FF2B5EF4-FFF2-40B4-BE49-F238E27FC236}">
                <a16:creationId xmlns:a16="http://schemas.microsoft.com/office/drawing/2014/main" id="{4388DC98-7783-E83E-30BF-6AC85B1335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546645" y="6369502"/>
            <a:ext cx="645355" cy="48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0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221CA5-2D9F-48F7-D982-50CB4205026A}"/>
              </a:ext>
            </a:extLst>
          </p:cNvPr>
          <p:cNvSpPr/>
          <p:nvPr/>
        </p:nvSpPr>
        <p:spPr>
          <a:xfrm>
            <a:off x="266296" y="3275111"/>
            <a:ext cx="11629294" cy="341930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CFEB1-9C5B-D8EA-3627-73B125092222}"/>
              </a:ext>
            </a:extLst>
          </p:cNvPr>
          <p:cNvSpPr/>
          <p:nvPr/>
        </p:nvSpPr>
        <p:spPr>
          <a:xfrm>
            <a:off x="4851608" y="661966"/>
            <a:ext cx="4282232" cy="1879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" name="Graphic 4" descr="Ui Ux outline">
            <a:extLst>
              <a:ext uri="{FF2B5EF4-FFF2-40B4-BE49-F238E27FC236}">
                <a16:creationId xmlns:a16="http://schemas.microsoft.com/office/drawing/2014/main" id="{694986E9-2BAE-3DF4-2CAA-AACF9E812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5217" y="965718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B3A24-8E54-107D-A96C-19719926447B}"/>
              </a:ext>
            </a:extLst>
          </p:cNvPr>
          <p:cNvSpPr txBox="1"/>
          <p:nvPr/>
        </p:nvSpPr>
        <p:spPr>
          <a:xfrm>
            <a:off x="1988165" y="732653"/>
            <a:ext cx="861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Frontend</a:t>
            </a:r>
            <a:endParaRPr lang="LID4096" sz="1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826A2C-4617-64AD-9115-E499CFE4BF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839617" y="1422918"/>
            <a:ext cx="2011991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erver with solid fill">
            <a:extLst>
              <a:ext uri="{FF2B5EF4-FFF2-40B4-BE49-F238E27FC236}">
                <a16:creationId xmlns:a16="http://schemas.microsoft.com/office/drawing/2014/main" id="{CCFDC635-C526-5833-B1D8-CD6FC163A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1452" y="1077826"/>
            <a:ext cx="914400" cy="914400"/>
          </a:xfrm>
          <a:prstGeom prst="rect">
            <a:avLst/>
          </a:prstGeom>
        </p:spPr>
      </p:pic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D43E5FF6-4E17-566E-0D19-2817D2F613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8543" y="1068165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C4D6F1-5D89-6A41-6762-A7CFA4E5A6CE}"/>
              </a:ext>
            </a:extLst>
          </p:cNvPr>
          <p:cNvCxnSpPr>
            <a:cxnSpLocks/>
          </p:cNvCxnSpPr>
          <p:nvPr/>
        </p:nvCxnSpPr>
        <p:spPr>
          <a:xfrm flipV="1">
            <a:off x="6398444" y="1494790"/>
            <a:ext cx="1599976" cy="248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552888-8DCE-C2F1-C48B-0663D25D599D}"/>
              </a:ext>
            </a:extLst>
          </p:cNvPr>
          <p:cNvSpPr txBox="1"/>
          <p:nvPr/>
        </p:nvSpPr>
        <p:spPr>
          <a:xfrm>
            <a:off x="5966187" y="386663"/>
            <a:ext cx="812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Backend</a:t>
            </a:r>
            <a:endParaRPr lang="LID4096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1E265D-5B29-4F31-D86A-CBC78173199A}"/>
              </a:ext>
            </a:extLst>
          </p:cNvPr>
          <p:cNvSpPr txBox="1"/>
          <p:nvPr/>
        </p:nvSpPr>
        <p:spPr>
          <a:xfrm>
            <a:off x="5449383" y="2080752"/>
            <a:ext cx="1930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(Spring boot, Flask, Django )</a:t>
            </a:r>
            <a:endParaRPr lang="LID4096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5E72D-396D-2F21-3AF3-73A56DD37E47}"/>
              </a:ext>
            </a:extLst>
          </p:cNvPr>
          <p:cNvSpPr txBox="1"/>
          <p:nvPr/>
        </p:nvSpPr>
        <p:spPr>
          <a:xfrm>
            <a:off x="8230154" y="2030859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MySQL</a:t>
            </a:r>
            <a:endParaRPr lang="LID4096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5C748A-E6AE-7347-C318-00CCC199A07E}"/>
              </a:ext>
            </a:extLst>
          </p:cNvPr>
          <p:cNvSpPr/>
          <p:nvPr/>
        </p:nvSpPr>
        <p:spPr>
          <a:xfrm>
            <a:off x="5273084" y="3831710"/>
            <a:ext cx="2655459" cy="194352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Graphic 21" descr="Database with solid fill">
            <a:extLst>
              <a:ext uri="{FF2B5EF4-FFF2-40B4-BE49-F238E27FC236}">
                <a16:creationId xmlns:a16="http://schemas.microsoft.com/office/drawing/2014/main" id="{25167615-FED6-7A21-6C82-D11E0BF0A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84921" y="3898957"/>
            <a:ext cx="1259839" cy="72328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EEC7759-4788-159C-0C89-9957291A9620}"/>
              </a:ext>
            </a:extLst>
          </p:cNvPr>
          <p:cNvSpPr txBox="1"/>
          <p:nvPr/>
        </p:nvSpPr>
        <p:spPr>
          <a:xfrm>
            <a:off x="6797515" y="4085142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CouchDB</a:t>
            </a:r>
            <a:endParaRPr lang="LID4096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E0EE2B-BEBC-1534-BBC5-D94B7497C8AE}"/>
              </a:ext>
            </a:extLst>
          </p:cNvPr>
          <p:cNvSpPr txBox="1"/>
          <p:nvPr/>
        </p:nvSpPr>
        <p:spPr>
          <a:xfrm>
            <a:off x="6328567" y="5797468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PiCas</a:t>
            </a:r>
            <a:endParaRPr lang="LID4096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BC5F19-E433-2BE6-D952-DA5E0319B3D0}"/>
              </a:ext>
            </a:extLst>
          </p:cNvPr>
          <p:cNvSpPr txBox="1"/>
          <p:nvPr/>
        </p:nvSpPr>
        <p:spPr>
          <a:xfrm>
            <a:off x="5970511" y="4929838"/>
            <a:ext cx="9765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  </a:t>
            </a:r>
            <a:r>
              <a:rPr lang="en-US" sz="1100" dirty="0" err="1"/>
              <a:t>PiCas</a:t>
            </a:r>
            <a:r>
              <a:rPr lang="en-US" sz="1100" dirty="0"/>
              <a:t> Client </a:t>
            </a:r>
          </a:p>
          <a:p>
            <a:r>
              <a:rPr lang="en-US" sz="1100" dirty="0"/>
              <a:t>   (Pilot Job)</a:t>
            </a:r>
            <a:endParaRPr lang="LID4096" sz="11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1E61C1-4DDD-A6E0-1D4D-A3E39B43B6E9}"/>
              </a:ext>
            </a:extLst>
          </p:cNvPr>
          <p:cNvCxnSpPr>
            <a:cxnSpLocks/>
          </p:cNvCxnSpPr>
          <p:nvPr/>
        </p:nvCxnSpPr>
        <p:spPr>
          <a:xfrm>
            <a:off x="6414840" y="4540460"/>
            <a:ext cx="0" cy="42781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F40782-900E-4E51-0EA9-7992AE1C9820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6390327" y="2553600"/>
            <a:ext cx="24514" cy="134535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847AE7E-3CD2-5B5E-0E1A-0E7EB26F73B2}"/>
              </a:ext>
            </a:extLst>
          </p:cNvPr>
          <p:cNvSpPr/>
          <p:nvPr/>
        </p:nvSpPr>
        <p:spPr>
          <a:xfrm>
            <a:off x="9681585" y="4152507"/>
            <a:ext cx="1895221" cy="1895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559B43-19AA-C656-342C-D20FEB5C0C04}"/>
              </a:ext>
            </a:extLst>
          </p:cNvPr>
          <p:cNvCxnSpPr>
            <a:cxnSpLocks/>
          </p:cNvCxnSpPr>
          <p:nvPr/>
        </p:nvCxnSpPr>
        <p:spPr>
          <a:xfrm flipH="1">
            <a:off x="7952763" y="4910199"/>
            <a:ext cx="1728822" cy="1963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5EB7BBB-C6EE-B706-5585-DFF9920DDAD8}"/>
              </a:ext>
            </a:extLst>
          </p:cNvPr>
          <p:cNvSpPr txBox="1"/>
          <p:nvPr/>
        </p:nvSpPr>
        <p:spPr>
          <a:xfrm>
            <a:off x="9975200" y="3844729"/>
            <a:ext cx="14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Container images</a:t>
            </a:r>
            <a:endParaRPr lang="LID4096" sz="1400" b="1" dirty="0"/>
          </a:p>
        </p:txBody>
      </p:sp>
      <p:pic>
        <p:nvPicPr>
          <p:cNvPr id="45" name="Graphic 44" descr="User with solid fill">
            <a:extLst>
              <a:ext uri="{FF2B5EF4-FFF2-40B4-BE49-F238E27FC236}">
                <a16:creationId xmlns:a16="http://schemas.microsoft.com/office/drawing/2014/main" id="{8588FD51-DF46-AC3A-BA9D-5ACADE623A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3862" y="1152967"/>
            <a:ext cx="457200" cy="4572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A7002F-005B-1275-1B1B-4ABEB17D5DC1}"/>
              </a:ext>
            </a:extLst>
          </p:cNvPr>
          <p:cNvCxnSpPr>
            <a:cxnSpLocks/>
          </p:cNvCxnSpPr>
          <p:nvPr/>
        </p:nvCxnSpPr>
        <p:spPr>
          <a:xfrm>
            <a:off x="822121" y="1381567"/>
            <a:ext cx="102345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ocker Hub data breach exposes data of 190,000 users.">
            <a:extLst>
              <a:ext uri="{FF2B5EF4-FFF2-40B4-BE49-F238E27FC236}">
                <a16:creationId xmlns:a16="http://schemas.microsoft.com/office/drawing/2014/main" id="{32A76B53-9229-DFF0-D847-C9FA2E64F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595" y="5233451"/>
            <a:ext cx="879047" cy="45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ylabs Announces New Release of Singularity to Expand Current Ecosystem of  Resources that Tackles Today's Most Demanding Workloads">
            <a:extLst>
              <a:ext uri="{FF2B5EF4-FFF2-40B4-BE49-F238E27FC236}">
                <a16:creationId xmlns:a16="http://schemas.microsoft.com/office/drawing/2014/main" id="{2B458E3A-C2FD-BB60-47AF-6E0AE50FD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416" y="4495936"/>
            <a:ext cx="1029403" cy="54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CBF8B195-AAB4-E79B-9B81-63231EA6D1D6}"/>
              </a:ext>
            </a:extLst>
          </p:cNvPr>
          <p:cNvSpPr/>
          <p:nvPr/>
        </p:nvSpPr>
        <p:spPr>
          <a:xfrm>
            <a:off x="683709" y="3622477"/>
            <a:ext cx="2042196" cy="269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30" name="Picture 6" descr="High Performance Computing (HPC)">
            <a:extLst>
              <a:ext uri="{FF2B5EF4-FFF2-40B4-BE49-F238E27FC236}">
                <a16:creationId xmlns:a16="http://schemas.microsoft.com/office/drawing/2014/main" id="{A62402B8-CB47-B310-743F-37B07C14E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33" y="4121027"/>
            <a:ext cx="1420838" cy="176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AC7FF3-DD2D-28BC-4203-A6A4C946389E}"/>
              </a:ext>
            </a:extLst>
          </p:cNvPr>
          <p:cNvCxnSpPr>
            <a:cxnSpLocks/>
          </p:cNvCxnSpPr>
          <p:nvPr/>
        </p:nvCxnSpPr>
        <p:spPr>
          <a:xfrm flipV="1">
            <a:off x="2725905" y="4929838"/>
            <a:ext cx="2571399" cy="4111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AA49E1-1EBF-64D4-DC3F-480BDDA0EE21}"/>
              </a:ext>
            </a:extLst>
          </p:cNvPr>
          <p:cNvSpPr txBox="1"/>
          <p:nvPr/>
        </p:nvSpPr>
        <p:spPr>
          <a:xfrm>
            <a:off x="1461792" y="3275111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HPC</a:t>
            </a:r>
            <a:endParaRPr lang="LID4096" sz="14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98CDCD-59BF-E095-46A9-060A61FAE517}"/>
              </a:ext>
            </a:extLst>
          </p:cNvPr>
          <p:cNvSpPr txBox="1"/>
          <p:nvPr/>
        </p:nvSpPr>
        <p:spPr>
          <a:xfrm>
            <a:off x="6359852" y="3067870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CouchDB REST API</a:t>
            </a:r>
            <a:endParaRPr lang="LID4096" sz="1000" dirty="0"/>
          </a:p>
        </p:txBody>
      </p:sp>
      <p:pic>
        <p:nvPicPr>
          <p:cNvPr id="1024" name="Content Placeholder 5">
            <a:extLst>
              <a:ext uri="{FF2B5EF4-FFF2-40B4-BE49-F238E27FC236}">
                <a16:creationId xmlns:a16="http://schemas.microsoft.com/office/drawing/2014/main" id="{4388DC98-7783-E83E-30BF-6AC85B1335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546645" y="6369502"/>
            <a:ext cx="645355" cy="4884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41875A-7E58-786F-908E-7F93419FF76F}"/>
              </a:ext>
            </a:extLst>
          </p:cNvPr>
          <p:cNvSpPr txBox="1"/>
          <p:nvPr/>
        </p:nvSpPr>
        <p:spPr>
          <a:xfrm>
            <a:off x="10849301" y="285841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Phase-1</a:t>
            </a:r>
            <a:endParaRPr lang="LID4096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4B2A8A-39A4-52C0-AE70-618BE6F76297}"/>
              </a:ext>
            </a:extLst>
          </p:cNvPr>
          <p:cNvSpPr txBox="1"/>
          <p:nvPr/>
        </p:nvSpPr>
        <p:spPr>
          <a:xfrm>
            <a:off x="294007" y="950582"/>
            <a:ext cx="109891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pilot job interact with HPC?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pilot job submitted to the HPC scheduler (</a:t>
            </a:r>
            <a:r>
              <a:rPr lang="en-US" dirty="0" err="1"/>
              <a:t>Slurm</a:t>
            </a:r>
            <a:r>
              <a:rPr lang="en-US" dirty="0"/>
              <a:t>) as a regular job?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often do we submit pilot job? Who submits pilot job? Admin?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how long does the pilot job runs on worker node?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do we handle if many users are submitting jobs from the UI, but the pilot job is not running?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there a way to automate pilot job submission?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Using UI?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Automated submission of pilot job at system startup?</a:t>
            </a:r>
          </a:p>
          <a:p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574FC5-ED98-E27E-81F3-79FBC3FF02CF}"/>
              </a:ext>
            </a:extLst>
          </p:cNvPr>
          <p:cNvSpPr txBox="1"/>
          <p:nvPr/>
        </p:nvSpPr>
        <p:spPr>
          <a:xfrm>
            <a:off x="413648" y="393107"/>
            <a:ext cx="43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 about pilot job framework (</a:t>
            </a:r>
            <a:r>
              <a:rPr lang="en-US" b="1" dirty="0" err="1"/>
              <a:t>PiCas</a:t>
            </a:r>
            <a:r>
              <a:rPr lang="en-US" b="1" dirty="0"/>
              <a:t>)</a:t>
            </a:r>
            <a:endParaRPr lang="LID4096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1CDC5-3733-B16C-7575-B75E0563275E}"/>
              </a:ext>
            </a:extLst>
          </p:cNvPr>
          <p:cNvSpPr txBox="1"/>
          <p:nvPr/>
        </p:nvSpPr>
        <p:spPr>
          <a:xfrm>
            <a:off x="413648" y="3724048"/>
            <a:ext cx="43844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General question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we have different tables in CouchDB?</a:t>
            </a:r>
          </a:p>
          <a:p>
            <a:endParaRPr lang="en-US" b="1" dirty="0"/>
          </a:p>
          <a:p>
            <a:endParaRPr lang="LID4096" b="1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1BA91F3-F837-2FD0-191B-5DA985F3A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645" y="6369502"/>
            <a:ext cx="645355" cy="48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2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200</Words>
  <Application>Microsoft Office PowerPoint</Application>
  <PresentationFormat>Widescreen</PresentationFormat>
  <Paragraphs>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Designing the national HPC and public cloud-based solutions for the data-driven animal behavior detection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Hailu, Haftom</dc:creator>
  <cp:lastModifiedBy>Hailu, Haftom</cp:lastModifiedBy>
  <cp:revision>4</cp:revision>
  <dcterms:created xsi:type="dcterms:W3CDTF">2023-10-09T07:43:41Z</dcterms:created>
  <dcterms:modified xsi:type="dcterms:W3CDTF">2023-11-22T11:28:57Z</dcterms:modified>
</cp:coreProperties>
</file>