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" r:id="rId5"/>
    <p:sldId id="410" r:id="rId6"/>
    <p:sldId id="535" r:id="rId7"/>
    <p:sldId id="530" r:id="rId8"/>
    <p:sldId id="532" r:id="rId9"/>
    <p:sldId id="533" r:id="rId10"/>
    <p:sldId id="531" r:id="rId11"/>
    <p:sldId id="534" r:id="rId12"/>
    <p:sldId id="417" r:id="rId13"/>
    <p:sldId id="420" r:id="rId14"/>
    <p:sldId id="344" r:id="rId15"/>
    <p:sldId id="301" r:id="rId1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EF"/>
    <a:srgbClr val="F9E5FB"/>
    <a:srgbClr val="FD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510" y="12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B703C-7062-4E8E-9F3B-14C6B2509C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004AEA-C574-468F-8CDD-054E4F07328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Configure picas</a:t>
          </a:r>
          <a:endParaRPr lang="LID4096" dirty="0"/>
        </a:p>
      </dgm:t>
    </dgm:pt>
    <dgm:pt modelId="{4B9735C0-621E-47FC-A671-7E46C228A02F}" type="parTrans" cxnId="{4F5C48E0-DDB0-48BC-A9B2-4BB7EF3ABC6E}">
      <dgm:prSet/>
      <dgm:spPr/>
      <dgm:t>
        <a:bodyPr/>
        <a:lstStyle/>
        <a:p>
          <a:endParaRPr lang="LID4096"/>
        </a:p>
      </dgm:t>
    </dgm:pt>
    <dgm:pt modelId="{FEC58F13-C63C-49AD-AE8F-E43277EF4C3B}" type="sibTrans" cxnId="{4F5C48E0-DDB0-48BC-A9B2-4BB7EF3ABC6E}">
      <dgm:prSet/>
      <dgm:spPr/>
      <dgm:t>
        <a:bodyPr/>
        <a:lstStyle/>
        <a:p>
          <a:endParaRPr lang="LID4096"/>
        </a:p>
      </dgm:t>
    </dgm:pt>
    <dgm:pt modelId="{5034BA90-E79C-4B01-9BA5-7E2EF5C8EF7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Push tokens</a:t>
          </a:r>
          <a:endParaRPr lang="LID4096" dirty="0"/>
        </a:p>
      </dgm:t>
    </dgm:pt>
    <dgm:pt modelId="{D8201CB9-1479-4F4A-8F38-907E49960861}" type="parTrans" cxnId="{45A7E4D0-9529-4251-A44E-95B7936C7665}">
      <dgm:prSet/>
      <dgm:spPr/>
      <dgm:t>
        <a:bodyPr/>
        <a:lstStyle/>
        <a:p>
          <a:endParaRPr lang="LID4096"/>
        </a:p>
      </dgm:t>
    </dgm:pt>
    <dgm:pt modelId="{86DEA248-7C6A-46FB-A61C-10BE1D2AD7AA}" type="sibTrans" cxnId="{45A7E4D0-9529-4251-A44E-95B7936C7665}">
      <dgm:prSet/>
      <dgm:spPr/>
      <dgm:t>
        <a:bodyPr/>
        <a:lstStyle/>
        <a:p>
          <a:endParaRPr lang="LID4096"/>
        </a:p>
      </dgm:t>
    </dgm:pt>
    <dgm:pt modelId="{6B80F258-BC44-4A66-BA57-DFFEEA5C81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Submit pilot job</a:t>
          </a:r>
          <a:endParaRPr lang="LID4096" dirty="0"/>
        </a:p>
      </dgm:t>
    </dgm:pt>
    <dgm:pt modelId="{733AD348-856E-422C-8800-40E0F4532DCA}" type="parTrans" cxnId="{9BBAF1D2-5D07-475C-AD97-E2EBA6DD178D}">
      <dgm:prSet/>
      <dgm:spPr/>
      <dgm:t>
        <a:bodyPr/>
        <a:lstStyle/>
        <a:p>
          <a:endParaRPr lang="LID4096"/>
        </a:p>
      </dgm:t>
    </dgm:pt>
    <dgm:pt modelId="{0667B3A0-985E-433D-9825-0771E524B58E}" type="sibTrans" cxnId="{9BBAF1D2-5D07-475C-AD97-E2EBA6DD178D}">
      <dgm:prSet/>
      <dgm:spPr/>
      <dgm:t>
        <a:bodyPr/>
        <a:lstStyle/>
        <a:p>
          <a:endParaRPr lang="LID4096"/>
        </a:p>
      </dgm:t>
    </dgm:pt>
    <dgm:pt modelId="{0EDE9844-6ECC-40F5-BB52-6DAEBB96D38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Output</a:t>
          </a:r>
          <a:endParaRPr lang="LID4096" dirty="0"/>
        </a:p>
      </dgm:t>
    </dgm:pt>
    <dgm:pt modelId="{D38DCE1B-DB1D-421F-8DC3-375253E895D3}" type="parTrans" cxnId="{329030F4-ED90-4C7C-853F-8947D2A8DFD4}">
      <dgm:prSet/>
      <dgm:spPr/>
      <dgm:t>
        <a:bodyPr/>
        <a:lstStyle/>
        <a:p>
          <a:endParaRPr lang="LID4096"/>
        </a:p>
      </dgm:t>
    </dgm:pt>
    <dgm:pt modelId="{BF6688A5-6D03-422A-A01F-E1FF28488FFE}" type="sibTrans" cxnId="{329030F4-ED90-4C7C-853F-8947D2A8DFD4}">
      <dgm:prSet/>
      <dgm:spPr/>
      <dgm:t>
        <a:bodyPr/>
        <a:lstStyle/>
        <a:p>
          <a:endParaRPr lang="LID4096"/>
        </a:p>
      </dgm:t>
    </dgm:pt>
    <dgm:pt modelId="{B10DD972-37CA-46B5-89BC-8FD1BCE12739}" type="pres">
      <dgm:prSet presAssocID="{C3CB703C-7062-4E8E-9F3B-14C6B2509C9E}" presName="Name0" presStyleCnt="0">
        <dgm:presLayoutVars>
          <dgm:dir/>
          <dgm:animLvl val="lvl"/>
          <dgm:resizeHandles val="exact"/>
        </dgm:presLayoutVars>
      </dgm:prSet>
      <dgm:spPr/>
    </dgm:pt>
    <dgm:pt modelId="{8686E111-22DD-4F05-AA52-FBC02198B9BE}" type="pres">
      <dgm:prSet presAssocID="{86004AEA-C574-468F-8CDD-054E4F07328E}" presName="parTxOnly" presStyleLbl="node1" presStyleIdx="0" presStyleCnt="4" custLinFactNeighborX="-29394" custLinFactNeighborY="-23683">
        <dgm:presLayoutVars>
          <dgm:chMax val="0"/>
          <dgm:chPref val="0"/>
          <dgm:bulletEnabled val="1"/>
        </dgm:presLayoutVars>
      </dgm:prSet>
      <dgm:spPr/>
    </dgm:pt>
    <dgm:pt modelId="{7BF16528-626E-47A3-8FAF-5B2E73545A3E}" type="pres">
      <dgm:prSet presAssocID="{FEC58F13-C63C-49AD-AE8F-E43277EF4C3B}" presName="parTxOnlySpace" presStyleCnt="0"/>
      <dgm:spPr/>
    </dgm:pt>
    <dgm:pt modelId="{FD0E6EE9-5947-428A-A399-35BE69A56908}" type="pres">
      <dgm:prSet presAssocID="{5034BA90-E79C-4B01-9BA5-7E2EF5C8EF7A}" presName="parTxOnly" presStyleLbl="node1" presStyleIdx="1" presStyleCnt="4" custLinFactNeighborX="19572" custLinFactNeighborY="-31577">
        <dgm:presLayoutVars>
          <dgm:chMax val="0"/>
          <dgm:chPref val="0"/>
          <dgm:bulletEnabled val="1"/>
        </dgm:presLayoutVars>
      </dgm:prSet>
      <dgm:spPr/>
    </dgm:pt>
    <dgm:pt modelId="{9D209164-92FB-4070-97EA-A02FE08578CD}" type="pres">
      <dgm:prSet presAssocID="{86DEA248-7C6A-46FB-A61C-10BE1D2AD7AA}" presName="parTxOnlySpace" presStyleCnt="0"/>
      <dgm:spPr/>
    </dgm:pt>
    <dgm:pt modelId="{5F09DF33-D607-4B53-B296-7C573D56C5B7}" type="pres">
      <dgm:prSet presAssocID="{6B80F258-BC44-4A66-BA57-DFFEEA5C819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866B066-CA78-4FE3-9633-9A0A883DD6F4}" type="pres">
      <dgm:prSet presAssocID="{0667B3A0-985E-433D-9825-0771E524B58E}" presName="parTxOnlySpace" presStyleCnt="0"/>
      <dgm:spPr/>
    </dgm:pt>
    <dgm:pt modelId="{F9EB31E0-3498-41BB-8776-BF91234D433D}" type="pres">
      <dgm:prSet presAssocID="{0EDE9844-6ECC-40F5-BB52-6DAEBB96D38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D3C635-418F-4F2A-8B36-129E7D9158D4}" type="presOf" srcId="{C3CB703C-7062-4E8E-9F3B-14C6B2509C9E}" destId="{B10DD972-37CA-46B5-89BC-8FD1BCE12739}" srcOrd="0" destOrd="0" presId="urn:microsoft.com/office/officeart/2005/8/layout/chevron1"/>
    <dgm:cxn modelId="{8E18E2AD-6D7F-4848-9752-839D38730AC9}" type="presOf" srcId="{0EDE9844-6ECC-40F5-BB52-6DAEBB96D389}" destId="{F9EB31E0-3498-41BB-8776-BF91234D433D}" srcOrd="0" destOrd="0" presId="urn:microsoft.com/office/officeart/2005/8/layout/chevron1"/>
    <dgm:cxn modelId="{74C5D7B5-0C56-4A73-8041-1D566EE6177B}" type="presOf" srcId="{86004AEA-C574-468F-8CDD-054E4F07328E}" destId="{8686E111-22DD-4F05-AA52-FBC02198B9BE}" srcOrd="0" destOrd="0" presId="urn:microsoft.com/office/officeart/2005/8/layout/chevron1"/>
    <dgm:cxn modelId="{BDA307BF-51F9-48DC-9033-9C3C5A05DB64}" type="presOf" srcId="{6B80F258-BC44-4A66-BA57-DFFEEA5C8198}" destId="{5F09DF33-D607-4B53-B296-7C573D56C5B7}" srcOrd="0" destOrd="0" presId="urn:microsoft.com/office/officeart/2005/8/layout/chevron1"/>
    <dgm:cxn modelId="{45A7E4D0-9529-4251-A44E-95B7936C7665}" srcId="{C3CB703C-7062-4E8E-9F3B-14C6B2509C9E}" destId="{5034BA90-E79C-4B01-9BA5-7E2EF5C8EF7A}" srcOrd="1" destOrd="0" parTransId="{D8201CB9-1479-4F4A-8F38-907E49960861}" sibTransId="{86DEA248-7C6A-46FB-A61C-10BE1D2AD7AA}"/>
    <dgm:cxn modelId="{9BBAF1D2-5D07-475C-AD97-E2EBA6DD178D}" srcId="{C3CB703C-7062-4E8E-9F3B-14C6B2509C9E}" destId="{6B80F258-BC44-4A66-BA57-DFFEEA5C8198}" srcOrd="2" destOrd="0" parTransId="{733AD348-856E-422C-8800-40E0F4532DCA}" sibTransId="{0667B3A0-985E-433D-9825-0771E524B58E}"/>
    <dgm:cxn modelId="{337564DB-F6FF-4527-9F86-165267F87F35}" type="presOf" srcId="{5034BA90-E79C-4B01-9BA5-7E2EF5C8EF7A}" destId="{FD0E6EE9-5947-428A-A399-35BE69A56908}" srcOrd="0" destOrd="0" presId="urn:microsoft.com/office/officeart/2005/8/layout/chevron1"/>
    <dgm:cxn modelId="{4F5C48E0-DDB0-48BC-A9B2-4BB7EF3ABC6E}" srcId="{C3CB703C-7062-4E8E-9F3B-14C6B2509C9E}" destId="{86004AEA-C574-468F-8CDD-054E4F07328E}" srcOrd="0" destOrd="0" parTransId="{4B9735C0-621E-47FC-A671-7E46C228A02F}" sibTransId="{FEC58F13-C63C-49AD-AE8F-E43277EF4C3B}"/>
    <dgm:cxn modelId="{329030F4-ED90-4C7C-853F-8947D2A8DFD4}" srcId="{C3CB703C-7062-4E8E-9F3B-14C6B2509C9E}" destId="{0EDE9844-6ECC-40F5-BB52-6DAEBB96D389}" srcOrd="3" destOrd="0" parTransId="{D38DCE1B-DB1D-421F-8DC3-375253E895D3}" sibTransId="{BF6688A5-6D03-422A-A01F-E1FF28488FFE}"/>
    <dgm:cxn modelId="{0B9C7BFB-6613-4021-A695-2F558B40224F}" type="presParOf" srcId="{B10DD972-37CA-46B5-89BC-8FD1BCE12739}" destId="{8686E111-22DD-4F05-AA52-FBC02198B9BE}" srcOrd="0" destOrd="0" presId="urn:microsoft.com/office/officeart/2005/8/layout/chevron1"/>
    <dgm:cxn modelId="{75C4B43A-4461-4562-9761-B6A90212D118}" type="presParOf" srcId="{B10DD972-37CA-46B5-89BC-8FD1BCE12739}" destId="{7BF16528-626E-47A3-8FAF-5B2E73545A3E}" srcOrd="1" destOrd="0" presId="urn:microsoft.com/office/officeart/2005/8/layout/chevron1"/>
    <dgm:cxn modelId="{38E7DF96-C394-45A2-97E0-ED4B93EB9374}" type="presParOf" srcId="{B10DD972-37CA-46B5-89BC-8FD1BCE12739}" destId="{FD0E6EE9-5947-428A-A399-35BE69A56908}" srcOrd="2" destOrd="0" presId="urn:microsoft.com/office/officeart/2005/8/layout/chevron1"/>
    <dgm:cxn modelId="{BB2E9031-04C5-47F0-801F-E5E849782AF6}" type="presParOf" srcId="{B10DD972-37CA-46B5-89BC-8FD1BCE12739}" destId="{9D209164-92FB-4070-97EA-A02FE08578CD}" srcOrd="3" destOrd="0" presId="urn:microsoft.com/office/officeart/2005/8/layout/chevron1"/>
    <dgm:cxn modelId="{E918A76B-62C5-4081-8583-924E7D9F0AAF}" type="presParOf" srcId="{B10DD972-37CA-46B5-89BC-8FD1BCE12739}" destId="{5F09DF33-D607-4B53-B296-7C573D56C5B7}" srcOrd="4" destOrd="0" presId="urn:microsoft.com/office/officeart/2005/8/layout/chevron1"/>
    <dgm:cxn modelId="{A2A9C63D-E95C-4DC6-981A-DD3012734BE0}" type="presParOf" srcId="{B10DD972-37CA-46B5-89BC-8FD1BCE12739}" destId="{F866B066-CA78-4FE3-9633-9A0A883DD6F4}" srcOrd="5" destOrd="0" presId="urn:microsoft.com/office/officeart/2005/8/layout/chevron1"/>
    <dgm:cxn modelId="{6CBCA44E-1208-4143-917C-6C89AEF01D1B}" type="presParOf" srcId="{B10DD972-37CA-46B5-89BC-8FD1BCE12739}" destId="{F9EB31E0-3498-41BB-8776-BF91234D43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6E111-22DD-4F05-AA52-FBC02198B9BE}">
      <dsp:nvSpPr>
        <dsp:cNvPr id="0" name=""/>
        <dsp:cNvSpPr/>
      </dsp:nvSpPr>
      <dsp:spPr>
        <a:xfrm>
          <a:off x="0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picas</a:t>
          </a:r>
          <a:endParaRPr lang="LID4096" sz="2000" kern="1200" dirty="0"/>
        </a:p>
      </dsp:txBody>
      <dsp:txXfrm>
        <a:off x="175500" y="0"/>
        <a:ext cx="1807709" cy="351000"/>
      </dsp:txXfrm>
    </dsp:sp>
    <dsp:sp modelId="{FD0E6EE9-5947-428A-A399-35BE69A56908}">
      <dsp:nvSpPr>
        <dsp:cNvPr id="0" name=""/>
        <dsp:cNvSpPr/>
      </dsp:nvSpPr>
      <dsp:spPr>
        <a:xfrm>
          <a:off x="1988797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Push tokens</a:t>
          </a:r>
          <a:endParaRPr lang="LID4096" sz="2000" kern="1200" dirty="0"/>
        </a:p>
      </dsp:txBody>
      <dsp:txXfrm>
        <a:off x="2164297" y="0"/>
        <a:ext cx="1807709" cy="351000"/>
      </dsp:txXfrm>
    </dsp:sp>
    <dsp:sp modelId="{5F09DF33-D607-4B53-B296-7C573D56C5B7}">
      <dsp:nvSpPr>
        <dsp:cNvPr id="0" name=""/>
        <dsp:cNvSpPr/>
      </dsp:nvSpPr>
      <dsp:spPr>
        <a:xfrm>
          <a:off x="3889385" y="0"/>
          <a:ext cx="2158709" cy="351000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pilot job</a:t>
          </a:r>
          <a:endParaRPr lang="LID4096" sz="2000" kern="1200" dirty="0"/>
        </a:p>
      </dsp:txBody>
      <dsp:txXfrm>
        <a:off x="4064885" y="0"/>
        <a:ext cx="1807709" cy="351000"/>
      </dsp:txXfrm>
    </dsp:sp>
    <dsp:sp modelId="{F9EB31E0-3498-41BB-8776-BF91234D433D}">
      <dsp:nvSpPr>
        <dsp:cNvPr id="0" name=""/>
        <dsp:cNvSpPr/>
      </dsp:nvSpPr>
      <dsp:spPr>
        <a:xfrm>
          <a:off x="5832223" y="0"/>
          <a:ext cx="2158709" cy="35100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</a:t>
          </a:r>
          <a:endParaRPr lang="LID4096" sz="2000" kern="1200" dirty="0"/>
        </a:p>
      </dsp:txBody>
      <dsp:txXfrm>
        <a:off x="6007723" y="0"/>
        <a:ext cx="1807709" cy="35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  <p:sp>
        <p:nvSpPr>
          <p:cNvPr id="4" name="MSIPCMContentMarking" descr="{&quot;HashCode&quot;:-1584269589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E5A396BF-8FF0-4A85-AA47-5123A5F911FD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3943350"/>
            <a:ext cx="9144000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/>
              <a:t>Sep 25, </a:t>
            </a:r>
            <a:r>
              <a:rPr lang="nl-NL" dirty="0"/>
              <a:t>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3354482"/>
            <a:ext cx="8788403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surfsara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2" y="2418449"/>
            <a:ext cx="9144000" cy="848643"/>
          </a:xfrm>
        </p:spPr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2" y="4019741"/>
            <a:ext cx="8928108" cy="122175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                                                                                                                                     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D84-1279-1514-FDFC-DBB848C4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3" y="218941"/>
            <a:ext cx="7923213" cy="394448"/>
          </a:xfrm>
        </p:spPr>
        <p:txBody>
          <a:bodyPr/>
          <a:lstStyle/>
          <a:p>
            <a:r>
              <a:rPr lang="en-US" sz="1800" dirty="0"/>
              <a:t>Questions</a:t>
            </a:r>
            <a:endParaRPr lang="LID4096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3070D-206F-AB67-FB37-E5299A26216E}"/>
              </a:ext>
            </a:extLst>
          </p:cNvPr>
          <p:cNvSpPr txBox="1"/>
          <p:nvPr/>
        </p:nvSpPr>
        <p:spPr>
          <a:xfrm>
            <a:off x="173623" y="953016"/>
            <a:ext cx="40393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22CC3E0-0210-3E6C-E959-54E70B94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7C1-3077-A3AD-8C37-1BA34A7CEB3D}"/>
              </a:ext>
            </a:extLst>
          </p:cNvPr>
          <p:cNvSpPr txBox="1"/>
          <p:nvPr/>
        </p:nvSpPr>
        <p:spPr>
          <a:xfrm>
            <a:off x="173622" y="760655"/>
            <a:ext cx="72622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Why do we need pilot frameworks such as </a:t>
            </a:r>
            <a:r>
              <a:rPr lang="en-US" sz="1000" dirty="0" err="1">
                <a:sym typeface="Wingdings" panose="05000000000000000000" pitchFamily="2" charset="2"/>
              </a:rPr>
              <a:t>PiCas</a:t>
            </a:r>
            <a:r>
              <a:rPr lang="en-US" sz="1000" dirty="0">
                <a:sym typeface="Wingdings" panose="05000000000000000000" pitchFamily="2" charset="2"/>
              </a:rPr>
              <a:t>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In what scenario do we use </a:t>
            </a:r>
            <a:r>
              <a:rPr lang="en-US" sz="1000" dirty="0" err="1">
                <a:sym typeface="Wingdings" panose="05000000000000000000" pitchFamily="2" charset="2"/>
              </a:rPr>
              <a:t>PiCas</a:t>
            </a:r>
            <a:r>
              <a:rPr lang="en-US" sz="1000" dirty="0">
                <a:sym typeface="Wingdings" panose="05000000000000000000" pitchFamily="2" charset="2"/>
              </a:rPr>
              <a:t>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What benefits do we get?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How does it reduce the overhead in job submission?</a:t>
            </a:r>
          </a:p>
          <a:p>
            <a:pPr lvl="2"/>
            <a:endParaRPr lang="en-US" sz="10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Do we need to submit pilot job and tokens for each task?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Can we reuse tokens?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How to identify which token to use?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Wingdings" panose="05000000000000000000" pitchFamily="2" charset="2"/>
              </a:rPr>
              <a:t>What happen when a pilot job failed?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5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745-7E46-2175-3E2F-6A8AC2A1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Supercomputers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A979C-068B-B257-B521-D50124E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Kick-off Meeting</a:t>
            </a:r>
          </a:p>
        </p:txBody>
      </p:sp>
      <p:pic>
        <p:nvPicPr>
          <p:cNvPr id="5" name="Content Placeholder 5" descr="User with solid fill">
            <a:extLst>
              <a:ext uri="{FF2B5EF4-FFF2-40B4-BE49-F238E27FC236}">
                <a16:creationId xmlns:a16="http://schemas.microsoft.com/office/drawing/2014/main" id="{D1F24345-B38E-F439-109C-7EAB9074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772" y="1114459"/>
            <a:ext cx="544056" cy="544056"/>
          </a:xfrm>
          <a:prstGeom prst="rect">
            <a:avLst/>
          </a:prstGeom>
        </p:spPr>
      </p:pic>
      <p:pic>
        <p:nvPicPr>
          <p:cNvPr id="3074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3E7886E5-D286-7879-02C8-9F8AB0563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82" y="1041176"/>
            <a:ext cx="734436" cy="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2180A-9085-44B7-3BCE-E726FDB2AE9B}"/>
              </a:ext>
            </a:extLst>
          </p:cNvPr>
          <p:cNvCxnSpPr>
            <a:cxnSpLocks/>
            <a:stCxn id="5" idx="3"/>
            <a:endCxn id="3074" idx="1"/>
          </p:cNvCxnSpPr>
          <p:nvPr/>
        </p:nvCxnSpPr>
        <p:spPr>
          <a:xfrm>
            <a:off x="959828" y="1386487"/>
            <a:ext cx="1020354" cy="2190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Scheduler Icon #77300 - Free Icons Library">
            <a:extLst>
              <a:ext uri="{FF2B5EF4-FFF2-40B4-BE49-F238E27FC236}">
                <a16:creationId xmlns:a16="http://schemas.microsoft.com/office/drawing/2014/main" id="{FA982686-F12A-C013-C2E6-A821691D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03" y="449298"/>
            <a:ext cx="1246016" cy="11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F9182-3985-E378-F712-AADDF3567660}"/>
              </a:ext>
            </a:extLst>
          </p:cNvPr>
          <p:cNvCxnSpPr>
            <a:cxnSpLocks/>
          </p:cNvCxnSpPr>
          <p:nvPr/>
        </p:nvCxnSpPr>
        <p:spPr>
          <a:xfrm>
            <a:off x="2893637" y="1399310"/>
            <a:ext cx="213502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35DB3-8FE6-31BA-6AF6-F4102F865435}"/>
              </a:ext>
            </a:extLst>
          </p:cNvPr>
          <p:cNvSpPr/>
          <p:nvPr/>
        </p:nvSpPr>
        <p:spPr>
          <a:xfrm>
            <a:off x="4353493" y="2479995"/>
            <a:ext cx="3110345" cy="193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50CCFFD-90CC-0A5C-6780-7BD05E89CA5C}"/>
              </a:ext>
            </a:extLst>
          </p:cNvPr>
          <p:cNvSpPr/>
          <p:nvPr/>
        </p:nvSpPr>
        <p:spPr>
          <a:xfrm>
            <a:off x="4471194" y="258292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5FEE26F-E8BB-6B37-9E82-940078636CE5}"/>
              </a:ext>
            </a:extLst>
          </p:cNvPr>
          <p:cNvSpPr/>
          <p:nvPr/>
        </p:nvSpPr>
        <p:spPr>
          <a:xfrm>
            <a:off x="4908876" y="258292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EB4DF3C-CD29-415A-EA27-A750EAC2F0E4}"/>
              </a:ext>
            </a:extLst>
          </p:cNvPr>
          <p:cNvSpPr/>
          <p:nvPr/>
        </p:nvSpPr>
        <p:spPr>
          <a:xfrm>
            <a:off x="5346558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36D1AD7-D927-2562-9AAF-21C2A5A78BB4}"/>
              </a:ext>
            </a:extLst>
          </p:cNvPr>
          <p:cNvSpPr/>
          <p:nvPr/>
        </p:nvSpPr>
        <p:spPr>
          <a:xfrm>
            <a:off x="4454332" y="297404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44278F4-025A-A663-0089-CE225D7A3BBA}"/>
              </a:ext>
            </a:extLst>
          </p:cNvPr>
          <p:cNvSpPr/>
          <p:nvPr/>
        </p:nvSpPr>
        <p:spPr>
          <a:xfrm>
            <a:off x="4892014" y="297404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F792159-3AF1-B449-0892-F0A077E79E68}"/>
              </a:ext>
            </a:extLst>
          </p:cNvPr>
          <p:cNvSpPr/>
          <p:nvPr/>
        </p:nvSpPr>
        <p:spPr>
          <a:xfrm>
            <a:off x="5329696" y="297404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35B8C42-E5D5-A169-D473-DBFAC1E70540}"/>
              </a:ext>
            </a:extLst>
          </p:cNvPr>
          <p:cNvSpPr/>
          <p:nvPr/>
        </p:nvSpPr>
        <p:spPr>
          <a:xfrm>
            <a:off x="4471194" y="335983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F8BBE6A-D582-00A5-86C5-40439D5458F7}"/>
              </a:ext>
            </a:extLst>
          </p:cNvPr>
          <p:cNvSpPr/>
          <p:nvPr/>
        </p:nvSpPr>
        <p:spPr>
          <a:xfrm>
            <a:off x="4908876" y="3359830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39EDF0-3153-6FEC-D719-881871E0BA94}"/>
              </a:ext>
            </a:extLst>
          </p:cNvPr>
          <p:cNvSpPr/>
          <p:nvPr/>
        </p:nvSpPr>
        <p:spPr>
          <a:xfrm>
            <a:off x="5346558" y="335983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2E9A5C1-D243-B4EB-41EC-53FFA531DAD0}"/>
              </a:ext>
            </a:extLst>
          </p:cNvPr>
          <p:cNvSpPr/>
          <p:nvPr/>
        </p:nvSpPr>
        <p:spPr>
          <a:xfrm>
            <a:off x="4457276" y="373792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A24E165-F26D-2636-38C6-74442FB89EC8}"/>
              </a:ext>
            </a:extLst>
          </p:cNvPr>
          <p:cNvSpPr/>
          <p:nvPr/>
        </p:nvSpPr>
        <p:spPr>
          <a:xfrm>
            <a:off x="4894958" y="3737923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023AC9A-41C9-2F3D-C412-F1A180B368F1}"/>
              </a:ext>
            </a:extLst>
          </p:cNvPr>
          <p:cNvSpPr/>
          <p:nvPr/>
        </p:nvSpPr>
        <p:spPr>
          <a:xfrm>
            <a:off x="5332640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FA07B01-CC92-9CF9-1102-0B1809DC295F}"/>
              </a:ext>
            </a:extLst>
          </p:cNvPr>
          <p:cNvSpPr/>
          <p:nvPr/>
        </p:nvSpPr>
        <p:spPr>
          <a:xfrm>
            <a:off x="5784241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F562EFD-997F-80F5-D1CE-55D48FB5A05A}"/>
              </a:ext>
            </a:extLst>
          </p:cNvPr>
          <p:cNvSpPr/>
          <p:nvPr/>
        </p:nvSpPr>
        <p:spPr>
          <a:xfrm>
            <a:off x="5767379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EC20DE6-626F-1F3F-CEF4-099CEE05E1CD}"/>
              </a:ext>
            </a:extLst>
          </p:cNvPr>
          <p:cNvSpPr/>
          <p:nvPr/>
        </p:nvSpPr>
        <p:spPr>
          <a:xfrm>
            <a:off x="5784241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F9E0406-B3A2-D00F-0522-E91D4C5C72C8}"/>
              </a:ext>
            </a:extLst>
          </p:cNvPr>
          <p:cNvSpPr/>
          <p:nvPr/>
        </p:nvSpPr>
        <p:spPr>
          <a:xfrm>
            <a:off x="5770323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7D0A511-601B-2AED-0685-6E282AAD8115}"/>
              </a:ext>
            </a:extLst>
          </p:cNvPr>
          <p:cNvSpPr/>
          <p:nvPr/>
        </p:nvSpPr>
        <p:spPr>
          <a:xfrm>
            <a:off x="6221924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7F10752-D2F3-0610-2B3A-D783F37F708B}"/>
              </a:ext>
            </a:extLst>
          </p:cNvPr>
          <p:cNvSpPr/>
          <p:nvPr/>
        </p:nvSpPr>
        <p:spPr>
          <a:xfrm>
            <a:off x="6205062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C0B81F-30FC-E257-0D17-17565BB21047}"/>
              </a:ext>
            </a:extLst>
          </p:cNvPr>
          <p:cNvSpPr/>
          <p:nvPr/>
        </p:nvSpPr>
        <p:spPr>
          <a:xfrm>
            <a:off x="6221924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D424E26-0D19-27FC-B23C-85985708A03F}"/>
              </a:ext>
            </a:extLst>
          </p:cNvPr>
          <p:cNvSpPr/>
          <p:nvPr/>
        </p:nvSpPr>
        <p:spPr>
          <a:xfrm>
            <a:off x="6208006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2BC2830-C9D1-4700-523E-556E445497FF}"/>
              </a:ext>
            </a:extLst>
          </p:cNvPr>
          <p:cNvSpPr/>
          <p:nvPr/>
        </p:nvSpPr>
        <p:spPr>
          <a:xfrm>
            <a:off x="6659607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308BBF7-6ACD-9F30-D26F-E266224BBC52}"/>
              </a:ext>
            </a:extLst>
          </p:cNvPr>
          <p:cNvSpPr/>
          <p:nvPr/>
        </p:nvSpPr>
        <p:spPr>
          <a:xfrm>
            <a:off x="6642745" y="2974043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AFBB86D-F40A-AF0B-C1DE-DBB1CE0EE308}"/>
              </a:ext>
            </a:extLst>
          </p:cNvPr>
          <p:cNvSpPr/>
          <p:nvPr/>
        </p:nvSpPr>
        <p:spPr>
          <a:xfrm>
            <a:off x="6659607" y="3359830"/>
            <a:ext cx="258949" cy="244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941DA63-DD0C-01A5-8DAB-0FBED46458C1}"/>
              </a:ext>
            </a:extLst>
          </p:cNvPr>
          <p:cNvSpPr/>
          <p:nvPr/>
        </p:nvSpPr>
        <p:spPr>
          <a:xfrm>
            <a:off x="6645689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63EF3-8722-C5C8-6539-748443FE3F94}"/>
              </a:ext>
            </a:extLst>
          </p:cNvPr>
          <p:cNvSpPr/>
          <p:nvPr/>
        </p:nvSpPr>
        <p:spPr>
          <a:xfrm>
            <a:off x="5626607" y="2916033"/>
            <a:ext cx="1449582" cy="75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F79202E-2BB3-69CC-68F6-45C41F09A9C6}"/>
              </a:ext>
            </a:extLst>
          </p:cNvPr>
          <p:cNvSpPr/>
          <p:nvPr/>
        </p:nvSpPr>
        <p:spPr>
          <a:xfrm>
            <a:off x="4471272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47AD03F-97CF-C590-4B43-25386035127C}"/>
              </a:ext>
            </a:extLst>
          </p:cNvPr>
          <p:cNvSpPr/>
          <p:nvPr/>
        </p:nvSpPr>
        <p:spPr>
          <a:xfrm>
            <a:off x="6229516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BE1D57D-4CCE-AA50-DCD5-4FB9CAE008A8}"/>
              </a:ext>
            </a:extLst>
          </p:cNvPr>
          <p:cNvSpPr/>
          <p:nvPr/>
        </p:nvSpPr>
        <p:spPr>
          <a:xfrm>
            <a:off x="5350394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5FCA91A-E58B-39B1-855D-638B73218B6A}"/>
              </a:ext>
            </a:extLst>
          </p:cNvPr>
          <p:cNvSpPr/>
          <p:nvPr/>
        </p:nvSpPr>
        <p:spPr>
          <a:xfrm>
            <a:off x="5789955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EEC0F78-0DCF-3D02-60D7-0F06CF677D4C}"/>
              </a:ext>
            </a:extLst>
          </p:cNvPr>
          <p:cNvSpPr/>
          <p:nvPr/>
        </p:nvSpPr>
        <p:spPr>
          <a:xfrm>
            <a:off x="4910833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22D2B5B-5997-2658-B010-8D7868EFE4EC}"/>
              </a:ext>
            </a:extLst>
          </p:cNvPr>
          <p:cNvSpPr/>
          <p:nvPr/>
        </p:nvSpPr>
        <p:spPr>
          <a:xfrm>
            <a:off x="6669077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90957FA5-AA3B-A7F3-6F79-3454A8B8B677}"/>
              </a:ext>
            </a:extLst>
          </p:cNvPr>
          <p:cNvSpPr/>
          <p:nvPr/>
        </p:nvSpPr>
        <p:spPr>
          <a:xfrm>
            <a:off x="7097291" y="258292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BC5D204-1BC4-6225-1E7F-E8185F09DC6D}"/>
              </a:ext>
            </a:extLst>
          </p:cNvPr>
          <p:cNvSpPr/>
          <p:nvPr/>
        </p:nvSpPr>
        <p:spPr>
          <a:xfrm>
            <a:off x="7080429" y="297404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0BF2A6B-76C6-EB79-D52F-5A077696A4A2}"/>
              </a:ext>
            </a:extLst>
          </p:cNvPr>
          <p:cNvSpPr/>
          <p:nvPr/>
        </p:nvSpPr>
        <p:spPr>
          <a:xfrm>
            <a:off x="7097291" y="3359830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38431FB-A3BE-29B3-8863-029DD553BCB1}"/>
              </a:ext>
            </a:extLst>
          </p:cNvPr>
          <p:cNvSpPr/>
          <p:nvPr/>
        </p:nvSpPr>
        <p:spPr>
          <a:xfrm>
            <a:off x="7083373" y="3737923"/>
            <a:ext cx="258949" cy="244237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3B16B4FF-A72C-E2C1-A451-E7A9BEC7CF45}"/>
              </a:ext>
            </a:extLst>
          </p:cNvPr>
          <p:cNvSpPr/>
          <p:nvPr/>
        </p:nvSpPr>
        <p:spPr>
          <a:xfrm>
            <a:off x="7108636" y="4073785"/>
            <a:ext cx="258948" cy="23177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pc="-300"/>
          </a:p>
        </p:txBody>
      </p:sp>
      <p:pic>
        <p:nvPicPr>
          <p:cNvPr id="60" name="Graphic 59" descr="Database with solid fill">
            <a:extLst>
              <a:ext uri="{FF2B5EF4-FFF2-40B4-BE49-F238E27FC236}">
                <a16:creationId xmlns:a16="http://schemas.microsoft.com/office/drawing/2014/main" id="{59DF0CAD-EC9F-B0F9-00A7-49D8EEACA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9237" y="3153578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EEDB70-82EB-FF10-9A10-BEA4CF04E1A8}"/>
              </a:ext>
            </a:extLst>
          </p:cNvPr>
          <p:cNvCxnSpPr>
            <a:cxnSpLocks/>
          </p:cNvCxnSpPr>
          <p:nvPr/>
        </p:nvCxnSpPr>
        <p:spPr>
          <a:xfrm>
            <a:off x="2810761" y="3610778"/>
            <a:ext cx="1158818" cy="1862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51E1C6DE-BB88-483A-9EFE-1EF58F0E3A3D}"/>
              </a:ext>
            </a:extLst>
          </p:cNvPr>
          <p:cNvCxnSpPr>
            <a:cxnSpLocks/>
          </p:cNvCxnSpPr>
          <p:nvPr/>
        </p:nvCxnSpPr>
        <p:spPr>
          <a:xfrm flipV="1">
            <a:off x="2347400" y="2013115"/>
            <a:ext cx="0" cy="981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2C252A3F-D45B-B9AF-48BA-FB360B3F0C0B}"/>
              </a:ext>
            </a:extLst>
          </p:cNvPr>
          <p:cNvCxnSpPr>
            <a:cxnSpLocks/>
          </p:cNvCxnSpPr>
          <p:nvPr/>
        </p:nvCxnSpPr>
        <p:spPr>
          <a:xfrm>
            <a:off x="6120066" y="1887846"/>
            <a:ext cx="0" cy="43756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3083">
            <a:extLst>
              <a:ext uri="{FF2B5EF4-FFF2-40B4-BE49-F238E27FC236}">
                <a16:creationId xmlns:a16="http://schemas.microsoft.com/office/drawing/2014/main" id="{D5416242-CAE9-6834-79FD-F5E89C5496BC}"/>
              </a:ext>
            </a:extLst>
          </p:cNvPr>
          <p:cNvSpPr txBox="1"/>
          <p:nvPr/>
        </p:nvSpPr>
        <p:spPr>
          <a:xfrm>
            <a:off x="1756511" y="1669100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Node</a:t>
            </a:r>
            <a:endParaRPr lang="LID4096" dirty="0"/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260A5935-7DD4-6DF5-C759-57799CC89292}"/>
              </a:ext>
            </a:extLst>
          </p:cNvPr>
          <p:cNvSpPr txBox="1"/>
          <p:nvPr/>
        </p:nvSpPr>
        <p:spPr>
          <a:xfrm>
            <a:off x="372158" y="1636533"/>
            <a:ext cx="8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LID4096" dirty="0"/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7E669F3A-97DF-AC70-25DF-6B6E726CE5E1}"/>
              </a:ext>
            </a:extLst>
          </p:cNvPr>
          <p:cNvSpPr txBox="1"/>
          <p:nvPr/>
        </p:nvSpPr>
        <p:spPr>
          <a:xfrm>
            <a:off x="2011391" y="3968763"/>
            <a:ext cx="146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Filesystem</a:t>
            </a:r>
            <a:endParaRPr lang="LID4096" dirty="0"/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3419C098-422D-0D57-4AC8-B4D296921197}"/>
              </a:ext>
            </a:extLst>
          </p:cNvPr>
          <p:cNvSpPr txBox="1"/>
          <p:nvPr/>
        </p:nvSpPr>
        <p:spPr>
          <a:xfrm>
            <a:off x="3660798" y="1043261"/>
            <a:ext cx="7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</a:t>
            </a:r>
            <a:endParaRPr lang="LID4096" dirty="0"/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55A322BE-1F98-EC0D-9978-9A51A889947D}"/>
              </a:ext>
            </a:extLst>
          </p:cNvPr>
          <p:cNvSpPr txBox="1"/>
          <p:nvPr/>
        </p:nvSpPr>
        <p:spPr>
          <a:xfrm>
            <a:off x="3360297" y="1382623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  <a:endParaRPr lang="LID4096" dirty="0"/>
          </a:p>
        </p:txBody>
      </p:sp>
      <p:sp>
        <p:nvSpPr>
          <p:cNvPr id="3092" name="TextBox 3091">
            <a:extLst>
              <a:ext uri="{FF2B5EF4-FFF2-40B4-BE49-F238E27FC236}">
                <a16:creationId xmlns:a16="http://schemas.microsoft.com/office/drawing/2014/main" id="{1CDD2A47-7FEC-35C5-8EF2-630A17C5A716}"/>
              </a:ext>
            </a:extLst>
          </p:cNvPr>
          <p:cNvSpPr txBox="1"/>
          <p:nvPr/>
        </p:nvSpPr>
        <p:spPr>
          <a:xfrm>
            <a:off x="5475417" y="1585143"/>
            <a:ext cx="191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System</a:t>
            </a:r>
            <a:endParaRPr lang="LID4096" dirty="0"/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E303F3FC-0C9C-A238-EB92-B2BE78446DA9}"/>
              </a:ext>
            </a:extLst>
          </p:cNvPr>
          <p:cNvSpPr txBox="1"/>
          <p:nvPr/>
        </p:nvSpPr>
        <p:spPr>
          <a:xfrm>
            <a:off x="4952475" y="4520376"/>
            <a:ext cx="18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Nodes</a:t>
            </a:r>
            <a:endParaRPr lang="LID4096" dirty="0"/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9CA2AC9A-0353-D40B-AD40-AD9BE79376D4}"/>
              </a:ext>
            </a:extLst>
          </p:cNvPr>
          <p:cNvSpPr txBox="1"/>
          <p:nvPr/>
        </p:nvSpPr>
        <p:spPr>
          <a:xfrm>
            <a:off x="1221886" y="10132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46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DEDF-0453-9357-5304-A1BEB740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1A67A-931E-C11C-A155-2540302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</a:t>
            </a:r>
            <a:endParaRPr lang="en-US" dirty="0"/>
          </a:p>
        </p:txBody>
      </p:sp>
      <p:pic>
        <p:nvPicPr>
          <p:cNvPr id="5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E4D6296D-29FC-C4D5-9D3E-BC8DF716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" y="1311339"/>
            <a:ext cx="734436" cy="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4CC9F-0397-5B55-4CD8-83417BE2401D}"/>
              </a:ext>
            </a:extLst>
          </p:cNvPr>
          <p:cNvSpPr txBox="1"/>
          <p:nvPr/>
        </p:nvSpPr>
        <p:spPr>
          <a:xfrm>
            <a:off x="1549271" y="1233482"/>
            <a:ext cx="163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Node(s)</a:t>
            </a:r>
            <a:endParaRPr lang="LID4096" dirty="0"/>
          </a:p>
        </p:txBody>
      </p:sp>
      <p:pic>
        <p:nvPicPr>
          <p:cNvPr id="7" name="Picture 6" descr="Scheduler Icon #77300 - Free Icons Library">
            <a:extLst>
              <a:ext uri="{FF2B5EF4-FFF2-40B4-BE49-F238E27FC236}">
                <a16:creationId xmlns:a16="http://schemas.microsoft.com/office/drawing/2014/main" id="{4F230E8F-88AF-8A49-CC53-AA948157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" y="3512941"/>
            <a:ext cx="1153486" cy="10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3BFE4-2D5D-D7C3-F5F8-FE423B4E6A41}"/>
              </a:ext>
            </a:extLst>
          </p:cNvPr>
          <p:cNvSpPr txBox="1"/>
          <p:nvPr/>
        </p:nvSpPr>
        <p:spPr>
          <a:xfrm>
            <a:off x="1549271" y="3444104"/>
            <a:ext cx="191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System</a:t>
            </a:r>
            <a:endParaRPr lang="LID4096" dirty="0"/>
          </a:p>
        </p:txBody>
      </p:sp>
      <p:pic>
        <p:nvPicPr>
          <p:cNvPr id="9" name="Picture 6" descr="Supercomputer Icons - Free SVG &amp; PNG Supercomputer Images - Noun Project">
            <a:extLst>
              <a:ext uri="{FF2B5EF4-FFF2-40B4-BE49-F238E27FC236}">
                <a16:creationId xmlns:a16="http://schemas.microsoft.com/office/drawing/2014/main" id="{5D850BE9-E9C3-CECB-F539-19E7BEB0E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42" y="1311338"/>
            <a:ext cx="734437" cy="73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E1BD2-F260-50E3-998B-75E21667C2AA}"/>
              </a:ext>
            </a:extLst>
          </p:cNvPr>
          <p:cNvSpPr txBox="1"/>
          <p:nvPr/>
        </p:nvSpPr>
        <p:spPr>
          <a:xfrm>
            <a:off x="6209492" y="1303163"/>
            <a:ext cx="18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Nodes</a:t>
            </a:r>
            <a:endParaRPr lang="LID4096" dirty="0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B48B867-2FB5-62D8-A607-F69822157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635" y="3512941"/>
            <a:ext cx="978050" cy="978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7BA0C-2DF4-5279-4EA3-78A3BC3A0DA9}"/>
              </a:ext>
            </a:extLst>
          </p:cNvPr>
          <p:cNvSpPr txBox="1"/>
          <p:nvPr/>
        </p:nvSpPr>
        <p:spPr>
          <a:xfrm>
            <a:off x="6274322" y="3444104"/>
            <a:ext cx="146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Filesystem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39A1A-39D4-C057-8EE1-3A922AF48444}"/>
              </a:ext>
            </a:extLst>
          </p:cNvPr>
          <p:cNvSpPr txBox="1"/>
          <p:nvPr/>
        </p:nvSpPr>
        <p:spPr>
          <a:xfrm>
            <a:off x="1739647" y="1607242"/>
            <a:ext cx="161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Compile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Editing and </a:t>
            </a:r>
          </a:p>
          <a:p>
            <a:r>
              <a:rPr lang="en-US" sz="1200" dirty="0"/>
              <a:t>        transferring files</a:t>
            </a:r>
            <a:endParaRPr lang="LID4096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EE362-FEB0-33E8-7804-DAA1BF6C4366}"/>
              </a:ext>
            </a:extLst>
          </p:cNvPr>
          <p:cNvSpPr txBox="1"/>
          <p:nvPr/>
        </p:nvSpPr>
        <p:spPr>
          <a:xfrm>
            <a:off x="6227046" y="1672089"/>
            <a:ext cx="1551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Multicore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Large memories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High-speed </a:t>
            </a:r>
          </a:p>
          <a:p>
            <a:r>
              <a:rPr lang="en-US" sz="1200" dirty="0"/>
              <a:t>         interconnections</a:t>
            </a:r>
            <a:endParaRPr lang="LID4096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CF65A-ABEF-89E5-7721-C6A8CFFAC0EB}"/>
              </a:ext>
            </a:extLst>
          </p:cNvPr>
          <p:cNvSpPr txBox="1"/>
          <p:nvPr/>
        </p:nvSpPr>
        <p:spPr>
          <a:xfrm>
            <a:off x="1739647" y="3819957"/>
            <a:ext cx="17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Job queueing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Accounting</a:t>
            </a:r>
            <a:endParaRPr lang="LID4096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3BED9-20D6-E053-C329-DF1D34E4D63C}"/>
              </a:ext>
            </a:extLst>
          </p:cNvPr>
          <p:cNvSpPr txBox="1"/>
          <p:nvPr/>
        </p:nvSpPr>
        <p:spPr>
          <a:xfrm>
            <a:off x="6229207" y="3826419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Parallel 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Efficient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 local disks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507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D982F4DC-A156-27E4-FCB7-A3B5825E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8" y="159517"/>
            <a:ext cx="4099974" cy="394448"/>
          </a:xfrm>
        </p:spPr>
        <p:txBody>
          <a:bodyPr/>
          <a:lstStyle/>
          <a:p>
            <a:r>
              <a:rPr lang="en-US" sz="1200" dirty="0"/>
              <a:t>Pilot job workflow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289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C3E8C5B-B16E-B3F1-AB01-CC58C9C70834}"/>
              </a:ext>
            </a:extLst>
          </p:cNvPr>
          <p:cNvSpPr/>
          <p:nvPr/>
        </p:nvSpPr>
        <p:spPr>
          <a:xfrm>
            <a:off x="5882913" y="3679184"/>
            <a:ext cx="14767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F919386-F83A-31E0-4C0D-242C687F9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58" y="553965"/>
            <a:ext cx="860585" cy="860585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047408CC-FA36-40A7-FF4F-628388CA3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8812" y="553965"/>
            <a:ext cx="1301751" cy="73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1C0D4B-E446-A5DE-DA68-0C951E791C00}"/>
              </a:ext>
            </a:extLst>
          </p:cNvPr>
          <p:cNvSpPr txBox="1"/>
          <p:nvPr/>
        </p:nvSpPr>
        <p:spPr>
          <a:xfrm>
            <a:off x="7146077" y="62479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CouchDB</a:t>
            </a:r>
            <a:endParaRPr lang="LID4096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1916EE-1176-0611-14BF-3CB42FC85063}"/>
              </a:ext>
            </a:extLst>
          </p:cNvPr>
          <p:cNvCxnSpPr>
            <a:cxnSpLocks/>
          </p:cNvCxnSpPr>
          <p:nvPr/>
        </p:nvCxnSpPr>
        <p:spPr>
          <a:xfrm flipV="1">
            <a:off x="1608162" y="851730"/>
            <a:ext cx="4837088" cy="5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3F51AA-A8E2-9D54-9F49-0D72914BFB88}"/>
              </a:ext>
            </a:extLst>
          </p:cNvPr>
          <p:cNvSpPr txBox="1"/>
          <p:nvPr/>
        </p:nvSpPr>
        <p:spPr>
          <a:xfrm>
            <a:off x="3436816" y="621057"/>
            <a:ext cx="1534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User uploads tokens to DB</a:t>
            </a:r>
            <a:endParaRPr lang="LID4096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B1D69-4E19-F09A-D411-79ACE570E566}"/>
              </a:ext>
            </a:extLst>
          </p:cNvPr>
          <p:cNvSpPr txBox="1"/>
          <p:nvPr/>
        </p:nvSpPr>
        <p:spPr>
          <a:xfrm>
            <a:off x="1092936" y="1339028"/>
            <a:ext cx="6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  <a:endParaRPr lang="LID4096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5334A-5D0E-CCA8-9940-0087ADF04CF1}"/>
              </a:ext>
            </a:extLst>
          </p:cNvPr>
          <p:cNvCxnSpPr>
            <a:cxnSpLocks/>
          </p:cNvCxnSpPr>
          <p:nvPr/>
        </p:nvCxnSpPr>
        <p:spPr>
          <a:xfrm>
            <a:off x="1480286" y="1447579"/>
            <a:ext cx="0" cy="212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FF3619-C99D-9F5D-1B13-105E52C475E1}"/>
              </a:ext>
            </a:extLst>
          </p:cNvPr>
          <p:cNvSpPr txBox="1"/>
          <p:nvPr/>
        </p:nvSpPr>
        <p:spPr>
          <a:xfrm>
            <a:off x="1453816" y="2373282"/>
            <a:ext cx="202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  User submits a job </a:t>
            </a:r>
            <a:endParaRPr lang="LID4096" sz="9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B0957F-FD4E-2A3A-B43D-B7EF080AA02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809688" y="1290565"/>
            <a:ext cx="0" cy="23962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982F4DC-A156-27E4-FCB7-A3B5825E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8" y="159517"/>
            <a:ext cx="4099974" cy="394448"/>
          </a:xfrm>
        </p:spPr>
        <p:txBody>
          <a:bodyPr/>
          <a:lstStyle/>
          <a:p>
            <a:r>
              <a:rPr lang="en-US" sz="1200" dirty="0"/>
              <a:t>Pilot job workflow</a:t>
            </a:r>
            <a:endParaRPr lang="LID4096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E8657-FFA3-6534-DB98-C9608511BF8D}"/>
              </a:ext>
            </a:extLst>
          </p:cNvPr>
          <p:cNvSpPr txBox="1"/>
          <p:nvPr/>
        </p:nvSpPr>
        <p:spPr>
          <a:xfrm>
            <a:off x="6066245" y="3952857"/>
            <a:ext cx="12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Worker nodes</a:t>
            </a:r>
            <a:endParaRPr lang="LID4096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753204-5AB0-7BA9-F5AE-4E6B0E544761}"/>
              </a:ext>
            </a:extLst>
          </p:cNvPr>
          <p:cNvCxnSpPr>
            <a:cxnSpLocks/>
          </p:cNvCxnSpPr>
          <p:nvPr/>
        </p:nvCxnSpPr>
        <p:spPr>
          <a:xfrm flipH="1">
            <a:off x="1676400" y="1159417"/>
            <a:ext cx="4768850" cy="93521"/>
          </a:xfrm>
          <a:prstGeom prst="straightConnector1">
            <a:avLst/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045FBF-DDAE-11CE-2A08-0EAF1964B44F}"/>
              </a:ext>
            </a:extLst>
          </p:cNvPr>
          <p:cNvSpPr txBox="1"/>
          <p:nvPr/>
        </p:nvSpPr>
        <p:spPr>
          <a:xfrm>
            <a:off x="3373038" y="1246696"/>
            <a:ext cx="173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User retrieves results from DB</a:t>
            </a:r>
            <a:endParaRPr lang="LID4096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273CF-C9BB-F06A-4B11-F9BE30F2F08F}"/>
              </a:ext>
            </a:extLst>
          </p:cNvPr>
          <p:cNvSpPr txBox="1"/>
          <p:nvPr/>
        </p:nvSpPr>
        <p:spPr>
          <a:xfrm rot="16200000">
            <a:off x="5656259" y="1934760"/>
            <a:ext cx="202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  Retrieve and update DB </a:t>
            </a:r>
            <a:endParaRPr lang="LID4096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2663A5-3661-EADF-03FE-DFC21B8FAE46}"/>
              </a:ext>
            </a:extLst>
          </p:cNvPr>
          <p:cNvCxnSpPr>
            <a:cxnSpLocks/>
          </p:cNvCxnSpPr>
          <p:nvPr/>
        </p:nvCxnSpPr>
        <p:spPr>
          <a:xfrm flipV="1">
            <a:off x="1947645" y="4136384"/>
            <a:ext cx="3882822" cy="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D53AE889-E033-CD5E-425A-66DE9298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62" y="3602804"/>
            <a:ext cx="858837" cy="7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226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configure picascongig.py</a:t>
            </a:r>
            <a:endParaRPr lang="LID4096" sz="1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BEA4E-66E7-E472-4EF1-BC6C6DE9E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1322" y="1055034"/>
            <a:ext cx="5522064" cy="22865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F82DF-DDD9-C737-5F13-D4C13D590D55}"/>
              </a:ext>
            </a:extLst>
          </p:cNvPr>
          <p:cNvSpPr/>
          <p:nvPr/>
        </p:nvSpPr>
        <p:spPr>
          <a:xfrm>
            <a:off x="4820770" y="1969994"/>
            <a:ext cx="1257301" cy="6454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2923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First, create tokens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Push tokens using pushTokens.py</a:t>
            </a:r>
            <a:endParaRPr lang="LID4096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BE724-A381-1C2B-D4B7-1D43DFA7C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627" y="968681"/>
            <a:ext cx="5329239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355982" y="1221421"/>
            <a:ext cx="17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Push tokens using pushTokens.py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CouchDB</a:t>
            </a:r>
            <a:endParaRPr lang="LID4096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90BC9-B95C-A6C7-A06D-583C39CBA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0" y="870421"/>
            <a:ext cx="6904318" cy="38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231228" y="1221421"/>
            <a:ext cx="385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The pilot job has the following responsibilities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9606E-6C95-B59F-B1CA-8F9866FEB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107" y="1118228"/>
            <a:ext cx="4264783" cy="11515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C732B6B-CABB-6B93-7BBE-FE813BCAF0DC}"/>
              </a:ext>
            </a:extLst>
          </p:cNvPr>
          <p:cNvSpPr/>
          <p:nvPr/>
        </p:nvSpPr>
        <p:spPr>
          <a:xfrm>
            <a:off x="437030" y="3759532"/>
            <a:ext cx="807220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Todo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A7CB2E-5661-9B98-D968-8C8FB85CFE66}"/>
              </a:ext>
            </a:extLst>
          </p:cNvPr>
          <p:cNvSpPr/>
          <p:nvPr/>
        </p:nvSpPr>
        <p:spPr>
          <a:xfrm>
            <a:off x="1748356" y="3759533"/>
            <a:ext cx="667645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B76EA9-1392-FDA1-7702-E1EE4CA0E701}"/>
              </a:ext>
            </a:extLst>
          </p:cNvPr>
          <p:cNvSpPr/>
          <p:nvPr/>
        </p:nvSpPr>
        <p:spPr>
          <a:xfrm>
            <a:off x="3064296" y="3759532"/>
            <a:ext cx="645657" cy="684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Done</a:t>
            </a: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4CCAA0-6C9A-E7C9-648D-54BF48150E77}"/>
              </a:ext>
            </a:extLst>
          </p:cNvPr>
          <p:cNvCxnSpPr>
            <a:cxnSpLocks/>
          </p:cNvCxnSpPr>
          <p:nvPr/>
        </p:nvCxnSpPr>
        <p:spPr>
          <a:xfrm>
            <a:off x="1244249" y="4087119"/>
            <a:ext cx="50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445B6E-8AC7-8596-244F-86716BF1632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416001" y="4101893"/>
            <a:ext cx="6482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6517ADC-38DE-D950-D359-473AA2D4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725FBAE9-6996-E77D-478B-F1E0C82FD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982" y="475973"/>
          <a:ext cx="7994641" cy="3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53A4B0-94FD-26CD-4D49-CE5B0C6C1ECA}"/>
              </a:ext>
            </a:extLst>
          </p:cNvPr>
          <p:cNvSpPr txBox="1"/>
          <p:nvPr/>
        </p:nvSpPr>
        <p:spPr>
          <a:xfrm>
            <a:off x="231228" y="1221421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Check outputs and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C22EC-AC7B-A1AC-2558-4B351732D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110" y="1002646"/>
            <a:ext cx="396296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D84-1279-1514-FDFC-DBB848C4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3" y="218941"/>
            <a:ext cx="7923213" cy="394448"/>
          </a:xfrm>
        </p:spPr>
        <p:txBody>
          <a:bodyPr/>
          <a:lstStyle/>
          <a:p>
            <a:r>
              <a:rPr lang="en-US" sz="1400" dirty="0"/>
              <a:t>Token lifecycle</a:t>
            </a:r>
            <a:endParaRPr lang="LID4096" sz="14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324469A-02E0-2766-6ACD-28F794C5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45" y="4647488"/>
            <a:ext cx="645355" cy="48849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DC54731-F46B-3E17-4975-4C19F3A2568A}"/>
              </a:ext>
            </a:extLst>
          </p:cNvPr>
          <p:cNvSpPr/>
          <p:nvPr/>
        </p:nvSpPr>
        <p:spPr>
          <a:xfrm>
            <a:off x="279400" y="1892299"/>
            <a:ext cx="958850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Todo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E43271-03EE-803F-5283-E953CE49AFA3}"/>
              </a:ext>
            </a:extLst>
          </p:cNvPr>
          <p:cNvSpPr/>
          <p:nvPr/>
        </p:nvSpPr>
        <p:spPr>
          <a:xfrm>
            <a:off x="3321050" y="1822450"/>
            <a:ext cx="1060450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811A01-EE28-415C-738C-CDCEACCEB103}"/>
              </a:ext>
            </a:extLst>
          </p:cNvPr>
          <p:cNvSpPr/>
          <p:nvPr/>
        </p:nvSpPr>
        <p:spPr>
          <a:xfrm>
            <a:off x="6073774" y="503544"/>
            <a:ext cx="1025525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Done</a:t>
            </a:r>
            <a:endParaRPr lang="LID4096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0E352E-4059-46E8-D38C-4D2B824A31AE}"/>
              </a:ext>
            </a:extLst>
          </p:cNvPr>
          <p:cNvSpPr/>
          <p:nvPr/>
        </p:nvSpPr>
        <p:spPr>
          <a:xfrm>
            <a:off x="6148972" y="3431186"/>
            <a:ext cx="1025524" cy="749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scrub</a:t>
            </a:r>
            <a:endParaRPr lang="LID4096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A380B89-F255-587F-FAFD-4592A776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4667"/>
              </p:ext>
            </p:extLst>
          </p:nvPr>
        </p:nvGraphicFramePr>
        <p:xfrm>
          <a:off x="173622" y="2876551"/>
          <a:ext cx="1305928" cy="1321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824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423104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209333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9485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40795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FE46B-7A01-E9F2-1954-E920C7C8B8E1}"/>
              </a:ext>
            </a:extLst>
          </p:cNvPr>
          <p:cNvCxnSpPr/>
          <p:nvPr/>
        </p:nvCxnSpPr>
        <p:spPr>
          <a:xfrm>
            <a:off x="1308100" y="2197100"/>
            <a:ext cx="196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7599B0-AD19-C992-79BB-D8341952776E}"/>
              </a:ext>
            </a:extLst>
          </p:cNvPr>
          <p:cNvSpPr txBox="1"/>
          <p:nvPr/>
        </p:nvSpPr>
        <p:spPr>
          <a:xfrm>
            <a:off x="2038350" y="1971871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lock</a:t>
            </a:r>
            <a:endParaRPr lang="LID4096" sz="1400" dirty="0"/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CD496590-5168-B0D4-CEB2-7D391691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9942"/>
              </p:ext>
            </p:extLst>
          </p:nvPr>
        </p:nvGraphicFramePr>
        <p:xfrm>
          <a:off x="3184267" y="396225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84B200F6-7CD4-1D44-31E2-08ECDECF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12474"/>
              </p:ext>
            </p:extLst>
          </p:nvPr>
        </p:nvGraphicFramePr>
        <p:xfrm>
          <a:off x="7401094" y="349906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12543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4CDE2B4A-C342-BC52-33BD-5EC7E6D6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8741"/>
              </p:ext>
            </p:extLst>
          </p:nvPr>
        </p:nvGraphicFramePr>
        <p:xfrm>
          <a:off x="7401094" y="3563057"/>
          <a:ext cx="1420228" cy="132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860">
                  <a:extLst>
                    <a:ext uri="{9D8B030D-6E8A-4147-A177-3AD203B41FA5}">
                      <a16:colId xmlns:a16="http://schemas.microsoft.com/office/drawing/2014/main" val="3216885750"/>
                    </a:ext>
                  </a:extLst>
                </a:gridCol>
                <a:gridCol w="559368">
                  <a:extLst>
                    <a:ext uri="{9D8B030D-6E8A-4147-A177-3AD203B41FA5}">
                      <a16:colId xmlns:a16="http://schemas.microsoft.com/office/drawing/2014/main" val="2854546997"/>
                    </a:ext>
                  </a:extLst>
                </a:gridCol>
              </a:tblGrid>
              <a:tr h="253346">
                <a:tc>
                  <a:txBody>
                    <a:bodyPr/>
                    <a:lstStyle/>
                    <a:p>
                      <a:r>
                        <a:rPr lang="en-US" sz="900" dirty="0"/>
                        <a:t>id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9221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/>
                        <a:t>lock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13453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5294"/>
                  </a:ext>
                </a:extLst>
              </a:tr>
              <a:tr h="189845">
                <a:tc>
                  <a:txBody>
                    <a:bodyPr/>
                    <a:lstStyle/>
                    <a:p>
                      <a:r>
                        <a:rPr lang="en-US" sz="900" dirty="0"/>
                        <a:t>done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95501"/>
                  </a:ext>
                </a:extLst>
              </a:tr>
              <a:tr h="227724">
                <a:tc>
                  <a:txBody>
                    <a:bodyPr/>
                    <a:lstStyle/>
                    <a:p>
                      <a:r>
                        <a:rPr lang="en-US" sz="900" dirty="0"/>
                        <a:t>hostname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“”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73330"/>
                  </a:ext>
                </a:extLst>
              </a:tr>
              <a:tr h="309067">
                <a:tc>
                  <a:txBody>
                    <a:bodyPr/>
                    <a:lstStyle/>
                    <a:p>
                      <a:r>
                        <a:rPr lang="en-US" sz="900" dirty="0" err="1"/>
                        <a:t>Scrub_count</a:t>
                      </a:r>
                      <a:endParaRPr lang="LID4096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LID4096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7084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D828E-D932-5B5A-9C7A-745CEA56630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384674" y="1143112"/>
            <a:ext cx="1839285" cy="10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DB3758-EA5C-33EF-0E5D-6241D8934F4A}"/>
              </a:ext>
            </a:extLst>
          </p:cNvPr>
          <p:cNvSpPr txBox="1"/>
          <p:nvPr/>
        </p:nvSpPr>
        <p:spPr>
          <a:xfrm rot="19769443">
            <a:off x="4836064" y="1292586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done</a:t>
            </a:r>
            <a:endParaRPr lang="LID4096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3B0641-E0D2-B944-FC50-DC353AAF4BE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226201" y="2462018"/>
            <a:ext cx="2072956" cy="107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A23B06-D28F-9FF3-F30C-700F04E1B1BD}"/>
              </a:ext>
            </a:extLst>
          </p:cNvPr>
          <p:cNvSpPr txBox="1"/>
          <p:nvPr/>
        </p:nvSpPr>
        <p:spPr>
          <a:xfrm rot="1273282">
            <a:off x="4956079" y="2747647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scrub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146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859371DDAC648AB582DB92A9B9FCD" ma:contentTypeVersion="7" ma:contentTypeDescription="Create a new document." ma:contentTypeScope="" ma:versionID="449f1516e04746bb0843d73c76b3a5b5">
  <xsd:schema xmlns:xsd="http://www.w3.org/2001/XMLSchema" xmlns:xs="http://www.w3.org/2001/XMLSchema" xmlns:p="http://schemas.microsoft.com/office/2006/metadata/properties" xmlns:ns2="b1348c9a-5a40-45ae-89a4-810516eb59f1" targetNamespace="http://schemas.microsoft.com/office/2006/metadata/properties" ma:root="true" ma:fieldsID="cd1def499376e73c44a9a2ccbe5f8050" ns2:_="">
    <xsd:import namespace="b1348c9a-5a40-45ae-89a4-810516eb59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48c9a-5a40-45ae-89a4-810516eb5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43C7E4-0230-49FC-BDCE-3B8DA6D440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59BDD-17F1-413B-999E-1C506CDBF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D886B-BA52-44C5-A414-0907684F7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48c9a-5a40-45ae-89a4-810516eb59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47596</TotalTime>
  <Words>323</Words>
  <Application>Microsoft Office PowerPoint</Application>
  <PresentationFormat>On-screen Show (16:9)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TUe</vt:lpstr>
      <vt:lpstr>Designing the national HPC and public cloud-based solutions for the data-driven animal behavior detection </vt:lpstr>
      <vt:lpstr>Pilot job workflow</vt:lpstr>
      <vt:lpstr>Pilot job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 lifecycle</vt:lpstr>
      <vt:lpstr>Questions</vt:lpstr>
      <vt:lpstr>Working with Supercomputers</vt:lpstr>
      <vt:lpstr>Supercomputers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Hailu, Haftom</cp:lastModifiedBy>
  <cp:revision>33</cp:revision>
  <dcterms:created xsi:type="dcterms:W3CDTF">2018-11-21T12:48:52Z</dcterms:created>
  <dcterms:modified xsi:type="dcterms:W3CDTF">2023-11-22T11:30:09Z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0x010100086859371DDAC648AB582DB92A9B9FCD</vt:lpwstr>
  </property>
  <property fmtid="{D5CDD505-2E9C-101B-9397-08002B2CF9AE}" pid="3" name="MSIP_Label_1c18959a-f805-4b02-b465-c75c791063b3_Enabled">
    <vt:lpwstr>true</vt:lpwstr>
  </property>
  <property fmtid="{D5CDD505-2E9C-101B-9397-08002B2CF9AE}" pid="4" name="MSIP_Label_1c18959a-f805-4b02-b465-c75c791063b3_SetDate">
    <vt:lpwstr>2023-01-29T22:29:04Z</vt:lpwstr>
  </property>
  <property fmtid="{D5CDD505-2E9C-101B-9397-08002B2CF9AE}" pid="5" name="MSIP_Label_1c18959a-f805-4b02-b465-c75c791063b3_Method">
    <vt:lpwstr>Privileged</vt:lpwstr>
  </property>
  <property fmtid="{D5CDD505-2E9C-101B-9397-08002B2CF9AE}" pid="6" name="MSIP_Label_1c18959a-f805-4b02-b465-c75c791063b3_Name">
    <vt:lpwstr>1c18959a-f805-4b02-b465-c75c791063b3</vt:lpwstr>
  </property>
  <property fmtid="{D5CDD505-2E9C-101B-9397-08002B2CF9AE}" pid="7" name="MSIP_Label_1c18959a-f805-4b02-b465-c75c791063b3_SiteId">
    <vt:lpwstr>af73baa8-f594-4eb2-a39d-93e96cad61fc</vt:lpwstr>
  </property>
  <property fmtid="{D5CDD505-2E9C-101B-9397-08002B2CF9AE}" pid="8" name="MSIP_Label_1c18959a-f805-4b02-b465-c75c791063b3_ActionId">
    <vt:lpwstr>234a49b3-1c9a-4bb7-a473-f35412c957d7</vt:lpwstr>
  </property>
  <property fmtid="{D5CDD505-2E9C-101B-9397-08002B2CF9AE}" pid="9" name="MSIP_Label_1c18959a-f805-4b02-b465-c75c791063b3_ContentBits">
    <vt:lpwstr>2</vt:lpwstr>
  </property>
</Properties>
</file>