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9" r:id="rId2"/>
    <p:sldId id="564" r:id="rId3"/>
    <p:sldId id="565" r:id="rId4"/>
    <p:sldId id="573" r:id="rId5"/>
    <p:sldId id="574" r:id="rId6"/>
    <p:sldId id="578" r:id="rId7"/>
    <p:sldId id="577" r:id="rId8"/>
    <p:sldId id="571" r:id="rId9"/>
    <p:sldId id="569" r:id="rId10"/>
    <p:sldId id="584" r:id="rId11"/>
    <p:sldId id="567" r:id="rId12"/>
    <p:sldId id="581" r:id="rId13"/>
    <p:sldId id="580" r:id="rId14"/>
    <p:sldId id="568" r:id="rId15"/>
    <p:sldId id="582" r:id="rId16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31"/>
    <a:srgbClr val="6D6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2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Running Yolov5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PiCas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90" y="1062067"/>
            <a:ext cx="10172248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2595797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874342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4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5036325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4314870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52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7476851" y="1790042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755396" y="3182615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78" y="2897323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10095334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9373879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61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999388" y="3405340"/>
            <a:ext cx="144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Efficient</a:t>
            </a:r>
          </a:p>
          <a:p>
            <a:r>
              <a:rPr lang="en-US" sz="1600" dirty="0"/>
              <a:t>interaction</a:t>
            </a:r>
          </a:p>
          <a:p>
            <a:r>
              <a:rPr lang="en-US" sz="1600" dirty="0"/>
              <a:t>with pipeline</a:t>
            </a:r>
            <a:endParaRPr lang="LID4096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4584382" y="3402072"/>
            <a:ext cx="129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Hides technical details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923084" y="3512624"/>
            <a:ext cx="1239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Reduces job </a:t>
            </a:r>
          </a:p>
          <a:p>
            <a:r>
              <a:rPr lang="en-US" sz="1600" dirty="0"/>
              <a:t>submission </a:t>
            </a:r>
          </a:p>
          <a:p>
            <a:r>
              <a:rPr lang="en-US" sz="1600" dirty="0"/>
              <a:t>overhead</a:t>
            </a:r>
            <a:endParaRPr lang="LID4096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9478337" y="3629441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use</a:t>
            </a:r>
            <a:endParaRPr lang="LID4096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834606-E25F-51FE-D656-41833A1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8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F1D38-CAF2-D87C-E7FE-F47065CACD6B}"/>
              </a:ext>
            </a:extLst>
          </p:cNvPr>
          <p:cNvSpPr txBox="1"/>
          <p:nvPr/>
        </p:nvSpPr>
        <p:spPr>
          <a:xfrm>
            <a:off x="552449" y="1106898"/>
            <a:ext cx="58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state-of-the-art object detection algorithm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71FA7-FA3C-72A4-1A2F-36337B6061CB}"/>
              </a:ext>
            </a:extLst>
          </p:cNvPr>
          <p:cNvSpPr/>
          <p:nvPr/>
        </p:nvSpPr>
        <p:spPr>
          <a:xfrm>
            <a:off x="4946005" y="2045790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E4832-1DC0-5A38-357C-7706C01476B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48173" y="2619950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40291-9AC5-27BD-3C45-777FE0FE08F9}"/>
              </a:ext>
            </a:extLst>
          </p:cNvPr>
          <p:cNvCxnSpPr/>
          <p:nvPr/>
        </p:nvCxnSpPr>
        <p:spPr>
          <a:xfrm>
            <a:off x="6225241" y="2619950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927029-4F0F-795F-FA04-8A0FBF349922}"/>
              </a:ext>
            </a:extLst>
          </p:cNvPr>
          <p:cNvSpPr txBox="1"/>
          <p:nvPr/>
        </p:nvSpPr>
        <p:spPr>
          <a:xfrm>
            <a:off x="5063451" y="3394312"/>
            <a:ext cx="222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Parameters/Hyper-parameters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Batch-size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83A7F-1B5B-2829-F765-05A0D5899E4F}"/>
              </a:ext>
            </a:extLst>
          </p:cNvPr>
          <p:cNvSpPr txBox="1"/>
          <p:nvPr/>
        </p:nvSpPr>
        <p:spPr>
          <a:xfrm>
            <a:off x="7512174" y="2481449"/>
            <a:ext cx="16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Training/Inference result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E5EF-5882-8683-A803-2882BE0B4883}"/>
              </a:ext>
            </a:extLst>
          </p:cNvPr>
          <p:cNvSpPr txBox="1"/>
          <p:nvPr/>
        </p:nvSpPr>
        <p:spPr>
          <a:xfrm>
            <a:off x="2379028" y="2481449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6" y="4819382"/>
            <a:ext cx="11334535" cy="16045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7EEF22A-7BE4-1246-5C30-BFE2D76E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Use case: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83" y="0"/>
            <a:ext cx="7763080" cy="109895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8570860-84A5-1772-CFE8-476E451A892C}"/>
              </a:ext>
            </a:extLst>
          </p:cNvPr>
          <p:cNvSpPr/>
          <p:nvPr/>
        </p:nvSpPr>
        <p:spPr>
          <a:xfrm>
            <a:off x="1259512" y="3890652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Preparation</a:t>
            </a:r>
            <a:endParaRPr lang="LID4096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9C27ACA-AD1A-8C93-F807-836E4045DEE1}"/>
              </a:ext>
            </a:extLst>
          </p:cNvPr>
          <p:cNvSpPr/>
          <p:nvPr/>
        </p:nvSpPr>
        <p:spPr>
          <a:xfrm>
            <a:off x="5221083" y="3890652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9B2A4-FE7D-6315-1274-19E43CA2161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3163812" y="4705433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3BF98-9F87-91CA-CF20-E510E65F48F4}"/>
              </a:ext>
            </a:extLst>
          </p:cNvPr>
          <p:cNvSpPr/>
          <p:nvPr/>
        </p:nvSpPr>
        <p:spPr>
          <a:xfrm>
            <a:off x="9182654" y="3890652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6276A-7885-27C8-44B6-0BEC5001295D}"/>
              </a:ext>
            </a:extLst>
          </p:cNvPr>
          <p:cNvCxnSpPr/>
          <p:nvPr/>
        </p:nvCxnSpPr>
        <p:spPr>
          <a:xfrm>
            <a:off x="7125383" y="4705433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CC4F42-D1F4-41D4-5B39-2290D9DC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" y="1370266"/>
            <a:ext cx="1520176" cy="161704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A705A-779A-16A3-F4C3-90E6E6052BC1}"/>
              </a:ext>
            </a:extLst>
          </p:cNvPr>
          <p:cNvCxnSpPr>
            <a:cxnSpLocks/>
          </p:cNvCxnSpPr>
          <p:nvPr/>
        </p:nvCxnSpPr>
        <p:spPr>
          <a:xfrm>
            <a:off x="847428" y="2967349"/>
            <a:ext cx="824168" cy="1056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BF8E4DF-6D1E-BF36-F0AB-D2C39B9A2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856" y="1337786"/>
            <a:ext cx="1663956" cy="12415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DAEDF5-984B-A950-9630-DBBE9C869932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 flipH="1">
            <a:off x="2211662" y="2579286"/>
            <a:ext cx="509172" cy="1311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1E8F2CA-CA76-32C5-FEC3-28E41BB50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618" y="1304975"/>
            <a:ext cx="2383314" cy="168233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AC0C5-858B-49B8-4348-B2123BFB98A8}"/>
              </a:ext>
            </a:extLst>
          </p:cNvPr>
          <p:cNvCxnSpPr>
            <a:cxnSpLocks/>
          </p:cNvCxnSpPr>
          <p:nvPr/>
        </p:nvCxnSpPr>
        <p:spPr>
          <a:xfrm flipH="1">
            <a:off x="2909226" y="2783301"/>
            <a:ext cx="1283221" cy="13749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DD6F458-FFFA-B4DE-21D7-ED80CD028E34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Use case: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7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1DB0F-1944-CACB-FDAE-75347818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31" y="3071321"/>
            <a:ext cx="1606181" cy="1423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275E70-99FC-6F8B-D8F2-4360BD7A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874" y="3071320"/>
            <a:ext cx="1442919" cy="135273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BD45FB4-4288-DD78-1BC9-9C1A95B3461E}"/>
              </a:ext>
            </a:extLst>
          </p:cNvPr>
          <p:cNvSpPr/>
          <p:nvPr/>
        </p:nvSpPr>
        <p:spPr>
          <a:xfrm>
            <a:off x="7331155" y="3402393"/>
            <a:ext cx="687898" cy="69058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38EAA-6351-0753-F174-BEA8567C1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415" y="3126051"/>
            <a:ext cx="1477236" cy="1495399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B886EB2-A4DD-77DF-BB89-7E45C6AD7912}"/>
              </a:ext>
            </a:extLst>
          </p:cNvPr>
          <p:cNvSpPr/>
          <p:nvPr/>
        </p:nvSpPr>
        <p:spPr>
          <a:xfrm>
            <a:off x="8186689" y="3655636"/>
            <a:ext cx="1267704" cy="2018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AEC06A-F62C-DC05-81C5-4AAA99163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504" y="271414"/>
            <a:ext cx="1443493" cy="861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3D20D-DBAC-EEF0-2556-6BBE4A02A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921" y="271415"/>
            <a:ext cx="1167555" cy="86117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16F5AC-8178-17C4-BD4F-26CAA8A49235}"/>
              </a:ext>
            </a:extLst>
          </p:cNvPr>
          <p:cNvSpPr/>
          <p:nvPr/>
        </p:nvSpPr>
        <p:spPr>
          <a:xfrm>
            <a:off x="5990010" y="593879"/>
            <a:ext cx="687898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2809904-34CA-F8AF-E49E-C1702FD188B5}"/>
              </a:ext>
            </a:extLst>
          </p:cNvPr>
          <p:cNvSpPr/>
          <p:nvPr/>
        </p:nvSpPr>
        <p:spPr>
          <a:xfrm>
            <a:off x="8491327" y="593879"/>
            <a:ext cx="1039087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A6A111-0807-BAF5-9CBE-F1786A6A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842" y="314057"/>
            <a:ext cx="744023" cy="794752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80FAF6-DEF0-86AA-A2C5-913620AA6860}"/>
              </a:ext>
            </a:extLst>
          </p:cNvPr>
          <p:cNvSpPr/>
          <p:nvPr/>
        </p:nvSpPr>
        <p:spPr>
          <a:xfrm rot="5400000">
            <a:off x="9537249" y="1949126"/>
            <a:ext cx="1245454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D564F77-D582-C8D2-B9F2-2E8168AF788C}"/>
              </a:ext>
            </a:extLst>
          </p:cNvPr>
          <p:cNvSpPr/>
          <p:nvPr/>
        </p:nvSpPr>
        <p:spPr>
          <a:xfrm rot="16200000">
            <a:off x="9753907" y="5027519"/>
            <a:ext cx="996459" cy="18432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6" name="Picture 35" descr="dCache Project · GitHub">
            <a:extLst>
              <a:ext uri="{FF2B5EF4-FFF2-40B4-BE49-F238E27FC236}">
                <a16:creationId xmlns:a16="http://schemas.microsoft.com/office/drawing/2014/main" id="{FACE43E5-A723-0AB9-BA93-8A2B6BC4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932" y="5617910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92491B9-04D5-2138-DB8A-5B0E8D9E552D}"/>
              </a:ext>
            </a:extLst>
          </p:cNvPr>
          <p:cNvSpPr/>
          <p:nvPr/>
        </p:nvSpPr>
        <p:spPr>
          <a:xfrm>
            <a:off x="5889868" y="3655636"/>
            <a:ext cx="1349831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207ACACB-99CD-43B8-C2C3-9A180B2C08E7}"/>
              </a:ext>
            </a:extLst>
          </p:cNvPr>
          <p:cNvSpPr/>
          <p:nvPr/>
        </p:nvSpPr>
        <p:spPr>
          <a:xfrm>
            <a:off x="2991061" y="3615198"/>
            <a:ext cx="1219382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4FD8629-408F-8FAD-FE05-65145A36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Use case: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5FEE5-2164-D337-969C-B9691F1E2753}"/>
              </a:ext>
            </a:extLst>
          </p:cNvPr>
          <p:cNvSpPr txBox="1"/>
          <p:nvPr/>
        </p:nvSpPr>
        <p:spPr>
          <a:xfrm>
            <a:off x="378878" y="1087216"/>
            <a:ext cx="10413491" cy="49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Collaboration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Models and data</a:t>
            </a:r>
          </a:p>
          <a:p>
            <a:pPr marL="800100" lvl="1" indent="-342900" algn="just">
              <a:lnSpc>
                <a:spcPct val="107000"/>
              </a:lnSpc>
              <a:buSzPts val="1500"/>
              <a:buFont typeface="Times New Roman" panose="02020603050405020304" pitchFamily="18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specific data inputs, parameters, and hyperparameter are crucial for the model’s execution?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3541"/>
                </a:solidFill>
                <a:effectLst/>
              </a:rPr>
              <a:t>What are the expected results or outputs produced by the model? </a:t>
            </a:r>
            <a:endParaRPr lang="en-US" sz="1600" dirty="0">
              <a:solidFill>
                <a:srgbClr val="1F2328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Where is the data located?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And where do you want the output to be stored?</a:t>
            </a: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Computation 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Under what resource should the models run?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User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What do you want to see from the UI?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24" y="434079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What do we need from you?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20A5E-EAF1-CC52-1471-AC18D4C10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79300" y="6319838"/>
            <a:ext cx="642938" cy="487362"/>
            <a:chOff x="7672" y="3981"/>
            <a:chExt cx="405" cy="30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40E6543-F5D2-3CC5-6E32-8759391FA8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72" y="3981"/>
              <a:ext cx="4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814642F1-88BF-5890-30A3-FDA1F5753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3981"/>
              <a:ext cx="4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8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444" y="2741051"/>
            <a:ext cx="1837532" cy="47178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Discussion</a:t>
            </a:r>
            <a:endParaRPr lang="en-NL" sz="20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185FD-FC46-B254-CC40-7E492E92509C}"/>
              </a:ext>
            </a:extLst>
          </p:cNvPr>
          <p:cNvSpPr txBox="1"/>
          <p:nvPr/>
        </p:nvSpPr>
        <p:spPr>
          <a:xfrm>
            <a:off x="545938" y="1233182"/>
            <a:ext cx="2809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Milestones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  <a:endParaRPr lang="LID4096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E8F4854-419E-B8B4-6DD3-4C6603F6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8E6A87-0F70-8C3B-0166-6BBE8F100262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Agenda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a model that we want to run and deploy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1028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382A910E-6DF3-3FFC-B32B-CFA78223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" y="1577741"/>
            <a:ext cx="2925359" cy="183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g Logo">
            <a:extLst>
              <a:ext uri="{FF2B5EF4-FFF2-40B4-BE49-F238E27FC236}">
                <a16:creationId xmlns:a16="http://schemas.microsoft.com/office/drawing/2014/main" id="{B3D70093-121D-8A6A-A2FF-B794A12F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2" y="2014612"/>
            <a:ext cx="702436" cy="7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C9514-8CF0-43CD-D869-66E48ADE081F}"/>
              </a:ext>
            </a:extLst>
          </p:cNvPr>
          <p:cNvSpPr txBox="1"/>
          <p:nvPr/>
        </p:nvSpPr>
        <p:spPr>
          <a:xfrm>
            <a:off x="3216184" y="2778100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Config files</a:t>
            </a:r>
            <a:endParaRPr lang="LID4096" sz="900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42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36D54195-4689-BCF8-8C65-C004393E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338" y="2074916"/>
            <a:ext cx="1239064" cy="6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66" y="4363963"/>
            <a:ext cx="1811372" cy="19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9BF2E48B-C6DF-1528-6C10-A7C57451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84" y="3617459"/>
            <a:ext cx="471863" cy="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5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A828DD36-F865-408A-1DE4-3F4BD90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01" y="4492495"/>
            <a:ext cx="1430895" cy="13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User icon with laptop computer male person Vector Image">
            <a:extLst>
              <a:ext uri="{FF2B5EF4-FFF2-40B4-BE49-F238E27FC236}">
                <a16:creationId xmlns:a16="http://schemas.microsoft.com/office/drawing/2014/main" id="{FA376B39-7E5C-9A9C-3750-E41F1AD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68" y="4492495"/>
            <a:ext cx="1304096" cy="14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2F7AAB43-130B-F8F8-A13E-45F3A1B0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11" y="1818417"/>
            <a:ext cx="1928346" cy="12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onfig Logo">
            <a:extLst>
              <a:ext uri="{FF2B5EF4-FFF2-40B4-BE49-F238E27FC236}">
                <a16:creationId xmlns:a16="http://schemas.microsoft.com/office/drawing/2014/main" id="{BCA6D886-47E7-FFAD-5D0C-53A4E407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72" y="2002582"/>
            <a:ext cx="487106" cy="5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C3560A6E-73CF-8609-41B1-EFEC08A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359" y="2025090"/>
            <a:ext cx="662536" cy="3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B22C056B-B75E-F489-9945-807B7A0B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59" y="1883689"/>
            <a:ext cx="2012106" cy="12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nfig Logo">
            <a:extLst>
              <a:ext uri="{FF2B5EF4-FFF2-40B4-BE49-F238E27FC236}">
                <a16:creationId xmlns:a16="http://schemas.microsoft.com/office/drawing/2014/main" id="{F50D79DB-3E88-A31D-8621-2157E23C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5" y="2177771"/>
            <a:ext cx="405982" cy="4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90D374E9-4912-FB6D-5987-D6538264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57" y="2129725"/>
            <a:ext cx="799215" cy="4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6026E2BA-7441-43E7-5369-143F5C0C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17" y="3734795"/>
            <a:ext cx="338108" cy="3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A829CD84-2790-CBB8-34D4-987CC64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11" y="3699304"/>
            <a:ext cx="300675" cy="3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90AACAD-C69E-3995-F14B-9DB82FDB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7" y="3071603"/>
            <a:ext cx="245906" cy="2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D5D18-6A7E-8A36-301D-6B88310EB73F}"/>
              </a:ext>
            </a:extLst>
          </p:cNvPr>
          <p:cNvSpPr txBox="1"/>
          <p:nvPr/>
        </p:nvSpPr>
        <p:spPr>
          <a:xfrm>
            <a:off x="735363" y="3026429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inconsistencies</a:t>
            </a:r>
            <a:endParaRPr lang="LID4096" sz="1600" dirty="0"/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6150E6C8-58B3-0E2F-0A73-9062486F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2" y="2432830"/>
            <a:ext cx="245906" cy="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7763F1-F0C6-F401-8A23-9608FA4947EB}"/>
              </a:ext>
            </a:extLst>
          </p:cNvPr>
          <p:cNvSpPr txBox="1"/>
          <p:nvPr/>
        </p:nvSpPr>
        <p:spPr>
          <a:xfrm>
            <a:off x="676749" y="2341927"/>
            <a:ext cx="301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Installation process is different for each OS environment</a:t>
            </a:r>
            <a:endParaRPr lang="LID4096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The problem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A959B-0DAB-0768-3AD1-6A1CED333040}"/>
              </a:ext>
            </a:extLst>
          </p:cNvPr>
          <p:cNvSpPr txBox="1"/>
          <p:nvPr/>
        </p:nvSpPr>
        <p:spPr>
          <a:xfrm>
            <a:off x="260712" y="753211"/>
            <a:ext cx="9629908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Running your model on a new machine involves a series of manual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developer needs to install and configure all the libraries, config files, and run time environments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69BF6C2-E3CB-253C-A546-5B551912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4" y="3552956"/>
            <a:ext cx="247719" cy="2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5DED7C-9CF7-EE58-A35B-CD778F742030}"/>
              </a:ext>
            </a:extLst>
          </p:cNvPr>
          <p:cNvSpPr txBox="1"/>
          <p:nvPr/>
        </p:nvSpPr>
        <p:spPr>
          <a:xfrm>
            <a:off x="828740" y="3511088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Dependency nightmare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2484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09485-BD26-7FFB-3FD7-0FB21C4755D0}"/>
              </a:ext>
            </a:extLst>
          </p:cNvPr>
          <p:cNvSpPr/>
          <p:nvPr/>
        </p:nvSpPr>
        <p:spPr>
          <a:xfrm>
            <a:off x="1723808" y="2092662"/>
            <a:ext cx="5037719" cy="2735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</a:t>
            </a:r>
            <a:endParaRPr lang="LID4096" dirty="0"/>
          </a:p>
        </p:txBody>
      </p:sp>
      <p:pic>
        <p:nvPicPr>
          <p:cNvPr id="4098" name="Picture 2" descr="Wheels settings options configuration - Download free icons">
            <a:extLst>
              <a:ext uri="{FF2B5EF4-FFF2-40B4-BE49-F238E27FC236}">
                <a16:creationId xmlns:a16="http://schemas.microsoft.com/office/drawing/2014/main" id="{75944D6C-A843-55CD-7809-0D35C4E9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98" y="2240715"/>
            <a:ext cx="876779" cy="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DD288-C9CA-FD82-B743-BD0E95E85A6B}"/>
              </a:ext>
            </a:extLst>
          </p:cNvPr>
          <p:cNvSpPr txBox="1"/>
          <p:nvPr/>
        </p:nvSpPr>
        <p:spPr>
          <a:xfrm>
            <a:off x="2186128" y="3105855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 </a:t>
            </a:r>
          </a:p>
          <a:p>
            <a:endParaRPr lang="LID4096" sz="1400" dirty="0"/>
          </a:p>
        </p:txBody>
      </p:sp>
      <p:pic>
        <p:nvPicPr>
          <p:cNvPr id="4102" name="Picture 6" descr="Dependencies Juicy Fish Flat icon">
            <a:extLst>
              <a:ext uri="{FF2B5EF4-FFF2-40B4-BE49-F238E27FC236}">
                <a16:creationId xmlns:a16="http://schemas.microsoft.com/office/drawing/2014/main" id="{6E170683-6ABB-453A-8456-E24AE118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13" y="2327497"/>
            <a:ext cx="717892" cy="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28ADA-E75B-8F78-4694-C3016BC1D18E}"/>
              </a:ext>
            </a:extLst>
          </p:cNvPr>
          <p:cNvSpPr txBox="1"/>
          <p:nvPr/>
        </p:nvSpPr>
        <p:spPr>
          <a:xfrm>
            <a:off x="5204851" y="306914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Dependency </a:t>
            </a:r>
          </a:p>
          <a:p>
            <a:endParaRPr lang="LID4096" sz="1400" dirty="0"/>
          </a:p>
        </p:txBody>
      </p:sp>
      <p:pic>
        <p:nvPicPr>
          <p:cNvPr id="4104" name="Picture 8" descr="Continuous Delivery for Machine Learning - ML Conference">
            <a:extLst>
              <a:ext uri="{FF2B5EF4-FFF2-40B4-BE49-F238E27FC236}">
                <a16:creationId xmlns:a16="http://schemas.microsoft.com/office/drawing/2014/main" id="{25B560AC-8039-1680-B7D9-E697BB15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50" y="3001579"/>
            <a:ext cx="1017715" cy="1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29395-DB7C-D2A5-9DFE-0CBCA6BFDDAD}"/>
              </a:ext>
            </a:extLst>
          </p:cNvPr>
          <p:cNvSpPr txBox="1"/>
          <p:nvPr/>
        </p:nvSpPr>
        <p:spPr>
          <a:xfrm>
            <a:off x="3796307" y="420603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code </a:t>
            </a:r>
          </a:p>
          <a:p>
            <a:endParaRPr lang="LID4096" sz="1400" dirty="0"/>
          </a:p>
        </p:txBody>
      </p:sp>
      <p:pic>
        <p:nvPicPr>
          <p:cNvPr id="4108" name="Picture 12" descr="Artifact Registry API – Marketplace – Google Cloud console">
            <a:extLst>
              <a:ext uri="{FF2B5EF4-FFF2-40B4-BE49-F238E27FC236}">
                <a16:creationId xmlns:a16="http://schemas.microsoft.com/office/drawing/2014/main" id="{B869CFBD-22F1-7C1A-9757-7B28D096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64" y="2693270"/>
            <a:ext cx="1320601" cy="13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696BB-F138-B648-11BE-A082880745A1}"/>
              </a:ext>
            </a:extLst>
          </p:cNvPr>
          <p:cNvSpPr txBox="1"/>
          <p:nvPr/>
        </p:nvSpPr>
        <p:spPr>
          <a:xfrm>
            <a:off x="470437" y="5781908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 artifacts includes everything the app/source code needs.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1AC4AF-ABF2-50B0-6215-D155542EEFA2}"/>
              </a:ext>
            </a:extLst>
          </p:cNvPr>
          <p:cNvSpPr/>
          <p:nvPr/>
        </p:nvSpPr>
        <p:spPr>
          <a:xfrm>
            <a:off x="7429631" y="3105855"/>
            <a:ext cx="1320602" cy="42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F029B-6CEC-4763-8DEF-73B5DD54EF2C}"/>
              </a:ext>
            </a:extLst>
          </p:cNvPr>
          <p:cNvSpPr txBox="1"/>
          <p:nvPr/>
        </p:nvSpPr>
        <p:spPr>
          <a:xfrm>
            <a:off x="9525733" y="394665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0E3AC-6A5A-2363-83E7-1787CDBAC95E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9802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12" grpId="0"/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5" y="3665099"/>
            <a:ext cx="1056338" cy="11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3AEE6B-E43F-AE4C-B507-995F162A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" y="1669148"/>
            <a:ext cx="1247782" cy="1745975"/>
          </a:xfrm>
          <a:prstGeom prst="rect">
            <a:avLst/>
          </a:prstGeom>
        </p:spPr>
      </p:pic>
      <p:pic>
        <p:nvPicPr>
          <p:cNvPr id="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6BF65A85-E144-192C-DE17-8694C348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20" y="4805944"/>
            <a:ext cx="1239787" cy="12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 descr="User icon with laptop computer male person Vector Image">
            <a:extLst>
              <a:ext uri="{FF2B5EF4-FFF2-40B4-BE49-F238E27FC236}">
                <a16:creationId xmlns:a16="http://schemas.microsoft.com/office/drawing/2014/main" id="{A0432629-24A3-B13C-92CC-B997384C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88" y="4884472"/>
            <a:ext cx="1129923" cy="12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0672-4E87-8B8A-F251-FBEBB6000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39" y="1953138"/>
            <a:ext cx="1155024" cy="12203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84230-19CB-3221-65FE-76087532884B}"/>
              </a:ext>
            </a:extLst>
          </p:cNvPr>
          <p:cNvCxnSpPr>
            <a:cxnSpLocks/>
          </p:cNvCxnSpPr>
          <p:nvPr/>
        </p:nvCxnSpPr>
        <p:spPr>
          <a:xfrm>
            <a:off x="3196205" y="2659310"/>
            <a:ext cx="249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AB38C-DD98-39CC-0895-546F8801237B}"/>
              </a:ext>
            </a:extLst>
          </p:cNvPr>
          <p:cNvSpPr txBox="1"/>
          <p:nvPr/>
        </p:nvSpPr>
        <p:spPr>
          <a:xfrm>
            <a:off x="4030580" y="22899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D44C0-DC75-0590-F6CD-C03C9DEE34EA}"/>
              </a:ext>
            </a:extLst>
          </p:cNvPr>
          <p:cNvCxnSpPr>
            <a:cxnSpLocks/>
          </p:cNvCxnSpPr>
          <p:nvPr/>
        </p:nvCxnSpPr>
        <p:spPr>
          <a:xfrm flipH="1">
            <a:off x="6415088" y="3349596"/>
            <a:ext cx="1087246" cy="1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C1D5B-D556-AD79-62F7-1285C424C42C}"/>
              </a:ext>
            </a:extLst>
          </p:cNvPr>
          <p:cNvCxnSpPr>
            <a:cxnSpLocks/>
          </p:cNvCxnSpPr>
          <p:nvPr/>
        </p:nvCxnSpPr>
        <p:spPr>
          <a:xfrm>
            <a:off x="8443063" y="3265706"/>
            <a:ext cx="1539836" cy="127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D36E7-A279-63EF-1E0C-497FFB3AC457}"/>
              </a:ext>
            </a:extLst>
          </p:cNvPr>
          <p:cNvSpPr txBox="1"/>
          <p:nvPr/>
        </p:nvSpPr>
        <p:spPr>
          <a:xfrm rot="18611624">
            <a:off x="6467987" y="37110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73635-4D98-820D-E92D-759AF5D59CB2}"/>
              </a:ext>
            </a:extLst>
          </p:cNvPr>
          <p:cNvSpPr txBox="1"/>
          <p:nvPr/>
        </p:nvSpPr>
        <p:spPr>
          <a:xfrm rot="2286657">
            <a:off x="8947524" y="35395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00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89" y="1062067"/>
            <a:ext cx="10910479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1874344" y="1784528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152889" y="3177101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2891809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4314872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3593417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99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6755398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033943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5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9373881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8652426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08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386D55-8887-0740-0EF7-593F0278186A}"/>
              </a:ext>
            </a:extLst>
          </p:cNvPr>
          <p:cNvCxnSpPr>
            <a:cxnSpLocks/>
          </p:cNvCxnSpPr>
          <p:nvPr/>
        </p:nvCxnSpPr>
        <p:spPr>
          <a:xfrm>
            <a:off x="11570783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178B1ED-9A43-C453-11DA-C3C227A1047A}"/>
              </a:ext>
            </a:extLst>
          </p:cNvPr>
          <p:cNvSpPr/>
          <p:nvPr/>
        </p:nvSpPr>
        <p:spPr>
          <a:xfrm>
            <a:off x="10849328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AF3B1BDA-1293-7041-3558-B7DC9215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10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333656" y="3709735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3853275" y="36851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0914C-7868-3E6A-C619-C44DB55DCF75}"/>
              </a:ext>
            </a:extLst>
          </p:cNvPr>
          <p:cNvSpPr txBox="1"/>
          <p:nvPr/>
        </p:nvSpPr>
        <p:spPr>
          <a:xfrm>
            <a:off x="11149450" y="37127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158989" y="3546634"/>
            <a:ext cx="131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Fast </a:t>
            </a:r>
          </a:p>
          <a:p>
            <a:r>
              <a:rPr lang="en-US" dirty="0"/>
              <a:t>deployment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8652425" y="3627946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03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3278769" y="2076150"/>
            <a:ext cx="1677798" cy="2129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7616206" y="2076150"/>
            <a:ext cx="1677798" cy="2129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57479-1D5B-7FE7-38D3-321F458B90BA}"/>
              </a:ext>
            </a:extLst>
          </p:cNvPr>
          <p:cNvSpPr txBox="1"/>
          <p:nvPr/>
        </p:nvSpPr>
        <p:spPr>
          <a:xfrm>
            <a:off x="5749195" y="2150889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tasks</a:t>
            </a:r>
            <a:endParaRPr lang="LID4096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CF91B-A444-E028-FA7E-20172D781DBE}"/>
              </a:ext>
            </a:extLst>
          </p:cNvPr>
          <p:cNvSpPr/>
          <p:nvPr/>
        </p:nvSpPr>
        <p:spPr>
          <a:xfrm>
            <a:off x="3438859" y="2228552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1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C8073-07B9-0631-1B61-6CD5D0A1735F}"/>
              </a:ext>
            </a:extLst>
          </p:cNvPr>
          <p:cNvSpPr/>
          <p:nvPr/>
        </p:nvSpPr>
        <p:spPr>
          <a:xfrm>
            <a:off x="3438859" y="2570501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2</a:t>
            </a:r>
            <a:endParaRPr lang="LID4096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F5DA73-28CE-C473-B31C-6FB44EC466DF}"/>
              </a:ext>
            </a:extLst>
          </p:cNvPr>
          <p:cNvCxnSpPr>
            <a:cxnSpLocks/>
          </p:cNvCxnSpPr>
          <p:nvPr/>
        </p:nvCxnSpPr>
        <p:spPr>
          <a:xfrm>
            <a:off x="4956567" y="2427888"/>
            <a:ext cx="2659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4536A-2358-6352-4BAE-3FDBAD5C27E6}"/>
              </a:ext>
            </a:extLst>
          </p:cNvPr>
          <p:cNvCxnSpPr>
            <a:cxnSpLocks/>
          </p:cNvCxnSpPr>
          <p:nvPr/>
        </p:nvCxnSpPr>
        <p:spPr>
          <a:xfrm flipH="1">
            <a:off x="4956567" y="3501680"/>
            <a:ext cx="2659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0BAF73-E059-9EFA-8086-400697B1D187}"/>
              </a:ext>
            </a:extLst>
          </p:cNvPr>
          <p:cNvSpPr txBox="1"/>
          <p:nvPr/>
        </p:nvSpPr>
        <p:spPr>
          <a:xfrm>
            <a:off x="5717866" y="3030866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6745CB-1642-CB15-F9E4-A6996EDC297E}"/>
              </a:ext>
            </a:extLst>
          </p:cNvPr>
          <p:cNvSpPr/>
          <p:nvPr/>
        </p:nvSpPr>
        <p:spPr>
          <a:xfrm>
            <a:off x="3438859" y="3690780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n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AA1E5B-C716-E571-31DE-650445FF59DC}"/>
              </a:ext>
            </a:extLst>
          </p:cNvPr>
          <p:cNvSpPr txBox="1"/>
          <p:nvPr/>
        </p:nvSpPr>
        <p:spPr>
          <a:xfrm>
            <a:off x="8085018" y="1754498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17830-CC61-8872-0EF2-C335027477D8}"/>
              </a:ext>
            </a:extLst>
          </p:cNvPr>
          <p:cNvSpPr txBox="1"/>
          <p:nvPr/>
        </p:nvSpPr>
        <p:spPr>
          <a:xfrm>
            <a:off x="526894" y="4754087"/>
            <a:ext cx="5503749" cy="1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Drawbacks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Hard to track and monitor tasks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No centralized DB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User need to know technical details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Job submission overhead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1DEAB-F026-2DCB-7546-9DF807FCF720}"/>
              </a:ext>
            </a:extLst>
          </p:cNvPr>
          <p:cNvSpPr txBox="1"/>
          <p:nvPr/>
        </p:nvSpPr>
        <p:spPr>
          <a:xfrm>
            <a:off x="3905139" y="2665275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2A445-1FF2-F8B0-CB60-B5FE9F7B164C}"/>
              </a:ext>
            </a:extLst>
          </p:cNvPr>
          <p:cNvSpPr txBox="1"/>
          <p:nvPr/>
        </p:nvSpPr>
        <p:spPr>
          <a:xfrm>
            <a:off x="3905139" y="2874533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288C27-7059-452C-E3C5-F027B6231E21}"/>
              </a:ext>
            </a:extLst>
          </p:cNvPr>
          <p:cNvSpPr txBox="1"/>
          <p:nvPr/>
        </p:nvSpPr>
        <p:spPr>
          <a:xfrm>
            <a:off x="3905139" y="3080131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3AE08-B6A6-7C90-8242-C653A306BE55}"/>
              </a:ext>
            </a:extLst>
          </p:cNvPr>
          <p:cNvSpPr txBox="1"/>
          <p:nvPr/>
        </p:nvSpPr>
        <p:spPr>
          <a:xfrm>
            <a:off x="3905139" y="3280186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7" name="Picture 6" descr="High Performance Computing (HPC)">
            <a:extLst>
              <a:ext uri="{FF2B5EF4-FFF2-40B4-BE49-F238E27FC236}">
                <a16:creationId xmlns:a16="http://schemas.microsoft.com/office/drawing/2014/main" id="{B303D2A2-1A2E-EE8B-9DEC-4298DA6C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41" y="2208331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52D484-6EF6-9D4F-F6C1-B0AA6A56CEB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A97AA-F359-152C-18DB-791FF139FA9D}"/>
              </a:ext>
            </a:extLst>
          </p:cNvPr>
          <p:cNvSpPr txBox="1"/>
          <p:nvPr/>
        </p:nvSpPr>
        <p:spPr>
          <a:xfrm>
            <a:off x="260712" y="75321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10s, 100s, or 1000s tasks that we want to execute on a cluster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236934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2560572" y="2918107"/>
            <a:ext cx="1717808" cy="1568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9137009" y="2679737"/>
            <a:ext cx="1677872" cy="2414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021F48A-A3F4-3D69-E34A-54B4620DF42E}"/>
              </a:ext>
            </a:extLst>
          </p:cNvPr>
          <p:cNvSpPr/>
          <p:nvPr/>
        </p:nvSpPr>
        <p:spPr>
          <a:xfrm>
            <a:off x="6097443" y="2849014"/>
            <a:ext cx="1249118" cy="16748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60BF4-C429-645B-E638-03C011FB09DF}"/>
              </a:ext>
            </a:extLst>
          </p:cNvPr>
          <p:cNvCxnSpPr/>
          <p:nvPr/>
        </p:nvCxnSpPr>
        <p:spPr>
          <a:xfrm>
            <a:off x="4278384" y="3264967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05C82-D7DB-6B7F-1A06-529CF4EA5358}"/>
              </a:ext>
            </a:extLst>
          </p:cNvPr>
          <p:cNvCxnSpPr>
            <a:cxnSpLocks/>
          </p:cNvCxnSpPr>
          <p:nvPr/>
        </p:nvCxnSpPr>
        <p:spPr>
          <a:xfrm>
            <a:off x="7332255" y="3357246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53FC7-EB95-12F5-E6DA-4F38C1625041}"/>
              </a:ext>
            </a:extLst>
          </p:cNvPr>
          <p:cNvSpPr txBox="1"/>
          <p:nvPr/>
        </p:nvSpPr>
        <p:spPr>
          <a:xfrm>
            <a:off x="9492969" y="2679737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9A103-3D88-D16A-812F-13C8AA6EE3F7}"/>
              </a:ext>
            </a:extLst>
          </p:cNvPr>
          <p:cNvCxnSpPr>
            <a:cxnSpLocks/>
          </p:cNvCxnSpPr>
          <p:nvPr/>
        </p:nvCxnSpPr>
        <p:spPr>
          <a:xfrm flipH="1" flipV="1">
            <a:off x="4278381" y="4145959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FEE3C-A24E-E955-CCD1-9E9693B31667}"/>
              </a:ext>
            </a:extLst>
          </p:cNvPr>
          <p:cNvSpPr txBox="1"/>
          <p:nvPr/>
        </p:nvSpPr>
        <p:spPr>
          <a:xfrm>
            <a:off x="4626397" y="2946023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</a:t>
            </a:r>
            <a:endParaRPr lang="LID4096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4E9EC-A958-4AA1-73FB-C8C33E5EABD1}"/>
              </a:ext>
            </a:extLst>
          </p:cNvPr>
          <p:cNvCxnSpPr>
            <a:cxnSpLocks/>
          </p:cNvCxnSpPr>
          <p:nvPr/>
        </p:nvCxnSpPr>
        <p:spPr>
          <a:xfrm flipH="1" flipV="1">
            <a:off x="7332255" y="4145960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52283-F374-B7B5-B522-F15D46B34903}"/>
              </a:ext>
            </a:extLst>
          </p:cNvPr>
          <p:cNvSpPr txBox="1"/>
          <p:nvPr/>
        </p:nvSpPr>
        <p:spPr>
          <a:xfrm>
            <a:off x="7688214" y="2864403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and process task</a:t>
            </a:r>
            <a:endParaRPr lang="LID4096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08B59-8EBD-2E36-C711-6628F5DB7583}"/>
              </a:ext>
            </a:extLst>
          </p:cNvPr>
          <p:cNvSpPr txBox="1"/>
          <p:nvPr/>
        </p:nvSpPr>
        <p:spPr>
          <a:xfrm>
            <a:off x="4557310" y="3702478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03874-50B8-DA69-B8A4-06090F6370EB}"/>
              </a:ext>
            </a:extLst>
          </p:cNvPr>
          <p:cNvSpPr txBox="1"/>
          <p:nvPr/>
        </p:nvSpPr>
        <p:spPr>
          <a:xfrm>
            <a:off x="7665963" y="3640923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status and output 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1905E-6434-573E-C16E-2CBACAB2C6AE}"/>
              </a:ext>
            </a:extLst>
          </p:cNvPr>
          <p:cNvSpPr txBox="1"/>
          <p:nvPr/>
        </p:nvSpPr>
        <p:spPr>
          <a:xfrm>
            <a:off x="2906920" y="3373856"/>
            <a:ext cx="117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</a:t>
            </a:r>
            <a:endParaRPr lang="LID4096" sz="1600" dirty="0"/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2" name="Picture 11" descr="dCache Project · GitHub">
            <a:extLst>
              <a:ext uri="{FF2B5EF4-FFF2-40B4-BE49-F238E27FC236}">
                <a16:creationId xmlns:a16="http://schemas.microsoft.com/office/drawing/2014/main" id="{C7552790-A37D-7BF3-4A0A-6C0F4835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16" y="5901305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80E35C-530B-670F-862C-A9670F6106B6}"/>
              </a:ext>
            </a:extLst>
          </p:cNvPr>
          <p:cNvCxnSpPr>
            <a:cxnSpLocks/>
          </p:cNvCxnSpPr>
          <p:nvPr/>
        </p:nvCxnSpPr>
        <p:spPr>
          <a:xfrm>
            <a:off x="9985800" y="5093766"/>
            <a:ext cx="0" cy="8075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4BC83-7254-919C-2C25-4149FDA83B92}"/>
              </a:ext>
            </a:extLst>
          </p:cNvPr>
          <p:cNvCxnSpPr>
            <a:cxnSpLocks/>
          </p:cNvCxnSpPr>
          <p:nvPr/>
        </p:nvCxnSpPr>
        <p:spPr>
          <a:xfrm>
            <a:off x="9985800" y="1725845"/>
            <a:ext cx="1168" cy="92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igh Performance Computing (HPC)">
            <a:extLst>
              <a:ext uri="{FF2B5EF4-FFF2-40B4-BE49-F238E27FC236}">
                <a16:creationId xmlns:a16="http://schemas.microsoft.com/office/drawing/2014/main" id="{52D428F8-9A96-5FD5-CB46-DFF88CC9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314" y="3157898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1CD99-AB4E-41B1-A275-F72F3940E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314" y="522593"/>
            <a:ext cx="1155024" cy="1220317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17CB863-2D95-C8BA-DCCC-F982EAD90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33" y="2156376"/>
            <a:ext cx="368710" cy="3687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3933C-37F7-12DC-7419-A4B4BE72FA4B}"/>
              </a:ext>
            </a:extLst>
          </p:cNvPr>
          <p:cNvCxnSpPr>
            <a:stCxn id="17" idx="3"/>
          </p:cNvCxnSpPr>
          <p:nvPr/>
        </p:nvCxnSpPr>
        <p:spPr>
          <a:xfrm>
            <a:off x="799343" y="2340731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60DA5908-7401-862D-0710-68E160C38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646" y="2587464"/>
            <a:ext cx="368710" cy="3687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B0D19-ADDA-A3AD-6567-616A372D12D4}"/>
              </a:ext>
            </a:extLst>
          </p:cNvPr>
          <p:cNvCxnSpPr>
            <a:stCxn id="21" idx="3"/>
          </p:cNvCxnSpPr>
          <p:nvPr/>
        </p:nvCxnSpPr>
        <p:spPr>
          <a:xfrm>
            <a:off x="783356" y="2771819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0344313-B1D8-579B-CEA1-E7C5E5013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33" y="4523902"/>
            <a:ext cx="368710" cy="36871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7285A-EA13-21C4-0C2E-5A82603072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99343" y="3880410"/>
            <a:ext cx="1761229" cy="8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27333D-89B4-174C-663F-3CF98092F4EB}"/>
              </a:ext>
            </a:extLst>
          </p:cNvPr>
          <p:cNvSpPr txBox="1"/>
          <p:nvPr/>
        </p:nvSpPr>
        <p:spPr>
          <a:xfrm>
            <a:off x="460663" y="2972327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9C915-109C-F08F-5D63-C5D38665680F}"/>
              </a:ext>
            </a:extLst>
          </p:cNvPr>
          <p:cNvSpPr txBox="1"/>
          <p:nvPr/>
        </p:nvSpPr>
        <p:spPr>
          <a:xfrm>
            <a:off x="463558" y="3176786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A5EB1-4F74-4019-BF72-EB10B5C3C67B}"/>
              </a:ext>
            </a:extLst>
          </p:cNvPr>
          <p:cNvSpPr txBox="1"/>
          <p:nvPr/>
        </p:nvSpPr>
        <p:spPr>
          <a:xfrm>
            <a:off x="479545" y="3397398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1837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  <p:bldP spid="18" grpId="0"/>
      <p:bldP spid="25" grpId="0"/>
      <p:bldP spid="26" grpId="0"/>
      <p:bldP spid="27" grpId="0"/>
      <p:bldP spid="28" grpId="0"/>
      <p:bldP spid="32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45917</TotalTime>
  <Words>415</Words>
  <Application>Microsoft Office PowerPoint</Application>
  <PresentationFormat>Custom</PresentationFormat>
  <Paragraphs>115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Avenir Next</vt:lpstr>
      <vt:lpstr>Calibri</vt:lpstr>
      <vt:lpstr>Calibri Light</vt:lpstr>
      <vt:lpstr>Times New Roman</vt:lpstr>
      <vt:lpstr>Wingdings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approach:   Job management framework  +  User Interface</vt:lpstr>
      <vt:lpstr>Our approach:   Job management framework  +  User Interface</vt:lpstr>
      <vt:lpstr>Use case:  Running Yolo</vt:lpstr>
      <vt:lpstr>PowerPoint Presentation</vt:lpstr>
      <vt:lpstr>Use case:  Running Yolo</vt:lpstr>
      <vt:lpstr>What do we need from you?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13</cp:revision>
  <dcterms:created xsi:type="dcterms:W3CDTF">2023-10-09T07:43:41Z</dcterms:created>
  <dcterms:modified xsi:type="dcterms:W3CDTF">2023-11-20T22:14:11Z</dcterms:modified>
</cp:coreProperties>
</file>