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1" r:id="rId4"/>
    <p:sldId id="25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52C6-817E-5950-E418-9726BB03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77CB2-1D7E-3816-C8F8-2F8FB896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94F3-8A32-3A77-A703-8984531F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DBF1-5828-0713-F6E7-F50ACF45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990E-4DD8-4994-F8A9-7B6A90E5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8AC5-D4D7-C754-4362-5CD7E66B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16E-6DB2-AA52-4BC2-47C435A1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43EC-E601-640F-A2D1-BB35DB7D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3E1A-2885-C0C1-7BEE-3567FF89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07C0-8EAD-4E87-728F-43199FBE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57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17F81-A67D-85A9-67EF-0425FCD86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9DD38-3323-09C9-B626-16640595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C3BE-0A21-1BA7-DA41-E14563BA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0059-35B9-A604-C6B4-0C4C5EBA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6CC5-4B9D-34D8-593E-91E875B5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05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425150" y="892605"/>
            <a:ext cx="2305879" cy="132343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If necessary</a:t>
            </a:r>
            <a:r>
              <a:rPr lang="en-US" sz="100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5472535"/>
            <a:ext cx="12192000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6000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192000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7739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10B-F9CE-2796-6785-CB9DAD87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54EB-59B0-BDC2-AF78-DA5E3B1E8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1B92-FEA0-6910-FA97-E901563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3733-65A2-1863-9100-C794D1A7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207B-4948-A1B5-B0CC-75992130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9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84C7-5BBC-841F-09C2-C52CEE97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3002-6A0E-3F03-0801-05F8EDB4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A264-B5C8-AF54-DE1A-C563418C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F5BC-ABAB-CF05-1FE2-6DE74255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CA86-F252-E619-0EBB-220261A8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08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CB18-DBCD-10DB-E713-C103C8D2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2A3C-E70C-2F79-C094-210143DD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AD83C-F0A7-2C51-6DB9-6A337C65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1523-E22F-E8EF-5B1A-4DB906B1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399F0-1108-17D9-54B8-96FEC199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D145-CAB4-C305-550A-2118AEF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79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7280-2F33-C293-4E71-F18EA278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216E-6E03-4C17-8923-0E2152A2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B3EA4-7EC1-8C1C-8592-1875B61A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F7281-538F-A908-69C8-753A65D1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0BB4B-E7D5-368D-F876-95AFE34E3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7A788-53FE-3AE2-A43A-D5BF2CAD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6581B-6C33-B31B-BBCD-B953101A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BE98F-7EB7-BCA6-C7CF-9C6FA2C2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179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11D8-C3CF-DA85-1AF5-C0B33D18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A9B9-4302-3FCB-A128-B5CFF06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0EFB8-C19B-BCB1-AF52-34D87234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801E2-347A-461E-1E35-8759D4F3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158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85E5F-E117-78F3-AB2E-C7A51B66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D9D6B-1768-2DB6-CCD6-506A1A84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5F553-A6FA-4521-3F59-250B0D4D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159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A84A-A795-E8AB-BD18-01D1A74F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313E-BF2D-3680-5820-A6B92ED0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82987-04C2-6B5A-7EE9-02103C23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61278-38A9-8E38-84EE-1BA8587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1617E-4B87-AFF2-F8CC-432D3837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B890-2043-0E5D-0206-D77C7C4A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11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34BA-C254-B48F-2078-9B7F6B65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F6937-B30C-C563-9399-A0E8A2BA3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8EB01-5E8F-DF2E-4E27-C910FFA9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FCA4-6190-261E-8A0C-763E17B5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CBE92-307E-9ECF-D5B8-B993E4B9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9702-02DA-625F-224D-C92DCB51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15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353D-3C65-1097-D4B4-4C43DDF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57D69-086F-6024-21E8-763BC32D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EF1D-C8B9-37D4-5875-0D00BBFDB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76DF-19E2-B2B1-61E9-734340B09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DD92-8C9A-0E59-9BDE-6A7ACC316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565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emf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sv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emf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sv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b="10824"/>
          <a:stretch>
            <a:fillRect/>
          </a:stretch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0" y="5257801"/>
            <a:ext cx="12192000" cy="836084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10, 2023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472643"/>
            <a:ext cx="11717871" cy="836084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question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3" y="3224599"/>
            <a:ext cx="12192000" cy="113152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359655"/>
            <a:ext cx="11904144" cy="1629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11200" tIns="0" rIns="811200" bIns="3504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/>
              <a:t>                                                                                                                                      </a:t>
            </a:r>
          </a:p>
          <a:p>
            <a:endParaRPr lang="nl-NL" sz="16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AF115FE-3AE9-FCCF-B5AD-8BF1808E8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642" y="6312259"/>
            <a:ext cx="645355" cy="4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6CFEB1-9C5B-D8EA-3627-73B125092222}"/>
              </a:ext>
            </a:extLst>
          </p:cNvPr>
          <p:cNvSpPr/>
          <p:nvPr/>
        </p:nvSpPr>
        <p:spPr>
          <a:xfrm>
            <a:off x="4851608" y="661966"/>
            <a:ext cx="4282232" cy="1879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Graphic 4" descr="Ui Ux outline">
            <a:extLst>
              <a:ext uri="{FF2B5EF4-FFF2-40B4-BE49-F238E27FC236}">
                <a16:creationId xmlns:a16="http://schemas.microsoft.com/office/drawing/2014/main" id="{694986E9-2BAE-3DF4-2CAA-AACF9E812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217" y="96571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B3A24-8E54-107D-A96C-19719926447B}"/>
              </a:ext>
            </a:extLst>
          </p:cNvPr>
          <p:cNvSpPr txBox="1"/>
          <p:nvPr/>
        </p:nvSpPr>
        <p:spPr>
          <a:xfrm>
            <a:off x="1988165" y="732653"/>
            <a:ext cx="86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Frontend</a:t>
            </a:r>
            <a:endParaRPr lang="LID4096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826A2C-4617-64AD-9115-E499CFE4BF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39617" y="1422918"/>
            <a:ext cx="201199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CCFDC635-C526-5833-B1D8-CD6FC163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1452" y="1077826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D43E5FF6-4E17-566E-0D19-2817D2F6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543" y="106816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C4D6F1-5D89-6A41-6762-A7CFA4E5A6CE}"/>
              </a:ext>
            </a:extLst>
          </p:cNvPr>
          <p:cNvCxnSpPr>
            <a:cxnSpLocks/>
          </p:cNvCxnSpPr>
          <p:nvPr/>
        </p:nvCxnSpPr>
        <p:spPr>
          <a:xfrm flipV="1">
            <a:off x="6398444" y="1494790"/>
            <a:ext cx="1599976" cy="24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552888-8DCE-C2F1-C48B-0663D25D599D}"/>
              </a:ext>
            </a:extLst>
          </p:cNvPr>
          <p:cNvSpPr txBox="1"/>
          <p:nvPr/>
        </p:nvSpPr>
        <p:spPr>
          <a:xfrm>
            <a:off x="5966187" y="386663"/>
            <a:ext cx="812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Backend</a:t>
            </a:r>
            <a:endParaRPr lang="LID4096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E265D-5B29-4F31-D86A-CBC78173199A}"/>
              </a:ext>
            </a:extLst>
          </p:cNvPr>
          <p:cNvSpPr txBox="1"/>
          <p:nvPr/>
        </p:nvSpPr>
        <p:spPr>
          <a:xfrm>
            <a:off x="5449383" y="2080752"/>
            <a:ext cx="1930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(Spring boot, Flask, Django )</a:t>
            </a:r>
            <a:endParaRPr lang="LID4096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5E72D-396D-2F21-3AF3-73A56DD37E47}"/>
              </a:ext>
            </a:extLst>
          </p:cNvPr>
          <p:cNvSpPr txBox="1"/>
          <p:nvPr/>
        </p:nvSpPr>
        <p:spPr>
          <a:xfrm>
            <a:off x="8230154" y="203085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MySQL</a:t>
            </a:r>
            <a:endParaRPr lang="LID4096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5C748A-E6AE-7347-C318-00CCC199A07E}"/>
              </a:ext>
            </a:extLst>
          </p:cNvPr>
          <p:cNvSpPr/>
          <p:nvPr/>
        </p:nvSpPr>
        <p:spPr>
          <a:xfrm>
            <a:off x="5273084" y="3831710"/>
            <a:ext cx="2655459" cy="194352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25167615-FED6-7A21-6C82-D11E0BF0A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4921" y="3898957"/>
            <a:ext cx="1259839" cy="7232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EC7759-4788-159C-0C89-9957291A9620}"/>
              </a:ext>
            </a:extLst>
          </p:cNvPr>
          <p:cNvSpPr txBox="1"/>
          <p:nvPr/>
        </p:nvSpPr>
        <p:spPr>
          <a:xfrm>
            <a:off x="6797515" y="408514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CouchDB</a:t>
            </a:r>
            <a:endParaRPr lang="LID4096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0EE2B-BEBC-1534-BBC5-D94B7497C8AE}"/>
              </a:ext>
            </a:extLst>
          </p:cNvPr>
          <p:cNvSpPr txBox="1"/>
          <p:nvPr/>
        </p:nvSpPr>
        <p:spPr>
          <a:xfrm>
            <a:off x="6328567" y="579746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PiCas</a:t>
            </a:r>
            <a:endParaRPr lang="LID4096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C5F19-E433-2BE6-D952-DA5E0319B3D0}"/>
              </a:ext>
            </a:extLst>
          </p:cNvPr>
          <p:cNvSpPr txBox="1"/>
          <p:nvPr/>
        </p:nvSpPr>
        <p:spPr>
          <a:xfrm>
            <a:off x="5970511" y="4929838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</a:t>
            </a:r>
            <a:r>
              <a:rPr lang="en-US" sz="1100" dirty="0" err="1"/>
              <a:t>PiCas</a:t>
            </a:r>
            <a:r>
              <a:rPr lang="en-US" sz="1100" dirty="0"/>
              <a:t> Client </a:t>
            </a:r>
          </a:p>
          <a:p>
            <a:r>
              <a:rPr lang="en-US" sz="1100" dirty="0"/>
              <a:t>   (Pilot Job)</a:t>
            </a:r>
            <a:endParaRPr lang="LID4096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E61C1-4DDD-A6E0-1D4D-A3E39B43B6E9}"/>
              </a:ext>
            </a:extLst>
          </p:cNvPr>
          <p:cNvCxnSpPr>
            <a:cxnSpLocks/>
          </p:cNvCxnSpPr>
          <p:nvPr/>
        </p:nvCxnSpPr>
        <p:spPr>
          <a:xfrm>
            <a:off x="6414840" y="4540460"/>
            <a:ext cx="0" cy="4278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40782-900E-4E51-0EA9-7992AE1C982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390327" y="2553600"/>
            <a:ext cx="24514" cy="134535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847AE7E-3CD2-5B5E-0E1A-0E7EB26F73B2}"/>
              </a:ext>
            </a:extLst>
          </p:cNvPr>
          <p:cNvSpPr/>
          <p:nvPr/>
        </p:nvSpPr>
        <p:spPr>
          <a:xfrm>
            <a:off x="9681585" y="4152507"/>
            <a:ext cx="1895221" cy="1895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559B43-19AA-C656-342C-D20FEB5C0C04}"/>
              </a:ext>
            </a:extLst>
          </p:cNvPr>
          <p:cNvCxnSpPr>
            <a:cxnSpLocks/>
          </p:cNvCxnSpPr>
          <p:nvPr/>
        </p:nvCxnSpPr>
        <p:spPr>
          <a:xfrm flipH="1">
            <a:off x="7952763" y="4910199"/>
            <a:ext cx="1728822" cy="196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EB7BBB-C6EE-B706-5585-DFF9920DDAD8}"/>
              </a:ext>
            </a:extLst>
          </p:cNvPr>
          <p:cNvSpPr txBox="1"/>
          <p:nvPr/>
        </p:nvSpPr>
        <p:spPr>
          <a:xfrm>
            <a:off x="9975200" y="3844729"/>
            <a:ext cx="14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Container images</a:t>
            </a:r>
            <a:endParaRPr lang="LID4096" sz="1400" b="1" dirty="0"/>
          </a:p>
        </p:txBody>
      </p:sp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8588FD51-DF46-AC3A-BA9D-5ACADE623A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862" y="1152967"/>
            <a:ext cx="457200" cy="4572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A7002F-005B-1275-1B1B-4ABEB17D5DC1}"/>
              </a:ext>
            </a:extLst>
          </p:cNvPr>
          <p:cNvCxnSpPr>
            <a:cxnSpLocks/>
          </p:cNvCxnSpPr>
          <p:nvPr/>
        </p:nvCxnSpPr>
        <p:spPr>
          <a:xfrm>
            <a:off x="822121" y="1381567"/>
            <a:ext cx="10234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cker Hub data breach exposes data of 190,000 users.">
            <a:extLst>
              <a:ext uri="{FF2B5EF4-FFF2-40B4-BE49-F238E27FC236}">
                <a16:creationId xmlns:a16="http://schemas.microsoft.com/office/drawing/2014/main" id="{32A76B53-9229-DFF0-D847-C9FA2E64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595" y="5233451"/>
            <a:ext cx="879047" cy="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2B458E3A-C2FD-BB60-47AF-6E0AE50F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16" y="4495936"/>
            <a:ext cx="1029403" cy="5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BF8B195-AAB4-E79B-9B81-63231EA6D1D6}"/>
              </a:ext>
            </a:extLst>
          </p:cNvPr>
          <p:cNvSpPr/>
          <p:nvPr/>
        </p:nvSpPr>
        <p:spPr>
          <a:xfrm>
            <a:off x="683709" y="3622477"/>
            <a:ext cx="2042196" cy="269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30" name="Picture 6" descr="High Performance Computing (HPC)">
            <a:extLst>
              <a:ext uri="{FF2B5EF4-FFF2-40B4-BE49-F238E27FC236}">
                <a16:creationId xmlns:a16="http://schemas.microsoft.com/office/drawing/2014/main" id="{A62402B8-CB47-B310-743F-37B07C14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33" y="4121027"/>
            <a:ext cx="1420838" cy="17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AC7FF3-DD2D-28BC-4203-A6A4C946389E}"/>
              </a:ext>
            </a:extLst>
          </p:cNvPr>
          <p:cNvCxnSpPr>
            <a:cxnSpLocks/>
          </p:cNvCxnSpPr>
          <p:nvPr/>
        </p:nvCxnSpPr>
        <p:spPr>
          <a:xfrm flipV="1">
            <a:off x="2725905" y="4929838"/>
            <a:ext cx="2571399" cy="41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A49E1-1EBF-64D4-DC3F-480BDDA0EE21}"/>
              </a:ext>
            </a:extLst>
          </p:cNvPr>
          <p:cNvSpPr txBox="1"/>
          <p:nvPr/>
        </p:nvSpPr>
        <p:spPr>
          <a:xfrm>
            <a:off x="1461792" y="3275111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HPC</a:t>
            </a:r>
            <a:endParaRPr lang="LID4096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8CDCD-59BF-E095-46A9-060A61FAE517}"/>
              </a:ext>
            </a:extLst>
          </p:cNvPr>
          <p:cNvSpPr txBox="1"/>
          <p:nvPr/>
        </p:nvSpPr>
        <p:spPr>
          <a:xfrm>
            <a:off x="6359852" y="3067870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CouchDB REST API</a:t>
            </a:r>
            <a:endParaRPr lang="LID4096" sz="1000" dirty="0"/>
          </a:p>
        </p:txBody>
      </p:sp>
      <p:pic>
        <p:nvPicPr>
          <p:cNvPr id="1024" name="Content Placeholder 5">
            <a:extLst>
              <a:ext uri="{FF2B5EF4-FFF2-40B4-BE49-F238E27FC236}">
                <a16:creationId xmlns:a16="http://schemas.microsoft.com/office/drawing/2014/main" id="{4388DC98-7783-E83E-30BF-6AC85B1335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46645" y="6369502"/>
            <a:ext cx="645355" cy="4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221CA5-2D9F-48F7-D982-50CB4205026A}"/>
              </a:ext>
            </a:extLst>
          </p:cNvPr>
          <p:cNvSpPr/>
          <p:nvPr/>
        </p:nvSpPr>
        <p:spPr>
          <a:xfrm>
            <a:off x="266296" y="3275111"/>
            <a:ext cx="11629294" cy="341930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CFEB1-9C5B-D8EA-3627-73B125092222}"/>
              </a:ext>
            </a:extLst>
          </p:cNvPr>
          <p:cNvSpPr/>
          <p:nvPr/>
        </p:nvSpPr>
        <p:spPr>
          <a:xfrm>
            <a:off x="4851608" y="661966"/>
            <a:ext cx="4282232" cy="1879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Graphic 4" descr="Ui Ux outline">
            <a:extLst>
              <a:ext uri="{FF2B5EF4-FFF2-40B4-BE49-F238E27FC236}">
                <a16:creationId xmlns:a16="http://schemas.microsoft.com/office/drawing/2014/main" id="{694986E9-2BAE-3DF4-2CAA-AACF9E812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217" y="96571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B3A24-8E54-107D-A96C-19719926447B}"/>
              </a:ext>
            </a:extLst>
          </p:cNvPr>
          <p:cNvSpPr txBox="1"/>
          <p:nvPr/>
        </p:nvSpPr>
        <p:spPr>
          <a:xfrm>
            <a:off x="1988165" y="732653"/>
            <a:ext cx="86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Frontend</a:t>
            </a:r>
            <a:endParaRPr lang="LID4096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826A2C-4617-64AD-9115-E499CFE4BF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39617" y="1422918"/>
            <a:ext cx="201199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CCFDC635-C526-5833-B1D8-CD6FC163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1452" y="1077826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D43E5FF6-4E17-566E-0D19-2817D2F6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543" y="106816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C4D6F1-5D89-6A41-6762-A7CFA4E5A6CE}"/>
              </a:ext>
            </a:extLst>
          </p:cNvPr>
          <p:cNvCxnSpPr>
            <a:cxnSpLocks/>
          </p:cNvCxnSpPr>
          <p:nvPr/>
        </p:nvCxnSpPr>
        <p:spPr>
          <a:xfrm flipV="1">
            <a:off x="6398444" y="1494790"/>
            <a:ext cx="1599976" cy="24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552888-8DCE-C2F1-C48B-0663D25D599D}"/>
              </a:ext>
            </a:extLst>
          </p:cNvPr>
          <p:cNvSpPr txBox="1"/>
          <p:nvPr/>
        </p:nvSpPr>
        <p:spPr>
          <a:xfrm>
            <a:off x="5966187" y="386663"/>
            <a:ext cx="812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Backend</a:t>
            </a:r>
            <a:endParaRPr lang="LID4096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E265D-5B29-4F31-D86A-CBC78173199A}"/>
              </a:ext>
            </a:extLst>
          </p:cNvPr>
          <p:cNvSpPr txBox="1"/>
          <p:nvPr/>
        </p:nvSpPr>
        <p:spPr>
          <a:xfrm>
            <a:off x="5449383" y="2080752"/>
            <a:ext cx="1930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(Spring boot, Flask, Django )</a:t>
            </a:r>
            <a:endParaRPr lang="LID4096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5E72D-396D-2F21-3AF3-73A56DD37E47}"/>
              </a:ext>
            </a:extLst>
          </p:cNvPr>
          <p:cNvSpPr txBox="1"/>
          <p:nvPr/>
        </p:nvSpPr>
        <p:spPr>
          <a:xfrm>
            <a:off x="8230154" y="203085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MySQL</a:t>
            </a:r>
            <a:endParaRPr lang="LID4096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5C748A-E6AE-7347-C318-00CCC199A07E}"/>
              </a:ext>
            </a:extLst>
          </p:cNvPr>
          <p:cNvSpPr/>
          <p:nvPr/>
        </p:nvSpPr>
        <p:spPr>
          <a:xfrm>
            <a:off x="5273084" y="3831710"/>
            <a:ext cx="2655459" cy="194352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25167615-FED6-7A21-6C82-D11E0BF0A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4921" y="3898957"/>
            <a:ext cx="1259839" cy="7232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EC7759-4788-159C-0C89-9957291A9620}"/>
              </a:ext>
            </a:extLst>
          </p:cNvPr>
          <p:cNvSpPr txBox="1"/>
          <p:nvPr/>
        </p:nvSpPr>
        <p:spPr>
          <a:xfrm>
            <a:off x="6797515" y="408514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CouchDB</a:t>
            </a:r>
            <a:endParaRPr lang="LID4096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0EE2B-BEBC-1534-BBC5-D94B7497C8AE}"/>
              </a:ext>
            </a:extLst>
          </p:cNvPr>
          <p:cNvSpPr txBox="1"/>
          <p:nvPr/>
        </p:nvSpPr>
        <p:spPr>
          <a:xfrm>
            <a:off x="6328567" y="579746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PiCas</a:t>
            </a:r>
            <a:endParaRPr lang="LID4096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C5F19-E433-2BE6-D952-DA5E0319B3D0}"/>
              </a:ext>
            </a:extLst>
          </p:cNvPr>
          <p:cNvSpPr txBox="1"/>
          <p:nvPr/>
        </p:nvSpPr>
        <p:spPr>
          <a:xfrm>
            <a:off x="5970511" y="4929838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</a:t>
            </a:r>
            <a:r>
              <a:rPr lang="en-US" sz="1100" dirty="0" err="1"/>
              <a:t>PiCas</a:t>
            </a:r>
            <a:r>
              <a:rPr lang="en-US" sz="1100" dirty="0"/>
              <a:t> Client </a:t>
            </a:r>
          </a:p>
          <a:p>
            <a:r>
              <a:rPr lang="en-US" sz="1100" dirty="0"/>
              <a:t>   (Pilot Job)</a:t>
            </a:r>
            <a:endParaRPr lang="LID4096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E61C1-4DDD-A6E0-1D4D-A3E39B43B6E9}"/>
              </a:ext>
            </a:extLst>
          </p:cNvPr>
          <p:cNvCxnSpPr>
            <a:cxnSpLocks/>
          </p:cNvCxnSpPr>
          <p:nvPr/>
        </p:nvCxnSpPr>
        <p:spPr>
          <a:xfrm>
            <a:off x="6414840" y="4540460"/>
            <a:ext cx="0" cy="4278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40782-900E-4E51-0EA9-7992AE1C982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390327" y="2553600"/>
            <a:ext cx="24514" cy="134535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847AE7E-3CD2-5B5E-0E1A-0E7EB26F73B2}"/>
              </a:ext>
            </a:extLst>
          </p:cNvPr>
          <p:cNvSpPr/>
          <p:nvPr/>
        </p:nvSpPr>
        <p:spPr>
          <a:xfrm>
            <a:off x="9681585" y="4152507"/>
            <a:ext cx="1895221" cy="1895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559B43-19AA-C656-342C-D20FEB5C0C04}"/>
              </a:ext>
            </a:extLst>
          </p:cNvPr>
          <p:cNvCxnSpPr>
            <a:cxnSpLocks/>
          </p:cNvCxnSpPr>
          <p:nvPr/>
        </p:nvCxnSpPr>
        <p:spPr>
          <a:xfrm flipH="1">
            <a:off x="7952763" y="4910199"/>
            <a:ext cx="1728822" cy="196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EB7BBB-C6EE-B706-5585-DFF9920DDAD8}"/>
              </a:ext>
            </a:extLst>
          </p:cNvPr>
          <p:cNvSpPr txBox="1"/>
          <p:nvPr/>
        </p:nvSpPr>
        <p:spPr>
          <a:xfrm>
            <a:off x="9975200" y="3844729"/>
            <a:ext cx="14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Container images</a:t>
            </a:r>
            <a:endParaRPr lang="LID4096" sz="1400" b="1" dirty="0"/>
          </a:p>
        </p:txBody>
      </p:sp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8588FD51-DF46-AC3A-BA9D-5ACADE623A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862" y="1152967"/>
            <a:ext cx="457200" cy="4572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A7002F-005B-1275-1B1B-4ABEB17D5DC1}"/>
              </a:ext>
            </a:extLst>
          </p:cNvPr>
          <p:cNvCxnSpPr>
            <a:cxnSpLocks/>
          </p:cNvCxnSpPr>
          <p:nvPr/>
        </p:nvCxnSpPr>
        <p:spPr>
          <a:xfrm>
            <a:off x="822121" y="1381567"/>
            <a:ext cx="10234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cker Hub data breach exposes data of 190,000 users.">
            <a:extLst>
              <a:ext uri="{FF2B5EF4-FFF2-40B4-BE49-F238E27FC236}">
                <a16:creationId xmlns:a16="http://schemas.microsoft.com/office/drawing/2014/main" id="{32A76B53-9229-DFF0-D847-C9FA2E64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595" y="5233451"/>
            <a:ext cx="879047" cy="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2B458E3A-C2FD-BB60-47AF-6E0AE50F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16" y="4495936"/>
            <a:ext cx="1029403" cy="5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BF8B195-AAB4-E79B-9B81-63231EA6D1D6}"/>
              </a:ext>
            </a:extLst>
          </p:cNvPr>
          <p:cNvSpPr/>
          <p:nvPr/>
        </p:nvSpPr>
        <p:spPr>
          <a:xfrm>
            <a:off x="683709" y="3622477"/>
            <a:ext cx="2042196" cy="269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30" name="Picture 6" descr="High Performance Computing (HPC)">
            <a:extLst>
              <a:ext uri="{FF2B5EF4-FFF2-40B4-BE49-F238E27FC236}">
                <a16:creationId xmlns:a16="http://schemas.microsoft.com/office/drawing/2014/main" id="{A62402B8-CB47-B310-743F-37B07C14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33" y="4121027"/>
            <a:ext cx="1420838" cy="17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AC7FF3-DD2D-28BC-4203-A6A4C946389E}"/>
              </a:ext>
            </a:extLst>
          </p:cNvPr>
          <p:cNvCxnSpPr>
            <a:cxnSpLocks/>
          </p:cNvCxnSpPr>
          <p:nvPr/>
        </p:nvCxnSpPr>
        <p:spPr>
          <a:xfrm flipV="1">
            <a:off x="2725905" y="4929838"/>
            <a:ext cx="2571399" cy="41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A49E1-1EBF-64D4-DC3F-480BDDA0EE21}"/>
              </a:ext>
            </a:extLst>
          </p:cNvPr>
          <p:cNvSpPr txBox="1"/>
          <p:nvPr/>
        </p:nvSpPr>
        <p:spPr>
          <a:xfrm>
            <a:off x="1461792" y="3275111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HPC</a:t>
            </a:r>
            <a:endParaRPr lang="LID4096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8CDCD-59BF-E095-46A9-060A61FAE517}"/>
              </a:ext>
            </a:extLst>
          </p:cNvPr>
          <p:cNvSpPr txBox="1"/>
          <p:nvPr/>
        </p:nvSpPr>
        <p:spPr>
          <a:xfrm>
            <a:off x="6359852" y="3067870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CouchDB REST API</a:t>
            </a:r>
            <a:endParaRPr lang="LID4096" sz="1000" dirty="0"/>
          </a:p>
        </p:txBody>
      </p:sp>
      <p:pic>
        <p:nvPicPr>
          <p:cNvPr id="1024" name="Content Placeholder 5">
            <a:extLst>
              <a:ext uri="{FF2B5EF4-FFF2-40B4-BE49-F238E27FC236}">
                <a16:creationId xmlns:a16="http://schemas.microsoft.com/office/drawing/2014/main" id="{4388DC98-7783-E83E-30BF-6AC85B1335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46645" y="6369502"/>
            <a:ext cx="645355" cy="488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1875A-7E58-786F-908E-7F93419FF76F}"/>
              </a:ext>
            </a:extLst>
          </p:cNvPr>
          <p:cNvSpPr txBox="1"/>
          <p:nvPr/>
        </p:nvSpPr>
        <p:spPr>
          <a:xfrm>
            <a:off x="10849301" y="28584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Phase-1</a:t>
            </a:r>
            <a:endParaRPr lang="LID4096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B2A8A-39A4-52C0-AE70-618BE6F76297}"/>
              </a:ext>
            </a:extLst>
          </p:cNvPr>
          <p:cNvSpPr txBox="1"/>
          <p:nvPr/>
        </p:nvSpPr>
        <p:spPr>
          <a:xfrm>
            <a:off x="294007" y="950582"/>
            <a:ext cx="10989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pilot job interact with HPC?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pilot job submitted to the HPC scheduler (</a:t>
            </a:r>
            <a:r>
              <a:rPr lang="en-US" dirty="0" err="1"/>
              <a:t>Slurm</a:t>
            </a:r>
            <a:r>
              <a:rPr lang="en-US" dirty="0"/>
              <a:t>) as a regular job?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often do we submit pilot job? Who submits pilot job? Admin?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how long does the pilot job runs on worker node?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we handle if many users are submitting jobs from the UI, but the pilot job is not running?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there a way to automate pilot job submission?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UI?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Automated submission of pilot job at system startup?</a:t>
            </a:r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74FC5-ED98-E27E-81F3-79FBC3FF02CF}"/>
              </a:ext>
            </a:extLst>
          </p:cNvPr>
          <p:cNvSpPr txBox="1"/>
          <p:nvPr/>
        </p:nvSpPr>
        <p:spPr>
          <a:xfrm>
            <a:off x="413648" y="393107"/>
            <a:ext cx="43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 about pilot job framework (</a:t>
            </a:r>
            <a:r>
              <a:rPr lang="en-US" b="1" dirty="0" err="1"/>
              <a:t>PiCas</a:t>
            </a:r>
            <a:r>
              <a:rPr lang="en-US" b="1" dirty="0"/>
              <a:t>)</a:t>
            </a:r>
            <a:endParaRPr lang="LID4096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1CDC5-3733-B16C-7575-B75E0563275E}"/>
              </a:ext>
            </a:extLst>
          </p:cNvPr>
          <p:cNvSpPr txBox="1"/>
          <p:nvPr/>
        </p:nvSpPr>
        <p:spPr>
          <a:xfrm>
            <a:off x="413648" y="3724048"/>
            <a:ext cx="4384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question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have different tables in CouchDB?</a:t>
            </a:r>
          </a:p>
          <a:p>
            <a:endParaRPr lang="en-US" b="1" dirty="0"/>
          </a:p>
          <a:p>
            <a:endParaRPr lang="LID4096" b="1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1BA91F3-F837-2FD0-191B-5DA985F3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645" y="6369502"/>
            <a:ext cx="645355" cy="4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200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Designing the national HPC and public cloud-based solutions for the data-driven animal behavior detection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3</cp:revision>
  <dcterms:created xsi:type="dcterms:W3CDTF">2023-10-09T07:43:41Z</dcterms:created>
  <dcterms:modified xsi:type="dcterms:W3CDTF">2023-11-22T11:23:15Z</dcterms:modified>
</cp:coreProperties>
</file>