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9" r:id="rId2"/>
    <p:sldId id="564" r:id="rId3"/>
    <p:sldId id="565" r:id="rId4"/>
    <p:sldId id="573" r:id="rId5"/>
    <p:sldId id="574" r:id="rId6"/>
    <p:sldId id="578" r:id="rId7"/>
    <p:sldId id="577" r:id="rId8"/>
    <p:sldId id="562" r:id="rId9"/>
    <p:sldId id="588" r:id="rId10"/>
    <p:sldId id="587" r:id="rId11"/>
    <p:sldId id="569" r:id="rId12"/>
    <p:sldId id="584" r:id="rId13"/>
    <p:sldId id="567" r:id="rId14"/>
    <p:sldId id="581" r:id="rId15"/>
    <p:sldId id="580" r:id="rId16"/>
    <p:sldId id="568" r:id="rId17"/>
    <p:sldId id="582" r:id="rId18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31"/>
    <a:srgbClr val="6D6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1.sv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eg"/><Relationship Id="rId7" Type="http://schemas.openxmlformats.org/officeDocument/2006/relationships/image" Target="../media/image6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0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                                  Running Yolov5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PiCas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7807843" cy="1334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Drawbacks</a:t>
            </a:r>
          </a:p>
          <a:p>
            <a:pPr marL="954279" lvl="1" indent="-329698">
              <a:buFont typeface="Wingdings" panose="05000000000000000000" pitchFamily="2" charset="2"/>
              <a:buChar char="ü"/>
            </a:pPr>
            <a:r>
              <a:rPr lang="en-US" sz="1615" dirty="0"/>
              <a:t>Let’s say we have 10s, 100s, or 1000s tasks that we want to execute on a cluster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Hard to track and monitor tasks - no centralized DB</a:t>
            </a:r>
          </a:p>
          <a:p>
            <a:pPr marL="1411479" lvl="2" indent="-329698">
              <a:buFont typeface="Arial" panose="020B0604020202020204" pitchFamily="34" charset="0"/>
              <a:buChar char="•"/>
            </a:pPr>
            <a:r>
              <a:rPr lang="en-US" sz="1615" dirty="0"/>
              <a:t>Job submission overhead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FC813-7002-7449-1A17-0A452BF8E14B}"/>
              </a:ext>
            </a:extLst>
          </p:cNvPr>
          <p:cNvSpPr/>
          <p:nvPr/>
        </p:nvSpPr>
        <p:spPr>
          <a:xfrm>
            <a:off x="1882627" y="4940597"/>
            <a:ext cx="1422636" cy="16783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1F87C-F82A-6B1A-C19B-9992C738D18B}"/>
              </a:ext>
            </a:extLst>
          </p:cNvPr>
          <p:cNvSpPr/>
          <p:nvPr/>
        </p:nvSpPr>
        <p:spPr>
          <a:xfrm>
            <a:off x="5739332" y="5145701"/>
            <a:ext cx="1196333" cy="1507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2314C-5737-29EF-5591-3C7799C1846B}"/>
              </a:ext>
            </a:extLst>
          </p:cNvPr>
          <p:cNvSpPr txBox="1"/>
          <p:nvPr/>
        </p:nvSpPr>
        <p:spPr>
          <a:xfrm>
            <a:off x="3855443" y="5016699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tasks</a:t>
            </a:r>
            <a:endParaRPr lang="LID4096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D8939B-A759-CFF6-CF19-BF3E05AB0D0A}"/>
              </a:ext>
            </a:extLst>
          </p:cNvPr>
          <p:cNvSpPr/>
          <p:nvPr/>
        </p:nvSpPr>
        <p:spPr>
          <a:xfrm>
            <a:off x="2042716" y="5092997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1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F7B2E9-AF01-5E2A-84B5-EC0A9733C32E}"/>
              </a:ext>
            </a:extLst>
          </p:cNvPr>
          <p:cNvSpPr/>
          <p:nvPr/>
        </p:nvSpPr>
        <p:spPr>
          <a:xfrm>
            <a:off x="2042716" y="5434946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2</a:t>
            </a:r>
            <a:endParaRPr lang="LID4096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37CE8D-8667-0AD9-9380-D6263740A6BF}"/>
              </a:ext>
            </a:extLst>
          </p:cNvPr>
          <p:cNvCxnSpPr>
            <a:cxnSpLocks/>
          </p:cNvCxnSpPr>
          <p:nvPr/>
        </p:nvCxnSpPr>
        <p:spPr>
          <a:xfrm>
            <a:off x="3367337" y="5292333"/>
            <a:ext cx="2175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BDD1E-B62B-5E2A-F1AF-5835E1AA07E9}"/>
              </a:ext>
            </a:extLst>
          </p:cNvPr>
          <p:cNvCxnSpPr>
            <a:cxnSpLocks/>
          </p:cNvCxnSpPr>
          <p:nvPr/>
        </p:nvCxnSpPr>
        <p:spPr>
          <a:xfrm flipH="1">
            <a:off x="3436039" y="6344686"/>
            <a:ext cx="1982554" cy="21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02FDDB-B180-8E54-DC79-F9F7DBB643FE}"/>
              </a:ext>
            </a:extLst>
          </p:cNvPr>
          <p:cNvSpPr txBox="1"/>
          <p:nvPr/>
        </p:nvSpPr>
        <p:spPr>
          <a:xfrm>
            <a:off x="3816569" y="5870058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06390-2A62-3469-F8F8-5B22CFACC475}"/>
              </a:ext>
            </a:extLst>
          </p:cNvPr>
          <p:cNvSpPr/>
          <p:nvPr/>
        </p:nvSpPr>
        <p:spPr>
          <a:xfrm>
            <a:off x="2042715" y="6193901"/>
            <a:ext cx="1139504" cy="189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Job n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B63D8-2AEC-373C-A350-EFEC5BE63BC3}"/>
              </a:ext>
            </a:extLst>
          </p:cNvPr>
          <p:cNvSpPr txBox="1"/>
          <p:nvPr/>
        </p:nvSpPr>
        <p:spPr>
          <a:xfrm>
            <a:off x="5970122" y="4807147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8B485-90C6-8EA4-6313-D1E2FF21680E}"/>
              </a:ext>
            </a:extLst>
          </p:cNvPr>
          <p:cNvSpPr txBox="1"/>
          <p:nvPr/>
        </p:nvSpPr>
        <p:spPr>
          <a:xfrm>
            <a:off x="2508996" y="5529720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8E4D2-449B-84B0-51F5-3A337FC6E3D6}"/>
              </a:ext>
            </a:extLst>
          </p:cNvPr>
          <p:cNvSpPr txBox="1"/>
          <p:nvPr/>
        </p:nvSpPr>
        <p:spPr>
          <a:xfrm>
            <a:off x="2508996" y="5738978"/>
            <a:ext cx="134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</a:t>
            </a:r>
            <a:endParaRPr lang="LID4096" sz="2000" b="1" dirty="0"/>
          </a:p>
        </p:txBody>
      </p:sp>
      <p:pic>
        <p:nvPicPr>
          <p:cNvPr id="28" name="Picture 27" descr="High Performance Computing (HPC)">
            <a:extLst>
              <a:ext uri="{FF2B5EF4-FFF2-40B4-BE49-F238E27FC236}">
                <a16:creationId xmlns:a16="http://schemas.microsoft.com/office/drawing/2014/main" id="{83AF7F29-6EC0-4620-B419-745783C6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10" y="5283177"/>
            <a:ext cx="884212" cy="11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4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" grpId="0" animBg="1"/>
      <p:bldP spid="6" grpId="0" animBg="1"/>
      <p:bldP spid="7" grpId="0"/>
      <p:bldP spid="10" grpId="0" animBg="1"/>
      <p:bldP spid="11" grpId="0" animBg="1"/>
      <p:bldP spid="15" grpId="0"/>
      <p:bldP spid="16" grpId="0" animBg="1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C3F7-2D10-37BA-7672-4E72578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D81A-053F-0071-1933-BCC9843BF72B}"/>
              </a:ext>
            </a:extLst>
          </p:cNvPr>
          <p:cNvSpPr/>
          <p:nvPr/>
        </p:nvSpPr>
        <p:spPr>
          <a:xfrm>
            <a:off x="2560572" y="2918107"/>
            <a:ext cx="1717808" cy="156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EA441-637A-A4DF-D218-0B1F33F8088F}"/>
              </a:ext>
            </a:extLst>
          </p:cNvPr>
          <p:cNvSpPr/>
          <p:nvPr/>
        </p:nvSpPr>
        <p:spPr>
          <a:xfrm>
            <a:off x="9137009" y="2679737"/>
            <a:ext cx="1677872" cy="2414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021F48A-A3F4-3D69-E34A-54B4620DF42E}"/>
              </a:ext>
            </a:extLst>
          </p:cNvPr>
          <p:cNvSpPr/>
          <p:nvPr/>
        </p:nvSpPr>
        <p:spPr>
          <a:xfrm>
            <a:off x="6097443" y="2849014"/>
            <a:ext cx="1249118" cy="167488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60BF4-C429-645B-E638-03C011FB09DF}"/>
              </a:ext>
            </a:extLst>
          </p:cNvPr>
          <p:cNvCxnSpPr/>
          <p:nvPr/>
        </p:nvCxnSpPr>
        <p:spPr>
          <a:xfrm>
            <a:off x="4278384" y="3264967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F05C82-D7DB-6B7F-1A06-529CF4EA5358}"/>
              </a:ext>
            </a:extLst>
          </p:cNvPr>
          <p:cNvCxnSpPr>
            <a:cxnSpLocks/>
          </p:cNvCxnSpPr>
          <p:nvPr/>
        </p:nvCxnSpPr>
        <p:spPr>
          <a:xfrm>
            <a:off x="7332255" y="3357246"/>
            <a:ext cx="1804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53FC7-EB95-12F5-E6DA-4F38C1625041}"/>
              </a:ext>
            </a:extLst>
          </p:cNvPr>
          <p:cNvSpPr txBox="1"/>
          <p:nvPr/>
        </p:nvSpPr>
        <p:spPr>
          <a:xfrm>
            <a:off x="9492969" y="2679737"/>
            <a:ext cx="88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Cluster</a:t>
            </a:r>
            <a:endParaRPr lang="LID4096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99A103-3D88-D16A-812F-13C8AA6EE3F7}"/>
              </a:ext>
            </a:extLst>
          </p:cNvPr>
          <p:cNvCxnSpPr>
            <a:cxnSpLocks/>
          </p:cNvCxnSpPr>
          <p:nvPr/>
        </p:nvCxnSpPr>
        <p:spPr>
          <a:xfrm flipH="1" flipV="1">
            <a:off x="4278381" y="4145959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FEE3C-A24E-E955-CCD1-9E9693B31667}"/>
              </a:ext>
            </a:extLst>
          </p:cNvPr>
          <p:cNvSpPr txBox="1"/>
          <p:nvPr/>
        </p:nvSpPr>
        <p:spPr>
          <a:xfrm>
            <a:off x="4626397" y="2946023"/>
            <a:ext cx="134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Submit task</a:t>
            </a:r>
            <a:endParaRPr lang="LID4096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A4E9EC-A958-4AA1-73FB-C8C33E5EABD1}"/>
              </a:ext>
            </a:extLst>
          </p:cNvPr>
          <p:cNvCxnSpPr>
            <a:cxnSpLocks/>
          </p:cNvCxnSpPr>
          <p:nvPr/>
        </p:nvCxnSpPr>
        <p:spPr>
          <a:xfrm flipH="1" flipV="1">
            <a:off x="7332255" y="4145960"/>
            <a:ext cx="18047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E52283-F374-B7B5-B522-F15D46B34903}"/>
              </a:ext>
            </a:extLst>
          </p:cNvPr>
          <p:cNvSpPr txBox="1"/>
          <p:nvPr/>
        </p:nvSpPr>
        <p:spPr>
          <a:xfrm>
            <a:off x="7688214" y="286440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 and process task</a:t>
            </a:r>
            <a:endParaRPr lang="LID4096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08B59-8EBD-2E36-C711-6628F5DB7583}"/>
              </a:ext>
            </a:extLst>
          </p:cNvPr>
          <p:cNvSpPr txBox="1"/>
          <p:nvPr/>
        </p:nvSpPr>
        <p:spPr>
          <a:xfrm>
            <a:off x="4557310" y="3702478"/>
            <a:ext cx="1346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status and output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D03874-50B8-DA69-B8A4-06090F6370EB}"/>
              </a:ext>
            </a:extLst>
          </p:cNvPr>
          <p:cNvSpPr txBox="1"/>
          <p:nvPr/>
        </p:nvSpPr>
        <p:spPr>
          <a:xfrm>
            <a:off x="7665963" y="3640923"/>
            <a:ext cx="134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 status and output 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51905E-6434-573E-C16E-2CBACAB2C6AE}"/>
              </a:ext>
            </a:extLst>
          </p:cNvPr>
          <p:cNvSpPr txBox="1"/>
          <p:nvPr/>
        </p:nvSpPr>
        <p:spPr>
          <a:xfrm>
            <a:off x="2906920" y="3373856"/>
            <a:ext cx="1178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 App</a:t>
            </a:r>
            <a:endParaRPr lang="LID4096" sz="1600" dirty="0"/>
          </a:p>
        </p:txBody>
      </p:sp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834140F9-45E8-3374-3EEB-6DCE8BEA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pic>
        <p:nvPicPr>
          <p:cNvPr id="12" name="Picture 11" descr="dCache Project · GitHub">
            <a:extLst>
              <a:ext uri="{FF2B5EF4-FFF2-40B4-BE49-F238E27FC236}">
                <a16:creationId xmlns:a16="http://schemas.microsoft.com/office/drawing/2014/main" id="{C7552790-A37D-7BF3-4A0A-6C0F4835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716" y="5901305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80E35C-530B-670F-862C-A9670F6106B6}"/>
              </a:ext>
            </a:extLst>
          </p:cNvPr>
          <p:cNvCxnSpPr>
            <a:cxnSpLocks/>
          </p:cNvCxnSpPr>
          <p:nvPr/>
        </p:nvCxnSpPr>
        <p:spPr>
          <a:xfrm>
            <a:off x="9985800" y="5093766"/>
            <a:ext cx="0" cy="8075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64BC83-7254-919C-2C25-4149FDA83B92}"/>
              </a:ext>
            </a:extLst>
          </p:cNvPr>
          <p:cNvCxnSpPr>
            <a:cxnSpLocks/>
          </p:cNvCxnSpPr>
          <p:nvPr/>
        </p:nvCxnSpPr>
        <p:spPr>
          <a:xfrm>
            <a:off x="9985800" y="1725845"/>
            <a:ext cx="1168" cy="92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igh Performance Computing (HPC)">
            <a:extLst>
              <a:ext uri="{FF2B5EF4-FFF2-40B4-BE49-F238E27FC236}">
                <a16:creationId xmlns:a16="http://schemas.microsoft.com/office/drawing/2014/main" id="{52D428F8-9A96-5FD5-CB46-DFF88CC9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314" y="3157898"/>
            <a:ext cx="1243976" cy="179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CD99-AB4E-41B1-A275-F72F3940E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314" y="522593"/>
            <a:ext cx="1155024" cy="1220317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917CB863-2D95-C8BA-DCCC-F982EAD90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2156376"/>
            <a:ext cx="368710" cy="3687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3933C-37F7-12DC-7419-A4B4BE72FA4B}"/>
              </a:ext>
            </a:extLst>
          </p:cNvPr>
          <p:cNvCxnSpPr>
            <a:stCxn id="17" idx="3"/>
          </p:cNvCxnSpPr>
          <p:nvPr/>
        </p:nvCxnSpPr>
        <p:spPr>
          <a:xfrm>
            <a:off x="799343" y="2340731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60DA5908-7401-862D-0710-68E160C38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646" y="2587464"/>
            <a:ext cx="368710" cy="36871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B0D19-ADDA-A3AD-6567-616A372D12D4}"/>
              </a:ext>
            </a:extLst>
          </p:cNvPr>
          <p:cNvCxnSpPr>
            <a:stCxn id="21" idx="3"/>
          </p:cNvCxnSpPr>
          <p:nvPr/>
        </p:nvCxnSpPr>
        <p:spPr>
          <a:xfrm>
            <a:off x="783356" y="2771819"/>
            <a:ext cx="1761229" cy="9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A0344313-B1D8-579B-CEA1-E7C5E5013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633" y="4523902"/>
            <a:ext cx="368710" cy="36871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D7285A-EA13-21C4-0C2E-5A82603072B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99343" y="3880410"/>
            <a:ext cx="1761229" cy="8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27333D-89B4-174C-663F-3CF98092F4EB}"/>
              </a:ext>
            </a:extLst>
          </p:cNvPr>
          <p:cNvSpPr txBox="1"/>
          <p:nvPr/>
        </p:nvSpPr>
        <p:spPr>
          <a:xfrm>
            <a:off x="460663" y="2972327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49C915-109C-F08F-5D63-C5D38665680F}"/>
              </a:ext>
            </a:extLst>
          </p:cNvPr>
          <p:cNvSpPr txBox="1"/>
          <p:nvPr/>
        </p:nvSpPr>
        <p:spPr>
          <a:xfrm>
            <a:off x="463558" y="3176786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4A5EB1-4F74-4019-BF72-EB10B5C3C67B}"/>
              </a:ext>
            </a:extLst>
          </p:cNvPr>
          <p:cNvSpPr txBox="1"/>
          <p:nvPr/>
        </p:nvSpPr>
        <p:spPr>
          <a:xfrm>
            <a:off x="479545" y="3397398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8377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/>
      <p:bldP spid="18" grpId="0"/>
      <p:bldP spid="25" grpId="0"/>
      <p:bldP spid="26" grpId="0"/>
      <p:bldP spid="27" grpId="0"/>
      <p:bldP spid="28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90" y="1062067"/>
            <a:ext cx="10172248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2595797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874342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924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5036325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4314870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52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7476851" y="1790042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755396" y="3182615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78" y="2897323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10095334" y="17724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9373879" y="3164977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61" y="28796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999388" y="3405340"/>
            <a:ext cx="144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Efficient</a:t>
            </a:r>
          </a:p>
          <a:p>
            <a:r>
              <a:rPr lang="en-US" sz="1600" dirty="0"/>
              <a:t>interaction</a:t>
            </a:r>
          </a:p>
          <a:p>
            <a:r>
              <a:rPr lang="en-US" sz="1600" dirty="0"/>
              <a:t>with pipeline</a:t>
            </a:r>
            <a:endParaRPr lang="LID4096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4584382" y="3402072"/>
            <a:ext cx="129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Hides technical details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923084" y="3512624"/>
            <a:ext cx="123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Reduces job </a:t>
            </a:r>
          </a:p>
          <a:p>
            <a:r>
              <a:rPr lang="en-US" sz="1600" dirty="0"/>
              <a:t>submission </a:t>
            </a:r>
          </a:p>
          <a:p>
            <a:r>
              <a:rPr lang="en-US" sz="1600" dirty="0"/>
              <a:t>overhead</a:t>
            </a:r>
            <a:endParaRPr lang="LID4096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9478337" y="3629441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  <a:endParaRPr lang="LID4096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34606-E25F-51FE-D656-41833A18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6" y="166793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Our approach:   Job management framework  +  User Interface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F1D38-CAF2-D87C-E7FE-F47065CACD6B}"/>
              </a:ext>
            </a:extLst>
          </p:cNvPr>
          <p:cNvSpPr txBox="1"/>
          <p:nvPr/>
        </p:nvSpPr>
        <p:spPr>
          <a:xfrm>
            <a:off x="552449" y="1106898"/>
            <a:ext cx="580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state-of-the-art object detection algorithm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71FA7-FA3C-72A4-1A2F-36337B6061CB}"/>
              </a:ext>
            </a:extLst>
          </p:cNvPr>
          <p:cNvSpPr/>
          <p:nvPr/>
        </p:nvSpPr>
        <p:spPr>
          <a:xfrm>
            <a:off x="4946005" y="2045790"/>
            <a:ext cx="1279236" cy="1148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Yolov5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(.</a:t>
            </a:r>
            <a:r>
              <a:rPr lang="en-US" b="1" dirty="0" err="1">
                <a:solidFill>
                  <a:schemeClr val="tx1"/>
                </a:solidFill>
              </a:rPr>
              <a:t>py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CE4832-1DC0-5A38-357C-7706C01476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48173" y="2619950"/>
            <a:ext cx="149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C40291-9AC5-27BD-3C45-777FE0FE08F9}"/>
              </a:ext>
            </a:extLst>
          </p:cNvPr>
          <p:cNvCxnSpPr/>
          <p:nvPr/>
        </p:nvCxnSpPr>
        <p:spPr>
          <a:xfrm>
            <a:off x="6225241" y="2619950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927029-4F0F-795F-FA04-8A0FBF349922}"/>
              </a:ext>
            </a:extLst>
          </p:cNvPr>
          <p:cNvSpPr txBox="1"/>
          <p:nvPr/>
        </p:nvSpPr>
        <p:spPr>
          <a:xfrm>
            <a:off x="5063451" y="3394312"/>
            <a:ext cx="2226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Parameters/Hyper-parameters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Epoch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Learning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Batch-size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….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83A7F-1B5B-2829-F765-05A0D5899E4F}"/>
              </a:ext>
            </a:extLst>
          </p:cNvPr>
          <p:cNvSpPr txBox="1"/>
          <p:nvPr/>
        </p:nvSpPr>
        <p:spPr>
          <a:xfrm>
            <a:off x="7512174" y="2481449"/>
            <a:ext cx="163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Training/Inference result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AE5EF-5882-8683-A803-2882BE0B4883}"/>
              </a:ext>
            </a:extLst>
          </p:cNvPr>
          <p:cNvSpPr txBox="1"/>
          <p:nvPr/>
        </p:nvSpPr>
        <p:spPr>
          <a:xfrm>
            <a:off x="2379028" y="2481449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data</a:t>
            </a:r>
            <a:endParaRPr lang="LID4096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6" y="4819382"/>
            <a:ext cx="11334535" cy="16045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7EEF22A-7BE4-1246-5C30-BFE2D76E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8F9A5-F407-2AA6-D9B5-9BF053D3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0451"/>
            <a:ext cx="7763080" cy="109895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570860-84A5-1772-CFE8-476E451A892C}"/>
              </a:ext>
            </a:extLst>
          </p:cNvPr>
          <p:cNvSpPr/>
          <p:nvPr/>
        </p:nvSpPr>
        <p:spPr>
          <a:xfrm>
            <a:off x="1414701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Preparation</a:t>
            </a:r>
            <a:endParaRPr lang="LID4096" b="1" dirty="0">
              <a:solidFill>
                <a:schemeClr val="tx1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9C27ACA-AD1A-8C93-F807-836E4045DEE1}"/>
              </a:ext>
            </a:extLst>
          </p:cNvPr>
          <p:cNvSpPr/>
          <p:nvPr/>
        </p:nvSpPr>
        <p:spPr>
          <a:xfrm>
            <a:off x="5376272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9B2A4-FE7D-6315-1274-19E43CA21616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3319001" y="5274905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0D3BF98-9F87-91CA-CF20-E510E65F48F4}"/>
              </a:ext>
            </a:extLst>
          </p:cNvPr>
          <p:cNvSpPr/>
          <p:nvPr/>
        </p:nvSpPr>
        <p:spPr>
          <a:xfrm>
            <a:off x="9337843" y="4460124"/>
            <a:ext cx="1904300" cy="162956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Publish Image</a:t>
            </a:r>
            <a:endParaRPr lang="LID4096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36276A-7885-27C8-44B6-0BEC5001295D}"/>
              </a:ext>
            </a:extLst>
          </p:cNvPr>
          <p:cNvCxnSpPr/>
          <p:nvPr/>
        </p:nvCxnSpPr>
        <p:spPr>
          <a:xfrm>
            <a:off x="7280572" y="5274905"/>
            <a:ext cx="2057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CC4F42-D1F4-41D4-5B39-2290D9DC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29" y="1939738"/>
            <a:ext cx="1520176" cy="161704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FA705A-779A-16A3-F4C3-90E6E6052BC1}"/>
              </a:ext>
            </a:extLst>
          </p:cNvPr>
          <p:cNvCxnSpPr>
            <a:cxnSpLocks/>
          </p:cNvCxnSpPr>
          <p:nvPr/>
        </p:nvCxnSpPr>
        <p:spPr>
          <a:xfrm>
            <a:off x="1002617" y="3536821"/>
            <a:ext cx="824168" cy="10563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BF8E4DF-6D1E-BF36-F0AB-D2C39B9A2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045" y="1907258"/>
            <a:ext cx="1663956" cy="12415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DAEDF5-984B-A950-9630-DBBE9C869932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 flipH="1">
            <a:off x="2366851" y="3148758"/>
            <a:ext cx="509172" cy="13113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1E8F2CA-CA76-32C5-FEC3-28E41BB50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807" y="1874447"/>
            <a:ext cx="2383314" cy="168233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AC0C5-858B-49B8-4348-B2123BFB98A8}"/>
              </a:ext>
            </a:extLst>
          </p:cNvPr>
          <p:cNvCxnSpPr>
            <a:cxnSpLocks/>
          </p:cNvCxnSpPr>
          <p:nvPr/>
        </p:nvCxnSpPr>
        <p:spPr>
          <a:xfrm flipH="1">
            <a:off x="3064415" y="3352773"/>
            <a:ext cx="1283221" cy="13749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5DD6F458-FFFA-B4DE-21D7-ED80CD028E34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C44BD-8F4F-5B96-4F91-FFECE247160C}"/>
              </a:ext>
            </a:extLst>
          </p:cNvPr>
          <p:cNvSpPr txBox="1"/>
          <p:nvPr/>
        </p:nvSpPr>
        <p:spPr>
          <a:xfrm>
            <a:off x="8040745" y="499790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push</a:t>
            </a:r>
            <a:endParaRPr lang="LID4096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7E749-0119-EB50-03E1-2EDA05B6B4E0}"/>
              </a:ext>
            </a:extLst>
          </p:cNvPr>
          <p:cNvSpPr txBox="1"/>
          <p:nvPr/>
        </p:nvSpPr>
        <p:spPr>
          <a:xfrm>
            <a:off x="3965810" y="4993216"/>
            <a:ext cx="16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build</a:t>
            </a:r>
            <a:endParaRPr lang="LID4096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43BE6-686E-FCC2-E35D-B4C995A57D0E}"/>
              </a:ext>
            </a:extLst>
          </p:cNvPr>
          <p:cNvSpPr txBox="1"/>
          <p:nvPr/>
        </p:nvSpPr>
        <p:spPr>
          <a:xfrm>
            <a:off x="87340" y="827576"/>
            <a:ext cx="50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First, prepare an image by following the following steps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59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1DB0F-1944-CACB-FDAE-75347818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31" y="3071321"/>
            <a:ext cx="1606181" cy="14230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275E70-99FC-6F8B-D8F2-4360BD7A5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874" y="3071320"/>
            <a:ext cx="1442919" cy="135273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3BD45FB4-4288-DD78-1BC9-9C1A95B3461E}"/>
              </a:ext>
            </a:extLst>
          </p:cNvPr>
          <p:cNvSpPr/>
          <p:nvPr/>
        </p:nvSpPr>
        <p:spPr>
          <a:xfrm>
            <a:off x="7331155" y="3402393"/>
            <a:ext cx="687898" cy="69058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38EAA-6351-0753-F174-BEA8567C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0415" y="3126051"/>
            <a:ext cx="1477236" cy="1495399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B886EB2-A4DD-77DF-BB89-7E45C6AD7912}"/>
              </a:ext>
            </a:extLst>
          </p:cNvPr>
          <p:cNvSpPr/>
          <p:nvPr/>
        </p:nvSpPr>
        <p:spPr>
          <a:xfrm>
            <a:off x="8186689" y="3655636"/>
            <a:ext cx="1267704" cy="2018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AAEC06A-F62C-DC05-81C5-4AAA99163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504" y="271414"/>
            <a:ext cx="1443493" cy="8611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83D20D-DBAC-EEF0-2556-6BBE4A02A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921" y="271415"/>
            <a:ext cx="1167555" cy="86117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16F5AC-8178-17C4-BD4F-26CAA8A49235}"/>
              </a:ext>
            </a:extLst>
          </p:cNvPr>
          <p:cNvSpPr/>
          <p:nvPr/>
        </p:nvSpPr>
        <p:spPr>
          <a:xfrm>
            <a:off x="5990010" y="593879"/>
            <a:ext cx="687898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2809904-34CA-F8AF-E49E-C1702FD188B5}"/>
              </a:ext>
            </a:extLst>
          </p:cNvPr>
          <p:cNvSpPr/>
          <p:nvPr/>
        </p:nvSpPr>
        <p:spPr>
          <a:xfrm>
            <a:off x="8491327" y="593879"/>
            <a:ext cx="1039087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A6A111-0807-BAF5-9CBE-F1786A6A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9842" y="314057"/>
            <a:ext cx="744023" cy="794752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E80FAF6-DEF0-86AA-A2C5-913620AA6860}"/>
              </a:ext>
            </a:extLst>
          </p:cNvPr>
          <p:cNvSpPr/>
          <p:nvPr/>
        </p:nvSpPr>
        <p:spPr>
          <a:xfrm rot="5400000">
            <a:off x="9537248" y="2154551"/>
            <a:ext cx="1245454" cy="2162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D564F77-D582-C8D2-B9F2-2E8168AF788C}"/>
              </a:ext>
            </a:extLst>
          </p:cNvPr>
          <p:cNvSpPr/>
          <p:nvPr/>
        </p:nvSpPr>
        <p:spPr>
          <a:xfrm rot="16200000">
            <a:off x="9753907" y="5027519"/>
            <a:ext cx="996459" cy="18432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6" name="Picture 35" descr="dCache Project · GitHub">
            <a:extLst>
              <a:ext uri="{FF2B5EF4-FFF2-40B4-BE49-F238E27FC236}">
                <a16:creationId xmlns:a16="http://schemas.microsoft.com/office/drawing/2014/main" id="{FACE43E5-A723-0AB9-BA93-8A2B6BC4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32" y="5617910"/>
            <a:ext cx="578331" cy="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92491B9-04D5-2138-DB8A-5B0E8D9E552D}"/>
              </a:ext>
            </a:extLst>
          </p:cNvPr>
          <p:cNvSpPr/>
          <p:nvPr/>
        </p:nvSpPr>
        <p:spPr>
          <a:xfrm>
            <a:off x="5889868" y="3655636"/>
            <a:ext cx="1349831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207ACACB-99CD-43B8-C2C3-9A180B2C08E7}"/>
              </a:ext>
            </a:extLst>
          </p:cNvPr>
          <p:cNvSpPr/>
          <p:nvPr/>
        </p:nvSpPr>
        <p:spPr>
          <a:xfrm>
            <a:off x="2991061" y="3615198"/>
            <a:ext cx="1219382" cy="2181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4FD8629-408F-8FAD-FE05-65145A36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68"/>
            <a:ext cx="10515600" cy="471784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Demo:  Running Yolo via UI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35FEE5-2164-D337-969C-B9691F1E2753}"/>
              </a:ext>
            </a:extLst>
          </p:cNvPr>
          <p:cNvSpPr txBox="1"/>
          <p:nvPr/>
        </p:nvSpPr>
        <p:spPr>
          <a:xfrm>
            <a:off x="378878" y="1087216"/>
            <a:ext cx="10413491" cy="49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Collaboration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rgbClr val="1F2328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Models and data</a:t>
            </a:r>
          </a:p>
          <a:p>
            <a:pPr marL="800100" lvl="1" indent="-342900" algn="just">
              <a:lnSpc>
                <a:spcPct val="107000"/>
              </a:lnSpc>
              <a:buSzPts val="1500"/>
              <a:buFont typeface="Times New Roman" panose="02020603050405020304" pitchFamily="18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specific data inputs, parameters, and hyperparameter are crucial for the model’s execution?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43541"/>
                </a:solidFill>
                <a:effectLst/>
              </a:rPr>
              <a:t>What are the expected results or outputs produced by the model? </a:t>
            </a:r>
            <a:endParaRPr lang="en-US" sz="1600" dirty="0">
              <a:solidFill>
                <a:srgbClr val="1F2328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Where is the data located?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And where do you want the output to be stored?</a:t>
            </a: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lvl="1"/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Computation requirement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Under what resource should the models run?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2328"/>
                </a:solidFill>
              </a:rPr>
              <a:t>User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328"/>
                </a:solidFill>
              </a:rPr>
              <a:t>What do you want to see from the UI?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46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20A5E-EAF1-CC52-1471-AC18D4C10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79300" y="6319838"/>
            <a:ext cx="642938" cy="487362"/>
            <a:chOff x="7672" y="3981"/>
            <a:chExt cx="405" cy="30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0E6543-F5D2-3CC5-6E32-8759391FA83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72" y="3981"/>
              <a:ext cx="4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814642F1-88BF-5890-30A3-FDA1F5753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981"/>
              <a:ext cx="4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7249D4A-1F7E-462D-07B6-C7055A37C3A3}"/>
              </a:ext>
            </a:extLst>
          </p:cNvPr>
          <p:cNvSpPr txBox="1">
            <a:spLocks/>
          </p:cNvSpPr>
          <p:nvPr/>
        </p:nvSpPr>
        <p:spPr>
          <a:xfrm>
            <a:off x="0" y="22268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What do we need from you?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77A5A5-2ED2-4078-A33C-811E1CFCCBAE}"/>
              </a:ext>
            </a:extLst>
          </p:cNvPr>
          <p:cNvSpPr txBox="1">
            <a:spLocks/>
          </p:cNvSpPr>
          <p:nvPr/>
        </p:nvSpPr>
        <p:spPr>
          <a:xfrm>
            <a:off x="470252" y="126472"/>
            <a:ext cx="9874044" cy="4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1314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1AA088-AFD5-BA5E-E2B5-9C312559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444" y="2741051"/>
            <a:ext cx="1837532" cy="47178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Discussion</a:t>
            </a:r>
            <a:endParaRPr lang="en-NL" sz="20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185FD-FC46-B254-CC40-7E492E92509C}"/>
              </a:ext>
            </a:extLst>
          </p:cNvPr>
          <p:cNvSpPr txBox="1"/>
          <p:nvPr/>
        </p:nvSpPr>
        <p:spPr>
          <a:xfrm>
            <a:off x="545938" y="1233182"/>
            <a:ext cx="2809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Milestones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Discussion</a:t>
            </a:r>
            <a:endParaRPr lang="LID4096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E8F4854-419E-B8B4-6DD3-4C6603F6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8E6A87-0F70-8C3B-0166-6BBE8F100262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Agenda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Let’s say we have a model that we want to run and deploy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1028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382A910E-6DF3-3FFC-B32B-CFA78223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" y="1577741"/>
            <a:ext cx="2925359" cy="183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fig Logo">
            <a:extLst>
              <a:ext uri="{FF2B5EF4-FFF2-40B4-BE49-F238E27FC236}">
                <a16:creationId xmlns:a16="http://schemas.microsoft.com/office/drawing/2014/main" id="{B3D70093-121D-8A6A-A2FF-B794A12F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2" y="2014612"/>
            <a:ext cx="702436" cy="7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CC9514-8CF0-43CD-D869-66E48ADE081F}"/>
              </a:ext>
            </a:extLst>
          </p:cNvPr>
          <p:cNvSpPr txBox="1"/>
          <p:nvPr/>
        </p:nvSpPr>
        <p:spPr>
          <a:xfrm>
            <a:off x="3216184" y="277810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Config files</a:t>
            </a:r>
            <a:endParaRPr lang="LID4096" sz="900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42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36D54195-4689-BCF8-8C65-C004393E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338" y="2074916"/>
            <a:ext cx="1239064" cy="69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66" y="4363963"/>
            <a:ext cx="1811372" cy="19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9BF2E48B-C6DF-1528-6C10-A7C57451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84" y="3617459"/>
            <a:ext cx="471863" cy="4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5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A828DD36-F865-408A-1DE4-3F4BD90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601" y="4492495"/>
            <a:ext cx="1430895" cy="139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User icon with laptop computer male person Vector Image">
            <a:extLst>
              <a:ext uri="{FF2B5EF4-FFF2-40B4-BE49-F238E27FC236}">
                <a16:creationId xmlns:a16="http://schemas.microsoft.com/office/drawing/2014/main" id="{FA376B39-7E5C-9A9C-3750-E41F1AD2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68" y="4492495"/>
            <a:ext cx="1304096" cy="14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2F7AAB43-130B-F8F8-A13E-45F3A1B0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011" y="1818417"/>
            <a:ext cx="1928346" cy="12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Config Logo">
            <a:extLst>
              <a:ext uri="{FF2B5EF4-FFF2-40B4-BE49-F238E27FC236}">
                <a16:creationId xmlns:a16="http://schemas.microsoft.com/office/drawing/2014/main" id="{BCA6D886-47E7-FFAD-5D0C-53A4E4075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972" y="2002582"/>
            <a:ext cx="487106" cy="5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C3560A6E-73CF-8609-41B1-EFEC08AD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359" y="2025090"/>
            <a:ext cx="662536" cy="3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est Python Libraries for Machine Learning and Deep Learning | by Claire D.  Costa | Towards Data Science">
            <a:extLst>
              <a:ext uri="{FF2B5EF4-FFF2-40B4-BE49-F238E27FC236}">
                <a16:creationId xmlns:a16="http://schemas.microsoft.com/office/drawing/2014/main" id="{B22C056B-B75E-F489-9945-807B7A0B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59" y="1883689"/>
            <a:ext cx="2012106" cy="12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fig Logo">
            <a:extLst>
              <a:ext uri="{FF2B5EF4-FFF2-40B4-BE49-F238E27FC236}">
                <a16:creationId xmlns:a16="http://schemas.microsoft.com/office/drawing/2014/main" id="{F50D79DB-3E88-A31D-8621-2157E23C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25" y="2177771"/>
            <a:ext cx="405982" cy="4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NVIDIA Brings CUDA to Arm, Enabling New Path to Exascale Supercomputing -  Edge AI and Vision Alliance">
            <a:extLst>
              <a:ext uri="{FF2B5EF4-FFF2-40B4-BE49-F238E27FC236}">
                <a16:creationId xmlns:a16="http://schemas.microsoft.com/office/drawing/2014/main" id="{90D374E9-4912-FB6D-5987-D6538264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57" y="2129725"/>
            <a:ext cx="799215" cy="4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6026E2BA-7441-43E7-5369-143F5C0C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417" y="3734795"/>
            <a:ext cx="338108" cy="3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nstall Icons - Free SVG &amp; PNG Install Images - Noun Project">
            <a:extLst>
              <a:ext uri="{FF2B5EF4-FFF2-40B4-BE49-F238E27FC236}">
                <a16:creationId xmlns:a16="http://schemas.microsoft.com/office/drawing/2014/main" id="{A829CD84-2790-CBB8-34D4-987CC64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11" y="3699304"/>
            <a:ext cx="300675" cy="3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90AACAD-C69E-3995-F14B-9DB82FDB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7" y="3071603"/>
            <a:ext cx="245906" cy="26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3FD5D18-6A7E-8A36-301D-6B88310EB73F}"/>
              </a:ext>
            </a:extLst>
          </p:cNvPr>
          <p:cNvSpPr txBox="1"/>
          <p:nvPr/>
        </p:nvSpPr>
        <p:spPr>
          <a:xfrm>
            <a:off x="735363" y="3026429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inconsistencies</a:t>
            </a:r>
            <a:endParaRPr lang="LID4096" sz="1600" dirty="0"/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6150E6C8-58B3-0E2F-0A73-9062486F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2" y="2432830"/>
            <a:ext cx="245906" cy="29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7763F1-F0C6-F401-8A23-9608FA4947EB}"/>
              </a:ext>
            </a:extLst>
          </p:cNvPr>
          <p:cNvSpPr txBox="1"/>
          <p:nvPr/>
        </p:nvSpPr>
        <p:spPr>
          <a:xfrm>
            <a:off x="676749" y="2341927"/>
            <a:ext cx="3015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Installation process is different for each OS environment</a:t>
            </a:r>
            <a:endParaRPr lang="LID4096" sz="16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Problem-1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A959B-0DAB-0768-3AD1-6A1CED333040}"/>
              </a:ext>
            </a:extLst>
          </p:cNvPr>
          <p:cNvSpPr txBox="1"/>
          <p:nvPr/>
        </p:nvSpPr>
        <p:spPr>
          <a:xfrm>
            <a:off x="260712" y="753211"/>
            <a:ext cx="9629908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Running your model on a new machine involves a series of manual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Each developer needs to install and configure all the libraries, config files, and run time environments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pic>
        <p:nvPicPr>
          <p:cNvPr id="50" name="Picture 6">
            <a:extLst>
              <a:ext uri="{FF2B5EF4-FFF2-40B4-BE49-F238E27FC236}">
                <a16:creationId xmlns:a16="http://schemas.microsoft.com/office/drawing/2014/main" id="{E69BF6C2-E3CB-253C-A546-5B5519129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4" y="3552956"/>
            <a:ext cx="247719" cy="2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5DED7C-9CF7-EE58-A35B-CD778F742030}"/>
              </a:ext>
            </a:extLst>
          </p:cNvPr>
          <p:cNvSpPr txBox="1"/>
          <p:nvPr/>
        </p:nvSpPr>
        <p:spPr>
          <a:xfrm>
            <a:off x="828740" y="3511088"/>
            <a:ext cx="3015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Dependency nightmare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2484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09485-BD26-7FFB-3FD7-0FB21C4755D0}"/>
              </a:ext>
            </a:extLst>
          </p:cNvPr>
          <p:cNvSpPr/>
          <p:nvPr/>
        </p:nvSpPr>
        <p:spPr>
          <a:xfrm>
            <a:off x="1723808" y="2092662"/>
            <a:ext cx="5037719" cy="27355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  <a:endParaRPr lang="LID4096" dirty="0"/>
          </a:p>
        </p:txBody>
      </p:sp>
      <p:pic>
        <p:nvPicPr>
          <p:cNvPr id="4098" name="Picture 2" descr="Wheels settings options configuration - Download free icons">
            <a:extLst>
              <a:ext uri="{FF2B5EF4-FFF2-40B4-BE49-F238E27FC236}">
                <a16:creationId xmlns:a16="http://schemas.microsoft.com/office/drawing/2014/main" id="{75944D6C-A843-55CD-7809-0D35C4E9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798" y="2240715"/>
            <a:ext cx="876779" cy="8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DD288-C9CA-FD82-B743-BD0E95E85A6B}"/>
              </a:ext>
            </a:extLst>
          </p:cNvPr>
          <p:cNvSpPr txBox="1"/>
          <p:nvPr/>
        </p:nvSpPr>
        <p:spPr>
          <a:xfrm>
            <a:off x="2186128" y="3105855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 </a:t>
            </a:r>
          </a:p>
          <a:p>
            <a:endParaRPr lang="LID4096" sz="1400" dirty="0"/>
          </a:p>
        </p:txBody>
      </p:sp>
      <p:pic>
        <p:nvPicPr>
          <p:cNvPr id="4102" name="Picture 6" descr="Dependencies Juicy Fish Flat icon">
            <a:extLst>
              <a:ext uri="{FF2B5EF4-FFF2-40B4-BE49-F238E27FC236}">
                <a16:creationId xmlns:a16="http://schemas.microsoft.com/office/drawing/2014/main" id="{6E170683-6ABB-453A-8456-E24AE118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13" y="2327497"/>
            <a:ext cx="717892" cy="7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28ADA-E75B-8F78-4694-C3016BC1D18E}"/>
              </a:ext>
            </a:extLst>
          </p:cNvPr>
          <p:cNvSpPr txBox="1"/>
          <p:nvPr/>
        </p:nvSpPr>
        <p:spPr>
          <a:xfrm>
            <a:off x="5204851" y="306914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Dependency </a:t>
            </a:r>
          </a:p>
          <a:p>
            <a:endParaRPr lang="LID4096" sz="1400" dirty="0"/>
          </a:p>
        </p:txBody>
      </p:sp>
      <p:pic>
        <p:nvPicPr>
          <p:cNvPr id="4104" name="Picture 8" descr="Continuous Delivery for Machine Learning - ML Conference">
            <a:extLst>
              <a:ext uri="{FF2B5EF4-FFF2-40B4-BE49-F238E27FC236}">
                <a16:creationId xmlns:a16="http://schemas.microsoft.com/office/drawing/2014/main" id="{25B560AC-8039-1680-B7D9-E697BB15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50" y="3001579"/>
            <a:ext cx="1017715" cy="1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29395-DB7C-D2A5-9DFE-0CBCA6BFDDAD}"/>
              </a:ext>
            </a:extLst>
          </p:cNvPr>
          <p:cNvSpPr txBox="1"/>
          <p:nvPr/>
        </p:nvSpPr>
        <p:spPr>
          <a:xfrm>
            <a:off x="3796307" y="4206032"/>
            <a:ext cx="209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code </a:t>
            </a:r>
          </a:p>
          <a:p>
            <a:endParaRPr lang="LID4096" sz="1400" dirty="0"/>
          </a:p>
        </p:txBody>
      </p:sp>
      <p:pic>
        <p:nvPicPr>
          <p:cNvPr id="4108" name="Picture 12" descr="Artifact Registry API – Marketplace – Google Cloud console">
            <a:extLst>
              <a:ext uri="{FF2B5EF4-FFF2-40B4-BE49-F238E27FC236}">
                <a16:creationId xmlns:a16="http://schemas.microsoft.com/office/drawing/2014/main" id="{B869CFBD-22F1-7C1A-9757-7B28D096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764" y="2693270"/>
            <a:ext cx="1320601" cy="132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696BB-F138-B648-11BE-A082880745A1}"/>
              </a:ext>
            </a:extLst>
          </p:cNvPr>
          <p:cNvSpPr txBox="1"/>
          <p:nvPr/>
        </p:nvSpPr>
        <p:spPr>
          <a:xfrm>
            <a:off x="470437" y="5781908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 artifacts includes everything the app/source code needs.</a:t>
            </a:r>
          </a:p>
          <a:p>
            <a:pPr lvl="1"/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1AC4AF-ABF2-50B0-6215-D155542EEFA2}"/>
              </a:ext>
            </a:extLst>
          </p:cNvPr>
          <p:cNvSpPr/>
          <p:nvPr/>
        </p:nvSpPr>
        <p:spPr>
          <a:xfrm>
            <a:off x="7429631" y="3105855"/>
            <a:ext cx="1320602" cy="42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F029B-6CEC-4763-8DEF-73B5DD54EF2C}"/>
              </a:ext>
            </a:extLst>
          </p:cNvPr>
          <p:cNvSpPr txBox="1"/>
          <p:nvPr/>
        </p:nvSpPr>
        <p:spPr>
          <a:xfrm>
            <a:off x="9525733" y="394665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0E3AC-6A5A-2363-83E7-1787CDBAC95E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980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12" grpId="0"/>
      <p:bldP spid="1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82AD5-5C67-CBEF-D29E-1D74B3600886}"/>
              </a:ext>
            </a:extLst>
          </p:cNvPr>
          <p:cNvSpPr txBox="1"/>
          <p:nvPr/>
        </p:nvSpPr>
        <p:spPr>
          <a:xfrm>
            <a:off x="260712" y="753211"/>
            <a:ext cx="9629908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15" dirty="0"/>
              <a:t>Containerization includes all dependencies (frameworks, libraries), configuration files, and runtime environments required to run an application.</a:t>
            </a:r>
          </a:p>
          <a:p>
            <a:pPr marL="624581" lvl="1"/>
            <a:endParaRPr lang="en-US" sz="1615" dirty="0"/>
          </a:p>
        </p:txBody>
      </p:sp>
      <p:sp>
        <p:nvSpPr>
          <p:cNvPr id="17" name="AutoShape 16" descr="Download NVIDIA CUDA Toolkit for Mac | MacUpdate">
            <a:extLst>
              <a:ext uri="{FF2B5EF4-FFF2-40B4-BE49-F238E27FC236}">
                <a16:creationId xmlns:a16="http://schemas.microsoft.com/office/drawing/2014/main" id="{E4A8275C-13E5-31AC-F9E0-35616348B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8888" y="3429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62" name="Picture 38" descr="User icon with laptop computer male person Vector Image">
            <a:extLst>
              <a:ext uri="{FF2B5EF4-FFF2-40B4-BE49-F238E27FC236}">
                <a16:creationId xmlns:a16="http://schemas.microsoft.com/office/drawing/2014/main" id="{F59CD736-134A-F22A-066E-E5E5987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5" y="3665099"/>
            <a:ext cx="1056338" cy="11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83DB4A1E-0002-5C7E-870F-2FBFCC05AC00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3AEE6B-E43F-AE4C-B507-995F162A3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8" y="1669148"/>
            <a:ext cx="1247782" cy="1745975"/>
          </a:xfrm>
          <a:prstGeom prst="rect">
            <a:avLst/>
          </a:prstGeom>
        </p:spPr>
      </p:pic>
      <p:pic>
        <p:nvPicPr>
          <p:cNvPr id="8" name="Picture 34" descr="User icon with laptop computer female person Vector Image">
            <a:extLst>
              <a:ext uri="{FF2B5EF4-FFF2-40B4-BE49-F238E27FC236}">
                <a16:creationId xmlns:a16="http://schemas.microsoft.com/office/drawing/2014/main" id="{6BF65A85-E144-192C-DE17-8694C348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20" y="4805944"/>
            <a:ext cx="1239787" cy="121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User icon with laptop computer male person Vector Image">
            <a:extLst>
              <a:ext uri="{FF2B5EF4-FFF2-40B4-BE49-F238E27FC236}">
                <a16:creationId xmlns:a16="http://schemas.microsoft.com/office/drawing/2014/main" id="{A0432629-24A3-B13C-92CC-B997384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8" y="4884472"/>
            <a:ext cx="1129923" cy="12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0672-4E87-8B8A-F251-FBEBB6000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39" y="1953138"/>
            <a:ext cx="1155024" cy="12203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84230-19CB-3221-65FE-76087532884B}"/>
              </a:ext>
            </a:extLst>
          </p:cNvPr>
          <p:cNvCxnSpPr>
            <a:cxnSpLocks/>
          </p:cNvCxnSpPr>
          <p:nvPr/>
        </p:nvCxnSpPr>
        <p:spPr>
          <a:xfrm>
            <a:off x="3196205" y="2659310"/>
            <a:ext cx="249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1AB38C-DD98-39CC-0895-546F8801237B}"/>
              </a:ext>
            </a:extLst>
          </p:cNvPr>
          <p:cNvSpPr txBox="1"/>
          <p:nvPr/>
        </p:nvSpPr>
        <p:spPr>
          <a:xfrm>
            <a:off x="4030580" y="228997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D44C0-DC75-0590-F6CD-C03C9DEE34EA}"/>
              </a:ext>
            </a:extLst>
          </p:cNvPr>
          <p:cNvCxnSpPr>
            <a:cxnSpLocks/>
          </p:cNvCxnSpPr>
          <p:nvPr/>
        </p:nvCxnSpPr>
        <p:spPr>
          <a:xfrm flipH="1">
            <a:off x="6415088" y="3349596"/>
            <a:ext cx="1087246" cy="1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4C1D5B-D556-AD79-62F7-1285C424C42C}"/>
              </a:ext>
            </a:extLst>
          </p:cNvPr>
          <p:cNvCxnSpPr>
            <a:cxnSpLocks/>
          </p:cNvCxnSpPr>
          <p:nvPr/>
        </p:nvCxnSpPr>
        <p:spPr>
          <a:xfrm>
            <a:off x="8443063" y="3265706"/>
            <a:ext cx="1539836" cy="127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AD36E7-A279-63EF-1E0C-497FFB3AC457}"/>
              </a:ext>
            </a:extLst>
          </p:cNvPr>
          <p:cNvSpPr txBox="1"/>
          <p:nvPr/>
        </p:nvSpPr>
        <p:spPr>
          <a:xfrm rot="18611624">
            <a:off x="6467987" y="37110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973635-4D98-820D-E92D-759AF5D59CB2}"/>
              </a:ext>
            </a:extLst>
          </p:cNvPr>
          <p:cNvSpPr txBox="1"/>
          <p:nvPr/>
        </p:nvSpPr>
        <p:spPr>
          <a:xfrm rot="2286657">
            <a:off x="8947524" y="353959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00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5">
            <a:extLst>
              <a:ext uri="{FF2B5EF4-FFF2-40B4-BE49-F238E27FC236}">
                <a16:creationId xmlns:a16="http://schemas.microsoft.com/office/drawing/2014/main" id="{33B7F470-C802-4452-106A-27FCF9F8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E9C174BE-AD61-3A9C-B75A-AAE9670D1718}"/>
              </a:ext>
            </a:extLst>
          </p:cNvPr>
          <p:cNvSpPr txBox="1">
            <a:spLocks/>
          </p:cNvSpPr>
          <p:nvPr/>
        </p:nvSpPr>
        <p:spPr>
          <a:xfrm>
            <a:off x="344602" y="165631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Solution:  Containerization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C4B814-4B30-AE3F-43CD-D212B7756971}"/>
              </a:ext>
            </a:extLst>
          </p:cNvPr>
          <p:cNvSpPr/>
          <p:nvPr/>
        </p:nvSpPr>
        <p:spPr>
          <a:xfrm>
            <a:off x="1152889" y="1062067"/>
            <a:ext cx="10910479" cy="716399"/>
          </a:xfrm>
          <a:prstGeom prst="roundRect">
            <a:avLst/>
          </a:prstGeom>
          <a:solidFill>
            <a:srgbClr val="6D6F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  <a:endParaRPr lang="LID4096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F9012-4EFB-2064-3A66-CD4BAAD10282}"/>
              </a:ext>
            </a:extLst>
          </p:cNvPr>
          <p:cNvCxnSpPr>
            <a:cxnSpLocks/>
          </p:cNvCxnSpPr>
          <p:nvPr/>
        </p:nvCxnSpPr>
        <p:spPr>
          <a:xfrm>
            <a:off x="1874344" y="1784528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906F3AB-CE0C-901F-43CC-D2AF5A7FF076}"/>
              </a:ext>
            </a:extLst>
          </p:cNvPr>
          <p:cNvSpPr/>
          <p:nvPr/>
        </p:nvSpPr>
        <p:spPr>
          <a:xfrm>
            <a:off x="1152889" y="3177101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128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EAED9A70-D3E6-DC3F-2FE1-6B9747B7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1" y="2891809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E5CEB-937B-AC15-D68A-AD4352AD4649}"/>
              </a:ext>
            </a:extLst>
          </p:cNvPr>
          <p:cNvCxnSpPr>
            <a:cxnSpLocks/>
          </p:cNvCxnSpPr>
          <p:nvPr/>
        </p:nvCxnSpPr>
        <p:spPr>
          <a:xfrm>
            <a:off x="4314872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12643E2-EBCC-60CF-E938-BEF3AAE3DFE3}"/>
              </a:ext>
            </a:extLst>
          </p:cNvPr>
          <p:cNvSpPr/>
          <p:nvPr/>
        </p:nvSpPr>
        <p:spPr>
          <a:xfrm>
            <a:off x="3593417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9AAF7E9-3FC3-095F-80A0-32F185B7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99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E00024-2A56-8C54-39FB-449B7286A3CE}"/>
              </a:ext>
            </a:extLst>
          </p:cNvPr>
          <p:cNvCxnSpPr>
            <a:cxnSpLocks/>
          </p:cNvCxnSpPr>
          <p:nvPr/>
        </p:nvCxnSpPr>
        <p:spPr>
          <a:xfrm>
            <a:off x="6755398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90F794D-A668-6F85-A1C1-39044616F24D}"/>
              </a:ext>
            </a:extLst>
          </p:cNvPr>
          <p:cNvSpPr/>
          <p:nvPr/>
        </p:nvSpPr>
        <p:spPr>
          <a:xfrm>
            <a:off x="6033943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2287121C-2208-DC3C-3C3A-154D502D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25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2B5C6-5A16-8FFD-392E-6B09C3249309}"/>
              </a:ext>
            </a:extLst>
          </p:cNvPr>
          <p:cNvCxnSpPr>
            <a:cxnSpLocks/>
          </p:cNvCxnSpPr>
          <p:nvPr/>
        </p:nvCxnSpPr>
        <p:spPr>
          <a:xfrm>
            <a:off x="9373881" y="1778466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2E586BF-5A89-CA74-04AC-D5FFEF1F6266}"/>
              </a:ext>
            </a:extLst>
          </p:cNvPr>
          <p:cNvSpPr/>
          <p:nvPr/>
        </p:nvSpPr>
        <p:spPr>
          <a:xfrm>
            <a:off x="8652426" y="3171039"/>
            <a:ext cx="1442908" cy="1411449"/>
          </a:xfrm>
          <a:prstGeom prst="flowChartConnector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5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6AB7895B-A3ED-0032-D9AD-300E0CB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008" y="2885747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86D55-8887-0740-0EF7-593F0278186A}"/>
              </a:ext>
            </a:extLst>
          </p:cNvPr>
          <p:cNvCxnSpPr>
            <a:cxnSpLocks/>
          </p:cNvCxnSpPr>
          <p:nvPr/>
        </p:nvCxnSpPr>
        <p:spPr>
          <a:xfrm>
            <a:off x="11570783" y="1796104"/>
            <a:ext cx="0" cy="137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178B1ED-9A43-C453-11DA-C3C227A1047A}"/>
              </a:ext>
            </a:extLst>
          </p:cNvPr>
          <p:cNvSpPr/>
          <p:nvPr/>
        </p:nvSpPr>
        <p:spPr>
          <a:xfrm>
            <a:off x="10849328" y="3188677"/>
            <a:ext cx="1442908" cy="1411449"/>
          </a:xfrm>
          <a:prstGeom prst="flowChartConnector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8" descr="Paper Clip Icon Office Graphic by wienscollection · Creative Fabrica">
            <a:extLst>
              <a:ext uri="{FF2B5EF4-FFF2-40B4-BE49-F238E27FC236}">
                <a16:creationId xmlns:a16="http://schemas.microsoft.com/office/drawing/2014/main" id="{AF3B1BDA-1293-7041-3558-B7DC9215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0" y="2903385"/>
            <a:ext cx="599745" cy="3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CD3E882-E305-7AE9-6209-25E784B8D004}"/>
              </a:ext>
            </a:extLst>
          </p:cNvPr>
          <p:cNvSpPr txBox="1"/>
          <p:nvPr/>
        </p:nvSpPr>
        <p:spPr>
          <a:xfrm>
            <a:off x="1333656" y="3709735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E5BEC-499C-7408-0DD4-0B8794B8D6FB}"/>
              </a:ext>
            </a:extLst>
          </p:cNvPr>
          <p:cNvSpPr txBox="1"/>
          <p:nvPr/>
        </p:nvSpPr>
        <p:spPr>
          <a:xfrm>
            <a:off x="3853275" y="36851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Isolation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B0914C-7868-3E6A-C619-C44DB55DCF75}"/>
              </a:ext>
            </a:extLst>
          </p:cNvPr>
          <p:cNvSpPr txBox="1"/>
          <p:nvPr/>
        </p:nvSpPr>
        <p:spPr>
          <a:xfrm>
            <a:off x="11149450" y="37127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D9B39A-5905-1344-8C67-1AFDBEDF335F}"/>
              </a:ext>
            </a:extLst>
          </p:cNvPr>
          <p:cNvSpPr txBox="1"/>
          <p:nvPr/>
        </p:nvSpPr>
        <p:spPr>
          <a:xfrm>
            <a:off x="6158989" y="3546634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Fast </a:t>
            </a:r>
          </a:p>
          <a:p>
            <a:r>
              <a:rPr lang="en-US" dirty="0"/>
              <a:t>deployment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DA-1B70-8801-AA6C-DBB23920FCF0}"/>
              </a:ext>
            </a:extLst>
          </p:cNvPr>
          <p:cNvSpPr txBox="1"/>
          <p:nvPr/>
        </p:nvSpPr>
        <p:spPr>
          <a:xfrm>
            <a:off x="8652425" y="3627946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03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9418284" cy="1114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/>
              <a:t>Cluster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group of interconnected computers (nodes) that work together to perform parallel processing.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 system designed to handle complex computation tasks 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BA6D7-86B7-2F6F-5629-59095A66D599}"/>
              </a:ext>
            </a:extLst>
          </p:cNvPr>
          <p:cNvSpPr txBox="1"/>
          <p:nvPr/>
        </p:nvSpPr>
        <p:spPr>
          <a:xfrm>
            <a:off x="863166" y="4723371"/>
            <a:ext cx="5214248" cy="108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b="1" dirty="0" err="1"/>
              <a:t>Slurm</a:t>
            </a:r>
            <a:r>
              <a:rPr lang="en-US" sz="1615" dirty="0"/>
              <a:t> (</a:t>
            </a:r>
            <a:r>
              <a:rPr lang="en-US" sz="1600" b="0" i="0" dirty="0">
                <a:solidFill>
                  <a:srgbClr val="161513"/>
                </a:solidFill>
                <a:effectLst/>
                <a:latin typeface="Oracle Sans"/>
              </a:rPr>
              <a:t>Simple Linux Utility for Resource Management</a:t>
            </a:r>
            <a:r>
              <a:rPr lang="en-US" sz="1615" dirty="0"/>
              <a:t>)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Cluster management and job scheduling system.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Allocate resources within the cluster to its users.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</p:spTree>
    <p:extLst>
      <p:ext uri="{BB962C8B-B14F-4D97-AF65-F5344CB8AC3E}">
        <p14:creationId xmlns:p14="http://schemas.microsoft.com/office/powerpoint/2010/main" val="23045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5">
            <a:extLst>
              <a:ext uri="{FF2B5EF4-FFF2-40B4-BE49-F238E27FC236}">
                <a16:creationId xmlns:a16="http://schemas.microsoft.com/office/drawing/2014/main" id="{699EBC18-2E81-B250-63C4-C4BD32D9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35E0-79A8-6B14-4D36-DD3EBD018E32}"/>
              </a:ext>
            </a:extLst>
          </p:cNvPr>
          <p:cNvSpPr/>
          <p:nvPr/>
        </p:nvSpPr>
        <p:spPr>
          <a:xfrm>
            <a:off x="4290085" y="734388"/>
            <a:ext cx="5337568" cy="20699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84190-2354-4872-B1EF-E985A5E5E8C3}"/>
              </a:ext>
            </a:extLst>
          </p:cNvPr>
          <p:cNvCxnSpPr>
            <a:cxnSpLocks/>
          </p:cNvCxnSpPr>
          <p:nvPr/>
        </p:nvCxnSpPr>
        <p:spPr>
          <a:xfrm flipH="1">
            <a:off x="5042696" y="1461595"/>
            <a:ext cx="19807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FA7AD-2410-1FEB-8C7C-6E0961031B9D}"/>
              </a:ext>
            </a:extLst>
          </p:cNvPr>
          <p:cNvSpPr/>
          <p:nvPr/>
        </p:nvSpPr>
        <p:spPr>
          <a:xfrm>
            <a:off x="7162969" y="942890"/>
            <a:ext cx="1282952" cy="1356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6" descr="High Performance Computing (HPC)">
            <a:extLst>
              <a:ext uri="{FF2B5EF4-FFF2-40B4-BE49-F238E27FC236}">
                <a16:creationId xmlns:a16="http://schemas.microsoft.com/office/drawing/2014/main" id="{DC311BA8-16D0-1B85-EA70-B0BE682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21" y="1037218"/>
            <a:ext cx="869713" cy="115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8A054787-F308-CBF3-F737-67D76A2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2926" y="1125946"/>
            <a:ext cx="603353" cy="470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7777C5-D63B-CAA1-BF52-19AEE0108B52}"/>
              </a:ext>
            </a:extLst>
          </p:cNvPr>
          <p:cNvSpPr txBox="1"/>
          <p:nvPr/>
        </p:nvSpPr>
        <p:spPr>
          <a:xfrm>
            <a:off x="2512925" y="1564317"/>
            <a:ext cx="854412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15" dirty="0"/>
              <a:t>Users</a:t>
            </a:r>
            <a:endParaRPr lang="LID4096" sz="1615" dirty="0"/>
          </a:p>
        </p:txBody>
      </p:sp>
      <p:pic>
        <p:nvPicPr>
          <p:cNvPr id="27" name="Picture 2" descr="Login Icon Vector Art, Icons, and Graphics for Free Download">
            <a:extLst>
              <a:ext uri="{FF2B5EF4-FFF2-40B4-BE49-F238E27FC236}">
                <a16:creationId xmlns:a16="http://schemas.microsoft.com/office/drawing/2014/main" id="{6BF41528-7BFD-D888-38F6-B49222B6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27318" y="1108257"/>
            <a:ext cx="592081" cy="6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B873AC8-5CFC-4199-E2DD-BB36B59BFB3F}"/>
              </a:ext>
            </a:extLst>
          </p:cNvPr>
          <p:cNvSpPr/>
          <p:nvPr/>
        </p:nvSpPr>
        <p:spPr>
          <a:xfrm>
            <a:off x="3145352" y="1377957"/>
            <a:ext cx="1115660" cy="170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07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E08124-0C77-3AA3-F792-F3D8AB4BD917}"/>
              </a:ext>
            </a:extLst>
          </p:cNvPr>
          <p:cNvSpPr txBox="1"/>
          <p:nvPr/>
        </p:nvSpPr>
        <p:spPr>
          <a:xfrm>
            <a:off x="4266790" y="2484686"/>
            <a:ext cx="736740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5" b="1" dirty="0">
                <a:solidFill>
                  <a:schemeClr val="bg1">
                    <a:lumMod val="65000"/>
                  </a:schemeClr>
                </a:solidFill>
              </a:rPr>
              <a:t>Cluster </a:t>
            </a:r>
            <a:endParaRPr lang="LID4096" sz="1385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61B2FB-E5F0-2A7E-E0BA-FD31A44F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978" y="981891"/>
            <a:ext cx="682531" cy="5559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3876A2-C18D-3DC4-E1D0-BC0B62213086}"/>
              </a:ext>
            </a:extLst>
          </p:cNvPr>
          <p:cNvSpPr txBox="1"/>
          <p:nvPr/>
        </p:nvSpPr>
        <p:spPr>
          <a:xfrm>
            <a:off x="863166" y="3515620"/>
            <a:ext cx="5204758" cy="837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15" dirty="0"/>
              <a:t>Drawbacks</a:t>
            </a:r>
          </a:p>
          <a:p>
            <a:pPr marL="954279" lvl="1" indent="-329698">
              <a:buFont typeface="Arial" panose="020B0604020202020204" pitchFamily="34" charset="0"/>
              <a:buChar char="•"/>
            </a:pPr>
            <a:r>
              <a:rPr lang="en-US" sz="1615" dirty="0"/>
              <a:t>User need to know technical details about </a:t>
            </a:r>
            <a:r>
              <a:rPr lang="en-US" sz="1615" dirty="0" err="1"/>
              <a:t>slurm</a:t>
            </a:r>
            <a:endParaRPr lang="en-US" sz="1615" dirty="0"/>
          </a:p>
          <a:p>
            <a:pPr marL="954279" lvl="1" indent="-329698">
              <a:buFont typeface="Arial" panose="020B0604020202020204" pitchFamily="34" charset="0"/>
              <a:buChar char="•"/>
            </a:pPr>
            <a:endParaRPr lang="en-US" sz="161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CEA9E-3833-6E5E-07B7-F4A7DB152BD4}"/>
              </a:ext>
            </a:extLst>
          </p:cNvPr>
          <p:cNvSpPr txBox="1"/>
          <p:nvPr/>
        </p:nvSpPr>
        <p:spPr>
          <a:xfrm>
            <a:off x="4427316" y="1596549"/>
            <a:ext cx="854412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Login Nodes</a:t>
            </a:r>
            <a:endParaRPr lang="LID4096" sz="115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F4523-049E-C4C9-AB2E-EAF1B40BF69B}"/>
              </a:ext>
            </a:extLst>
          </p:cNvPr>
          <p:cNvSpPr txBox="1"/>
          <p:nvPr/>
        </p:nvSpPr>
        <p:spPr>
          <a:xfrm>
            <a:off x="7210452" y="2299223"/>
            <a:ext cx="1156520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4" dirty="0"/>
              <a:t>Worker Nodes</a:t>
            </a:r>
            <a:endParaRPr lang="LID4096" sz="1154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71575-7E34-1101-687D-18F0C8CC5663}"/>
              </a:ext>
            </a:extLst>
          </p:cNvPr>
          <p:cNvSpPr txBox="1">
            <a:spLocks/>
          </p:cNvSpPr>
          <p:nvPr/>
        </p:nvSpPr>
        <p:spPr>
          <a:xfrm>
            <a:off x="298448" y="112427"/>
            <a:ext cx="10515600" cy="47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Problem - 2</a:t>
            </a:r>
            <a:endParaRPr lang="en-NL" sz="18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40D94-B1B9-0DEB-3D23-B7D345CFE568}"/>
              </a:ext>
            </a:extLst>
          </p:cNvPr>
          <p:cNvSpPr txBox="1"/>
          <p:nvPr/>
        </p:nvSpPr>
        <p:spPr>
          <a:xfrm>
            <a:off x="2007945" y="4174869"/>
            <a:ext cx="80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sbatch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squeue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cancel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sinfo</a:t>
            </a:r>
            <a:endParaRPr lang="en-US" sz="16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1600" dirty="0" err="1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-apple-system"/>
              </a:rPr>
              <a:t>run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EE771-6498-6EAF-96CC-37270DCD8F4A}"/>
              </a:ext>
            </a:extLst>
          </p:cNvPr>
          <p:cNvSpPr/>
          <p:nvPr/>
        </p:nvSpPr>
        <p:spPr>
          <a:xfrm>
            <a:off x="1857984" y="4109032"/>
            <a:ext cx="299922" cy="1434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31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45986</TotalTime>
  <Words>506</Words>
  <Application>Microsoft Office PowerPoint</Application>
  <PresentationFormat>Custom</PresentationFormat>
  <Paragraphs>141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Avenir Next</vt:lpstr>
      <vt:lpstr>Calibri</vt:lpstr>
      <vt:lpstr>Calibri Light</vt:lpstr>
      <vt:lpstr>Oracle Sans</vt:lpstr>
      <vt:lpstr>Times New Roman</vt:lpstr>
      <vt:lpstr>Wingdings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approach:   Job management framework  +  User Interface</vt:lpstr>
      <vt:lpstr>Our approach:   Job management framework  +  User Interface</vt:lpstr>
      <vt:lpstr>Demo:  Running Yolo</vt:lpstr>
      <vt:lpstr>PowerPoint Presentation</vt:lpstr>
      <vt:lpstr>Demo:  Running Yolo via UI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17</cp:revision>
  <dcterms:created xsi:type="dcterms:W3CDTF">2023-10-09T07:43:41Z</dcterms:created>
  <dcterms:modified xsi:type="dcterms:W3CDTF">2023-11-28T14:54:47Z</dcterms:modified>
</cp:coreProperties>
</file>