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410" r:id="rId4"/>
    <p:sldId id="541" r:id="rId5"/>
    <p:sldId id="540" r:id="rId6"/>
    <p:sldId id="542" r:id="rId7"/>
    <p:sldId id="544" r:id="rId8"/>
    <p:sldId id="257" r:id="rId9"/>
    <p:sldId id="54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52C6-817E-5950-E418-9726BB03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7CB2-1D7E-3816-C8F8-2F8FB896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94F3-8A32-3A77-A703-8984531F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DBF1-5828-0713-F6E7-F50ACF4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990E-4DD8-4994-F8A9-7B6A90E5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8AC5-D4D7-C754-4362-5CD7E66B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16E-6DB2-AA52-4BC2-47C435A1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43EC-E601-640F-A2D1-BB35DB7D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3E1A-2885-C0C1-7BEE-3567FF89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07C0-8EAD-4E87-728F-43199FB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7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17F81-A67D-85A9-67EF-0425FCD8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9DD38-3323-09C9-B626-16640595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C3BE-0A21-1BA7-DA41-E14563B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0059-35B9-A604-C6B4-0C4C5EBA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6CC5-4B9D-34D8-593E-91E875B5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05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425150" y="892605"/>
            <a:ext cx="2305879" cy="132343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necessary</a:t>
            </a:r>
            <a:r>
              <a:rPr lang="en-US" sz="100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5472535"/>
            <a:ext cx="12192000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6000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7739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10B-F9CE-2796-6785-CB9DAD87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54EB-59B0-BDC2-AF78-DA5E3B1E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1B92-FEA0-6910-FA97-E901563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3733-65A2-1863-9100-C794D1A7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207B-4948-A1B5-B0CC-7599213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9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4C7-5BBC-841F-09C2-C52CEE97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3002-6A0E-3F03-0801-05F8EDB4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A264-B5C8-AF54-DE1A-C563418C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F5BC-ABAB-CF05-1FE2-6DE74255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CA86-F252-E619-0EBB-220261A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08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CB18-DBCD-10DB-E713-C103C8D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2A3C-E70C-2F79-C094-210143DD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D83C-F0A7-2C51-6DB9-6A337C65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1523-E22F-E8EF-5B1A-4DB906B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399F0-1108-17D9-54B8-96FEC199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D145-CAB4-C305-550A-2118AEF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79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7280-2F33-C293-4E71-F18EA278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216E-6E03-4C17-8923-0E2152A2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3EA4-7EC1-8C1C-8592-1875B61A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F7281-538F-A908-69C8-753A65D1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0BB4B-E7D5-368D-F876-95AFE34E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7A788-53FE-3AE2-A43A-D5BF2CAD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6581B-6C33-B31B-BBCD-B953101A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BE98F-7EB7-BCA6-C7CF-9C6FA2C2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79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11D8-C3CF-DA85-1AF5-C0B33D18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A9B9-4302-3FCB-A128-B5CFF06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0EFB8-C19B-BCB1-AF52-34D87234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801E2-347A-461E-1E35-8759D4F3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15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5E5F-E117-78F3-AB2E-C7A51B66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9D6B-1768-2DB6-CCD6-506A1A8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F553-A6FA-4521-3F59-250B0D4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15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A84A-A795-E8AB-BD18-01D1A74F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313E-BF2D-3680-5820-A6B92ED0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82987-04C2-6B5A-7EE9-02103C23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1278-38A9-8E38-84EE-1BA8587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617E-4B87-AFF2-F8CC-432D383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B890-2043-0E5D-0206-D77C7C4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11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4BA-C254-B48F-2078-9B7F6B65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F6937-B30C-C563-9399-A0E8A2BA3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EB01-5E8F-DF2E-4E27-C910FFA9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FCA4-6190-261E-8A0C-763E17B5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CBE92-307E-9ECF-D5B8-B993E4B9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9702-02DA-625F-224D-C92DCB5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5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353D-3C65-1097-D4B4-4C43DD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7D69-086F-6024-21E8-763BC32D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EF1D-C8B9-37D4-5875-0D00BBFDB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76DF-19E2-B2B1-61E9-734340B09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DD92-8C9A-0E59-9BDE-6A7ACC316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56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5257801"/>
            <a:ext cx="12192000" cy="836084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10, 2023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472643"/>
            <a:ext cx="11717871" cy="836084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question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3" y="3224599"/>
            <a:ext cx="12192000" cy="113152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359655"/>
            <a:ext cx="11904144" cy="1629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11200" tIns="0" rIns="811200" bIns="3504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/>
              <a:t>                                                                                                                                      </a:t>
            </a:r>
          </a:p>
          <a:p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6CFEB1-9C5B-D8EA-3627-73B125092222}"/>
              </a:ext>
            </a:extLst>
          </p:cNvPr>
          <p:cNvSpPr/>
          <p:nvPr/>
        </p:nvSpPr>
        <p:spPr>
          <a:xfrm>
            <a:off x="4379053" y="611632"/>
            <a:ext cx="4282232" cy="18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Graphic 4" descr="Ui Ux outline">
            <a:extLst>
              <a:ext uri="{FF2B5EF4-FFF2-40B4-BE49-F238E27FC236}">
                <a16:creationId xmlns:a16="http://schemas.microsoft.com/office/drawing/2014/main" id="{694986E9-2BAE-3DF4-2CAA-AACF9E81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17" y="96571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3A24-8E54-107D-A96C-19719926447B}"/>
              </a:ext>
            </a:extLst>
          </p:cNvPr>
          <p:cNvSpPr txBox="1"/>
          <p:nvPr/>
        </p:nvSpPr>
        <p:spPr>
          <a:xfrm>
            <a:off x="1923703" y="743176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Frontend</a:t>
            </a:r>
            <a:endParaRPr lang="LID4096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26A2C-4617-64AD-9115-E499CFE4BF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9617" y="1422918"/>
            <a:ext cx="153943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CCFDC635-C526-5833-B1D8-CD6FC163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897" y="1027492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D43E5FF6-4E17-566E-0D19-2817D2F6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988" y="101783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4D6F1-5D89-6A41-6762-A7CFA4E5A6CE}"/>
              </a:ext>
            </a:extLst>
          </p:cNvPr>
          <p:cNvCxnSpPr>
            <a:cxnSpLocks/>
          </p:cNvCxnSpPr>
          <p:nvPr/>
        </p:nvCxnSpPr>
        <p:spPr>
          <a:xfrm flipV="1">
            <a:off x="5925889" y="1444456"/>
            <a:ext cx="1599976" cy="24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552888-8DCE-C2F1-C48B-0663D25D599D}"/>
              </a:ext>
            </a:extLst>
          </p:cNvPr>
          <p:cNvSpPr txBox="1"/>
          <p:nvPr/>
        </p:nvSpPr>
        <p:spPr>
          <a:xfrm>
            <a:off x="6216041" y="331302"/>
            <a:ext cx="81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Backend</a:t>
            </a:r>
            <a:endParaRPr lang="LID4096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E265D-5B29-4F31-D86A-CBC78173199A}"/>
              </a:ext>
            </a:extLst>
          </p:cNvPr>
          <p:cNvSpPr txBox="1"/>
          <p:nvPr/>
        </p:nvSpPr>
        <p:spPr>
          <a:xfrm>
            <a:off x="4976828" y="2030418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(Spring boot, Flask)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E72D-396D-2F21-3AF3-73A56DD37E47}"/>
              </a:ext>
            </a:extLst>
          </p:cNvPr>
          <p:cNvSpPr txBox="1"/>
          <p:nvPr/>
        </p:nvSpPr>
        <p:spPr>
          <a:xfrm>
            <a:off x="7757599" y="198052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MySQL</a:t>
            </a:r>
            <a:endParaRPr lang="LID4096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5C748A-E6AE-7347-C318-00CCC199A07E}"/>
              </a:ext>
            </a:extLst>
          </p:cNvPr>
          <p:cNvSpPr/>
          <p:nvPr/>
        </p:nvSpPr>
        <p:spPr>
          <a:xfrm>
            <a:off x="5032810" y="3779037"/>
            <a:ext cx="2655459" cy="19435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25167615-FED6-7A21-6C82-D11E0BF0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9003" y="3801246"/>
            <a:ext cx="1259839" cy="723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EC7759-4788-159C-0C89-9957291A9620}"/>
              </a:ext>
            </a:extLst>
          </p:cNvPr>
          <p:cNvSpPr txBox="1"/>
          <p:nvPr/>
        </p:nvSpPr>
        <p:spPr>
          <a:xfrm>
            <a:off x="6781214" y="3954298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 </a:t>
            </a:r>
          </a:p>
          <a:p>
            <a:r>
              <a:rPr lang="en-US" sz="1100" dirty="0"/>
              <a:t>Server</a:t>
            </a:r>
            <a:endParaRPr lang="LID4096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0EE2B-BEBC-1534-BBC5-D94B7497C8AE}"/>
              </a:ext>
            </a:extLst>
          </p:cNvPr>
          <p:cNvSpPr txBox="1"/>
          <p:nvPr/>
        </p:nvSpPr>
        <p:spPr>
          <a:xfrm>
            <a:off x="5801029" y="5789503"/>
            <a:ext cx="143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PiCas</a:t>
            </a:r>
            <a:r>
              <a:rPr lang="en-US" sz="1400" b="1" dirty="0"/>
              <a:t> framework</a:t>
            </a:r>
            <a:endParaRPr lang="LID4096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C5F19-E433-2BE6-D952-DA5E0319B3D0}"/>
              </a:ext>
            </a:extLst>
          </p:cNvPr>
          <p:cNvSpPr txBox="1"/>
          <p:nvPr/>
        </p:nvSpPr>
        <p:spPr>
          <a:xfrm>
            <a:off x="5981609" y="5232708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</a:t>
            </a:r>
            <a:r>
              <a:rPr lang="en-US" sz="1100" dirty="0" err="1"/>
              <a:t>PiCas</a:t>
            </a:r>
            <a:r>
              <a:rPr lang="en-US" sz="1100" dirty="0"/>
              <a:t> Client </a:t>
            </a:r>
          </a:p>
          <a:p>
            <a:r>
              <a:rPr lang="en-US" sz="1100" dirty="0"/>
              <a:t>   (Pilot Job)</a:t>
            </a:r>
            <a:endParaRPr lang="LID4096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E61C1-4DDD-A6E0-1D4D-A3E39B43B6E9}"/>
              </a:ext>
            </a:extLst>
          </p:cNvPr>
          <p:cNvCxnSpPr>
            <a:cxnSpLocks/>
          </p:cNvCxnSpPr>
          <p:nvPr/>
        </p:nvCxnSpPr>
        <p:spPr>
          <a:xfrm>
            <a:off x="6410137" y="4479839"/>
            <a:ext cx="0" cy="75537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40782-900E-4E51-0EA9-7992AE1C9820}"/>
              </a:ext>
            </a:extLst>
          </p:cNvPr>
          <p:cNvCxnSpPr>
            <a:cxnSpLocks/>
          </p:cNvCxnSpPr>
          <p:nvPr/>
        </p:nvCxnSpPr>
        <p:spPr>
          <a:xfrm flipH="1" flipV="1">
            <a:off x="6451881" y="2474470"/>
            <a:ext cx="24514" cy="127109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7AE7E-3CD2-5B5E-0E1A-0E7EB26F73B2}"/>
              </a:ext>
            </a:extLst>
          </p:cNvPr>
          <p:cNvSpPr/>
          <p:nvPr/>
        </p:nvSpPr>
        <p:spPr>
          <a:xfrm>
            <a:off x="837367" y="4778309"/>
            <a:ext cx="1756829" cy="9490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B7BBB-C6EE-B706-5585-DFF9920DDAD8}"/>
              </a:ext>
            </a:extLst>
          </p:cNvPr>
          <p:cNvSpPr txBox="1"/>
          <p:nvPr/>
        </p:nvSpPr>
        <p:spPr>
          <a:xfrm>
            <a:off x="976892" y="4437171"/>
            <a:ext cx="14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Container images</a:t>
            </a:r>
            <a:endParaRPr lang="LID4096" sz="1400" b="1" dirty="0"/>
          </a:p>
        </p:txBody>
      </p: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8588FD51-DF46-AC3A-BA9D-5ACADE62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862" y="1152967"/>
            <a:ext cx="457200" cy="457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A7002F-005B-1275-1B1B-4ABEB17D5DC1}"/>
              </a:ext>
            </a:extLst>
          </p:cNvPr>
          <p:cNvCxnSpPr>
            <a:cxnSpLocks/>
          </p:cNvCxnSpPr>
          <p:nvPr/>
        </p:nvCxnSpPr>
        <p:spPr>
          <a:xfrm>
            <a:off x="822121" y="1381567"/>
            <a:ext cx="1023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B458E3A-C2FD-BB60-47AF-6E0AE50F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69" y="5001815"/>
            <a:ext cx="915333" cy="4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F8B195-AAB4-E79B-9B81-63231EA6D1D6}"/>
              </a:ext>
            </a:extLst>
          </p:cNvPr>
          <p:cNvSpPr/>
          <p:nvPr/>
        </p:nvSpPr>
        <p:spPr>
          <a:xfrm>
            <a:off x="9789816" y="3761862"/>
            <a:ext cx="1732315" cy="1943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30" name="Picture 6" descr="High Performance Computing (HPC)">
            <a:extLst>
              <a:ext uri="{FF2B5EF4-FFF2-40B4-BE49-F238E27FC236}">
                <a16:creationId xmlns:a16="http://schemas.microsoft.com/office/drawing/2014/main" id="{A62402B8-CB47-B310-743F-37B07C14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731" y="3803585"/>
            <a:ext cx="1420485" cy="176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0AA49E1-1EBF-64D4-DC3F-480BDDA0EE21}"/>
              </a:ext>
            </a:extLst>
          </p:cNvPr>
          <p:cNvSpPr txBox="1"/>
          <p:nvPr/>
        </p:nvSpPr>
        <p:spPr>
          <a:xfrm>
            <a:off x="10412958" y="3405144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HPC</a:t>
            </a:r>
            <a:endParaRPr lang="LID4096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8CDCD-59BF-E095-46A9-060A61FAE517}"/>
              </a:ext>
            </a:extLst>
          </p:cNvPr>
          <p:cNvSpPr txBox="1"/>
          <p:nvPr/>
        </p:nvSpPr>
        <p:spPr>
          <a:xfrm>
            <a:off x="5460838" y="2542349"/>
            <a:ext cx="9492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CouchDB REST API</a:t>
            </a:r>
            <a:endParaRPr lang="LID4096" sz="800" dirty="0"/>
          </a:p>
        </p:txBody>
      </p:sp>
      <p:pic>
        <p:nvPicPr>
          <p:cNvPr id="1024" name="Content Placeholder 5">
            <a:extLst>
              <a:ext uri="{FF2B5EF4-FFF2-40B4-BE49-F238E27FC236}">
                <a16:creationId xmlns:a16="http://schemas.microsoft.com/office/drawing/2014/main" id="{4388DC98-7783-E83E-30BF-6AC85B1335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DF6EFCE9-FC6A-F8DB-EA1A-D21595AA8440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7688269" y="4733623"/>
            <a:ext cx="2101547" cy="171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CE7E5682-02B8-DB8D-44C3-9336A83D0B67}"/>
              </a:ext>
            </a:extLst>
          </p:cNvPr>
          <p:cNvCxnSpPr>
            <a:stCxn id="21" idx="1"/>
            <a:endCxn id="39" idx="3"/>
          </p:cNvCxnSpPr>
          <p:nvPr/>
        </p:nvCxnSpPr>
        <p:spPr>
          <a:xfrm flipH="1">
            <a:off x="2594196" y="4750798"/>
            <a:ext cx="2438614" cy="502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3CA65425-87C5-C8D1-ED43-77E02D005272}"/>
              </a:ext>
            </a:extLst>
          </p:cNvPr>
          <p:cNvCxnSpPr/>
          <p:nvPr/>
        </p:nvCxnSpPr>
        <p:spPr>
          <a:xfrm flipV="1">
            <a:off x="8154099" y="639079"/>
            <a:ext cx="1535185" cy="80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Left Brace 1055">
            <a:extLst>
              <a:ext uri="{FF2B5EF4-FFF2-40B4-BE49-F238E27FC236}">
                <a16:creationId xmlns:a16="http://schemas.microsoft.com/office/drawing/2014/main" id="{CA3F0D97-EED7-33D8-A920-4DAF36A566DE}"/>
              </a:ext>
            </a:extLst>
          </p:cNvPr>
          <p:cNvSpPr/>
          <p:nvPr/>
        </p:nvSpPr>
        <p:spPr>
          <a:xfrm>
            <a:off x="9789816" y="45300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9B9133E-05D1-A8EA-1307-BBB9736B22F4}"/>
              </a:ext>
            </a:extLst>
          </p:cNvPr>
          <p:cNvSpPr txBox="1"/>
          <p:nvPr/>
        </p:nvSpPr>
        <p:spPr>
          <a:xfrm>
            <a:off x="9898553" y="452935"/>
            <a:ext cx="2000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Local database : </a:t>
            </a:r>
          </a:p>
          <a:p>
            <a:r>
              <a:rPr lang="en-US" sz="1000" dirty="0"/>
              <a:t>Application specific-functionalities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User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Roles and permissions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User activity tracking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LID4096" sz="1000" dirty="0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73D8F559-0871-0449-B3D0-BBFD4239C798}"/>
              </a:ext>
            </a:extLst>
          </p:cNvPr>
          <p:cNvCxnSpPr>
            <a:cxnSpLocks/>
            <a:endCxn id="1059" idx="1"/>
          </p:cNvCxnSpPr>
          <p:nvPr/>
        </p:nvCxnSpPr>
        <p:spPr>
          <a:xfrm flipV="1">
            <a:off x="6665720" y="3024166"/>
            <a:ext cx="1678900" cy="104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22CCDA1-0775-44A9-B881-787E361B28EB}"/>
              </a:ext>
            </a:extLst>
          </p:cNvPr>
          <p:cNvSpPr txBox="1"/>
          <p:nvPr/>
        </p:nvSpPr>
        <p:spPr>
          <a:xfrm>
            <a:off x="8344620" y="2670223"/>
            <a:ext cx="1732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Shared centralized database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Task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Task tracking</a:t>
            </a:r>
          </a:p>
        </p:txBody>
      </p:sp>
      <p:sp>
        <p:nvSpPr>
          <p:cNvPr id="1065" name="Left Brace 1064">
            <a:extLst>
              <a:ext uri="{FF2B5EF4-FFF2-40B4-BE49-F238E27FC236}">
                <a16:creationId xmlns:a16="http://schemas.microsoft.com/office/drawing/2014/main" id="{C6ACF274-4150-BE82-2E50-1DA3641B53BD}"/>
              </a:ext>
            </a:extLst>
          </p:cNvPr>
          <p:cNvSpPr/>
          <p:nvPr/>
        </p:nvSpPr>
        <p:spPr>
          <a:xfrm>
            <a:off x="8328577" y="2672482"/>
            <a:ext cx="83622" cy="782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D6231D5-DBED-E3F0-5A92-01F84AD4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28" y="6196651"/>
            <a:ext cx="860473" cy="651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83B30A-E7C2-CA77-AD43-69752C830004}"/>
              </a:ext>
            </a:extLst>
          </p:cNvPr>
          <p:cNvSpPr txBox="1"/>
          <p:nvPr/>
        </p:nvSpPr>
        <p:spPr>
          <a:xfrm>
            <a:off x="178646" y="863030"/>
            <a:ext cx="311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 Token creation</a:t>
            </a:r>
            <a:endParaRPr lang="LID4096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54A7C-40A7-C1DE-9FC4-263C81F8EF8D}"/>
              </a:ext>
            </a:extLst>
          </p:cNvPr>
          <p:cNvSpPr txBox="1"/>
          <p:nvPr/>
        </p:nvSpPr>
        <p:spPr>
          <a:xfrm>
            <a:off x="145352" y="1498718"/>
            <a:ext cx="41525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Token structure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lock:   timestamp in seconds, integer 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done:  timestamp in seconds, integer 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type:    string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hostname:   string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 err="1"/>
              <a:t>scrub_count</a:t>
            </a:r>
            <a:r>
              <a:rPr lang="en-US" sz="1600" dirty="0"/>
              <a:t>:   integer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input:    dictionary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output:  dictionary 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2894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D6231D5-DBED-E3F0-5A92-01F84AD4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528" y="6196651"/>
            <a:ext cx="860473" cy="651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83B30A-E7C2-CA77-AD43-69752C830004}"/>
              </a:ext>
            </a:extLst>
          </p:cNvPr>
          <p:cNvSpPr txBox="1"/>
          <p:nvPr/>
        </p:nvSpPr>
        <p:spPr>
          <a:xfrm>
            <a:off x="178646" y="863030"/>
            <a:ext cx="311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 Token creation</a:t>
            </a:r>
            <a:endParaRPr lang="LID4096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54A7C-40A7-C1DE-9FC4-263C81F8EF8D}"/>
              </a:ext>
            </a:extLst>
          </p:cNvPr>
          <p:cNvSpPr txBox="1"/>
          <p:nvPr/>
        </p:nvSpPr>
        <p:spPr>
          <a:xfrm>
            <a:off x="145352" y="1498718"/>
            <a:ext cx="415254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Token structure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lock:   timestamp in seconds, integer 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done:  timestamp in seconds, integer 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type:    string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hostname:   string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 err="1"/>
              <a:t>scrub_count</a:t>
            </a:r>
            <a:r>
              <a:rPr lang="en-US" sz="1600" dirty="0"/>
              <a:t>:   integer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input:    dictionary  </a:t>
            </a:r>
          </a:p>
          <a:p>
            <a:pPr marL="838179" lvl="1" indent="-228594">
              <a:buFont typeface="Arial" panose="020B0604020202020204" pitchFamily="34" charset="0"/>
              <a:buChar char="•"/>
            </a:pPr>
            <a:r>
              <a:rPr lang="en-US" sz="1600" dirty="0"/>
              <a:t>output:  dictionary </a:t>
            </a:r>
            <a:endParaRPr lang="LID4096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3158B-69C6-4E3C-1226-0BF13325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04" y="464925"/>
            <a:ext cx="5910616" cy="6191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3F07C-B06D-F8A0-8214-309628D075CB}"/>
              </a:ext>
            </a:extLst>
          </p:cNvPr>
          <p:cNvSpPr txBox="1"/>
          <p:nvPr/>
        </p:nvSpPr>
        <p:spPr>
          <a:xfrm>
            <a:off x="5085402" y="126371"/>
            <a:ext cx="1010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tokens.txt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40825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A83B30A-E7C2-CA77-AD43-69752C830004}"/>
              </a:ext>
            </a:extLst>
          </p:cNvPr>
          <p:cNvSpPr txBox="1"/>
          <p:nvPr/>
        </p:nvSpPr>
        <p:spPr>
          <a:xfrm>
            <a:off x="178647" y="863030"/>
            <a:ext cx="328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2:  Push token to </a:t>
            </a:r>
            <a:r>
              <a:rPr lang="en-US" sz="2400" dirty="0" err="1"/>
              <a:t>db</a:t>
            </a:r>
            <a:endParaRPr lang="LID4096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9875D-7653-070B-EB95-34A8E01CC4BA}"/>
              </a:ext>
            </a:extLst>
          </p:cNvPr>
          <p:cNvSpPr txBox="1"/>
          <p:nvPr/>
        </p:nvSpPr>
        <p:spPr>
          <a:xfrm>
            <a:off x="5494867" y="986140"/>
            <a:ext cx="1577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uploadTokens.py</a:t>
            </a:r>
            <a:endParaRPr lang="LID4096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E46BC3-D55D-84FD-25E9-B297298C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67" y="1293004"/>
            <a:ext cx="6074575" cy="3826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95ADD1-4186-C320-7500-5EFCA9C5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33" y="5994972"/>
            <a:ext cx="7557555" cy="69827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1BB90EF4-A82E-FCA6-EE7B-28E572A1D697}"/>
              </a:ext>
            </a:extLst>
          </p:cNvPr>
          <p:cNvSpPr/>
          <p:nvPr/>
        </p:nvSpPr>
        <p:spPr>
          <a:xfrm>
            <a:off x="5774267" y="5253352"/>
            <a:ext cx="321733" cy="623289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C9C7D92D-B169-24E7-6E4D-48173CE2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1528" y="6196651"/>
            <a:ext cx="860473" cy="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8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A83B30A-E7C2-CA77-AD43-69752C830004}"/>
              </a:ext>
            </a:extLst>
          </p:cNvPr>
          <p:cNvSpPr txBox="1"/>
          <p:nvPr/>
        </p:nvSpPr>
        <p:spPr>
          <a:xfrm>
            <a:off x="178647" y="863030"/>
            <a:ext cx="328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2:  Push token to </a:t>
            </a:r>
            <a:r>
              <a:rPr lang="en-US" sz="2400" dirty="0" err="1"/>
              <a:t>db</a:t>
            </a:r>
            <a:endParaRPr lang="LID4096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F1EBA-A676-2D86-B6E1-FF9B9A09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1" y="1454842"/>
            <a:ext cx="11268287" cy="4307047"/>
          </a:xfrm>
          <a:prstGeom prst="rect">
            <a:avLst/>
          </a:prstGeom>
        </p:spPr>
      </p:pic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20EEAB16-8385-A328-146B-64FDD80F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528" y="6196651"/>
            <a:ext cx="860473" cy="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A83B30A-E7C2-CA77-AD43-69752C830004}"/>
              </a:ext>
            </a:extLst>
          </p:cNvPr>
          <p:cNvSpPr txBox="1"/>
          <p:nvPr/>
        </p:nvSpPr>
        <p:spPr>
          <a:xfrm>
            <a:off x="178648" y="863030"/>
            <a:ext cx="221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3:  Pilot job</a:t>
            </a:r>
            <a:endParaRPr lang="LID4096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FD702-0D61-17AA-AD8F-0032751D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1381139"/>
            <a:ext cx="5036249" cy="1433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0E19D7-6635-A1CE-B423-1153FA45E36E}"/>
              </a:ext>
            </a:extLst>
          </p:cNvPr>
          <p:cNvSpPr txBox="1"/>
          <p:nvPr/>
        </p:nvSpPr>
        <p:spPr>
          <a:xfrm>
            <a:off x="5611983" y="1780079"/>
            <a:ext cx="128759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 err="1"/>
              <a:t>task_config</a:t>
            </a:r>
            <a:endParaRPr lang="LID4096" sz="18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54B69-49C4-1629-9117-3FB2AC32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4" y="2938981"/>
            <a:ext cx="9541389" cy="3725601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A45DD12-A89D-D32F-489E-FCB4664E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1528" y="6196651"/>
            <a:ext cx="860473" cy="6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6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B2A8A-39A4-52C0-AE70-618BE6F76297}"/>
              </a:ext>
            </a:extLst>
          </p:cNvPr>
          <p:cNvSpPr txBox="1"/>
          <p:nvPr/>
        </p:nvSpPr>
        <p:spPr>
          <a:xfrm>
            <a:off x="294007" y="950582"/>
            <a:ext cx="10989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pilot job interact with HPC?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pilot job submitted to the HPC scheduler (</a:t>
            </a:r>
            <a:r>
              <a:rPr lang="en-US" dirty="0" err="1"/>
              <a:t>Slurm</a:t>
            </a:r>
            <a:r>
              <a:rPr lang="en-US" dirty="0"/>
              <a:t>) as a regular job?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often do we submit pilot job? Who submits pilot job? Admin?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how long does the pilot job runs on worker node?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we handle if many users are submitting jobs from the UI, but the pilot job is not running?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 way to automate pilot job submission?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UI?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Automated submission of pilot job at system startup?</a:t>
            </a:r>
          </a:p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1CDC5-3733-B16C-7575-B75E0563275E}"/>
              </a:ext>
            </a:extLst>
          </p:cNvPr>
          <p:cNvSpPr txBox="1"/>
          <p:nvPr/>
        </p:nvSpPr>
        <p:spPr>
          <a:xfrm>
            <a:off x="413648" y="3724048"/>
            <a:ext cx="4384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have different tables in CouchDB?</a:t>
            </a:r>
          </a:p>
          <a:p>
            <a:endParaRPr lang="en-US" b="1" dirty="0"/>
          </a:p>
          <a:p>
            <a:endParaRPr lang="LID4096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1BA91F3-F837-2FD0-191B-5DA985F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69BE-9946-DD7F-2D0F-DABAC71D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394"/>
            <a:ext cx="10515600" cy="5405480"/>
          </a:xfrm>
        </p:spPr>
        <p:txBody>
          <a:bodyPr>
            <a:normAutofit/>
          </a:bodyPr>
          <a:lstStyle/>
          <a:p>
            <a:r>
              <a:rPr lang="en-US" sz="1600" dirty="0"/>
              <a:t>We submit pilot jobs to HPC as normal jobs, and pilot job runs in  HPC worker nodes</a:t>
            </a:r>
          </a:p>
          <a:p>
            <a:r>
              <a:rPr lang="en-US" sz="1600" dirty="0"/>
              <a:t>A user (admin) should monitor pilot job submission</a:t>
            </a:r>
          </a:p>
          <a:p>
            <a:r>
              <a:rPr lang="en-US" sz="1600" dirty="0"/>
              <a:t>We can automate pilot job submission(maybe later)</a:t>
            </a:r>
          </a:p>
          <a:p>
            <a:pPr lvl="1"/>
            <a:r>
              <a:rPr lang="en-US" sz="1200" dirty="0"/>
              <a:t>Maybe based on user activity (job submission from UI)</a:t>
            </a:r>
          </a:p>
          <a:p>
            <a:pPr lvl="1"/>
            <a:r>
              <a:rPr lang="en-US" sz="1200" dirty="0"/>
              <a:t>At regular time interval (</a:t>
            </a:r>
            <a:r>
              <a:rPr lang="en-US" sz="1200" dirty="0" err="1"/>
              <a:t>cron</a:t>
            </a:r>
            <a:r>
              <a:rPr lang="en-US" sz="1200" dirty="0"/>
              <a:t>, crontab)</a:t>
            </a:r>
          </a:p>
          <a:p>
            <a:r>
              <a:rPr lang="en-US" sz="1600" dirty="0"/>
              <a:t>It can be possible to use </a:t>
            </a:r>
            <a:r>
              <a:rPr lang="en-US" sz="1600" dirty="0" err="1"/>
              <a:t>slurmAPI</a:t>
            </a:r>
            <a:r>
              <a:rPr lang="en-US" sz="1600" dirty="0"/>
              <a:t> to monitor pilot jobs  from UI(for Admin)</a:t>
            </a:r>
          </a:p>
          <a:p>
            <a:r>
              <a:rPr lang="en-US" sz="1600" dirty="0"/>
              <a:t>We should know first users of the system, what script or image they provide, the required parameters for the task</a:t>
            </a:r>
          </a:p>
          <a:p>
            <a:r>
              <a:rPr lang="en-US" sz="1600" dirty="0"/>
              <a:t>We can have different databases in </a:t>
            </a:r>
            <a:r>
              <a:rPr lang="en-US" sz="1600" dirty="0" err="1"/>
              <a:t>couchDB</a:t>
            </a:r>
            <a:r>
              <a:rPr lang="en-US" sz="1600" dirty="0"/>
              <a:t> based on number of users and other factors (we can have </a:t>
            </a:r>
            <a:r>
              <a:rPr lang="en-US" sz="1600" dirty="0" err="1"/>
              <a:t>imagen_ComputerVision</a:t>
            </a:r>
            <a:r>
              <a:rPr lang="en-US" sz="1600" dirty="0"/>
              <a:t>, </a:t>
            </a:r>
            <a:r>
              <a:rPr lang="en-US" sz="1600" dirty="0" err="1"/>
              <a:t>imagen_AIResearcher</a:t>
            </a:r>
            <a:r>
              <a:rPr lang="en-US" sz="1600" dirty="0"/>
              <a:t>……)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Action Points</a:t>
            </a:r>
          </a:p>
          <a:p>
            <a:pPr lvl="1"/>
            <a:r>
              <a:rPr lang="en-US" sz="1200" dirty="0"/>
              <a:t>To understand user of the system</a:t>
            </a:r>
          </a:p>
          <a:p>
            <a:pPr lvl="1"/>
            <a:r>
              <a:rPr lang="en-US" sz="1200" dirty="0"/>
              <a:t>To first  develop the complete pipeline for a task. For instance, for data cleaning or yolo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FC081-B21B-2F44-4AB0-76A3B718BD0E}"/>
              </a:ext>
            </a:extLst>
          </p:cNvPr>
          <p:cNvSpPr txBox="1"/>
          <p:nvPr/>
        </p:nvSpPr>
        <p:spPr>
          <a:xfrm>
            <a:off x="838200" y="365126"/>
            <a:ext cx="199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Meeting notes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6744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438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5</cp:revision>
  <dcterms:created xsi:type="dcterms:W3CDTF">2023-10-09T07:43:41Z</dcterms:created>
  <dcterms:modified xsi:type="dcterms:W3CDTF">2023-11-22T11:11:23Z</dcterms:modified>
</cp:coreProperties>
</file>