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9" r:id="rId2"/>
    <p:sldId id="564" r:id="rId3"/>
    <p:sldId id="589" r:id="rId4"/>
    <p:sldId id="573" r:id="rId5"/>
    <p:sldId id="574" r:id="rId6"/>
    <p:sldId id="578" r:id="rId7"/>
    <p:sldId id="577" r:id="rId8"/>
    <p:sldId id="562" r:id="rId9"/>
    <p:sldId id="588" r:id="rId10"/>
    <p:sldId id="591" r:id="rId11"/>
    <p:sldId id="569" r:id="rId12"/>
    <p:sldId id="584" r:id="rId13"/>
    <p:sldId id="582" r:id="rId14"/>
    <p:sldId id="567" r:id="rId15"/>
    <p:sldId id="581" r:id="rId16"/>
    <p:sldId id="580" r:id="rId17"/>
    <p:sldId id="568" r:id="rId18"/>
    <p:sldId id="590" r:id="rId19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1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0" y="4486217"/>
            <a:ext cx="12984159" cy="890408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on Surf via User interface</a:t>
            </a:r>
          </a:p>
          <a:p>
            <a:r>
              <a:rPr lang="nl-NL" dirty="0"/>
              <a:t>                                                                                                                             Nov 30,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0" y="5376625"/>
            <a:ext cx="12984159" cy="39558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FB154-7F5B-16DC-CAC1-9D43F59AE500}"/>
              </a:ext>
            </a:extLst>
          </p:cNvPr>
          <p:cNvSpPr txBox="1"/>
          <p:nvPr/>
        </p:nvSpPr>
        <p:spPr>
          <a:xfrm>
            <a:off x="499581" y="2351534"/>
            <a:ext cx="78641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Why job management framework?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827075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To manage large amount of jobs</a:t>
            </a:r>
          </a:p>
          <a:p>
            <a:pPr marL="827075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Pitch-Catch System (</a:t>
            </a:r>
            <a:r>
              <a:rPr lang="en-US" sz="1600" b="1" i="0" dirty="0" err="1">
                <a:solidFill>
                  <a:srgbClr val="1F2328"/>
                </a:solidFill>
                <a:effectLst/>
                <a:latin typeface="-apple-system"/>
              </a:rPr>
              <a:t>PiCaS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) framework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is used as job management framework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marL="1284275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Has a database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16D7-70BE-607B-CBC0-BEB090007482}"/>
              </a:ext>
            </a:extLst>
          </p:cNvPr>
          <p:cNvSpPr txBox="1"/>
          <p:nvPr/>
        </p:nvSpPr>
        <p:spPr>
          <a:xfrm>
            <a:off x="499581" y="4147404"/>
            <a:ext cx="52659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Why user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nterface?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8270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To efficiently interact with the cluster and pipelines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8270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Hide unnecessary technical details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3C723-FEC4-617D-E748-6612EB9ED92E}"/>
              </a:ext>
            </a:extLst>
          </p:cNvPr>
          <p:cNvSpPr txBox="1"/>
          <p:nvPr/>
        </p:nvSpPr>
        <p:spPr>
          <a:xfrm>
            <a:off x="499581" y="1049452"/>
            <a:ext cx="75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   </a:t>
            </a:r>
            <a:r>
              <a:rPr lang="en-US" dirty="0"/>
              <a:t>Facilitate a seamless experience for a user when working with a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Hide internal implementation details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394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3852477" y="3246020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10428914" y="3007650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7389348" y="3176927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5570289" y="3592880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8624160" y="3685159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10784874" y="3007650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5570286" y="4473872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5918302" y="3273936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8624160" y="4473873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8980119" y="3192316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5849215" y="4030391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8957868" y="3968836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3906803" y="3316534"/>
            <a:ext cx="175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Application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621" y="6229218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11277705" y="5421679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11277705" y="2053758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219" y="3485811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219" y="850506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38" y="2484289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2091248" y="2668644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551" y="2915377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2075261" y="3099732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2538" y="4851815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091248" y="4208323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1755463" y="3504699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1771450" y="3725311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9954132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2042030" y="3349730"/>
            <a:ext cx="1442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</a:p>
          <a:p>
            <a:r>
              <a:rPr lang="en-US" sz="1600" dirty="0"/>
              <a:t>     via UI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981" y="2789880"/>
            <a:ext cx="3934780" cy="100043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</a:t>
            </a:r>
            <a:r>
              <a:rPr lang="en-US" sz="2800" dirty="0">
                <a:solidFill>
                  <a:schemeClr val="accent1"/>
                </a:solidFill>
                <a:latin typeface="Avenir Next" panose="020B0503020202020204" pitchFamily="34" charset="0"/>
              </a:rPr>
              <a:t>:  Running yolo on surf</a:t>
            </a:r>
            <a:endParaRPr lang="en-NL" sz="28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4560111" y="3352498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779026" y="455559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6122892" y="456028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683326" y="5370379"/>
            <a:ext cx="2439566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10084463" y="4560288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8027192" y="5375069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082" y="3627743"/>
            <a:ext cx="1146822" cy="116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731176" y="3548866"/>
            <a:ext cx="448316" cy="1006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3404448" y="3392508"/>
            <a:ext cx="1813902" cy="14017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C44BD-8F4F-5B96-4F91-FFECE247160C}"/>
              </a:ext>
            </a:extLst>
          </p:cNvPr>
          <p:cNvSpPr txBox="1"/>
          <p:nvPr/>
        </p:nvSpPr>
        <p:spPr>
          <a:xfrm>
            <a:off x="8787365" y="5098070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E749-0119-EB50-03E1-2EDA05B6B4E0}"/>
              </a:ext>
            </a:extLst>
          </p:cNvPr>
          <p:cNvSpPr txBox="1"/>
          <p:nvPr/>
        </p:nvSpPr>
        <p:spPr>
          <a:xfrm>
            <a:off x="4712430" y="5093380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</a:t>
            </a:r>
            <a:endParaRPr lang="LID4096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3BE6-686E-FCC2-E35D-B4C995A57D0E}"/>
              </a:ext>
            </a:extLst>
          </p:cNvPr>
          <p:cNvSpPr txBox="1"/>
          <p:nvPr/>
        </p:nvSpPr>
        <p:spPr>
          <a:xfrm>
            <a:off x="87340" y="827576"/>
            <a:ext cx="50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First,  create an image by following these steps: </a:t>
            </a:r>
            <a:endParaRPr lang="LID4096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8394C7C-A543-0A23-4351-2817D267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97" y="1322642"/>
            <a:ext cx="2205239" cy="21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2360A6-D969-932D-0BCD-B53BA07E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77" y="1270182"/>
            <a:ext cx="2433577" cy="23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AFF182-2F87-80DB-6ADD-77AB90B6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" y="1322642"/>
            <a:ext cx="2201070" cy="23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2650939"/>
            <a:ext cx="2669033" cy="23647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17" y="2691377"/>
            <a:ext cx="2522395" cy="2364746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8116822" y="3203236"/>
            <a:ext cx="687898" cy="10420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831" y="3008866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965822" y="3562832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308" y="163291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271" y="243088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6678363" y="485757"/>
            <a:ext cx="827782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9080130" y="526664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600" y="271414"/>
            <a:ext cx="1039087" cy="1109934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10442683" y="2145109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10551220" y="5033470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88" y="5746997"/>
            <a:ext cx="724245" cy="7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6681526" y="3569518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097256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 via UI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1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7249D4A-1F7E-462D-07B6-C7055A37C3A3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326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344602" y="138203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8" y="2202555"/>
            <a:ext cx="2605139" cy="1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9" y="2395455"/>
            <a:ext cx="625545" cy="6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328819" y="3254545"/>
            <a:ext cx="62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10" y="2655064"/>
            <a:ext cx="1103432" cy="6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13" y="4795547"/>
            <a:ext cx="1267172" cy="136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17" y="4164669"/>
            <a:ext cx="420211" cy="42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01446-09B5-B1F8-5ADF-3B2F1E2AAC89}"/>
              </a:ext>
            </a:extLst>
          </p:cNvPr>
          <p:cNvSpPr txBox="1"/>
          <p:nvPr/>
        </p:nvSpPr>
        <p:spPr>
          <a:xfrm>
            <a:off x="344602" y="733907"/>
            <a:ext cx="96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  Portable machine/deep learning environment</a:t>
            </a:r>
            <a:endParaRPr lang="en-US" sz="161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CE0D5-8A68-F9CD-883C-27420396CD27}"/>
              </a:ext>
            </a:extLst>
          </p:cNvPr>
          <p:cNvSpPr txBox="1"/>
          <p:nvPr/>
        </p:nvSpPr>
        <p:spPr>
          <a:xfrm>
            <a:off x="3145226" y="61945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BDAB6-1BBC-6FEA-2D08-6FC8A249843C}"/>
              </a:ext>
            </a:extLst>
          </p:cNvPr>
          <p:cNvSpPr/>
          <p:nvPr/>
        </p:nvSpPr>
        <p:spPr>
          <a:xfrm>
            <a:off x="943405" y="2066225"/>
            <a:ext cx="5105057" cy="1887777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04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6" y="3734794"/>
            <a:ext cx="395225" cy="3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15" y="3772228"/>
            <a:ext cx="357792" cy="3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CCEC0-0775-7E8E-3D7B-7736BEFF038F}"/>
              </a:ext>
            </a:extLst>
          </p:cNvPr>
          <p:cNvSpPr txBox="1"/>
          <p:nvPr/>
        </p:nvSpPr>
        <p:spPr>
          <a:xfrm>
            <a:off x="6580818" y="595091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F8EBD-7701-8850-85DF-F1EE1E94DA34}"/>
              </a:ext>
            </a:extLst>
          </p:cNvPr>
          <p:cNvSpPr txBox="1"/>
          <p:nvPr/>
        </p:nvSpPr>
        <p:spPr>
          <a:xfrm>
            <a:off x="11137683" y="5939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235CD-FAAE-27EE-A1DE-D81E654CB423}"/>
              </a:ext>
            </a:extLst>
          </p:cNvPr>
          <p:cNvSpPr/>
          <p:nvPr/>
        </p:nvSpPr>
        <p:spPr>
          <a:xfrm>
            <a:off x="4666259" y="1565269"/>
            <a:ext cx="3915679" cy="1887777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1AE75-D088-DE32-E4CD-9602A3ABE2A3}"/>
              </a:ext>
            </a:extLst>
          </p:cNvPr>
          <p:cNvSpPr/>
          <p:nvPr/>
        </p:nvSpPr>
        <p:spPr>
          <a:xfrm>
            <a:off x="9411764" y="1509905"/>
            <a:ext cx="3486131" cy="1762737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bundles all dependencies (frameworks, libraries), configuration files, and runtime environments required to run a model.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bundles all dependencies (frameworks, libraries), configuration files, and runtime environments required to run a model.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C33AA-493F-8830-BDC0-38584059F1B7}"/>
              </a:ext>
            </a:extLst>
          </p:cNvPr>
          <p:cNvSpPr txBox="1"/>
          <p:nvPr/>
        </p:nvSpPr>
        <p:spPr>
          <a:xfrm>
            <a:off x="6021390" y="61495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47362-287D-B818-77A2-5A157831E38D}"/>
              </a:ext>
            </a:extLst>
          </p:cNvPr>
          <p:cNvSpPr txBox="1"/>
          <p:nvPr/>
        </p:nvSpPr>
        <p:spPr>
          <a:xfrm>
            <a:off x="10189727" y="60261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3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A1A5C-5B38-3357-1AC1-AC9E5F068802}"/>
              </a:ext>
            </a:extLst>
          </p:cNvPr>
          <p:cNvSpPr txBox="1"/>
          <p:nvPr/>
        </p:nvSpPr>
        <p:spPr>
          <a:xfrm>
            <a:off x="1133436" y="48712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9551461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656276" y="3685133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879450" y="3617190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3906328" y="1836847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4658939" y="2564054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6779212" y="2045349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64" y="2139677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9169" y="2228405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129168" y="2666776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043561" y="2210716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2761595" y="2480416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3883033" y="3587145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8294" y="2078040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714844" y="4369182"/>
            <a:ext cx="9418284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/>
              <a:t>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group of interconnected computers (nodes) that work together to perform parallel processing.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Designed to handle complex computation tasks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043559" y="2699008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6826695" y="3401682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Compute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BA6D7-86B7-2F6F-5629-59095A66D599}"/>
              </a:ext>
            </a:extLst>
          </p:cNvPr>
          <p:cNvSpPr txBox="1"/>
          <p:nvPr/>
        </p:nvSpPr>
        <p:spPr>
          <a:xfrm>
            <a:off x="714844" y="5557965"/>
            <a:ext cx="5214248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 err="1"/>
              <a:t>Slurm</a:t>
            </a:r>
            <a:r>
              <a:rPr lang="en-US" sz="1615" dirty="0"/>
              <a:t> (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Oracle Sans"/>
              </a:rPr>
              <a:t>Simple Linux Utility for Resource Management</a:t>
            </a:r>
            <a:r>
              <a:rPr lang="en-US" sz="1615" dirty="0"/>
              <a:t>)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Cluster management and job scheduling system.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Allocate resources within the cluster to its users.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6F5B-A223-A174-714A-DD359B581FA6}"/>
              </a:ext>
            </a:extLst>
          </p:cNvPr>
          <p:cNvSpPr txBox="1"/>
          <p:nvPr/>
        </p:nvSpPr>
        <p:spPr>
          <a:xfrm>
            <a:off x="-89852" y="508052"/>
            <a:ext cx="6511719" cy="86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Let’s say we want to run a model on a cluster/supercomputer  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04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4140364" cy="86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Drawbacks</a:t>
            </a:r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User need to know technical details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Compute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40D94-B1B9-0DEB-3D23-B7D345CFE568}"/>
              </a:ext>
            </a:extLst>
          </p:cNvPr>
          <p:cNvSpPr txBox="1"/>
          <p:nvPr/>
        </p:nvSpPr>
        <p:spPr>
          <a:xfrm>
            <a:off x="5823059" y="3495470"/>
            <a:ext cx="80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sbatch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squeue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cancel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sinfo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EE771-6498-6EAF-96CC-37270DCD8F4A}"/>
              </a:ext>
            </a:extLst>
          </p:cNvPr>
          <p:cNvSpPr/>
          <p:nvPr/>
        </p:nvSpPr>
        <p:spPr>
          <a:xfrm>
            <a:off x="5673098" y="3429633"/>
            <a:ext cx="299922" cy="1434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1BB90-A62D-871A-3375-AF917607A16B}"/>
              </a:ext>
            </a:extLst>
          </p:cNvPr>
          <p:cNvSpPr txBox="1"/>
          <p:nvPr/>
        </p:nvSpPr>
        <p:spPr>
          <a:xfrm>
            <a:off x="731238" y="5138033"/>
            <a:ext cx="6409832" cy="1363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What if we have 10s, 100s, or 1000s tasks that we want to run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 - no centralized DB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4931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48873</TotalTime>
  <Words>585</Words>
  <Application>Microsoft Office PowerPoint</Application>
  <PresentationFormat>Custom</PresentationFormat>
  <Paragraphs>148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Avenir Next</vt:lpstr>
      <vt:lpstr>Calibri</vt:lpstr>
      <vt:lpstr>Calibri Light</vt:lpstr>
      <vt:lpstr>Oracle Sans</vt:lpstr>
      <vt:lpstr>Times New Roman</vt:lpstr>
      <vt:lpstr>Wingdings</vt:lpstr>
      <vt:lpstr>Office Theme</vt:lpstr>
      <vt:lpstr>Designing the national HPC and public cloud-based solutions for the data-driven animal behavior detection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Our approach:   Job management framework  +  User Interface</vt:lpstr>
      <vt:lpstr>Demo:  Running yolo on surf</vt:lpstr>
      <vt:lpstr>Demo:  Running Yolo</vt:lpstr>
      <vt:lpstr>PowerPoint Presentation</vt:lpstr>
      <vt:lpstr>Demo:  Running Yolo via UI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27</cp:revision>
  <dcterms:created xsi:type="dcterms:W3CDTF">2023-10-09T07:43:41Z</dcterms:created>
  <dcterms:modified xsi:type="dcterms:W3CDTF">2023-11-30T19:37:56Z</dcterms:modified>
</cp:coreProperties>
</file>