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9" r:id="rId2"/>
    <p:sldId id="607" r:id="rId3"/>
    <p:sldId id="623" r:id="rId4"/>
    <p:sldId id="622" r:id="rId5"/>
    <p:sldId id="628" r:id="rId6"/>
    <p:sldId id="629" r:id="rId7"/>
    <p:sldId id="600" r:id="rId8"/>
    <p:sldId id="597" r:id="rId9"/>
    <p:sldId id="593" r:id="rId10"/>
    <p:sldId id="571" r:id="rId11"/>
    <p:sldId id="464" r:id="rId12"/>
    <p:sldId id="613" r:id="rId13"/>
    <p:sldId id="612" r:id="rId14"/>
    <p:sldId id="609" r:id="rId15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01/09/2024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Progress</a:t>
            </a:r>
            <a:r>
              <a:rPr lang="nl-NL" dirty="0"/>
              <a:t> Update</a:t>
            </a:r>
          </a:p>
          <a:p>
            <a:r>
              <a:rPr lang="nl-NL" dirty="0"/>
              <a:t>                                                                                                                              Jan 9, 2024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C4E868-34FC-D24A-8678-65F630B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</a:t>
            </a:r>
            <a:r>
              <a:rPr lang="en-US" sz="1314" b="1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FairMOT</a:t>
            </a:r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 Containerization (draft)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81BBD-C159-0340-3A17-57569C05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8" y="887359"/>
            <a:ext cx="10971788" cy="483164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FED769-CE8E-31F4-5617-39347AF0DE64}"/>
              </a:ext>
            </a:extLst>
          </p:cNvPr>
          <p:cNvSpPr/>
          <p:nvPr/>
        </p:nvSpPr>
        <p:spPr>
          <a:xfrm>
            <a:off x="411529" y="805343"/>
            <a:ext cx="2239392" cy="443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F8061F-09DE-675F-2E43-0228FDA4C9AC}"/>
              </a:ext>
            </a:extLst>
          </p:cNvPr>
          <p:cNvCxnSpPr>
            <a:cxnSpLocks/>
          </p:cNvCxnSpPr>
          <p:nvPr/>
        </p:nvCxnSpPr>
        <p:spPr>
          <a:xfrm flipH="1">
            <a:off x="2650921" y="458030"/>
            <a:ext cx="3514987" cy="5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035BAD-8BBA-74A7-524D-EE88F657A6BB}"/>
              </a:ext>
            </a:extLst>
          </p:cNvPr>
          <p:cNvSpPr txBox="1"/>
          <p:nvPr/>
        </p:nvSpPr>
        <p:spPr>
          <a:xfrm>
            <a:off x="6307350" y="289305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base image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7CE36E-6C94-D7C7-08E2-548BF4E29860}"/>
              </a:ext>
            </a:extLst>
          </p:cNvPr>
          <p:cNvCxnSpPr>
            <a:cxnSpLocks/>
          </p:cNvCxnSpPr>
          <p:nvPr/>
        </p:nvCxnSpPr>
        <p:spPr>
          <a:xfrm flipH="1">
            <a:off x="5157557" y="1783572"/>
            <a:ext cx="2845540" cy="120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4753EA-B829-1F43-125D-36036756F327}"/>
              </a:ext>
            </a:extLst>
          </p:cNvPr>
          <p:cNvSpPr txBox="1"/>
          <p:nvPr/>
        </p:nvSpPr>
        <p:spPr>
          <a:xfrm>
            <a:off x="8070209" y="1598906"/>
            <a:ext cx="340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Libraries, dependencies, and </a:t>
            </a:r>
            <a:r>
              <a:rPr lang="en-US" dirty="0" err="1"/>
              <a:t>env’t</a:t>
            </a:r>
            <a:endParaRPr lang="LID4096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B0F7A97-1C7F-1FF8-A630-8830122682EE}"/>
              </a:ext>
            </a:extLst>
          </p:cNvPr>
          <p:cNvSpPr/>
          <p:nvPr/>
        </p:nvSpPr>
        <p:spPr>
          <a:xfrm>
            <a:off x="4915949" y="1417739"/>
            <a:ext cx="323227" cy="24757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A6B600F-60B3-17D6-3647-C731117FB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00" y="4233433"/>
            <a:ext cx="417850" cy="3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C19E4F-7E0C-3B9F-A4C0-7AB20B1F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01325"/>
              </p:ext>
            </p:extLst>
          </p:nvPr>
        </p:nvGraphicFramePr>
        <p:xfrm>
          <a:off x="480480" y="863300"/>
          <a:ext cx="5708657" cy="362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2245">
                  <a:extLst>
                    <a:ext uri="{9D8B030D-6E8A-4147-A177-3AD203B41FA5}">
                      <a16:colId xmlns:a16="http://schemas.microsoft.com/office/drawing/2014/main" val="2453337164"/>
                    </a:ext>
                  </a:extLst>
                </a:gridCol>
                <a:gridCol w="1806412">
                  <a:extLst>
                    <a:ext uri="{9D8B030D-6E8A-4147-A177-3AD203B41FA5}">
                      <a16:colId xmlns:a16="http://schemas.microsoft.com/office/drawing/2014/main" val="3193066335"/>
                    </a:ext>
                  </a:extLst>
                </a:gridCol>
              </a:tblGrid>
              <a:tr h="368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Tasks</a:t>
                      </a:r>
                      <a:endParaRPr lang="LID4096" sz="16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Status</a:t>
                      </a:r>
                      <a:endParaRPr lang="LID4096" sz="16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54919786"/>
                  </a:ext>
                </a:extLst>
              </a:tr>
              <a:tr h="1106658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b="1" dirty="0"/>
                        <a:t>Chapter 1-4</a:t>
                      </a:r>
                    </a:p>
                    <a:p>
                      <a:r>
                        <a:rPr lang="en-US" sz="1600" dirty="0"/>
                        <a:t>(Introduction, Problem analysis, stakeholder analysis, Requirements)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4382267"/>
                  </a:ext>
                </a:extLst>
              </a:tr>
              <a:tr h="2150047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r>
                        <a:rPr lang="en-US" sz="1600" b="1" dirty="0"/>
                        <a:t>Chapter 5-8</a:t>
                      </a:r>
                    </a:p>
                    <a:p>
                      <a:r>
                        <a:rPr lang="en-US" sz="1600" dirty="0"/>
                        <a:t>(Investigating pilot-job frameworks, design and architecture, Verification and validation, Conclusion and result)</a:t>
                      </a:r>
                      <a:endParaRPr lang="LID4096" sz="1600" dirty="0"/>
                    </a:p>
                    <a:p>
                      <a:endParaRPr lang="LID4096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In progress</a:t>
                      </a:r>
                      <a:endParaRPr lang="LID4096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057424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E6E6537-6AB9-0C6B-1C4D-79E3636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Documentation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6AAE144-EEE0-089B-AFC9-D3A68CC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DB205EE-69F8-3538-DAE4-5B3F126888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3359" y="1475670"/>
            <a:ext cx="312302" cy="31230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CFBE885-78E9-85D0-60FE-E7A282485D21}"/>
              </a:ext>
            </a:extLst>
          </p:cNvPr>
          <p:cNvSpPr/>
          <p:nvPr/>
        </p:nvSpPr>
        <p:spPr>
          <a:xfrm>
            <a:off x="629643" y="2810312"/>
            <a:ext cx="2239392" cy="443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02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680330-4E54-83AE-367C-73E7F5C25F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3651" y="935467"/>
          <a:ext cx="12127270" cy="4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67">
                  <a:extLst>
                    <a:ext uri="{9D8B030D-6E8A-4147-A177-3AD203B41FA5}">
                      <a16:colId xmlns:a16="http://schemas.microsoft.com/office/drawing/2014/main" val="294589384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260810992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3971315111"/>
                    </a:ext>
                  </a:extLst>
                </a:gridCol>
                <a:gridCol w="551742">
                  <a:extLst>
                    <a:ext uri="{9D8B030D-6E8A-4147-A177-3AD203B41FA5}">
                      <a16:colId xmlns:a16="http://schemas.microsoft.com/office/drawing/2014/main" val="195813128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918714345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315120830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358111265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732679491"/>
                    </a:ext>
                  </a:extLst>
                </a:gridCol>
                <a:gridCol w="827770">
                  <a:extLst>
                    <a:ext uri="{9D8B030D-6E8A-4147-A177-3AD203B41FA5}">
                      <a16:colId xmlns:a16="http://schemas.microsoft.com/office/drawing/2014/main" val="2355166734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4062711732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1033319803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2624883748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38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587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6487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1746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823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1684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2654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000" b="1" dirty="0"/>
                        <a:t>Jan 8 -12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15-19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22-26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29-02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Feb 05-09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12-16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19-23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26-01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Mar 04-08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11-15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18-22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25-29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31270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146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82881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7235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815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0078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316074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399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1B6AB-2A3D-599E-B355-EF9885AC8ECD}"/>
              </a:ext>
            </a:extLst>
          </p:cNvPr>
          <p:cNvSpPr txBox="1"/>
          <p:nvPr/>
        </p:nvSpPr>
        <p:spPr>
          <a:xfrm>
            <a:off x="140731" y="469286"/>
            <a:ext cx="216751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WebApp Integration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0AB93-6CE4-03BB-5C71-A4DB72D34299}"/>
              </a:ext>
            </a:extLst>
          </p:cNvPr>
          <p:cNvSpPr txBox="1"/>
          <p:nvPr/>
        </p:nvSpPr>
        <p:spPr>
          <a:xfrm>
            <a:off x="8538425" y="260727"/>
            <a:ext cx="1456361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Defense and </a:t>
            </a:r>
          </a:p>
          <a:p>
            <a:r>
              <a:rPr lang="en-US" sz="1846" b="1" dirty="0"/>
              <a:t>    Closure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3B327-755B-AB50-54E4-E9C2B3B8C9BA}"/>
              </a:ext>
            </a:extLst>
          </p:cNvPr>
          <p:cNvSpPr txBox="1"/>
          <p:nvPr/>
        </p:nvSpPr>
        <p:spPr>
          <a:xfrm>
            <a:off x="3653463" y="5110658"/>
            <a:ext cx="2761782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Verification and validation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C73446-CE56-792E-3F14-6C121D53A2E3}"/>
              </a:ext>
            </a:extLst>
          </p:cNvPr>
          <p:cNvSpPr/>
          <p:nvPr/>
        </p:nvSpPr>
        <p:spPr>
          <a:xfrm>
            <a:off x="10222961" y="2765672"/>
            <a:ext cx="1452893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4C63CD-37B6-1EA2-A899-B6BC7A9759F1}"/>
              </a:ext>
            </a:extLst>
          </p:cNvPr>
          <p:cNvSpPr/>
          <p:nvPr/>
        </p:nvSpPr>
        <p:spPr>
          <a:xfrm>
            <a:off x="2785417" y="2789381"/>
            <a:ext cx="605372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31F8B-C4C3-0A2C-9256-1A0F1249F489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1015068" y="3184301"/>
            <a:ext cx="1859004" cy="202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8FF42-CEAE-CDF7-68A5-972EE6C857B3}"/>
              </a:ext>
            </a:extLst>
          </p:cNvPr>
          <p:cNvSpPr txBox="1"/>
          <p:nvPr/>
        </p:nvSpPr>
        <p:spPr>
          <a:xfrm>
            <a:off x="190023" y="5167158"/>
            <a:ext cx="1961605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b="1" dirty="0"/>
              <a:t>Demo</a:t>
            </a:r>
            <a:r>
              <a:rPr lang="en-US" sz="1846" dirty="0"/>
              <a:t>:  Running a model via         </a:t>
            </a:r>
            <a:r>
              <a:rPr lang="en-US" sz="1846" dirty="0" err="1"/>
              <a:t>Martijn’s</a:t>
            </a:r>
            <a:r>
              <a:rPr lang="en-US" sz="1846" dirty="0"/>
              <a:t>  </a:t>
            </a:r>
            <a:r>
              <a:rPr lang="en-US" sz="1846" dirty="0" err="1"/>
              <a:t>webAPP</a:t>
            </a:r>
            <a:endParaRPr lang="LID4096" sz="184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EE4167-FA1B-4BA1-DF38-23E56556F49E}"/>
              </a:ext>
            </a:extLst>
          </p:cNvPr>
          <p:cNvCxnSpPr>
            <a:cxnSpLocks/>
          </p:cNvCxnSpPr>
          <p:nvPr/>
        </p:nvCxnSpPr>
        <p:spPr>
          <a:xfrm flipV="1">
            <a:off x="11052924" y="3152259"/>
            <a:ext cx="0" cy="26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B7030C-E09D-41C9-932B-E5337F57F890}"/>
              </a:ext>
            </a:extLst>
          </p:cNvPr>
          <p:cNvSpPr txBox="1"/>
          <p:nvPr/>
        </p:nvSpPr>
        <p:spPr>
          <a:xfrm>
            <a:off x="10481114" y="5765911"/>
            <a:ext cx="145828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Presentation </a:t>
            </a:r>
          </a:p>
          <a:p>
            <a:r>
              <a:rPr lang="en-US" sz="1846" dirty="0"/>
              <a:t>and defense</a:t>
            </a:r>
            <a:endParaRPr lang="LID4096" sz="184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1F6D1A-BA32-3142-865E-E080F04B4F2A}"/>
              </a:ext>
            </a:extLst>
          </p:cNvPr>
          <p:cNvCxnSpPr>
            <a:cxnSpLocks/>
          </p:cNvCxnSpPr>
          <p:nvPr/>
        </p:nvCxnSpPr>
        <p:spPr>
          <a:xfrm flipV="1">
            <a:off x="9657599" y="3139975"/>
            <a:ext cx="0" cy="11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35EE24-A94A-D315-BA97-DEE0DFC750A3}"/>
              </a:ext>
            </a:extLst>
          </p:cNvPr>
          <p:cNvSpPr txBox="1"/>
          <p:nvPr/>
        </p:nvSpPr>
        <p:spPr>
          <a:xfrm>
            <a:off x="8791164" y="4249012"/>
            <a:ext cx="1689950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       Send report</a:t>
            </a:r>
          </a:p>
          <a:p>
            <a:r>
              <a:rPr lang="en-US" sz="1846" dirty="0"/>
              <a:t>          to TEC </a:t>
            </a:r>
            <a:endParaRPr lang="LID4096" sz="1846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9D7534-A6CD-849D-E293-4154CDACBB0B}"/>
              </a:ext>
            </a:extLst>
          </p:cNvPr>
          <p:cNvSpPr/>
          <p:nvPr/>
        </p:nvSpPr>
        <p:spPr>
          <a:xfrm rot="16200000">
            <a:off x="1461233" y="1555131"/>
            <a:ext cx="230197" cy="2218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D826D-0E2F-F907-15A8-F98001613DCE}"/>
              </a:ext>
            </a:extLst>
          </p:cNvPr>
          <p:cNvCxnSpPr>
            <a:cxnSpLocks/>
          </p:cNvCxnSpPr>
          <p:nvPr/>
        </p:nvCxnSpPr>
        <p:spPr>
          <a:xfrm flipH="1">
            <a:off x="1630414" y="768096"/>
            <a:ext cx="2075423" cy="17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E805B0-AB2A-A89E-22AA-5BE4F3024754}"/>
              </a:ext>
            </a:extLst>
          </p:cNvPr>
          <p:cNvSpPr txBox="1"/>
          <p:nvPr/>
        </p:nvSpPr>
        <p:spPr>
          <a:xfrm>
            <a:off x="3188847" y="325245"/>
            <a:ext cx="263905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 err="1"/>
              <a:t>FairMOT</a:t>
            </a:r>
            <a:r>
              <a:rPr lang="en-US" sz="1846" dirty="0"/>
              <a:t> Containerization</a:t>
            </a:r>
            <a:endParaRPr lang="LID4096" sz="1846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00CE7D2-0AA1-8ABA-4AF0-BC691F184F5C}"/>
              </a:ext>
            </a:extLst>
          </p:cNvPr>
          <p:cNvSpPr/>
          <p:nvPr/>
        </p:nvSpPr>
        <p:spPr>
          <a:xfrm rot="10800000">
            <a:off x="10014985" y="88679"/>
            <a:ext cx="207975" cy="1439072"/>
          </a:xfrm>
          <a:prstGeom prst="rightBrace">
            <a:avLst>
              <a:gd name="adj1" fmla="val 232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D4675-DCB5-FAE0-5572-D03CF8D7A9CE}"/>
              </a:ext>
            </a:extLst>
          </p:cNvPr>
          <p:cNvSpPr txBox="1"/>
          <p:nvPr/>
        </p:nvSpPr>
        <p:spPr>
          <a:xfrm>
            <a:off x="10222960" y="146994"/>
            <a:ext cx="2598468" cy="1335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Prepare for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Submit report to TEC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Presentation and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 Project Booklet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Clearance (TU/e card, return laptop, </a:t>
            </a:r>
          </a:p>
          <a:p>
            <a:r>
              <a:rPr lang="en-US" sz="1154" dirty="0"/>
              <a:t>         monitor, back up email)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endParaRPr lang="LID4096" sz="1154" dirty="0"/>
          </a:p>
        </p:txBody>
      </p:sp>
    </p:spTree>
    <p:extLst>
      <p:ext uri="{BB962C8B-B14F-4D97-AF65-F5344CB8AC3E}">
        <p14:creationId xmlns:p14="http://schemas.microsoft.com/office/powerpoint/2010/main" val="41785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680330-4E54-83AE-367C-73E7F5C25F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3651" y="935467"/>
          <a:ext cx="12127270" cy="4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67">
                  <a:extLst>
                    <a:ext uri="{9D8B030D-6E8A-4147-A177-3AD203B41FA5}">
                      <a16:colId xmlns:a16="http://schemas.microsoft.com/office/drawing/2014/main" val="294589384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260810992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3971315111"/>
                    </a:ext>
                  </a:extLst>
                </a:gridCol>
                <a:gridCol w="551742">
                  <a:extLst>
                    <a:ext uri="{9D8B030D-6E8A-4147-A177-3AD203B41FA5}">
                      <a16:colId xmlns:a16="http://schemas.microsoft.com/office/drawing/2014/main" val="195813128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918714345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315120830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358111265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732679491"/>
                    </a:ext>
                  </a:extLst>
                </a:gridCol>
                <a:gridCol w="827770">
                  <a:extLst>
                    <a:ext uri="{9D8B030D-6E8A-4147-A177-3AD203B41FA5}">
                      <a16:colId xmlns:a16="http://schemas.microsoft.com/office/drawing/2014/main" val="2355166734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4062711732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1033319803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2624883748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38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587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6487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1746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823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1684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2654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000" b="1" dirty="0"/>
                        <a:t>Jan 8 -12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15-19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22-26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29-02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Feb 05-09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12-16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19-23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26-01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Mar 04-08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11-15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18-22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25-29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31270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146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82881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7235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815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0078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316074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399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1B6AB-2A3D-599E-B355-EF9885AC8ECD}"/>
              </a:ext>
            </a:extLst>
          </p:cNvPr>
          <p:cNvSpPr txBox="1"/>
          <p:nvPr/>
        </p:nvSpPr>
        <p:spPr>
          <a:xfrm>
            <a:off x="114757" y="377457"/>
            <a:ext cx="1599862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Report writing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0AB93-6CE4-03BB-5C71-A4DB72D34299}"/>
              </a:ext>
            </a:extLst>
          </p:cNvPr>
          <p:cNvSpPr txBox="1"/>
          <p:nvPr/>
        </p:nvSpPr>
        <p:spPr>
          <a:xfrm>
            <a:off x="8538425" y="260727"/>
            <a:ext cx="1456361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Defense and </a:t>
            </a:r>
          </a:p>
          <a:p>
            <a:r>
              <a:rPr lang="en-US" sz="1846" b="1" dirty="0"/>
              <a:t>    Closure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3B327-755B-AB50-54E4-E9C2B3B8C9BA}"/>
              </a:ext>
            </a:extLst>
          </p:cNvPr>
          <p:cNvSpPr txBox="1"/>
          <p:nvPr/>
        </p:nvSpPr>
        <p:spPr>
          <a:xfrm>
            <a:off x="3653464" y="5110658"/>
            <a:ext cx="1557478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Review Thesis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C73446-CE56-792E-3F14-6C121D53A2E3}"/>
              </a:ext>
            </a:extLst>
          </p:cNvPr>
          <p:cNvSpPr/>
          <p:nvPr/>
        </p:nvSpPr>
        <p:spPr>
          <a:xfrm>
            <a:off x="10222961" y="2765672"/>
            <a:ext cx="1452893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4C63CD-37B6-1EA2-A899-B6BC7A9759F1}"/>
              </a:ext>
            </a:extLst>
          </p:cNvPr>
          <p:cNvSpPr/>
          <p:nvPr/>
        </p:nvSpPr>
        <p:spPr>
          <a:xfrm>
            <a:off x="3882965" y="2765673"/>
            <a:ext cx="605372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31F8B-C4C3-0A2C-9256-1A0F1249F489}"/>
              </a:ext>
            </a:extLst>
          </p:cNvPr>
          <p:cNvCxnSpPr>
            <a:cxnSpLocks/>
          </p:cNvCxnSpPr>
          <p:nvPr/>
        </p:nvCxnSpPr>
        <p:spPr>
          <a:xfrm>
            <a:off x="4091228" y="1356704"/>
            <a:ext cx="17678" cy="13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8FF42-CEAE-CDF7-68A5-972EE6C857B3}"/>
              </a:ext>
            </a:extLst>
          </p:cNvPr>
          <p:cNvSpPr txBox="1"/>
          <p:nvPr/>
        </p:nvSpPr>
        <p:spPr>
          <a:xfrm>
            <a:off x="3623379" y="663994"/>
            <a:ext cx="1040478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Send for </a:t>
            </a:r>
          </a:p>
          <a:p>
            <a:r>
              <a:rPr lang="en-US" sz="1846" dirty="0"/>
              <a:t>review</a:t>
            </a:r>
            <a:endParaRPr lang="LID4096" sz="184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EE4167-FA1B-4BA1-DF38-23E56556F49E}"/>
              </a:ext>
            </a:extLst>
          </p:cNvPr>
          <p:cNvCxnSpPr>
            <a:cxnSpLocks/>
          </p:cNvCxnSpPr>
          <p:nvPr/>
        </p:nvCxnSpPr>
        <p:spPr>
          <a:xfrm flipV="1">
            <a:off x="11052924" y="3152259"/>
            <a:ext cx="0" cy="26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B7030C-E09D-41C9-932B-E5337F57F890}"/>
              </a:ext>
            </a:extLst>
          </p:cNvPr>
          <p:cNvSpPr txBox="1"/>
          <p:nvPr/>
        </p:nvSpPr>
        <p:spPr>
          <a:xfrm>
            <a:off x="10481114" y="5844771"/>
            <a:ext cx="145828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Presentation </a:t>
            </a:r>
          </a:p>
          <a:p>
            <a:r>
              <a:rPr lang="en-US" sz="1846" dirty="0"/>
              <a:t>and defense</a:t>
            </a:r>
            <a:endParaRPr lang="LID4096" sz="184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1F6D1A-BA32-3142-865E-E080F04B4F2A}"/>
              </a:ext>
            </a:extLst>
          </p:cNvPr>
          <p:cNvCxnSpPr>
            <a:cxnSpLocks/>
          </p:cNvCxnSpPr>
          <p:nvPr/>
        </p:nvCxnSpPr>
        <p:spPr>
          <a:xfrm flipV="1">
            <a:off x="9657599" y="3139975"/>
            <a:ext cx="0" cy="11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35EE24-A94A-D315-BA97-DEE0DFC750A3}"/>
              </a:ext>
            </a:extLst>
          </p:cNvPr>
          <p:cNvSpPr txBox="1"/>
          <p:nvPr/>
        </p:nvSpPr>
        <p:spPr>
          <a:xfrm>
            <a:off x="8538425" y="4278725"/>
            <a:ext cx="1689950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       Send report</a:t>
            </a:r>
          </a:p>
          <a:p>
            <a:r>
              <a:rPr lang="en-US" sz="1846" dirty="0"/>
              <a:t>          to TEC </a:t>
            </a:r>
            <a:endParaRPr lang="LID4096" sz="1846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00CE7D2-0AA1-8ABA-4AF0-BC691F184F5C}"/>
              </a:ext>
            </a:extLst>
          </p:cNvPr>
          <p:cNvSpPr/>
          <p:nvPr/>
        </p:nvSpPr>
        <p:spPr>
          <a:xfrm rot="10800000">
            <a:off x="10014985" y="88679"/>
            <a:ext cx="207975" cy="1439072"/>
          </a:xfrm>
          <a:prstGeom prst="rightBrace">
            <a:avLst>
              <a:gd name="adj1" fmla="val 232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D4675-DCB5-FAE0-5572-D03CF8D7A9CE}"/>
              </a:ext>
            </a:extLst>
          </p:cNvPr>
          <p:cNvSpPr txBox="1"/>
          <p:nvPr/>
        </p:nvSpPr>
        <p:spPr>
          <a:xfrm>
            <a:off x="10222960" y="146994"/>
            <a:ext cx="2598468" cy="1335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Prepare for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Submit report to TEC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Presentation and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 Project Booklet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Clearance (TU/e card, return laptop, </a:t>
            </a:r>
          </a:p>
          <a:p>
            <a:r>
              <a:rPr lang="en-US" sz="1154" dirty="0"/>
              <a:t>         monitor, back up email)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endParaRPr lang="LID4096" sz="1154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28F5F51-ED69-D840-4AF0-4F3742C83F19}"/>
              </a:ext>
            </a:extLst>
          </p:cNvPr>
          <p:cNvSpPr/>
          <p:nvPr/>
        </p:nvSpPr>
        <p:spPr>
          <a:xfrm rot="16200000">
            <a:off x="6776255" y="278973"/>
            <a:ext cx="230197" cy="4806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8A29E8-4277-827C-BBBA-D9DC0D192774}"/>
              </a:ext>
            </a:extLst>
          </p:cNvPr>
          <p:cNvCxnSpPr>
            <a:cxnSpLocks/>
          </p:cNvCxnSpPr>
          <p:nvPr/>
        </p:nvCxnSpPr>
        <p:spPr>
          <a:xfrm>
            <a:off x="6447285" y="1205202"/>
            <a:ext cx="0" cy="138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CC78A59-E222-89DD-DA9B-53D56CA6694D}"/>
              </a:ext>
            </a:extLst>
          </p:cNvPr>
          <p:cNvSpPr/>
          <p:nvPr/>
        </p:nvSpPr>
        <p:spPr>
          <a:xfrm>
            <a:off x="5685938" y="2779263"/>
            <a:ext cx="1212795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D1CEC1-AEE1-B6EF-1DCB-AEB079A66DF7}"/>
              </a:ext>
            </a:extLst>
          </p:cNvPr>
          <p:cNvCxnSpPr>
            <a:cxnSpLocks/>
          </p:cNvCxnSpPr>
          <p:nvPr/>
        </p:nvCxnSpPr>
        <p:spPr>
          <a:xfrm flipV="1">
            <a:off x="6296828" y="3241940"/>
            <a:ext cx="0" cy="11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D7167D-3F1E-7487-1977-48B6115EA69B}"/>
              </a:ext>
            </a:extLst>
          </p:cNvPr>
          <p:cNvSpPr txBox="1"/>
          <p:nvPr/>
        </p:nvSpPr>
        <p:spPr>
          <a:xfrm>
            <a:off x="5565840" y="4278724"/>
            <a:ext cx="142263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       Review </a:t>
            </a:r>
          </a:p>
          <a:p>
            <a:r>
              <a:rPr lang="en-US" sz="1846" dirty="0"/>
              <a:t>       by Judith</a:t>
            </a:r>
            <a:endParaRPr lang="LID4096" sz="184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853659-BD0D-AFF9-1A66-9758E2CD8955}"/>
              </a:ext>
            </a:extLst>
          </p:cNvPr>
          <p:cNvSpPr txBox="1"/>
          <p:nvPr/>
        </p:nvSpPr>
        <p:spPr>
          <a:xfrm>
            <a:off x="5629717" y="501589"/>
            <a:ext cx="1808893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Review (by sup.) </a:t>
            </a:r>
          </a:p>
          <a:p>
            <a:r>
              <a:rPr lang="en-US" sz="1846" dirty="0"/>
              <a:t>  and revise</a:t>
            </a:r>
            <a:endParaRPr lang="LID4096" sz="184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8B260-9CDE-3D8C-1ECC-0E583DD04192}"/>
              </a:ext>
            </a:extLst>
          </p:cNvPr>
          <p:cNvCxnSpPr>
            <a:cxnSpLocks/>
          </p:cNvCxnSpPr>
          <p:nvPr/>
        </p:nvCxnSpPr>
        <p:spPr>
          <a:xfrm flipH="1" flipV="1">
            <a:off x="809746" y="3139974"/>
            <a:ext cx="8313" cy="10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56507A-0E0E-F7D8-7D5F-4D39F2E69E71}"/>
              </a:ext>
            </a:extLst>
          </p:cNvPr>
          <p:cNvSpPr txBox="1"/>
          <p:nvPr/>
        </p:nvSpPr>
        <p:spPr>
          <a:xfrm>
            <a:off x="320534" y="4121228"/>
            <a:ext cx="1610703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Thesis outline</a:t>
            </a:r>
          </a:p>
          <a:p>
            <a:r>
              <a:rPr lang="en-US" sz="1846" dirty="0"/>
              <a:t>(updated and detailed)</a:t>
            </a:r>
          </a:p>
        </p:txBody>
      </p:sp>
    </p:spTree>
    <p:extLst>
      <p:ext uri="{BB962C8B-B14F-4D97-AF65-F5344CB8AC3E}">
        <p14:creationId xmlns:p14="http://schemas.microsoft.com/office/powerpoint/2010/main" val="174637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6E6537-6AB9-0C6B-1C4D-79E3636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Plan:  Next month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6AAE144-EEE0-089B-AFC9-D3A68CC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629BFD-FF63-333F-A113-27C7B4BA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0" y="662061"/>
            <a:ext cx="9319846" cy="5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6" name="Picture 15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A6F2112-6B0D-3B47-72EB-FAFB46F2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1" y="609677"/>
            <a:ext cx="8356337" cy="57105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8992BE-EAE2-C642-D3AD-E8CE69E8AF47}"/>
              </a:ext>
            </a:extLst>
          </p:cNvPr>
          <p:cNvSpPr txBox="1"/>
          <p:nvPr/>
        </p:nvSpPr>
        <p:spPr>
          <a:xfrm>
            <a:off x="9376840" y="609677"/>
            <a:ext cx="3128682" cy="66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Image Registry</a:t>
            </a:r>
            <a:r>
              <a:rPr lang="en-US" sz="2077" dirty="0"/>
              <a:t>:  </a:t>
            </a:r>
            <a:r>
              <a:rPr lang="en-US" sz="1615" dirty="0"/>
              <a:t>To store container images</a:t>
            </a:r>
            <a:endParaRPr lang="LID4096" sz="161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2F850-0C25-834D-0639-F698F6BBF1FB}"/>
              </a:ext>
            </a:extLst>
          </p:cNvPr>
          <p:cNvSpPr txBox="1"/>
          <p:nvPr/>
        </p:nvSpPr>
        <p:spPr>
          <a:xfrm>
            <a:off x="9376841" y="1599293"/>
            <a:ext cx="282455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DB</a:t>
            </a:r>
            <a:r>
              <a:rPr lang="en-US" sz="2077" dirty="0"/>
              <a:t>:  </a:t>
            </a:r>
            <a:r>
              <a:rPr lang="en-US" sz="1615" dirty="0"/>
              <a:t>To store task information </a:t>
            </a:r>
          </a:p>
          <a:p>
            <a:r>
              <a:rPr lang="en-US" sz="1615" dirty="0"/>
              <a:t>(token) and  users</a:t>
            </a:r>
            <a:endParaRPr lang="LID4096" sz="161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ADD5A-8458-38A7-0B90-701314A8C3A5}"/>
              </a:ext>
            </a:extLst>
          </p:cNvPr>
          <p:cNvSpPr txBox="1"/>
          <p:nvPr/>
        </p:nvSpPr>
        <p:spPr>
          <a:xfrm>
            <a:off x="9315060" y="2588909"/>
            <a:ext cx="3528658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Data storage (</a:t>
            </a:r>
            <a:r>
              <a:rPr lang="en-US" sz="2077" dirty="0" err="1">
                <a:solidFill>
                  <a:schemeClr val="tx2"/>
                </a:solidFill>
              </a:rPr>
              <a:t>dCache</a:t>
            </a:r>
            <a:r>
              <a:rPr lang="en-US" sz="2077" dirty="0">
                <a:solidFill>
                  <a:schemeClr val="tx2"/>
                </a:solidFill>
              </a:rPr>
              <a:t>):  </a:t>
            </a:r>
            <a:r>
              <a:rPr lang="en-US" sz="1615" dirty="0"/>
              <a:t>To store </a:t>
            </a:r>
          </a:p>
          <a:p>
            <a:r>
              <a:rPr lang="en-US" sz="1615" dirty="0"/>
              <a:t>Input data (datasets) and  model results</a:t>
            </a:r>
            <a:endParaRPr lang="LID4096" sz="161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CA128-13D1-456C-8105-7C86B3084F31}"/>
              </a:ext>
            </a:extLst>
          </p:cNvPr>
          <p:cNvSpPr txBox="1"/>
          <p:nvPr/>
        </p:nvSpPr>
        <p:spPr>
          <a:xfrm>
            <a:off x="9315059" y="3502925"/>
            <a:ext cx="3298660" cy="90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HPC* filesystem (scratch):  </a:t>
            </a:r>
          </a:p>
          <a:p>
            <a:r>
              <a:rPr lang="en-US" sz="1615" dirty="0"/>
              <a:t>To temporarily store data for fast I/O </a:t>
            </a:r>
          </a:p>
          <a:p>
            <a:r>
              <a:rPr lang="en-US" sz="1615" dirty="0"/>
              <a:t>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FF4A9-65DD-16D0-05D8-D2CA05088A95}"/>
              </a:ext>
            </a:extLst>
          </p:cNvPr>
          <p:cNvSpPr txBox="1"/>
          <p:nvPr/>
        </p:nvSpPr>
        <p:spPr>
          <a:xfrm>
            <a:off x="279095" y="6558960"/>
            <a:ext cx="5136567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/>
              <a:t>HPC:  High performance computing</a:t>
            </a:r>
            <a:endParaRPr lang="LID4096" sz="923" dirty="0"/>
          </a:p>
        </p:txBody>
      </p:sp>
    </p:spTree>
    <p:extLst>
      <p:ext uri="{BB962C8B-B14F-4D97-AF65-F5344CB8AC3E}">
        <p14:creationId xmlns:p14="http://schemas.microsoft.com/office/powerpoint/2010/main" val="14398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C6D884-D210-54A9-B876-3DB4AF041032}"/>
              </a:ext>
            </a:extLst>
          </p:cNvPr>
          <p:cNvSpPr/>
          <p:nvPr/>
        </p:nvSpPr>
        <p:spPr>
          <a:xfrm>
            <a:off x="4840924" y="3518402"/>
            <a:ext cx="5585132" cy="18113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A662E-80F7-098A-8E47-A9F705F3FBE8}"/>
              </a:ext>
            </a:extLst>
          </p:cNvPr>
          <p:cNvSpPr/>
          <p:nvPr/>
        </p:nvSpPr>
        <p:spPr>
          <a:xfrm>
            <a:off x="3481688" y="120405"/>
            <a:ext cx="6352876" cy="1513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Graphic 7" descr="Ui Ux outline">
            <a:extLst>
              <a:ext uri="{FF2B5EF4-FFF2-40B4-BE49-F238E27FC236}">
                <a16:creationId xmlns:a16="http://schemas.microsoft.com/office/drawing/2014/main" id="{F10CBBB0-13BE-106A-651F-71709BD1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246" y="450945"/>
            <a:ext cx="670925" cy="670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1AC65-1BE7-A23B-95AC-E528F2286AC1}"/>
              </a:ext>
            </a:extLst>
          </p:cNvPr>
          <p:cNvSpPr txBox="1"/>
          <p:nvPr/>
        </p:nvSpPr>
        <p:spPr>
          <a:xfrm>
            <a:off x="4136457" y="1073749"/>
            <a:ext cx="1503938" cy="4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      Frontend</a:t>
            </a:r>
          </a:p>
          <a:p>
            <a:r>
              <a:rPr lang="en-US" sz="1154" dirty="0"/>
              <a:t>(HTML, JS, CSS, React)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BD93E3-8676-A23C-C5CE-593EDE38E956}"/>
              </a:ext>
            </a:extLst>
          </p:cNvPr>
          <p:cNvCxnSpPr>
            <a:cxnSpLocks/>
          </p:cNvCxnSpPr>
          <p:nvPr/>
        </p:nvCxnSpPr>
        <p:spPr>
          <a:xfrm>
            <a:off x="5136840" y="754406"/>
            <a:ext cx="1457093" cy="131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47003B3D-AB24-E018-C3A7-FAA3BBFE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5276" y="347432"/>
            <a:ext cx="828113" cy="82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6D084-8C18-FCE6-5B65-3E6B274A9EF0}"/>
              </a:ext>
            </a:extLst>
          </p:cNvPr>
          <p:cNvSpPr txBox="1"/>
          <p:nvPr/>
        </p:nvSpPr>
        <p:spPr>
          <a:xfrm>
            <a:off x="6116404" y="1076708"/>
            <a:ext cx="1779272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              </a:t>
            </a:r>
            <a:r>
              <a:rPr lang="en-US" sz="1154" b="1" dirty="0"/>
              <a:t>Server-side</a:t>
            </a:r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7633C995-E62A-BC43-7234-12FD7A68F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254" y="2187051"/>
            <a:ext cx="1259838" cy="7232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3775A9-78EE-3DED-EFEC-1CC5D05F6E66}"/>
              </a:ext>
            </a:extLst>
          </p:cNvPr>
          <p:cNvSpPr txBox="1"/>
          <p:nvPr/>
        </p:nvSpPr>
        <p:spPr>
          <a:xfrm>
            <a:off x="7432371" y="2580847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C028E-8989-B070-1590-391DC05CD5D3}"/>
              </a:ext>
            </a:extLst>
          </p:cNvPr>
          <p:cNvCxnSpPr>
            <a:cxnSpLocks/>
          </p:cNvCxnSpPr>
          <p:nvPr/>
        </p:nvCxnSpPr>
        <p:spPr>
          <a:xfrm flipH="1" flipV="1">
            <a:off x="7099380" y="1590881"/>
            <a:ext cx="235" cy="669393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8F1FB-2783-948F-76A9-4AC881E72257}"/>
              </a:ext>
            </a:extLst>
          </p:cNvPr>
          <p:cNvSpPr/>
          <p:nvPr/>
        </p:nvSpPr>
        <p:spPr>
          <a:xfrm>
            <a:off x="2462423" y="3843757"/>
            <a:ext cx="1887696" cy="738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F17DA2-EC83-C872-1608-14193D85847A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789105" y="4127367"/>
            <a:ext cx="1791620" cy="2120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599A95-8734-8743-1964-CA90337FCF2A}"/>
              </a:ext>
            </a:extLst>
          </p:cNvPr>
          <p:cNvSpPr txBox="1"/>
          <p:nvPr/>
        </p:nvSpPr>
        <p:spPr>
          <a:xfrm>
            <a:off x="2703570" y="4571114"/>
            <a:ext cx="1324402" cy="26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Container Registry</a:t>
            </a:r>
            <a:endParaRPr lang="LID4096" sz="1154" b="1" dirty="0"/>
          </a:p>
        </p:txBody>
      </p:sp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6C4A72A8-3C34-A8D7-A277-025898C3EF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9126" y="356909"/>
            <a:ext cx="457200" cy="4572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A6731-B553-56AD-B564-CD68EBC5D8D4}"/>
              </a:ext>
            </a:extLst>
          </p:cNvPr>
          <p:cNvCxnSpPr>
            <a:cxnSpLocks/>
          </p:cNvCxnSpPr>
          <p:nvPr/>
        </p:nvCxnSpPr>
        <p:spPr>
          <a:xfrm>
            <a:off x="2932142" y="751343"/>
            <a:ext cx="1418436" cy="12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AF7CAD53-CE77-D049-DE93-826005FC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8" y="3942567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09BD0B-32E1-2210-442D-8E643AF1B93D}"/>
              </a:ext>
            </a:extLst>
          </p:cNvPr>
          <p:cNvSpPr/>
          <p:nvPr/>
        </p:nvSpPr>
        <p:spPr>
          <a:xfrm>
            <a:off x="6506152" y="3640024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791EAE-FCFB-72DE-6335-7ABD7F5BDAA6}"/>
              </a:ext>
            </a:extLst>
          </p:cNvPr>
          <p:cNvSpPr txBox="1"/>
          <p:nvPr/>
        </p:nvSpPr>
        <p:spPr>
          <a:xfrm>
            <a:off x="6604868" y="4996357"/>
            <a:ext cx="141101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b="1" dirty="0"/>
              <a:t>Worker nodes</a:t>
            </a:r>
            <a:endParaRPr lang="LID4096" sz="1154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9E1A2-0986-D8B6-9C3F-34076F22041E}"/>
              </a:ext>
            </a:extLst>
          </p:cNvPr>
          <p:cNvCxnSpPr>
            <a:cxnSpLocks/>
          </p:cNvCxnSpPr>
          <p:nvPr/>
        </p:nvCxnSpPr>
        <p:spPr>
          <a:xfrm flipV="1">
            <a:off x="7125770" y="2844543"/>
            <a:ext cx="235" cy="8009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42EA8F-2645-C2BC-3C0D-B970B95C2878}"/>
              </a:ext>
            </a:extLst>
          </p:cNvPr>
          <p:cNvSpPr txBox="1"/>
          <p:nvPr/>
        </p:nvSpPr>
        <p:spPr>
          <a:xfrm>
            <a:off x="2323654" y="744003"/>
            <a:ext cx="68117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F9BD3EA8-3E5C-6667-1141-D09F5FA99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26942" y="3785985"/>
            <a:ext cx="603353" cy="47060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C6B8BD-0783-E25B-244A-02FB35C467FE}"/>
              </a:ext>
            </a:extLst>
          </p:cNvPr>
          <p:cNvSpPr txBox="1"/>
          <p:nvPr/>
        </p:nvSpPr>
        <p:spPr>
          <a:xfrm>
            <a:off x="11573365" y="43329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admin</a:t>
            </a:r>
            <a:endParaRPr lang="LID4096" sz="1615" dirty="0"/>
          </a:p>
        </p:txBody>
      </p:sp>
      <p:pic>
        <p:nvPicPr>
          <p:cNvPr id="56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E18F02EB-EF8F-CEF5-AC6C-C424437B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580724" y="3785984"/>
            <a:ext cx="629594" cy="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7A3E7B5-009A-0BC8-E950-EA18D4B1E8CE}"/>
              </a:ext>
            </a:extLst>
          </p:cNvPr>
          <p:cNvSpPr txBox="1"/>
          <p:nvPr/>
        </p:nvSpPr>
        <p:spPr>
          <a:xfrm>
            <a:off x="9470755" y="4364394"/>
            <a:ext cx="1388075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</a:t>
            </a:r>
            <a:endParaRPr lang="LID4096" sz="1154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09ED497-BE8C-520A-60A2-DF60FF6A326E}"/>
              </a:ext>
            </a:extLst>
          </p:cNvPr>
          <p:cNvSpPr/>
          <p:nvPr/>
        </p:nvSpPr>
        <p:spPr>
          <a:xfrm>
            <a:off x="4366009" y="4148570"/>
            <a:ext cx="2123214" cy="14907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B048470-2A87-2B80-DB56-3488A2097CE1}"/>
              </a:ext>
            </a:extLst>
          </p:cNvPr>
          <p:cNvSpPr/>
          <p:nvPr/>
        </p:nvSpPr>
        <p:spPr>
          <a:xfrm rot="10800000">
            <a:off x="10179933" y="4074395"/>
            <a:ext cx="1451154" cy="12714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31AEB9-CA37-8D8D-F69A-0944B3C254AE}"/>
              </a:ext>
            </a:extLst>
          </p:cNvPr>
          <p:cNvSpPr txBox="1"/>
          <p:nvPr/>
        </p:nvSpPr>
        <p:spPr>
          <a:xfrm>
            <a:off x="9717155" y="5041298"/>
            <a:ext cx="696666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754539D-6088-863B-C9D2-D65B0A5BA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9839" y="364555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dCache Project · GitHub">
            <a:extLst>
              <a:ext uri="{FF2B5EF4-FFF2-40B4-BE49-F238E27FC236}">
                <a16:creationId xmlns:a16="http://schemas.microsoft.com/office/drawing/2014/main" id="{B2861DBF-95B7-C999-1780-8B02BE3B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98" y="5761355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6C8B7C-277D-C1C8-F7B8-7AAB2CFF7833}"/>
              </a:ext>
            </a:extLst>
          </p:cNvPr>
          <p:cNvCxnSpPr>
            <a:cxnSpLocks/>
          </p:cNvCxnSpPr>
          <p:nvPr/>
        </p:nvCxnSpPr>
        <p:spPr>
          <a:xfrm flipH="1" flipV="1">
            <a:off x="7085938" y="5232706"/>
            <a:ext cx="13442" cy="54237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F4C81A40-7DA3-27F4-F993-3307149F1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046" y="316230"/>
            <a:ext cx="828113" cy="82811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F845A4-438E-C366-CEF7-A8C63452D647}"/>
              </a:ext>
            </a:extLst>
          </p:cNvPr>
          <p:cNvCxnSpPr>
            <a:cxnSpLocks/>
          </p:cNvCxnSpPr>
          <p:nvPr/>
        </p:nvCxnSpPr>
        <p:spPr>
          <a:xfrm flipV="1">
            <a:off x="7243890" y="702907"/>
            <a:ext cx="1163542" cy="168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EEB7DC-B70C-0124-1340-EBE0AD46BA26}"/>
              </a:ext>
            </a:extLst>
          </p:cNvPr>
          <p:cNvSpPr txBox="1"/>
          <p:nvPr/>
        </p:nvSpPr>
        <p:spPr>
          <a:xfrm>
            <a:off x="8407431" y="1044126"/>
            <a:ext cx="828113" cy="41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8" b="1" dirty="0" err="1"/>
              <a:t>Firestore</a:t>
            </a:r>
            <a:endParaRPr lang="en-US" sz="1038" b="1" dirty="0"/>
          </a:p>
          <a:p>
            <a:endParaRPr lang="LID4096" sz="1038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8F2143-CB4D-37D6-D20B-ABAD3A5BBBE7}"/>
              </a:ext>
            </a:extLst>
          </p:cNvPr>
          <p:cNvCxnSpPr>
            <a:cxnSpLocks/>
          </p:cNvCxnSpPr>
          <p:nvPr/>
        </p:nvCxnSpPr>
        <p:spPr>
          <a:xfrm>
            <a:off x="5118823" y="747066"/>
            <a:ext cx="1457093" cy="13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89A9A9-5068-6197-BD36-6AC2F7151B99}"/>
              </a:ext>
            </a:extLst>
          </p:cNvPr>
          <p:cNvCxnSpPr>
            <a:cxnSpLocks/>
          </p:cNvCxnSpPr>
          <p:nvPr/>
        </p:nvCxnSpPr>
        <p:spPr>
          <a:xfrm flipH="1" flipV="1">
            <a:off x="7081363" y="1583542"/>
            <a:ext cx="235" cy="6693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764F95-05E6-8758-35EA-6B6CB5C16D56}"/>
              </a:ext>
            </a:extLst>
          </p:cNvPr>
          <p:cNvCxnSpPr>
            <a:cxnSpLocks/>
          </p:cNvCxnSpPr>
          <p:nvPr/>
        </p:nvCxnSpPr>
        <p:spPr>
          <a:xfrm>
            <a:off x="2914125" y="744004"/>
            <a:ext cx="1418436" cy="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EF6EA0-22E5-D931-E0D3-DC70D1A31CAE}"/>
              </a:ext>
            </a:extLst>
          </p:cNvPr>
          <p:cNvSpPr/>
          <p:nvPr/>
        </p:nvSpPr>
        <p:spPr>
          <a:xfrm>
            <a:off x="1880460" y="58641"/>
            <a:ext cx="10547318" cy="18920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5CEB-B784-A017-0C8B-37E00C1BA7B9}"/>
              </a:ext>
            </a:extLst>
          </p:cNvPr>
          <p:cNvSpPr txBox="1"/>
          <p:nvPr/>
        </p:nvSpPr>
        <p:spPr>
          <a:xfrm>
            <a:off x="1880459" y="6060057"/>
            <a:ext cx="99296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>
                <a:solidFill>
                  <a:schemeClr val="tx2"/>
                </a:solidFill>
              </a:rPr>
              <a:t>Backend</a:t>
            </a:r>
            <a:endParaRPr lang="LID4096" sz="1846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009BB-A986-99D4-7C02-0901808403A6}"/>
              </a:ext>
            </a:extLst>
          </p:cNvPr>
          <p:cNvSpPr/>
          <p:nvPr/>
        </p:nvSpPr>
        <p:spPr>
          <a:xfrm>
            <a:off x="1880460" y="3375688"/>
            <a:ext cx="10547318" cy="30313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8D058-93B6-E3D6-5275-BDF0340A7923}"/>
              </a:ext>
            </a:extLst>
          </p:cNvPr>
          <p:cNvSpPr txBox="1"/>
          <p:nvPr/>
        </p:nvSpPr>
        <p:spPr>
          <a:xfrm>
            <a:off x="1880459" y="1524431"/>
            <a:ext cx="1014380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>
                <a:solidFill>
                  <a:schemeClr val="tx2"/>
                </a:solidFill>
              </a:rPr>
              <a:t>WebApp</a:t>
            </a:r>
            <a:endParaRPr lang="LID4096" sz="1846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B1CDD-048D-4189-6E02-28F9DF7AC543}"/>
              </a:ext>
            </a:extLst>
          </p:cNvPr>
          <p:cNvSpPr txBox="1"/>
          <p:nvPr/>
        </p:nvSpPr>
        <p:spPr>
          <a:xfrm>
            <a:off x="6604868" y="4108960"/>
            <a:ext cx="141101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b="1" dirty="0"/>
              <a:t>   </a:t>
            </a:r>
            <a:r>
              <a:rPr lang="en-US" sz="1154" b="1" dirty="0" err="1"/>
              <a:t>PiCaClient</a:t>
            </a:r>
            <a:endParaRPr lang="LID4096" sz="1154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9A3189-486C-B426-2664-355159E608B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523" y="6248269"/>
            <a:ext cx="627750" cy="475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497062" y="1442358"/>
            <a:ext cx="3165125" cy="297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354" indent="-334354">
              <a:buFont typeface="Wingdings" panose="05000000000000000000" pitchFamily="2" charset="2"/>
              <a:buChar char="ü"/>
            </a:pPr>
            <a:r>
              <a:rPr lang="en-US" sz="1821" dirty="0"/>
              <a:t>User management</a:t>
            </a:r>
          </a:p>
          <a:p>
            <a:pPr marL="334354" indent="-334354">
              <a:buFont typeface="Wingdings" panose="05000000000000000000" pitchFamily="2" charset="2"/>
              <a:buChar char="ü"/>
            </a:pPr>
            <a:r>
              <a:rPr lang="en-US" sz="1821" dirty="0"/>
              <a:t>Task (Job) management</a:t>
            </a:r>
          </a:p>
          <a:p>
            <a:pPr marL="958935" lvl="1" indent="-334354">
              <a:buFont typeface="Arial" panose="020B0604020202020204" pitchFamily="34" charset="0"/>
              <a:buChar char="•"/>
            </a:pPr>
            <a:r>
              <a:rPr lang="en-US" sz="1821" dirty="0"/>
              <a:t>Submit</a:t>
            </a:r>
          </a:p>
          <a:p>
            <a:pPr marL="958935" lvl="1" indent="-334354">
              <a:buFont typeface="Arial" panose="020B0604020202020204" pitchFamily="34" charset="0"/>
              <a:buChar char="•"/>
            </a:pPr>
            <a:r>
              <a:rPr lang="en-US" sz="1821" dirty="0"/>
              <a:t>Track task</a:t>
            </a:r>
          </a:p>
          <a:p>
            <a:pPr marL="958935" lvl="1" indent="-334354">
              <a:buFont typeface="Arial" panose="020B0604020202020204" pitchFamily="34" charset="0"/>
              <a:buChar char="•"/>
            </a:pPr>
            <a:r>
              <a:rPr lang="en-US" sz="1821" dirty="0"/>
              <a:t>Notify user</a:t>
            </a:r>
          </a:p>
          <a:p>
            <a:pPr marL="958935" lvl="1" indent="-334354">
              <a:buFont typeface="Arial" panose="020B0604020202020204" pitchFamily="34" charset="0"/>
              <a:buChar char="•"/>
            </a:pPr>
            <a:r>
              <a:rPr lang="en-US" sz="1821" dirty="0"/>
              <a:t>Visualize statistics</a:t>
            </a:r>
          </a:p>
          <a:p>
            <a:pPr lvl="1"/>
            <a:br>
              <a:rPr lang="en-US" sz="1821" dirty="0"/>
            </a:br>
            <a:endParaRPr lang="en-US" sz="1821" dirty="0"/>
          </a:p>
          <a:p>
            <a:endParaRPr lang="en-US" sz="2080" dirty="0"/>
          </a:p>
          <a:p>
            <a:pPr marL="371507" indent="-371507">
              <a:buFont typeface="Wingdings" panose="05000000000000000000" pitchFamily="2" charset="2"/>
              <a:buChar char="ü"/>
            </a:pPr>
            <a:endParaRPr lang="LID4096" sz="208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367539" y="883434"/>
            <a:ext cx="2979668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8" b="1" dirty="0"/>
              <a:t>WebApp (</a:t>
            </a:r>
            <a:r>
              <a:rPr lang="en-US" sz="1200" b="1" dirty="0"/>
              <a:t>by </a:t>
            </a:r>
            <a:r>
              <a:rPr lang="en-US" sz="1200" b="1" dirty="0" err="1"/>
              <a:t>Martijn</a:t>
            </a:r>
            <a:r>
              <a:rPr lang="en-US" sz="2078" b="1" dirty="0"/>
              <a:t>)</a:t>
            </a:r>
            <a:endParaRPr lang="LID4096" sz="2078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6655800" y="883434"/>
            <a:ext cx="2016065" cy="412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8" b="1" dirty="0"/>
              <a:t>Backend (</a:t>
            </a:r>
            <a:r>
              <a:rPr lang="en-US" sz="1200" b="1" dirty="0"/>
              <a:t>by Haftom</a:t>
            </a:r>
            <a:r>
              <a:rPr lang="en-US" sz="2078" b="1" dirty="0"/>
              <a:t>)</a:t>
            </a:r>
            <a:endParaRPr lang="LID4096" sz="2078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6655800" y="1692047"/>
            <a:ext cx="4461905" cy="297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354" indent="-334354">
              <a:buFont typeface="Wingdings" panose="05000000000000000000" pitchFamily="2" charset="2"/>
              <a:buChar char="ü"/>
            </a:pPr>
            <a:r>
              <a:rPr lang="en-US" sz="1821" dirty="0"/>
              <a:t>Prepare container images for tasks (Singularity)</a:t>
            </a:r>
          </a:p>
          <a:p>
            <a:pPr marL="334354" indent="-334354">
              <a:buFont typeface="Wingdings" panose="05000000000000000000" pitchFamily="2" charset="2"/>
              <a:buChar char="ü"/>
            </a:pPr>
            <a:r>
              <a:rPr lang="en-US" sz="1821" dirty="0"/>
              <a:t>Prepare Pilot-Jobs (Python)</a:t>
            </a:r>
          </a:p>
          <a:p>
            <a:pPr marL="334354" indent="-334354">
              <a:buFont typeface="Wingdings" panose="05000000000000000000" pitchFamily="2" charset="2"/>
              <a:buChar char="ü"/>
            </a:pPr>
            <a:r>
              <a:rPr lang="en-US" sz="1821" dirty="0"/>
              <a:t>Prepare task scripts (bash)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821" dirty="0"/>
              <a:t>Data pipeline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821" dirty="0"/>
          </a:p>
          <a:p>
            <a:pPr lvl="1"/>
            <a:br>
              <a:rPr lang="en-US" sz="1821" dirty="0"/>
            </a:br>
            <a:endParaRPr lang="en-US" sz="1821" dirty="0"/>
          </a:p>
          <a:p>
            <a:endParaRPr lang="en-US" sz="2080" dirty="0"/>
          </a:p>
          <a:p>
            <a:pPr marL="371507" indent="-371507">
              <a:buFont typeface="Wingdings" panose="05000000000000000000" pitchFamily="2" charset="2"/>
              <a:buChar char="ü"/>
            </a:pPr>
            <a:endParaRPr lang="LID4096" sz="208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E5516-2576-E685-DCCE-21D2A4FCA6D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 WebApp Integration Process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26BFD-1C2E-B908-DB1D-2CE62A88A216}"/>
              </a:ext>
            </a:extLst>
          </p:cNvPr>
          <p:cNvSpPr/>
          <p:nvPr/>
        </p:nvSpPr>
        <p:spPr>
          <a:xfrm>
            <a:off x="676498" y="1097280"/>
            <a:ext cx="1843640" cy="675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>
                <a:solidFill>
                  <a:schemeClr val="tx1"/>
                </a:solidFill>
              </a:rPr>
              <a:t>Familiarize with the domain</a:t>
            </a:r>
            <a:endParaRPr lang="LID4096" sz="1385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239071-C47E-E05F-BB22-9E2F7FE8BD71}"/>
              </a:ext>
            </a:extLst>
          </p:cNvPr>
          <p:cNvSpPr/>
          <p:nvPr/>
        </p:nvSpPr>
        <p:spPr>
          <a:xfrm>
            <a:off x="3276747" y="1099052"/>
            <a:ext cx="1713093" cy="675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>
                <a:solidFill>
                  <a:schemeClr val="tx1"/>
                </a:solidFill>
              </a:rPr>
              <a:t>WebApp Design</a:t>
            </a:r>
            <a:endParaRPr lang="LID4096" sz="1385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466E4-873B-1AF8-23CF-8975C0A636F3}"/>
              </a:ext>
            </a:extLst>
          </p:cNvPr>
          <p:cNvSpPr/>
          <p:nvPr/>
        </p:nvSpPr>
        <p:spPr>
          <a:xfrm>
            <a:off x="7805505" y="1122854"/>
            <a:ext cx="1529790" cy="675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>
                <a:solidFill>
                  <a:schemeClr val="tx1"/>
                </a:solidFill>
              </a:rPr>
              <a:t>Create CouchDB account for </a:t>
            </a:r>
            <a:r>
              <a:rPr lang="en-US" sz="1385" dirty="0" err="1">
                <a:solidFill>
                  <a:schemeClr val="tx1"/>
                </a:solidFill>
              </a:rPr>
              <a:t>Martj</a:t>
            </a:r>
            <a:r>
              <a:rPr lang="en-US" sz="1385" dirty="0">
                <a:solidFill>
                  <a:schemeClr val="tx1"/>
                </a:solidFill>
              </a:rPr>
              <a:t>.</a:t>
            </a:r>
            <a:endParaRPr lang="LID4096" sz="1385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65040-3AA2-04A8-9D75-99684A8A6B88}"/>
              </a:ext>
            </a:extLst>
          </p:cNvPr>
          <p:cNvSpPr/>
          <p:nvPr/>
        </p:nvSpPr>
        <p:spPr>
          <a:xfrm>
            <a:off x="9988549" y="1105770"/>
            <a:ext cx="1700217" cy="675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>
                <a:solidFill>
                  <a:schemeClr val="tx1"/>
                </a:solidFill>
              </a:rPr>
              <a:t>Integration: Push token to CouchDB</a:t>
            </a:r>
            <a:endParaRPr lang="LID4096" sz="1385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A17B6-5FB9-753F-0DE0-7636CA12823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520138" y="1434905"/>
            <a:ext cx="756609" cy="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AE48C-9306-6AE8-6B17-B32B237A4B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89840" y="1411566"/>
            <a:ext cx="611313" cy="2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96ADA9-D474-38A2-BC72-0D51F0213AE5}"/>
              </a:ext>
            </a:extLst>
          </p:cNvPr>
          <p:cNvCxnSpPr>
            <a:cxnSpLocks/>
          </p:cNvCxnSpPr>
          <p:nvPr/>
        </p:nvCxnSpPr>
        <p:spPr>
          <a:xfrm>
            <a:off x="9335295" y="1432077"/>
            <a:ext cx="6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770575-512A-7E38-942F-2ED504D2281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838658" y="1781019"/>
            <a:ext cx="25670" cy="63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DA9E34-DC2F-D864-C5EF-28291B98122E}"/>
              </a:ext>
            </a:extLst>
          </p:cNvPr>
          <p:cNvSpPr/>
          <p:nvPr/>
        </p:nvSpPr>
        <p:spPr>
          <a:xfrm>
            <a:off x="10141613" y="3695089"/>
            <a:ext cx="1558082" cy="675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>
                <a:solidFill>
                  <a:schemeClr val="tx1"/>
                </a:solidFill>
              </a:rPr>
              <a:t>Discussion on what users want to see from UI?</a:t>
            </a:r>
            <a:endParaRPr lang="LID4096" sz="1385" dirty="0">
              <a:solidFill>
                <a:schemeClr val="tx1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6F9ABC3-CF1C-ABAA-EDED-247F7B1094BC}"/>
              </a:ext>
            </a:extLst>
          </p:cNvPr>
          <p:cNvSpPr/>
          <p:nvPr/>
        </p:nvSpPr>
        <p:spPr>
          <a:xfrm>
            <a:off x="602054" y="1919277"/>
            <a:ext cx="179363" cy="816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FC6F90-D41D-2684-471B-875D283C22F1}"/>
              </a:ext>
            </a:extLst>
          </p:cNvPr>
          <p:cNvSpPr txBox="1"/>
          <p:nvPr/>
        </p:nvSpPr>
        <p:spPr>
          <a:xfrm>
            <a:off x="676498" y="1905416"/>
            <a:ext cx="2370842" cy="980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Users of the system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Components of the system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CouchDB :-   Token structure and</a:t>
            </a:r>
          </a:p>
          <a:p>
            <a:r>
              <a:rPr lang="en-US" sz="1154" dirty="0"/>
              <a:t>                          token lifecycle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endParaRPr lang="LID4096" sz="1154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0488FCA-4743-1E18-1545-4BEE88BCD884}"/>
              </a:ext>
            </a:extLst>
          </p:cNvPr>
          <p:cNvSpPr/>
          <p:nvPr/>
        </p:nvSpPr>
        <p:spPr>
          <a:xfrm>
            <a:off x="3529680" y="1858843"/>
            <a:ext cx="179363" cy="816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BE1F3-4E10-FC88-20D6-0C7ACC132D9B}"/>
              </a:ext>
            </a:extLst>
          </p:cNvPr>
          <p:cNvSpPr txBox="1"/>
          <p:nvPr/>
        </p:nvSpPr>
        <p:spPr>
          <a:xfrm>
            <a:off x="3691921" y="1880622"/>
            <a:ext cx="2221762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Sitemap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Wireframe 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Extract input and output fields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BPMN Business process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endParaRPr lang="en-US" sz="1154" dirty="0"/>
          </a:p>
          <a:p>
            <a:pPr marL="197819" indent="-197819">
              <a:buFont typeface="Arial" panose="020B0604020202020204" pitchFamily="34" charset="0"/>
              <a:buChar char="•"/>
            </a:pPr>
            <a:endParaRPr lang="LID4096" sz="1154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A39BB0-99DA-F9C2-B9B7-EC267B650E89}"/>
              </a:ext>
            </a:extLst>
          </p:cNvPr>
          <p:cNvSpPr/>
          <p:nvPr/>
        </p:nvSpPr>
        <p:spPr>
          <a:xfrm>
            <a:off x="10059617" y="2395615"/>
            <a:ext cx="1558082" cy="675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 err="1">
                <a:solidFill>
                  <a:schemeClr val="tx1"/>
                </a:solidFill>
              </a:rPr>
              <a:t>PilotJob</a:t>
            </a:r>
            <a:r>
              <a:rPr lang="en-US" sz="1385" dirty="0">
                <a:solidFill>
                  <a:schemeClr val="tx1"/>
                </a:solidFill>
              </a:rPr>
              <a:t>:  Process token from CouchDB</a:t>
            </a:r>
            <a:endParaRPr lang="LID4096" sz="1385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0A51FD-9BE0-3003-1870-9457671ECC27}"/>
              </a:ext>
            </a:extLst>
          </p:cNvPr>
          <p:cNvCxnSpPr>
            <a:cxnSpLocks/>
          </p:cNvCxnSpPr>
          <p:nvPr/>
        </p:nvCxnSpPr>
        <p:spPr>
          <a:xfrm>
            <a:off x="10864328" y="3055839"/>
            <a:ext cx="0" cy="63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1BD3569D-F081-F672-5B6B-7B2D1066DF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7921" y="926480"/>
            <a:ext cx="312302" cy="312302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BE1DE843-C279-EF2B-C685-B64C30CD1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2802" y="965346"/>
            <a:ext cx="312302" cy="312302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48D1C815-852C-841C-1055-169DE0272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3469" y="952280"/>
            <a:ext cx="312302" cy="31230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F2EEB16C-D286-DF36-7BDE-FCB78307D0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9242" y="949619"/>
            <a:ext cx="312302" cy="312302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73F9E9E-3903-0518-4FE8-FF14233206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9430" y="2233115"/>
            <a:ext cx="312302" cy="312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566502-7A8D-9FDE-526C-3404ED6DEA2B}"/>
              </a:ext>
            </a:extLst>
          </p:cNvPr>
          <p:cNvSpPr/>
          <p:nvPr/>
        </p:nvSpPr>
        <p:spPr>
          <a:xfrm>
            <a:off x="5621252" y="1094452"/>
            <a:ext cx="1529789" cy="675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>
                <a:solidFill>
                  <a:schemeClr val="tx1"/>
                </a:solidFill>
              </a:rPr>
              <a:t>WebApp Implementation</a:t>
            </a:r>
            <a:endParaRPr lang="LID4096" sz="1385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AB2819-4C51-4055-1960-41B576C3BAB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151041" y="1408081"/>
            <a:ext cx="670570" cy="2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C0405B2F-0099-0E20-C701-FF33B2062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3477" y="955761"/>
            <a:ext cx="312302" cy="3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376FE4A-A5F5-DDEC-D54F-0199AE875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33" y="15030"/>
            <a:ext cx="9748911" cy="68279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WebApp:  Sitemap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2C771B-FFE3-6C2A-CC4F-AB89BC39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13" y="15030"/>
            <a:ext cx="10264830" cy="68279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 WebApp: Wireframe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BPMN Business Process 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4B458FB-A4FF-6F08-1CB1-497A2C579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08" y="157470"/>
            <a:ext cx="8513192" cy="665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FA9A3-8500-F385-0788-1C9AC03C6084}"/>
              </a:ext>
            </a:extLst>
          </p:cNvPr>
          <p:cNvSpPr txBox="1"/>
          <p:nvPr/>
        </p:nvSpPr>
        <p:spPr>
          <a:xfrm>
            <a:off x="327638" y="552046"/>
            <a:ext cx="2298386" cy="980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Using</a:t>
            </a:r>
          </a:p>
          <a:p>
            <a:pPr marL="329698" indent="-329698">
              <a:buFont typeface="Arial" panose="020B0604020202020204" pitchFamily="34" charset="0"/>
              <a:buChar char="•"/>
            </a:pPr>
            <a:r>
              <a:rPr lang="en-US" sz="1846" dirty="0"/>
              <a:t>Camunda modeler</a:t>
            </a:r>
          </a:p>
          <a:p>
            <a:endParaRPr lang="en-US" sz="2077" dirty="0"/>
          </a:p>
        </p:txBody>
      </p:sp>
    </p:spTree>
    <p:extLst>
      <p:ext uri="{BB962C8B-B14F-4D97-AF65-F5344CB8AC3E}">
        <p14:creationId xmlns:p14="http://schemas.microsoft.com/office/powerpoint/2010/main" val="1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88D36E8-8A1F-442A-6177-0047A758C8D8}"/>
              </a:ext>
            </a:extLst>
          </p:cNvPr>
          <p:cNvSpPr/>
          <p:nvPr/>
        </p:nvSpPr>
        <p:spPr>
          <a:xfrm>
            <a:off x="419759" y="553106"/>
            <a:ext cx="5912281" cy="2223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r>
              <a:rPr lang="en-US" sz="234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</a:t>
            </a:r>
            <a:endParaRPr lang="LID4096" sz="234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3C320-ACF3-CFE5-817C-DBC44223FF3E}"/>
              </a:ext>
            </a:extLst>
          </p:cNvPr>
          <p:cNvSpPr/>
          <p:nvPr/>
        </p:nvSpPr>
        <p:spPr>
          <a:xfrm>
            <a:off x="2850586" y="926555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Extract input fields</a:t>
            </a:r>
            <a:endParaRPr lang="LID4096" sz="1846" dirty="0">
              <a:solidFill>
                <a:schemeClr val="tx1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523" y="6248269"/>
            <a:ext cx="627750" cy="4751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C7F846-E8AB-D7A2-1B94-7689534A0CA6}"/>
              </a:ext>
            </a:extLst>
          </p:cNvPr>
          <p:cNvSpPr/>
          <p:nvPr/>
        </p:nvSpPr>
        <p:spPr>
          <a:xfrm>
            <a:off x="616998" y="798150"/>
            <a:ext cx="1584576" cy="945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Libraries and dependencies</a:t>
            </a:r>
            <a:endParaRPr lang="LID4096" sz="1846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81DFD6-DD73-F343-309F-36A8F5C7FEF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01574" y="1271145"/>
            <a:ext cx="6248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A5AB4E-626D-3775-B8D8-A29421FBD775}"/>
              </a:ext>
            </a:extLst>
          </p:cNvPr>
          <p:cNvSpPr/>
          <p:nvPr/>
        </p:nvSpPr>
        <p:spPr>
          <a:xfrm>
            <a:off x="4683427" y="894760"/>
            <a:ext cx="1398017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Data Preparation</a:t>
            </a:r>
            <a:endParaRPr lang="LID4096" sz="1846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D270E-54D5-DC81-8182-BA7AD2E50CF0}"/>
              </a:ext>
            </a:extLst>
          </p:cNvPr>
          <p:cNvCxnSpPr>
            <a:cxnSpLocks/>
          </p:cNvCxnSpPr>
          <p:nvPr/>
        </p:nvCxnSpPr>
        <p:spPr>
          <a:xfrm>
            <a:off x="4133419" y="1284133"/>
            <a:ext cx="5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FE1AB5-740E-5D21-314D-B68F22090F55}"/>
              </a:ext>
            </a:extLst>
          </p:cNvPr>
          <p:cNvSpPr/>
          <p:nvPr/>
        </p:nvSpPr>
        <p:spPr>
          <a:xfrm>
            <a:off x="6638180" y="904702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Definition file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8B2569-D4F7-12CF-77E0-50A9D44C3C70}"/>
              </a:ext>
            </a:extLst>
          </p:cNvPr>
          <p:cNvCxnSpPr>
            <a:cxnSpLocks/>
          </p:cNvCxnSpPr>
          <p:nvPr/>
        </p:nvCxnSpPr>
        <p:spPr>
          <a:xfrm>
            <a:off x="6029945" y="1225160"/>
            <a:ext cx="60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3E3174FC-5F4D-8EC4-5FF0-212323C49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358" y="584797"/>
            <a:ext cx="517050" cy="472994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C44601BB-0C97-0280-C1AE-51536D54D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1970" y="672341"/>
            <a:ext cx="517050" cy="4729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9CF801-1ECB-5063-FDA6-E614174CD25A}"/>
              </a:ext>
            </a:extLst>
          </p:cNvPr>
          <p:cNvSpPr/>
          <p:nvPr/>
        </p:nvSpPr>
        <p:spPr>
          <a:xfrm>
            <a:off x="10494826" y="919055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Verification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A1C01-934F-2F93-D40E-D78E2420BE2F}"/>
              </a:ext>
            </a:extLst>
          </p:cNvPr>
          <p:cNvCxnSpPr>
            <a:cxnSpLocks/>
          </p:cNvCxnSpPr>
          <p:nvPr/>
        </p:nvCxnSpPr>
        <p:spPr>
          <a:xfrm>
            <a:off x="7928227" y="1259837"/>
            <a:ext cx="54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08F11-DB96-58DC-97BA-AA38535CBFBA}"/>
              </a:ext>
            </a:extLst>
          </p:cNvPr>
          <p:cNvSpPr/>
          <p:nvPr/>
        </p:nvSpPr>
        <p:spPr>
          <a:xfrm>
            <a:off x="10494828" y="2337723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Store in Repo</a:t>
            </a:r>
            <a:endParaRPr lang="LID4096" sz="2078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FDD1C-8736-2AF4-FB58-DE24E4B267FC}"/>
              </a:ext>
            </a:extLst>
          </p:cNvPr>
          <p:cNvSpPr/>
          <p:nvPr/>
        </p:nvSpPr>
        <p:spPr>
          <a:xfrm>
            <a:off x="10494826" y="3657881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sz="2078" dirty="0" err="1">
                <a:solidFill>
                  <a:schemeClr val="tx1"/>
                </a:solidFill>
              </a:rPr>
              <a:t>PiCas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3A4C8-58AA-CCFD-4EA0-B0195CA3ED02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11132879" y="1649209"/>
            <a:ext cx="1" cy="6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FD88A0-232A-7A19-5048-3077D3E298F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132879" y="3054027"/>
            <a:ext cx="1" cy="6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9D826-BB20-256D-0052-DF12DD223CD8}"/>
              </a:ext>
            </a:extLst>
          </p:cNvPr>
          <p:cNvSpPr/>
          <p:nvPr/>
        </p:nvSpPr>
        <p:spPr>
          <a:xfrm>
            <a:off x="8471020" y="906067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Image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155833-B87C-1141-B87C-68723A780D88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>
            <a:off x="9747122" y="1271144"/>
            <a:ext cx="747704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B38195-73B9-1082-9CE8-DA64CCF29A33}"/>
              </a:ext>
            </a:extLst>
          </p:cNvPr>
          <p:cNvCxnSpPr>
            <a:stCxn id="41" idx="2"/>
          </p:cNvCxnSpPr>
          <p:nvPr/>
        </p:nvCxnSpPr>
        <p:spPr>
          <a:xfrm rot="5400000">
            <a:off x="7309864" y="658399"/>
            <a:ext cx="821386" cy="2777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52C45D-1280-8A87-60E6-0A0957D07F51}"/>
              </a:ext>
            </a:extLst>
          </p:cNvPr>
          <p:cNvSpPr txBox="1"/>
          <p:nvPr/>
        </p:nvSpPr>
        <p:spPr>
          <a:xfrm>
            <a:off x="7372830" y="2157654"/>
            <a:ext cx="1098189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8" dirty="0">
                <a:solidFill>
                  <a:srgbClr val="FF0000"/>
                </a:solidFill>
              </a:rPr>
              <a:t>Error</a:t>
            </a:r>
            <a:endParaRPr lang="LID4096" sz="2078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141C86-886D-AD2D-BB0D-BA74244CD987}"/>
              </a:ext>
            </a:extLst>
          </p:cNvPr>
          <p:cNvSpPr/>
          <p:nvPr/>
        </p:nvSpPr>
        <p:spPr>
          <a:xfrm>
            <a:off x="10494826" y="4970591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sz="2078" dirty="0">
                <a:solidFill>
                  <a:schemeClr val="tx1"/>
                </a:solidFill>
              </a:rPr>
              <a:t>UI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C74B2-CB95-ACBA-7D5C-7EC705418BEB}"/>
              </a:ext>
            </a:extLst>
          </p:cNvPr>
          <p:cNvCxnSpPr>
            <a:cxnSpLocks/>
          </p:cNvCxnSpPr>
          <p:nvPr/>
        </p:nvCxnSpPr>
        <p:spPr>
          <a:xfrm>
            <a:off x="11068800" y="4372141"/>
            <a:ext cx="1" cy="6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F8D2CD9-6A39-64F6-5EE6-798AD975468F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Backend:  Containerize </a:t>
            </a:r>
            <a:r>
              <a:rPr lang="en-US" sz="1314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FairMOT</a:t>
            </a:r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 Model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59593</TotalTime>
  <Words>495</Words>
  <Application>Microsoft Office PowerPoint</Application>
  <PresentationFormat>Custom</PresentationFormat>
  <Paragraphs>164</Paragraphs>
  <Slides>14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 Update:  FairMOT Containerization (draft)</vt:lpstr>
      <vt:lpstr>Documentation</vt:lpstr>
      <vt:lpstr>PowerPoint Presentation</vt:lpstr>
      <vt:lpstr>PowerPoint Presentation</vt:lpstr>
      <vt:lpstr>Project Plan:  Next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20</cp:revision>
  <dcterms:created xsi:type="dcterms:W3CDTF">2023-10-09T07:43:41Z</dcterms:created>
  <dcterms:modified xsi:type="dcterms:W3CDTF">2024-01-09T10:35:43Z</dcterms:modified>
</cp:coreProperties>
</file>