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9"/>
  </p:notesMasterIdLst>
  <p:sldIdLst>
    <p:sldId id="259" r:id="rId2"/>
    <p:sldId id="564" r:id="rId3"/>
    <p:sldId id="565" r:id="rId4"/>
    <p:sldId id="573" r:id="rId5"/>
    <p:sldId id="574" r:id="rId6"/>
    <p:sldId id="578" r:id="rId7"/>
    <p:sldId id="577" r:id="rId8"/>
    <p:sldId id="562" r:id="rId9"/>
    <p:sldId id="588" r:id="rId10"/>
    <p:sldId id="587" r:id="rId11"/>
    <p:sldId id="569" r:id="rId12"/>
    <p:sldId id="584" r:id="rId13"/>
    <p:sldId id="567" r:id="rId14"/>
    <p:sldId id="581" r:id="rId15"/>
    <p:sldId id="580" r:id="rId16"/>
    <p:sldId id="568" r:id="rId17"/>
    <p:sldId id="582" r:id="rId18"/>
  </p:sldIdLst>
  <p:sldSz cx="129841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1131"/>
    <a:srgbClr val="6D6F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F499D-5D06-4C0A-93C1-4EFBC05226AC}" type="datetimeFigureOut">
              <a:rPr lang="LID4096" smtClean="0"/>
              <a:t>11/28/2023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8000" y="1143000"/>
            <a:ext cx="5842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57132-8C1A-4D08-BC59-014B7BBF74C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890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508000" y="1143000"/>
            <a:ext cx="58420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396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3021" y="1122363"/>
            <a:ext cx="973812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3021" y="3602038"/>
            <a:ext cx="973812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11/28/2023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92303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11/28/2023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41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1792" y="365125"/>
            <a:ext cx="279971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2661" y="365125"/>
            <a:ext cx="823682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11/28/2023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35492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resentatie Titel transpa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nstruction 17"/>
          <p:cNvSpPr txBox="1"/>
          <p:nvPr userDrawn="1"/>
        </p:nvSpPr>
        <p:spPr>
          <a:xfrm>
            <a:off x="-2582721" y="892606"/>
            <a:ext cx="2455702" cy="140346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US" sz="1065" dirty="0">
              <a:solidFill>
                <a:schemeClr val="tx1"/>
              </a:solidFill>
            </a:endParaRPr>
          </a:p>
          <a:p>
            <a:r>
              <a:rPr lang="en-US" sz="1065" dirty="0">
                <a:solidFill>
                  <a:schemeClr val="tx1"/>
                </a:solidFill>
              </a:rPr>
              <a:t>Choose image by clicking on the image icon or replace an existing image with the right mouse button and choose Change image.</a:t>
            </a:r>
          </a:p>
          <a:p>
            <a:r>
              <a:rPr lang="en-US" sz="1065" dirty="0">
                <a:solidFill>
                  <a:schemeClr val="tx1"/>
                </a:solidFill>
              </a:rPr>
              <a:t>If necessary</a:t>
            </a:r>
            <a:r>
              <a:rPr lang="en-US" sz="1065" baseline="0" dirty="0">
                <a:solidFill>
                  <a:schemeClr val="tx1"/>
                </a:solidFill>
              </a:rPr>
              <a:t>, adjust the image with the cropping tool.</a:t>
            </a:r>
            <a:endParaRPr lang="en-US" sz="1065" dirty="0">
              <a:solidFill>
                <a:schemeClr val="tx1"/>
              </a:solidFill>
            </a:endParaRPr>
          </a:p>
          <a:p>
            <a:endParaRPr lang="en-US" sz="1065" dirty="0">
              <a:solidFill>
                <a:schemeClr val="tx1"/>
              </a:solidFill>
            </a:endParaRPr>
          </a:p>
        </p:txBody>
      </p:sp>
      <p:sp>
        <p:nvSpPr>
          <p:cNvPr id="15" name="Rechthoek 14"/>
          <p:cNvSpPr/>
          <p:nvPr userDrawn="1"/>
        </p:nvSpPr>
        <p:spPr>
          <a:xfrm>
            <a:off x="1" y="5472537"/>
            <a:ext cx="12984163" cy="1385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7" dirty="0"/>
          </a:p>
        </p:txBody>
      </p:sp>
      <p:sp>
        <p:nvSpPr>
          <p:cNvPr id="11" name="Faculty or Service 10"/>
          <p:cNvSpPr>
            <a:spLocks noGrp="1"/>
          </p:cNvSpPr>
          <p:nvPr>
            <p:ph type="body" sz="quarter" idx="10" hasCustomPrompt="1"/>
          </p:nvPr>
        </p:nvSpPr>
        <p:spPr>
          <a:xfrm>
            <a:off x="869020" y="6317830"/>
            <a:ext cx="11252941" cy="325437"/>
          </a:xfrm>
        </p:spPr>
        <p:txBody>
          <a:bodyPr/>
          <a:lstStyle>
            <a:lvl1pPr>
              <a:defRPr sz="1704"/>
            </a:lvl1pPr>
          </a:lstStyle>
          <a:p>
            <a:pPr lvl="0"/>
            <a:r>
              <a:rPr lang="en-US" dirty="0"/>
              <a:t>Department, Sub department or Capacity group</a:t>
            </a:r>
          </a:p>
        </p:txBody>
      </p:sp>
      <p:pic>
        <p:nvPicPr>
          <p:cNvPr id="14" name="HeaderLogoTU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906" y="84341"/>
            <a:ext cx="3163600" cy="808267"/>
          </a:xfrm>
          <a:prstGeom prst="rect">
            <a:avLst/>
          </a:prstGeom>
        </p:spPr>
      </p:pic>
      <p:sp>
        <p:nvSpPr>
          <p:cNvPr id="13" name="Tijdelijke aanduiding voor afbeelding 12"/>
          <p:cNvSpPr>
            <a:spLocks noGrp="1"/>
          </p:cNvSpPr>
          <p:nvPr>
            <p:ph type="pic" sz="quarter" idx="11" hasCustomPrompt="1"/>
          </p:nvPr>
        </p:nvSpPr>
        <p:spPr>
          <a:xfrm>
            <a:off x="-1" y="914403"/>
            <a:ext cx="12984164" cy="5179483"/>
          </a:xfrm>
          <a:solidFill>
            <a:srgbClr val="F1EFEF"/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6" name="Name Function 5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5257801"/>
            <a:ext cx="12984163" cy="836084"/>
          </a:xfrm>
          <a:solidFill>
            <a:schemeClr val="tx2">
              <a:alpha val="70000"/>
            </a:schemeClr>
          </a:solidFill>
        </p:spPr>
        <p:txBody>
          <a:bodyPr lIns="608400" rIns="608400" bIns="262800" anchor="b" anchorCtr="0"/>
          <a:lstStyle>
            <a:lvl1pPr>
              <a:lnSpc>
                <a:spcPts val="1704"/>
              </a:lnSpc>
              <a:spcBef>
                <a:spcPts val="0"/>
              </a:spcBef>
              <a:spcAft>
                <a:spcPts val="0"/>
              </a:spcAft>
              <a:defRPr sz="1704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Name, Function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4" y="4932004"/>
            <a:ext cx="12984164" cy="325799"/>
          </a:xfrm>
          <a:solidFill>
            <a:schemeClr val="tx2">
              <a:alpha val="70000"/>
            </a:schemeClr>
          </a:solidFill>
        </p:spPr>
        <p:txBody>
          <a:bodyPr lIns="608400" rIns="608400"/>
          <a:lstStyle>
            <a:lvl1pPr marL="0" indent="0" algn="l">
              <a:buNone/>
              <a:defRPr sz="2130" b="1">
                <a:solidFill>
                  <a:schemeClr val="bg1"/>
                </a:solidFill>
              </a:defRPr>
            </a:lvl1pPr>
            <a:lvl2pPr marL="365185" indent="0" algn="ctr">
              <a:buNone/>
              <a:defRPr sz="1598"/>
            </a:lvl2pPr>
            <a:lvl3pPr marL="730371" indent="0" algn="ctr">
              <a:buNone/>
              <a:defRPr sz="1439"/>
            </a:lvl3pPr>
            <a:lvl4pPr marL="1095556" indent="0" algn="ctr">
              <a:buNone/>
              <a:defRPr sz="1278"/>
            </a:lvl4pPr>
            <a:lvl5pPr marL="1460743" indent="0" algn="ctr">
              <a:buNone/>
              <a:defRPr sz="1278"/>
            </a:lvl5pPr>
            <a:lvl6pPr marL="1825928" indent="0" algn="ctr">
              <a:buNone/>
              <a:defRPr sz="1278"/>
            </a:lvl6pPr>
            <a:lvl7pPr marL="2191114" indent="0" algn="ctr">
              <a:buNone/>
              <a:defRPr sz="1278"/>
            </a:lvl7pPr>
            <a:lvl8pPr marL="2556299" indent="0" algn="ctr">
              <a:buNone/>
              <a:defRPr sz="1278"/>
            </a:lvl8pPr>
            <a:lvl9pPr marL="2921484" indent="0" algn="ctr">
              <a:buNone/>
              <a:defRPr sz="1278"/>
            </a:lvl9pPr>
          </a:lstStyle>
          <a:p>
            <a:r>
              <a:rPr lang="en-US" dirty="0"/>
              <a:t>Subtitle of the presentation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" y="3800477"/>
            <a:ext cx="12984163" cy="1131524"/>
          </a:xfrm>
          <a:solidFill>
            <a:schemeClr val="tx2">
              <a:alpha val="70000"/>
            </a:schemeClr>
          </a:solidFill>
        </p:spPr>
        <p:txBody>
          <a:bodyPr lIns="612000" tIns="306000" rIns="612000" anchor="t"/>
          <a:lstStyle>
            <a:lvl1pPr algn="l">
              <a:lnSpc>
                <a:spcPts val="3195"/>
              </a:lnSpc>
              <a:defRPr sz="319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the presentation over two lines</a:t>
            </a:r>
          </a:p>
        </p:txBody>
      </p:sp>
    </p:spTree>
    <p:extLst>
      <p:ext uri="{BB962C8B-B14F-4D97-AF65-F5344CB8AC3E}">
        <p14:creationId xmlns:p14="http://schemas.microsoft.com/office/powerpoint/2010/main" val="85578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11/28/2023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940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898" y="1709739"/>
            <a:ext cx="1119884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5898" y="4589464"/>
            <a:ext cx="1119884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11/28/2023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8482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2661" y="1825625"/>
            <a:ext cx="551826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3233" y="1825625"/>
            <a:ext cx="551826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11/28/2023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8025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352" y="365126"/>
            <a:ext cx="1119884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353" y="1681163"/>
            <a:ext cx="549290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4353" y="2505075"/>
            <a:ext cx="549290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73233" y="1681163"/>
            <a:ext cx="551996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73233" y="2505075"/>
            <a:ext cx="551996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11/28/2023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18121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11/28/2023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898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11/28/2023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252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353" y="457200"/>
            <a:ext cx="418773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9960" y="987426"/>
            <a:ext cx="657323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4353" y="2057400"/>
            <a:ext cx="418773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11/28/2023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6846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353" y="457200"/>
            <a:ext cx="418773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9960" y="987426"/>
            <a:ext cx="657323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4353" y="2057400"/>
            <a:ext cx="418773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11/28/2023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1289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2661" y="365126"/>
            <a:ext cx="11198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661" y="1825625"/>
            <a:ext cx="111988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2661" y="6356351"/>
            <a:ext cx="29214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20918-6668-4200-834B-DD6D224E903E}" type="datetimeFigureOut">
              <a:rPr lang="LID4096" smtClean="0"/>
              <a:t>11/28/2023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1004" y="6356351"/>
            <a:ext cx="43821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0065" y="6356351"/>
            <a:ext cx="29214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1669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21.sv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2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9.jpeg"/><Relationship Id="rId7" Type="http://schemas.openxmlformats.org/officeDocument/2006/relationships/image" Target="../media/image6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10.jpe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7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0"/>
          </p:nvPr>
        </p:nvSpPr>
        <p:spPr>
          <a:xfrm>
            <a:off x="-1" y="5376625"/>
            <a:ext cx="12984164" cy="890408"/>
          </a:xfrm>
        </p:spPr>
        <p:txBody>
          <a:bodyPr/>
          <a:lstStyle/>
          <a:p>
            <a:r>
              <a:rPr lang="nl-NL" dirty="0"/>
              <a:t>                                                                                                                                                                </a:t>
            </a:r>
            <a:r>
              <a:rPr lang="nl-NL" dirty="0" err="1"/>
              <a:t>Oct</a:t>
            </a:r>
            <a:r>
              <a:rPr lang="nl-NL" dirty="0"/>
              <a:t> 17, 2023</a:t>
            </a:r>
          </a:p>
        </p:txBody>
      </p:sp>
      <p:pic>
        <p:nvPicPr>
          <p:cNvPr id="32" name="Tijdelijke aanduiding voor afbeelding 31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55" b="13055"/>
          <a:stretch>
            <a:fillRect/>
          </a:stretch>
        </p:blipFill>
        <p:spPr/>
      </p:pic>
      <p:sp>
        <p:nvSpPr>
          <p:cNvPr id="4" name="Ondertitel 3"/>
          <p:cNvSpPr>
            <a:spLocks noGrp="1"/>
          </p:cNvSpPr>
          <p:nvPr>
            <p:ph type="subTitle" idx="1"/>
          </p:nvPr>
        </p:nvSpPr>
        <p:spPr>
          <a:xfrm>
            <a:off x="-2" y="4540452"/>
            <a:ext cx="12479227" cy="890408"/>
          </a:xfrm>
        </p:spPr>
        <p:txBody>
          <a:bodyPr/>
          <a:lstStyle/>
          <a:p>
            <a:r>
              <a:rPr lang="nl-NL" dirty="0"/>
              <a:t>                                                                                                                                Haftom Hailu</a:t>
            </a:r>
          </a:p>
          <a:p>
            <a:r>
              <a:rPr lang="nl-NL" dirty="0"/>
              <a:t>                                                                                                                            Running Yolov5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PiCas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-4" y="3211318"/>
            <a:ext cx="12984163" cy="1205044"/>
          </a:xfrm>
        </p:spPr>
        <p:txBody>
          <a:bodyPr>
            <a:normAutofit fontScale="90000"/>
          </a:bodyPr>
          <a:lstStyle/>
          <a:p>
            <a:r>
              <a:rPr lang="nl-NL" dirty="0" err="1"/>
              <a:t>Designing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national</a:t>
            </a:r>
            <a:r>
              <a:rPr lang="nl-NL" dirty="0"/>
              <a:t> HPC </a:t>
            </a:r>
            <a:r>
              <a:rPr lang="nl-NL" dirty="0" err="1"/>
              <a:t>and</a:t>
            </a:r>
            <a:r>
              <a:rPr lang="nl-NL" dirty="0"/>
              <a:t> public </a:t>
            </a:r>
            <a:r>
              <a:rPr lang="nl-NL" dirty="0" err="1"/>
              <a:t>cloud-based</a:t>
            </a:r>
            <a:r>
              <a:rPr lang="nl-NL" dirty="0"/>
              <a:t> </a:t>
            </a:r>
            <a:r>
              <a:rPr lang="nl-NL" dirty="0" err="1"/>
              <a:t>solutions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data-</a:t>
            </a:r>
            <a:r>
              <a:rPr lang="nl-NL" dirty="0" err="1"/>
              <a:t>driven</a:t>
            </a:r>
            <a:r>
              <a:rPr lang="nl-NL" dirty="0"/>
              <a:t> </a:t>
            </a:r>
            <a:r>
              <a:rPr lang="nl-NL" dirty="0" err="1"/>
              <a:t>animal</a:t>
            </a:r>
            <a:r>
              <a:rPr lang="nl-NL" dirty="0"/>
              <a:t> </a:t>
            </a:r>
            <a:r>
              <a:rPr lang="nl-NL" dirty="0" err="1"/>
              <a:t>behavior</a:t>
            </a:r>
            <a:r>
              <a:rPr lang="nl-NL" dirty="0"/>
              <a:t> </a:t>
            </a:r>
            <a:r>
              <a:rPr lang="nl-NL" dirty="0" err="1"/>
              <a:t>detection</a:t>
            </a:r>
            <a:br>
              <a:rPr lang="nl-NL" dirty="0"/>
            </a:br>
            <a:endParaRPr lang="nl-NL" dirty="0"/>
          </a:p>
        </p:txBody>
      </p:sp>
      <p:sp>
        <p:nvSpPr>
          <p:cNvPr id="2" name="Tijdelijke aanduiding voor tekst 5">
            <a:extLst>
              <a:ext uri="{FF2B5EF4-FFF2-40B4-BE49-F238E27FC236}">
                <a16:creationId xmlns:a16="http://schemas.microsoft.com/office/drawing/2014/main" id="{F2D7BE72-34A3-C1AF-4D11-58B1F4B03560}"/>
              </a:ext>
            </a:extLst>
          </p:cNvPr>
          <p:cNvSpPr txBox="1">
            <a:spLocks/>
          </p:cNvSpPr>
          <p:nvPr/>
        </p:nvSpPr>
        <p:spPr>
          <a:xfrm>
            <a:off x="-3" y="5485097"/>
            <a:ext cx="12677603" cy="173484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vert="horz" lIns="863907" tIns="0" rIns="863907" bIns="373167" rtlCol="0" anchor="b" anchorCtr="0">
            <a:noAutofit/>
          </a:bodyPr>
          <a:lstStyle>
            <a:lvl1pPr marL="0" indent="0" algn="l" defTabSz="51435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514350" rtl="0" eaLnBrk="1" latinLnBrk="0" hangingPunct="1">
              <a:lnSpc>
                <a:spcPct val="100000"/>
              </a:lnSpc>
              <a:spcBef>
                <a:spcPts val="413"/>
              </a:spcBef>
              <a:spcAft>
                <a:spcPts val="413"/>
              </a:spcAft>
              <a:buFont typeface="Arial" panose="020B0604020202020204" pitchFamily="34" charset="0"/>
              <a:buNone/>
              <a:defRPr sz="19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02500" indent="-202500" algn="l" defTabSz="514350" rtl="0" eaLnBrk="1" latinLnBrk="0" hangingPunct="1">
              <a:lnSpc>
                <a:spcPct val="100000"/>
              </a:lnSpc>
              <a:spcBef>
                <a:spcPts val="413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405000" indent="-202500" algn="l" defTabSz="51435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607500" indent="-202500" algn="l" defTabSz="51435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704" dirty="0"/>
              <a:t>                                                                                                                                      </a:t>
            </a:r>
          </a:p>
          <a:p>
            <a:endParaRPr lang="nl-NL" sz="1704" dirty="0"/>
          </a:p>
        </p:txBody>
      </p:sp>
    </p:spTree>
    <p:extLst>
      <p:ext uri="{BB962C8B-B14F-4D97-AF65-F5344CB8AC3E}">
        <p14:creationId xmlns:p14="http://schemas.microsoft.com/office/powerpoint/2010/main" val="74893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Content Placeholder 5">
            <a:extLst>
              <a:ext uri="{FF2B5EF4-FFF2-40B4-BE49-F238E27FC236}">
                <a16:creationId xmlns:a16="http://schemas.microsoft.com/office/drawing/2014/main" id="{699EBC18-2E81-B250-63C4-C4BD32D94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D6135E0-79A8-6B14-4D36-DD3EBD018E32}"/>
              </a:ext>
            </a:extLst>
          </p:cNvPr>
          <p:cNvSpPr/>
          <p:nvPr/>
        </p:nvSpPr>
        <p:spPr>
          <a:xfrm>
            <a:off x="4290085" y="734388"/>
            <a:ext cx="5337568" cy="20699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077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184190-2354-4872-B1EF-E985A5E5E8C3}"/>
              </a:ext>
            </a:extLst>
          </p:cNvPr>
          <p:cNvCxnSpPr>
            <a:cxnSpLocks/>
          </p:cNvCxnSpPr>
          <p:nvPr/>
        </p:nvCxnSpPr>
        <p:spPr>
          <a:xfrm flipH="1">
            <a:off x="5042696" y="1461595"/>
            <a:ext cx="1980786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0CFA7AD-2410-1FEB-8C7C-6E0961031B9D}"/>
              </a:ext>
            </a:extLst>
          </p:cNvPr>
          <p:cNvSpPr/>
          <p:nvPr/>
        </p:nvSpPr>
        <p:spPr>
          <a:xfrm>
            <a:off x="7162969" y="942890"/>
            <a:ext cx="1282952" cy="1356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2" name="Picture 6" descr="High Performance Computing (HPC)">
            <a:extLst>
              <a:ext uri="{FF2B5EF4-FFF2-40B4-BE49-F238E27FC236}">
                <a16:creationId xmlns:a16="http://schemas.microsoft.com/office/drawing/2014/main" id="{DC311BA8-16D0-1B85-EA70-B0BE682C2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121" y="1037218"/>
            <a:ext cx="869713" cy="1151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Graphic 22" descr="User with solid fill">
            <a:extLst>
              <a:ext uri="{FF2B5EF4-FFF2-40B4-BE49-F238E27FC236}">
                <a16:creationId xmlns:a16="http://schemas.microsoft.com/office/drawing/2014/main" id="{8A054787-F308-CBF3-F737-67D76A2E29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12926" y="1125946"/>
            <a:ext cx="603353" cy="47060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57777C5-D63B-CAA1-BF52-19AEE0108B52}"/>
              </a:ext>
            </a:extLst>
          </p:cNvPr>
          <p:cNvSpPr txBox="1"/>
          <p:nvPr/>
        </p:nvSpPr>
        <p:spPr>
          <a:xfrm>
            <a:off x="2512925" y="1564317"/>
            <a:ext cx="854412" cy="340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15" dirty="0"/>
              <a:t>Users</a:t>
            </a:r>
            <a:endParaRPr lang="LID4096" sz="1615" dirty="0"/>
          </a:p>
        </p:txBody>
      </p:sp>
      <p:pic>
        <p:nvPicPr>
          <p:cNvPr id="27" name="Picture 2" descr="Login Icon Vector Art, Icons, and Graphics for Free Download">
            <a:extLst>
              <a:ext uri="{FF2B5EF4-FFF2-40B4-BE49-F238E27FC236}">
                <a16:creationId xmlns:a16="http://schemas.microsoft.com/office/drawing/2014/main" id="{6BF41528-7BFD-D888-38F6-B49222B6A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4427318" y="1108257"/>
            <a:ext cx="592081" cy="64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Arrow: Right 28">
            <a:extLst>
              <a:ext uri="{FF2B5EF4-FFF2-40B4-BE49-F238E27FC236}">
                <a16:creationId xmlns:a16="http://schemas.microsoft.com/office/drawing/2014/main" id="{CB873AC8-5CFC-4199-E2DD-BB36B59BFB3F}"/>
              </a:ext>
            </a:extLst>
          </p:cNvPr>
          <p:cNvSpPr/>
          <p:nvPr/>
        </p:nvSpPr>
        <p:spPr>
          <a:xfrm>
            <a:off x="3145352" y="1377957"/>
            <a:ext cx="1115660" cy="1708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077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E08124-0C77-3AA3-F792-F3D8AB4BD917}"/>
              </a:ext>
            </a:extLst>
          </p:cNvPr>
          <p:cNvSpPr txBox="1"/>
          <p:nvPr/>
        </p:nvSpPr>
        <p:spPr>
          <a:xfrm>
            <a:off x="4266790" y="2484686"/>
            <a:ext cx="736740" cy="305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5" b="1" dirty="0">
                <a:solidFill>
                  <a:schemeClr val="bg1">
                    <a:lumMod val="65000"/>
                  </a:schemeClr>
                </a:solidFill>
              </a:rPr>
              <a:t>Cluster </a:t>
            </a:r>
            <a:endParaRPr lang="LID4096" sz="1385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7161B2FB-E5F0-2A7E-E0BA-FD31A44F37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2978" y="981891"/>
            <a:ext cx="682531" cy="5559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F3876A2-C18D-3DC4-E1D0-BC0B62213086}"/>
              </a:ext>
            </a:extLst>
          </p:cNvPr>
          <p:cNvSpPr txBox="1"/>
          <p:nvPr/>
        </p:nvSpPr>
        <p:spPr>
          <a:xfrm>
            <a:off x="863166" y="3515620"/>
            <a:ext cx="7807843" cy="1334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15" dirty="0"/>
              <a:t>Drawbacks</a:t>
            </a:r>
          </a:p>
          <a:p>
            <a:pPr marL="954279" lvl="1" indent="-329698">
              <a:buFont typeface="Wingdings" panose="05000000000000000000" pitchFamily="2" charset="2"/>
              <a:buChar char="ü"/>
            </a:pPr>
            <a:r>
              <a:rPr lang="en-US" sz="1615" dirty="0"/>
              <a:t>Let’s say we have 10s, 100s, or 1000s tasks that we want to execute on a cluster</a:t>
            </a:r>
          </a:p>
          <a:p>
            <a:pPr marL="1411479" lvl="2" indent="-329698">
              <a:buFont typeface="Arial" panose="020B0604020202020204" pitchFamily="34" charset="0"/>
              <a:buChar char="•"/>
            </a:pPr>
            <a:r>
              <a:rPr lang="en-US" sz="1615" dirty="0"/>
              <a:t>Hard to track and monitor tasks - no centralized DB</a:t>
            </a:r>
          </a:p>
          <a:p>
            <a:pPr marL="1411479" lvl="2" indent="-329698">
              <a:buFont typeface="Arial" panose="020B0604020202020204" pitchFamily="34" charset="0"/>
              <a:buChar char="•"/>
            </a:pPr>
            <a:r>
              <a:rPr lang="en-US" sz="1615" dirty="0"/>
              <a:t>Job submission overhead</a:t>
            </a:r>
          </a:p>
          <a:p>
            <a:pPr marL="954279" lvl="1" indent="-329698">
              <a:buFont typeface="Arial" panose="020B0604020202020204" pitchFamily="34" charset="0"/>
              <a:buChar char="•"/>
            </a:pPr>
            <a:endParaRPr lang="en-US" sz="1615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ACEA9E-3833-6E5E-07B7-F4A7DB152BD4}"/>
              </a:ext>
            </a:extLst>
          </p:cNvPr>
          <p:cNvSpPr txBox="1"/>
          <p:nvPr/>
        </p:nvSpPr>
        <p:spPr>
          <a:xfrm>
            <a:off x="4427316" y="1596549"/>
            <a:ext cx="854412" cy="447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4" dirty="0"/>
              <a:t>Login Nodes</a:t>
            </a:r>
            <a:endParaRPr lang="LID4096" sz="1154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DF4523-049E-C4C9-AB2E-EAF1B40BF69B}"/>
              </a:ext>
            </a:extLst>
          </p:cNvPr>
          <p:cNvSpPr txBox="1"/>
          <p:nvPr/>
        </p:nvSpPr>
        <p:spPr>
          <a:xfrm>
            <a:off x="7210452" y="2299223"/>
            <a:ext cx="1156520" cy="269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4" dirty="0"/>
              <a:t>Worker Nodes</a:t>
            </a:r>
            <a:endParaRPr lang="LID4096" sz="1154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B71575-7E34-1101-687D-18F0C8CC5663}"/>
              </a:ext>
            </a:extLst>
          </p:cNvPr>
          <p:cNvSpPr txBox="1">
            <a:spLocks/>
          </p:cNvSpPr>
          <p:nvPr/>
        </p:nvSpPr>
        <p:spPr>
          <a:xfrm>
            <a:off x="298448" y="112427"/>
            <a:ext cx="10515600" cy="471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Problem - 2</a:t>
            </a:r>
            <a:endParaRPr lang="en-NL" sz="18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DFC813-7002-7449-1A17-0A452BF8E14B}"/>
              </a:ext>
            </a:extLst>
          </p:cNvPr>
          <p:cNvSpPr/>
          <p:nvPr/>
        </p:nvSpPr>
        <p:spPr>
          <a:xfrm>
            <a:off x="1882627" y="4940597"/>
            <a:ext cx="1422636" cy="167831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1F87C-F82A-6B1A-C19B-9992C738D18B}"/>
              </a:ext>
            </a:extLst>
          </p:cNvPr>
          <p:cNvSpPr/>
          <p:nvPr/>
        </p:nvSpPr>
        <p:spPr>
          <a:xfrm>
            <a:off x="5739332" y="5145701"/>
            <a:ext cx="1196333" cy="15076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B2314C-5737-29EF-5591-3C7799C1846B}"/>
              </a:ext>
            </a:extLst>
          </p:cNvPr>
          <p:cNvSpPr txBox="1"/>
          <p:nvPr/>
        </p:nvSpPr>
        <p:spPr>
          <a:xfrm>
            <a:off x="3855443" y="5016699"/>
            <a:ext cx="1346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Submit tasks</a:t>
            </a:r>
            <a:endParaRPr lang="LID4096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D8939B-A759-CFF6-CF19-BF3E05AB0D0A}"/>
              </a:ext>
            </a:extLst>
          </p:cNvPr>
          <p:cNvSpPr/>
          <p:nvPr/>
        </p:nvSpPr>
        <p:spPr>
          <a:xfrm>
            <a:off x="2042716" y="5092997"/>
            <a:ext cx="1139504" cy="1895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Job 1</a:t>
            </a:r>
            <a:endParaRPr lang="LID4096" sz="12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F7B2E9-AF01-5E2A-84B5-EC0A9733C32E}"/>
              </a:ext>
            </a:extLst>
          </p:cNvPr>
          <p:cNvSpPr/>
          <p:nvPr/>
        </p:nvSpPr>
        <p:spPr>
          <a:xfrm>
            <a:off x="2042716" y="5434946"/>
            <a:ext cx="1139504" cy="1895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Job 2</a:t>
            </a:r>
            <a:endParaRPr lang="LID4096" sz="12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37CE8D-8667-0AD9-9380-D6263740A6BF}"/>
              </a:ext>
            </a:extLst>
          </p:cNvPr>
          <p:cNvCxnSpPr>
            <a:cxnSpLocks/>
          </p:cNvCxnSpPr>
          <p:nvPr/>
        </p:nvCxnSpPr>
        <p:spPr>
          <a:xfrm>
            <a:off x="3367337" y="5292333"/>
            <a:ext cx="21756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0BDD1E-B62B-5E2A-F1AF-5835E1AA07E9}"/>
              </a:ext>
            </a:extLst>
          </p:cNvPr>
          <p:cNvCxnSpPr>
            <a:cxnSpLocks/>
          </p:cNvCxnSpPr>
          <p:nvPr/>
        </p:nvCxnSpPr>
        <p:spPr>
          <a:xfrm flipH="1">
            <a:off x="3436039" y="6344686"/>
            <a:ext cx="1982554" cy="214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302FDDB-B180-8E54-DC79-F9F7DBB643FE}"/>
              </a:ext>
            </a:extLst>
          </p:cNvPr>
          <p:cNvSpPr txBox="1"/>
          <p:nvPr/>
        </p:nvSpPr>
        <p:spPr>
          <a:xfrm>
            <a:off x="3816569" y="5870058"/>
            <a:ext cx="1346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Task status and output</a:t>
            </a:r>
            <a:endParaRPr lang="LID4096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306390-2A62-3469-F8F8-5B22CFACC475}"/>
              </a:ext>
            </a:extLst>
          </p:cNvPr>
          <p:cNvSpPr/>
          <p:nvPr/>
        </p:nvSpPr>
        <p:spPr>
          <a:xfrm>
            <a:off x="2042715" y="6193901"/>
            <a:ext cx="1139504" cy="1895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Job n</a:t>
            </a:r>
            <a:endParaRPr lang="LID4096" sz="12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EB63D8-2AEC-373C-A350-EFEC5BE63BC3}"/>
              </a:ext>
            </a:extLst>
          </p:cNvPr>
          <p:cNvSpPr txBox="1"/>
          <p:nvPr/>
        </p:nvSpPr>
        <p:spPr>
          <a:xfrm>
            <a:off x="5970122" y="4807147"/>
            <a:ext cx="884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Cluster</a:t>
            </a:r>
            <a:endParaRPr lang="LID4096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48B485-90C6-8EA4-6313-D1E2FF21680E}"/>
              </a:ext>
            </a:extLst>
          </p:cNvPr>
          <p:cNvSpPr txBox="1"/>
          <p:nvPr/>
        </p:nvSpPr>
        <p:spPr>
          <a:xfrm>
            <a:off x="2508996" y="5529720"/>
            <a:ext cx="1346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.</a:t>
            </a:r>
            <a:endParaRPr lang="LID4096" sz="2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28E4D2-449B-84B0-51F5-3A337FC6E3D6}"/>
              </a:ext>
            </a:extLst>
          </p:cNvPr>
          <p:cNvSpPr txBox="1"/>
          <p:nvPr/>
        </p:nvSpPr>
        <p:spPr>
          <a:xfrm>
            <a:off x="2508996" y="5738978"/>
            <a:ext cx="1346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.</a:t>
            </a:r>
            <a:endParaRPr lang="LID4096" sz="2000" b="1" dirty="0"/>
          </a:p>
        </p:txBody>
      </p:sp>
      <p:pic>
        <p:nvPicPr>
          <p:cNvPr id="28" name="Picture 27" descr="High Performance Computing (HPC)">
            <a:extLst>
              <a:ext uri="{FF2B5EF4-FFF2-40B4-BE49-F238E27FC236}">
                <a16:creationId xmlns:a16="http://schemas.microsoft.com/office/drawing/2014/main" id="{83AF7F29-6EC0-4620-B419-745783C62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010" y="5283177"/>
            <a:ext cx="884212" cy="119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412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" grpId="0" animBg="1"/>
      <p:bldP spid="6" grpId="0" animBg="1"/>
      <p:bldP spid="7" grpId="0"/>
      <p:bldP spid="10" grpId="0" animBg="1"/>
      <p:bldP spid="11" grpId="0" animBg="1"/>
      <p:bldP spid="15" grpId="0"/>
      <p:bldP spid="16" grpId="0" animBg="1"/>
      <p:bldP spid="17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3C3F7-2D10-37BA-7672-4E725788C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76" y="166793"/>
            <a:ext cx="10515600" cy="471784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Our approach:   Job management framework  +  User Interface</a:t>
            </a:r>
            <a:endParaRPr lang="en-NL" sz="18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D1D81A-053F-0071-1933-BCC9843BF72B}"/>
              </a:ext>
            </a:extLst>
          </p:cNvPr>
          <p:cNvSpPr/>
          <p:nvPr/>
        </p:nvSpPr>
        <p:spPr>
          <a:xfrm>
            <a:off x="2560572" y="2918107"/>
            <a:ext cx="1717808" cy="15687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8EA441-637A-A4DF-D218-0B1F33F8088F}"/>
              </a:ext>
            </a:extLst>
          </p:cNvPr>
          <p:cNvSpPr/>
          <p:nvPr/>
        </p:nvSpPr>
        <p:spPr>
          <a:xfrm>
            <a:off x="9137009" y="2679737"/>
            <a:ext cx="1677872" cy="24140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E021F48A-A3F4-3D69-E34A-54B4620DF42E}"/>
              </a:ext>
            </a:extLst>
          </p:cNvPr>
          <p:cNvSpPr/>
          <p:nvPr/>
        </p:nvSpPr>
        <p:spPr>
          <a:xfrm>
            <a:off x="6097443" y="2849014"/>
            <a:ext cx="1249118" cy="1674888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077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760BF4-C429-645B-E638-03C011FB09DF}"/>
              </a:ext>
            </a:extLst>
          </p:cNvPr>
          <p:cNvCxnSpPr/>
          <p:nvPr/>
        </p:nvCxnSpPr>
        <p:spPr>
          <a:xfrm>
            <a:off x="4278384" y="3264967"/>
            <a:ext cx="180475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F05C82-D7DB-6B7F-1A06-529CF4EA5358}"/>
              </a:ext>
            </a:extLst>
          </p:cNvPr>
          <p:cNvCxnSpPr>
            <a:cxnSpLocks/>
          </p:cNvCxnSpPr>
          <p:nvPr/>
        </p:nvCxnSpPr>
        <p:spPr>
          <a:xfrm>
            <a:off x="7332255" y="3357246"/>
            <a:ext cx="180475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4753FC7-EB95-12F5-E6DA-4F38C1625041}"/>
              </a:ext>
            </a:extLst>
          </p:cNvPr>
          <p:cNvSpPr txBox="1"/>
          <p:nvPr/>
        </p:nvSpPr>
        <p:spPr>
          <a:xfrm>
            <a:off x="9492969" y="2679737"/>
            <a:ext cx="884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Cluster</a:t>
            </a:r>
            <a:endParaRPr lang="LID4096" sz="16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499A103-3D88-D16A-812F-13C8AA6EE3F7}"/>
              </a:ext>
            </a:extLst>
          </p:cNvPr>
          <p:cNvCxnSpPr>
            <a:cxnSpLocks/>
          </p:cNvCxnSpPr>
          <p:nvPr/>
        </p:nvCxnSpPr>
        <p:spPr>
          <a:xfrm flipH="1" flipV="1">
            <a:off x="4278381" y="4145959"/>
            <a:ext cx="180475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08FEE3C-A24E-E955-CCD1-9E9693B31667}"/>
              </a:ext>
            </a:extLst>
          </p:cNvPr>
          <p:cNvSpPr txBox="1"/>
          <p:nvPr/>
        </p:nvSpPr>
        <p:spPr>
          <a:xfrm>
            <a:off x="4626397" y="2946023"/>
            <a:ext cx="1346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Submit task</a:t>
            </a:r>
            <a:endParaRPr lang="LID4096" sz="12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FA4E9EC-A958-4AA1-73FB-C8C33E5EABD1}"/>
              </a:ext>
            </a:extLst>
          </p:cNvPr>
          <p:cNvCxnSpPr>
            <a:cxnSpLocks/>
          </p:cNvCxnSpPr>
          <p:nvPr/>
        </p:nvCxnSpPr>
        <p:spPr>
          <a:xfrm flipH="1" flipV="1">
            <a:off x="7332255" y="4145960"/>
            <a:ext cx="180475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9E52283-F374-B7B5-B522-F15D46B34903}"/>
              </a:ext>
            </a:extLst>
          </p:cNvPr>
          <p:cNvSpPr txBox="1"/>
          <p:nvPr/>
        </p:nvSpPr>
        <p:spPr>
          <a:xfrm>
            <a:off x="7688214" y="2864403"/>
            <a:ext cx="1346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Fetch and process task</a:t>
            </a:r>
            <a:endParaRPr lang="LID4096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B08B59-8EBD-2E36-C711-6628F5DB7583}"/>
              </a:ext>
            </a:extLst>
          </p:cNvPr>
          <p:cNvSpPr txBox="1"/>
          <p:nvPr/>
        </p:nvSpPr>
        <p:spPr>
          <a:xfrm>
            <a:off x="4557310" y="3702478"/>
            <a:ext cx="1346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Task status and output</a:t>
            </a:r>
            <a:endParaRPr lang="LID4096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D03874-50B8-DA69-B8A4-06090F6370EB}"/>
              </a:ext>
            </a:extLst>
          </p:cNvPr>
          <p:cNvSpPr txBox="1"/>
          <p:nvPr/>
        </p:nvSpPr>
        <p:spPr>
          <a:xfrm>
            <a:off x="7665963" y="3640923"/>
            <a:ext cx="1346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status and output </a:t>
            </a:r>
            <a:endParaRPr lang="LID4096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51905E-6434-573E-C16E-2CBACAB2C6AE}"/>
              </a:ext>
            </a:extLst>
          </p:cNvPr>
          <p:cNvSpPr txBox="1"/>
          <p:nvPr/>
        </p:nvSpPr>
        <p:spPr>
          <a:xfrm>
            <a:off x="2906920" y="3373856"/>
            <a:ext cx="1178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Web App</a:t>
            </a:r>
            <a:endParaRPr lang="LID4096" sz="1600" dirty="0"/>
          </a:p>
        </p:txBody>
      </p:sp>
      <p:pic>
        <p:nvPicPr>
          <p:cNvPr id="34" name="Content Placeholder 5">
            <a:extLst>
              <a:ext uri="{FF2B5EF4-FFF2-40B4-BE49-F238E27FC236}">
                <a16:creationId xmlns:a16="http://schemas.microsoft.com/office/drawing/2014/main" id="{834140F9-45E8-3374-3EEB-6DCE8BEA0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pic>
        <p:nvPicPr>
          <p:cNvPr id="12" name="Picture 11" descr="dCache Project · GitHub">
            <a:extLst>
              <a:ext uri="{FF2B5EF4-FFF2-40B4-BE49-F238E27FC236}">
                <a16:creationId xmlns:a16="http://schemas.microsoft.com/office/drawing/2014/main" id="{C7552790-A37D-7BF3-4A0A-6C0F4835B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2716" y="5901305"/>
            <a:ext cx="578331" cy="578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80E35C-530B-670F-862C-A9670F6106B6}"/>
              </a:ext>
            </a:extLst>
          </p:cNvPr>
          <p:cNvCxnSpPr>
            <a:cxnSpLocks/>
          </p:cNvCxnSpPr>
          <p:nvPr/>
        </p:nvCxnSpPr>
        <p:spPr>
          <a:xfrm>
            <a:off x="9985800" y="5093766"/>
            <a:ext cx="0" cy="80753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64BC83-7254-919C-2C25-4149FDA83B92}"/>
              </a:ext>
            </a:extLst>
          </p:cNvPr>
          <p:cNvCxnSpPr>
            <a:cxnSpLocks/>
          </p:cNvCxnSpPr>
          <p:nvPr/>
        </p:nvCxnSpPr>
        <p:spPr>
          <a:xfrm>
            <a:off x="9985800" y="1725845"/>
            <a:ext cx="1168" cy="9238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High Performance Computing (HPC)">
            <a:extLst>
              <a:ext uri="{FF2B5EF4-FFF2-40B4-BE49-F238E27FC236}">
                <a16:creationId xmlns:a16="http://schemas.microsoft.com/office/drawing/2014/main" id="{52D428F8-9A96-5FD5-CB46-DFF88CC92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6314" y="3157898"/>
            <a:ext cx="1243976" cy="179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E1CD99-AB4E-41B1-A275-F72F3940E5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6314" y="522593"/>
            <a:ext cx="1155024" cy="1220317"/>
          </a:xfrm>
          <a:prstGeom prst="rect">
            <a:avLst/>
          </a:prstGeom>
        </p:spPr>
      </p:pic>
      <p:pic>
        <p:nvPicPr>
          <p:cNvPr id="17" name="Graphic 16" descr="User with solid fill">
            <a:extLst>
              <a:ext uri="{FF2B5EF4-FFF2-40B4-BE49-F238E27FC236}">
                <a16:creationId xmlns:a16="http://schemas.microsoft.com/office/drawing/2014/main" id="{917CB863-2D95-C8BA-DCCC-F982EAD90B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0633" y="2156376"/>
            <a:ext cx="368710" cy="36871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C13933C-37F7-12DC-7419-A4B4BE72FA4B}"/>
              </a:ext>
            </a:extLst>
          </p:cNvPr>
          <p:cNvCxnSpPr>
            <a:stCxn id="17" idx="3"/>
          </p:cNvCxnSpPr>
          <p:nvPr/>
        </p:nvCxnSpPr>
        <p:spPr>
          <a:xfrm>
            <a:off x="799343" y="2340731"/>
            <a:ext cx="1761229" cy="924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 descr="User with solid fill">
            <a:extLst>
              <a:ext uri="{FF2B5EF4-FFF2-40B4-BE49-F238E27FC236}">
                <a16:creationId xmlns:a16="http://schemas.microsoft.com/office/drawing/2014/main" id="{60DA5908-7401-862D-0710-68E160C383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4646" y="2587464"/>
            <a:ext cx="368710" cy="36871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72B0D19-ADDA-A3AD-6567-616A372D12D4}"/>
              </a:ext>
            </a:extLst>
          </p:cNvPr>
          <p:cNvCxnSpPr>
            <a:stCxn id="21" idx="3"/>
          </p:cNvCxnSpPr>
          <p:nvPr/>
        </p:nvCxnSpPr>
        <p:spPr>
          <a:xfrm>
            <a:off x="783356" y="2771819"/>
            <a:ext cx="1761229" cy="924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User with solid fill">
            <a:extLst>
              <a:ext uri="{FF2B5EF4-FFF2-40B4-BE49-F238E27FC236}">
                <a16:creationId xmlns:a16="http://schemas.microsoft.com/office/drawing/2014/main" id="{A0344313-B1D8-579B-CEA1-E7C5E5013D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0633" y="4523902"/>
            <a:ext cx="368710" cy="368710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D7285A-EA13-21C4-0C2E-5A82603072B8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799343" y="3880410"/>
            <a:ext cx="1761229" cy="827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C27333D-89B4-174C-663F-3CF98092F4EB}"/>
              </a:ext>
            </a:extLst>
          </p:cNvPr>
          <p:cNvSpPr txBox="1"/>
          <p:nvPr/>
        </p:nvSpPr>
        <p:spPr>
          <a:xfrm>
            <a:off x="460663" y="2972327"/>
            <a:ext cx="280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</a:t>
            </a:r>
            <a:endParaRPr lang="LID4096" sz="28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49C915-109C-F08F-5D63-C5D38665680F}"/>
              </a:ext>
            </a:extLst>
          </p:cNvPr>
          <p:cNvSpPr txBox="1"/>
          <p:nvPr/>
        </p:nvSpPr>
        <p:spPr>
          <a:xfrm>
            <a:off x="463558" y="3176786"/>
            <a:ext cx="280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</a:t>
            </a:r>
            <a:endParaRPr lang="LID4096" sz="28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4A5EB1-4F74-4019-BF72-EB10B5C3C67B}"/>
              </a:ext>
            </a:extLst>
          </p:cNvPr>
          <p:cNvSpPr txBox="1"/>
          <p:nvPr/>
        </p:nvSpPr>
        <p:spPr>
          <a:xfrm>
            <a:off x="479545" y="3397398"/>
            <a:ext cx="280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</a:t>
            </a:r>
            <a:endParaRPr lang="LID4096" sz="2800" b="1" dirty="0"/>
          </a:p>
        </p:txBody>
      </p:sp>
    </p:spTree>
    <p:extLst>
      <p:ext uri="{BB962C8B-B14F-4D97-AF65-F5344CB8AC3E}">
        <p14:creationId xmlns:p14="http://schemas.microsoft.com/office/powerpoint/2010/main" val="183774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1" grpId="0"/>
      <p:bldP spid="18" grpId="0"/>
      <p:bldP spid="25" grpId="0"/>
      <p:bldP spid="26" grpId="0"/>
      <p:bldP spid="27" grpId="0"/>
      <p:bldP spid="28" grpId="0"/>
      <p:bldP spid="32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5">
            <a:extLst>
              <a:ext uri="{FF2B5EF4-FFF2-40B4-BE49-F238E27FC236}">
                <a16:creationId xmlns:a16="http://schemas.microsoft.com/office/drawing/2014/main" id="{33B7F470-C802-4452-106A-27FCF9F8D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CC4B814-4B30-AE3F-43CD-D212B7756971}"/>
              </a:ext>
            </a:extLst>
          </p:cNvPr>
          <p:cNvSpPr/>
          <p:nvPr/>
        </p:nvSpPr>
        <p:spPr>
          <a:xfrm>
            <a:off x="1152890" y="1062067"/>
            <a:ext cx="10172248" cy="716399"/>
          </a:xfrm>
          <a:prstGeom prst="roundRect">
            <a:avLst/>
          </a:prstGeom>
          <a:solidFill>
            <a:srgbClr val="6D6F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Benefits</a:t>
            </a:r>
            <a:endParaRPr lang="LID4096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74F9012-4EFB-2064-3A66-CD4BAAD10282}"/>
              </a:ext>
            </a:extLst>
          </p:cNvPr>
          <p:cNvCxnSpPr>
            <a:cxnSpLocks/>
          </p:cNvCxnSpPr>
          <p:nvPr/>
        </p:nvCxnSpPr>
        <p:spPr>
          <a:xfrm>
            <a:off x="2595797" y="1778466"/>
            <a:ext cx="0" cy="1374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6906F3AB-CE0C-901F-43CC-D2AF5A7FF076}"/>
              </a:ext>
            </a:extLst>
          </p:cNvPr>
          <p:cNvSpPr/>
          <p:nvPr/>
        </p:nvSpPr>
        <p:spPr>
          <a:xfrm>
            <a:off x="1874342" y="3171039"/>
            <a:ext cx="1442908" cy="1411449"/>
          </a:xfrm>
          <a:prstGeom prst="flowChartConnector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5128" name="Picture 8" descr="Paper Clip Icon Office Graphic by wienscollection · Creative Fabrica">
            <a:extLst>
              <a:ext uri="{FF2B5EF4-FFF2-40B4-BE49-F238E27FC236}">
                <a16:creationId xmlns:a16="http://schemas.microsoft.com/office/drawing/2014/main" id="{EAED9A70-D3E6-DC3F-2FE1-6B9747B7B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924" y="2885747"/>
            <a:ext cx="599745" cy="39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50E5CEB-937B-AC15-D68A-AD4352AD4649}"/>
              </a:ext>
            </a:extLst>
          </p:cNvPr>
          <p:cNvCxnSpPr>
            <a:cxnSpLocks/>
          </p:cNvCxnSpPr>
          <p:nvPr/>
        </p:nvCxnSpPr>
        <p:spPr>
          <a:xfrm>
            <a:off x="5036325" y="1772404"/>
            <a:ext cx="0" cy="1374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C12643E2-EBCC-60CF-E938-BEF3AAE3DFE3}"/>
              </a:ext>
            </a:extLst>
          </p:cNvPr>
          <p:cNvSpPr/>
          <p:nvPr/>
        </p:nvSpPr>
        <p:spPr>
          <a:xfrm>
            <a:off x="4314870" y="3164977"/>
            <a:ext cx="1442908" cy="1411449"/>
          </a:xfrm>
          <a:prstGeom prst="flowChartConnector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9" name="Picture 8" descr="Paper Clip Icon Office Graphic by wienscollection · Creative Fabrica">
            <a:extLst>
              <a:ext uri="{FF2B5EF4-FFF2-40B4-BE49-F238E27FC236}">
                <a16:creationId xmlns:a16="http://schemas.microsoft.com/office/drawing/2014/main" id="{29AAF7E9-3FC3-095F-80A0-32F185B76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452" y="2879685"/>
            <a:ext cx="599745" cy="39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8E00024-2A56-8C54-39FB-449B7286A3CE}"/>
              </a:ext>
            </a:extLst>
          </p:cNvPr>
          <p:cNvCxnSpPr>
            <a:cxnSpLocks/>
          </p:cNvCxnSpPr>
          <p:nvPr/>
        </p:nvCxnSpPr>
        <p:spPr>
          <a:xfrm>
            <a:off x="7476851" y="1790042"/>
            <a:ext cx="0" cy="1374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990F794D-A668-6F85-A1C1-39044616F24D}"/>
              </a:ext>
            </a:extLst>
          </p:cNvPr>
          <p:cNvSpPr/>
          <p:nvPr/>
        </p:nvSpPr>
        <p:spPr>
          <a:xfrm>
            <a:off x="6755396" y="3182615"/>
            <a:ext cx="1442908" cy="1411449"/>
          </a:xfrm>
          <a:prstGeom prst="flowChartConnector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2" name="Picture 8" descr="Paper Clip Icon Office Graphic by wienscollection · Creative Fabrica">
            <a:extLst>
              <a:ext uri="{FF2B5EF4-FFF2-40B4-BE49-F238E27FC236}">
                <a16:creationId xmlns:a16="http://schemas.microsoft.com/office/drawing/2014/main" id="{2287121C-2208-DC3C-3C3A-154D502D6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978" y="2897323"/>
            <a:ext cx="599745" cy="39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92B5C6-5A16-8FFD-392E-6B09C3249309}"/>
              </a:ext>
            </a:extLst>
          </p:cNvPr>
          <p:cNvCxnSpPr>
            <a:cxnSpLocks/>
          </p:cNvCxnSpPr>
          <p:nvPr/>
        </p:nvCxnSpPr>
        <p:spPr>
          <a:xfrm>
            <a:off x="10095334" y="1772404"/>
            <a:ext cx="0" cy="1374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B2E586BF-5A89-CA74-04AC-D5FFEF1F6266}"/>
              </a:ext>
            </a:extLst>
          </p:cNvPr>
          <p:cNvSpPr/>
          <p:nvPr/>
        </p:nvSpPr>
        <p:spPr>
          <a:xfrm>
            <a:off x="9373879" y="3164977"/>
            <a:ext cx="1442908" cy="1411449"/>
          </a:xfrm>
          <a:prstGeom prst="flowChartConnector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5" name="Picture 8" descr="Paper Clip Icon Office Graphic by wienscollection · Creative Fabrica">
            <a:extLst>
              <a:ext uri="{FF2B5EF4-FFF2-40B4-BE49-F238E27FC236}">
                <a16:creationId xmlns:a16="http://schemas.microsoft.com/office/drawing/2014/main" id="{6AB7895B-A3ED-0032-D9AD-300E0CB1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5461" y="2879685"/>
            <a:ext cx="599745" cy="39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CD3E882-E305-7AE9-6209-25E784B8D004}"/>
              </a:ext>
            </a:extLst>
          </p:cNvPr>
          <p:cNvSpPr txBox="1"/>
          <p:nvPr/>
        </p:nvSpPr>
        <p:spPr>
          <a:xfrm>
            <a:off x="1999388" y="3405340"/>
            <a:ext cx="1442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Efficient</a:t>
            </a:r>
          </a:p>
          <a:p>
            <a:r>
              <a:rPr lang="en-US" sz="1600" dirty="0"/>
              <a:t>interaction</a:t>
            </a:r>
          </a:p>
          <a:p>
            <a:r>
              <a:rPr lang="en-US" sz="1600" dirty="0"/>
              <a:t>with pipeline</a:t>
            </a:r>
            <a:endParaRPr lang="LID4096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CE5BEC-499C-7408-0DD4-0B8794B8D6FB}"/>
              </a:ext>
            </a:extLst>
          </p:cNvPr>
          <p:cNvSpPr txBox="1"/>
          <p:nvPr/>
        </p:nvSpPr>
        <p:spPr>
          <a:xfrm>
            <a:off x="4584382" y="3402072"/>
            <a:ext cx="12984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Hides technical details</a:t>
            </a:r>
            <a:endParaRPr lang="LID4096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D9B39A-5905-1344-8C67-1AFDBEDF335F}"/>
              </a:ext>
            </a:extLst>
          </p:cNvPr>
          <p:cNvSpPr txBox="1"/>
          <p:nvPr/>
        </p:nvSpPr>
        <p:spPr>
          <a:xfrm>
            <a:off x="6923084" y="3512624"/>
            <a:ext cx="12390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Reduces job </a:t>
            </a:r>
          </a:p>
          <a:p>
            <a:r>
              <a:rPr lang="en-US" sz="1600" dirty="0"/>
              <a:t>submission </a:t>
            </a:r>
          </a:p>
          <a:p>
            <a:r>
              <a:rPr lang="en-US" sz="1600" dirty="0"/>
              <a:t>overhead</a:t>
            </a:r>
            <a:endParaRPr lang="LID4096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51A0DA-1B70-8801-AA6C-DBB23920FCF0}"/>
              </a:ext>
            </a:extLst>
          </p:cNvPr>
          <p:cNvSpPr txBox="1"/>
          <p:nvPr/>
        </p:nvSpPr>
        <p:spPr>
          <a:xfrm>
            <a:off x="9478337" y="3629441"/>
            <a:ext cx="123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Ease of use</a:t>
            </a:r>
            <a:endParaRPr lang="LID4096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9834606-E25F-51FE-D656-41833A187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76" y="166793"/>
            <a:ext cx="10515600" cy="471784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Our approach:   Job management framework  +  User Interface</a:t>
            </a:r>
            <a:endParaRPr lang="en-NL" sz="18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589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Content Placeholder 5">
            <a:extLst>
              <a:ext uri="{FF2B5EF4-FFF2-40B4-BE49-F238E27FC236}">
                <a16:creationId xmlns:a16="http://schemas.microsoft.com/office/drawing/2014/main" id="{699EBC18-2E81-B250-63C4-C4BD32D94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977A5A5-2ED2-4078-A33C-811E1CFCCBAE}"/>
              </a:ext>
            </a:extLst>
          </p:cNvPr>
          <p:cNvSpPr txBox="1">
            <a:spLocks/>
          </p:cNvSpPr>
          <p:nvPr/>
        </p:nvSpPr>
        <p:spPr>
          <a:xfrm>
            <a:off x="470252" y="126472"/>
            <a:ext cx="9874044" cy="443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51435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NL" sz="1314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3F1D38-CAF2-D87C-E7FE-F47065CACD6B}"/>
              </a:ext>
            </a:extLst>
          </p:cNvPr>
          <p:cNvSpPr txBox="1"/>
          <p:nvPr/>
        </p:nvSpPr>
        <p:spPr>
          <a:xfrm>
            <a:off x="552449" y="1106898"/>
            <a:ext cx="5806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A state-of-the-art object detection algorithm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571FA7-FA3C-72A4-1A2F-36337B6061CB}"/>
              </a:ext>
            </a:extLst>
          </p:cNvPr>
          <p:cNvSpPr/>
          <p:nvPr/>
        </p:nvSpPr>
        <p:spPr>
          <a:xfrm>
            <a:off x="4946005" y="2045790"/>
            <a:ext cx="1279236" cy="11483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Yolov5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(.</a:t>
            </a:r>
            <a:r>
              <a:rPr lang="en-US" b="1" dirty="0" err="1">
                <a:solidFill>
                  <a:schemeClr val="tx1"/>
                </a:solidFill>
              </a:rPr>
              <a:t>py</a:t>
            </a:r>
            <a:r>
              <a:rPr lang="en-US" b="1" dirty="0">
                <a:solidFill>
                  <a:schemeClr val="tx1"/>
                </a:solidFill>
              </a:rPr>
              <a:t>)</a:t>
            </a:r>
            <a:endParaRPr lang="LID4096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BCE4832-1DC0-5A38-357C-7706C01476B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448173" y="2619950"/>
            <a:ext cx="1497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C40291-9AC5-27BD-3C45-777FE0FE08F9}"/>
              </a:ext>
            </a:extLst>
          </p:cNvPr>
          <p:cNvCxnSpPr/>
          <p:nvPr/>
        </p:nvCxnSpPr>
        <p:spPr>
          <a:xfrm>
            <a:off x="6225241" y="2619950"/>
            <a:ext cx="1286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8927029-4F0F-795F-FA04-8A0FBF349922}"/>
              </a:ext>
            </a:extLst>
          </p:cNvPr>
          <p:cNvSpPr txBox="1"/>
          <p:nvPr/>
        </p:nvSpPr>
        <p:spPr>
          <a:xfrm>
            <a:off x="5063451" y="3394312"/>
            <a:ext cx="22265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Parameters/Hyper-parameters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Epoch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Learning rate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Batch-size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….</a:t>
            </a:r>
            <a:endParaRPr lang="LID4096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483A7F-1B5B-2829-F765-05A0D5899E4F}"/>
              </a:ext>
            </a:extLst>
          </p:cNvPr>
          <p:cNvSpPr txBox="1"/>
          <p:nvPr/>
        </p:nvSpPr>
        <p:spPr>
          <a:xfrm>
            <a:off x="7512174" y="2481449"/>
            <a:ext cx="1634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Training/Inference result</a:t>
            </a:r>
            <a:endParaRPr lang="LID4096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BAE5EF-5882-8683-A803-2882BE0B4883}"/>
              </a:ext>
            </a:extLst>
          </p:cNvPr>
          <p:cNvSpPr txBox="1"/>
          <p:nvPr/>
        </p:nvSpPr>
        <p:spPr>
          <a:xfrm>
            <a:off x="2379028" y="2481449"/>
            <a:ext cx="1634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Input data</a:t>
            </a:r>
            <a:endParaRPr lang="LID4096" sz="1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F8F9A5-F407-2AA6-D9B5-9BF053D33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86" y="4819382"/>
            <a:ext cx="11334535" cy="160453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C7EEF22A-7BE4-1246-5C30-BFE2D76EE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268"/>
            <a:ext cx="10515600" cy="471784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Demo:  Running Yolo</a:t>
            </a:r>
            <a:endParaRPr lang="en-NL" sz="18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35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Content Placeholder 5">
            <a:extLst>
              <a:ext uri="{FF2B5EF4-FFF2-40B4-BE49-F238E27FC236}">
                <a16:creationId xmlns:a16="http://schemas.microsoft.com/office/drawing/2014/main" id="{699EBC18-2E81-B250-63C4-C4BD32D94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977A5A5-2ED2-4078-A33C-811E1CFCCBAE}"/>
              </a:ext>
            </a:extLst>
          </p:cNvPr>
          <p:cNvSpPr txBox="1">
            <a:spLocks/>
          </p:cNvSpPr>
          <p:nvPr/>
        </p:nvSpPr>
        <p:spPr>
          <a:xfrm>
            <a:off x="470252" y="126472"/>
            <a:ext cx="9874044" cy="443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51435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NL" sz="1314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F8F9A5-F407-2AA6-D9B5-9BF053D33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50451"/>
            <a:ext cx="7763080" cy="1098957"/>
          </a:xfrm>
          <a:prstGeom prst="rect">
            <a:avLst/>
          </a:prstGeom>
        </p:spPr>
      </p:pic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E8570860-84A5-1772-CFE8-476E451A892C}"/>
              </a:ext>
            </a:extLst>
          </p:cNvPr>
          <p:cNvSpPr/>
          <p:nvPr/>
        </p:nvSpPr>
        <p:spPr>
          <a:xfrm>
            <a:off x="1414701" y="4460124"/>
            <a:ext cx="1904300" cy="162956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Preparation</a:t>
            </a:r>
            <a:endParaRPr lang="LID4096" b="1" dirty="0">
              <a:solidFill>
                <a:schemeClr val="tx1"/>
              </a:solidFill>
            </a:endParaRP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59C27ACA-AD1A-8C93-F807-836E4045DEE1}"/>
              </a:ext>
            </a:extLst>
          </p:cNvPr>
          <p:cNvSpPr/>
          <p:nvPr/>
        </p:nvSpPr>
        <p:spPr>
          <a:xfrm>
            <a:off x="5376272" y="4460124"/>
            <a:ext cx="1904300" cy="162956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Container Image</a:t>
            </a:r>
            <a:endParaRPr lang="LID4096" b="1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759B2A4-FE7D-6315-1274-19E43CA21616}"/>
              </a:ext>
            </a:extLst>
          </p:cNvPr>
          <p:cNvCxnSpPr>
            <a:stCxn id="16" idx="6"/>
            <a:endCxn id="17" idx="2"/>
          </p:cNvCxnSpPr>
          <p:nvPr/>
        </p:nvCxnSpPr>
        <p:spPr>
          <a:xfrm>
            <a:off x="3319001" y="5274905"/>
            <a:ext cx="2057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C0D3BF98-9F87-91CA-CF20-E510E65F48F4}"/>
              </a:ext>
            </a:extLst>
          </p:cNvPr>
          <p:cNvSpPr/>
          <p:nvPr/>
        </p:nvSpPr>
        <p:spPr>
          <a:xfrm>
            <a:off x="9337843" y="4460124"/>
            <a:ext cx="1904300" cy="162956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Publish Image</a:t>
            </a:r>
            <a:endParaRPr lang="LID4096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436276A-7885-27C8-44B6-0BEC5001295D}"/>
              </a:ext>
            </a:extLst>
          </p:cNvPr>
          <p:cNvCxnSpPr/>
          <p:nvPr/>
        </p:nvCxnSpPr>
        <p:spPr>
          <a:xfrm>
            <a:off x="7280572" y="5274905"/>
            <a:ext cx="2057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8ECC4F42-D1F4-41D4-5B39-2290D9DC9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529" y="1939738"/>
            <a:ext cx="1520176" cy="1617049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0FA705A-779A-16A3-F4C3-90E6E6052BC1}"/>
              </a:ext>
            </a:extLst>
          </p:cNvPr>
          <p:cNvCxnSpPr>
            <a:cxnSpLocks/>
          </p:cNvCxnSpPr>
          <p:nvPr/>
        </p:nvCxnSpPr>
        <p:spPr>
          <a:xfrm>
            <a:off x="1002617" y="3536821"/>
            <a:ext cx="824168" cy="105634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FBF8E4DF-6D1E-BF36-F0AB-D2C39B9A22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4045" y="1907258"/>
            <a:ext cx="1663956" cy="124150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3DAEDF5-984B-A950-9630-DBBE9C869932}"/>
              </a:ext>
            </a:extLst>
          </p:cNvPr>
          <p:cNvCxnSpPr>
            <a:cxnSpLocks/>
            <a:stCxn id="35" idx="2"/>
            <a:endCxn id="16" idx="0"/>
          </p:cNvCxnSpPr>
          <p:nvPr/>
        </p:nvCxnSpPr>
        <p:spPr>
          <a:xfrm flipH="1">
            <a:off x="2366851" y="3148758"/>
            <a:ext cx="509172" cy="131136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A1E8F2CA-CA76-32C5-FEC3-28E41BB50C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0807" y="1874447"/>
            <a:ext cx="2383314" cy="1682339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A7AC0C5-858B-49B8-4348-B2123BFB98A8}"/>
              </a:ext>
            </a:extLst>
          </p:cNvPr>
          <p:cNvCxnSpPr>
            <a:cxnSpLocks/>
          </p:cNvCxnSpPr>
          <p:nvPr/>
        </p:nvCxnSpPr>
        <p:spPr>
          <a:xfrm flipH="1">
            <a:off x="3064415" y="3352773"/>
            <a:ext cx="1283221" cy="137497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1">
            <a:extLst>
              <a:ext uri="{FF2B5EF4-FFF2-40B4-BE49-F238E27FC236}">
                <a16:creationId xmlns:a16="http://schemas.microsoft.com/office/drawing/2014/main" id="{5DD6F458-FFFA-B4DE-21D7-ED80CD028E34}"/>
              </a:ext>
            </a:extLst>
          </p:cNvPr>
          <p:cNvSpPr txBox="1">
            <a:spLocks/>
          </p:cNvSpPr>
          <p:nvPr/>
        </p:nvSpPr>
        <p:spPr>
          <a:xfrm>
            <a:off x="0" y="22268"/>
            <a:ext cx="10515600" cy="471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Demo:  Running Yolo</a:t>
            </a:r>
            <a:endParaRPr lang="en-NL" sz="18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FC44BD-8F4F-5B96-4F91-FFECE247160C}"/>
              </a:ext>
            </a:extLst>
          </p:cNvPr>
          <p:cNvSpPr txBox="1"/>
          <p:nvPr/>
        </p:nvSpPr>
        <p:spPr>
          <a:xfrm>
            <a:off x="8040745" y="4997906"/>
            <a:ext cx="1634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push</a:t>
            </a:r>
            <a:endParaRPr lang="LID4096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C7E749-0119-EB50-03E1-2EDA05B6B4E0}"/>
              </a:ext>
            </a:extLst>
          </p:cNvPr>
          <p:cNvSpPr txBox="1"/>
          <p:nvPr/>
        </p:nvSpPr>
        <p:spPr>
          <a:xfrm>
            <a:off x="3965810" y="4993216"/>
            <a:ext cx="1634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build</a:t>
            </a:r>
            <a:endParaRPr lang="LID4096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743BE6-686E-FCC2-E35D-B4C995A57D0E}"/>
              </a:ext>
            </a:extLst>
          </p:cNvPr>
          <p:cNvSpPr txBox="1"/>
          <p:nvPr/>
        </p:nvSpPr>
        <p:spPr>
          <a:xfrm>
            <a:off x="87340" y="827576"/>
            <a:ext cx="506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First, prepare an image by following the following steps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84597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Content Placeholder 5">
            <a:extLst>
              <a:ext uri="{FF2B5EF4-FFF2-40B4-BE49-F238E27FC236}">
                <a16:creationId xmlns:a16="http://schemas.microsoft.com/office/drawing/2014/main" id="{699EBC18-2E81-B250-63C4-C4BD32D94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977A5A5-2ED2-4078-A33C-811E1CFCCBAE}"/>
              </a:ext>
            </a:extLst>
          </p:cNvPr>
          <p:cNvSpPr txBox="1">
            <a:spLocks/>
          </p:cNvSpPr>
          <p:nvPr/>
        </p:nvSpPr>
        <p:spPr>
          <a:xfrm>
            <a:off x="470252" y="126472"/>
            <a:ext cx="9874044" cy="443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51435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NL" sz="1314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821DB0F-1944-CACB-FDAE-753478181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331" y="3071321"/>
            <a:ext cx="1606181" cy="14230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6275E70-99FC-6F8B-D8F2-4360BD7A5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6874" y="3071320"/>
            <a:ext cx="1442919" cy="1352737"/>
          </a:xfrm>
          <a:prstGeom prst="rect">
            <a:avLst/>
          </a:prstGeom>
        </p:spPr>
      </p:pic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3BD45FB4-4288-DD78-1BC9-9C1A95B3461E}"/>
              </a:ext>
            </a:extLst>
          </p:cNvPr>
          <p:cNvSpPr/>
          <p:nvPr/>
        </p:nvSpPr>
        <p:spPr>
          <a:xfrm>
            <a:off x="7331155" y="3402393"/>
            <a:ext cx="687898" cy="69058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E738EAA-6351-0753-F174-BEA8567C1F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0415" y="3126051"/>
            <a:ext cx="1477236" cy="1495399"/>
          </a:xfrm>
          <a:prstGeom prst="rect">
            <a:avLst/>
          </a:prstGeom>
        </p:spPr>
      </p:pic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7B886EB2-A4DD-77DF-BB89-7E45C6AD7912}"/>
              </a:ext>
            </a:extLst>
          </p:cNvPr>
          <p:cNvSpPr/>
          <p:nvPr/>
        </p:nvSpPr>
        <p:spPr>
          <a:xfrm>
            <a:off x="8186689" y="3655636"/>
            <a:ext cx="1267704" cy="201861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AAEC06A-F62C-DC05-81C5-4AAA99163B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3504" y="271414"/>
            <a:ext cx="1443493" cy="86117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783D20D-DBAC-EEF0-2556-6BBE4A02A0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0921" y="271415"/>
            <a:ext cx="1167555" cy="861175"/>
          </a:xfrm>
          <a:prstGeom prst="rect">
            <a:avLst/>
          </a:prstGeom>
        </p:spPr>
      </p:pic>
      <p:sp>
        <p:nvSpPr>
          <p:cNvPr id="30" name="Arrow: Right 29">
            <a:extLst>
              <a:ext uri="{FF2B5EF4-FFF2-40B4-BE49-F238E27FC236}">
                <a16:creationId xmlns:a16="http://schemas.microsoft.com/office/drawing/2014/main" id="{0D16F5AC-8178-17C4-BD4F-26CAA8A49235}"/>
              </a:ext>
            </a:extLst>
          </p:cNvPr>
          <p:cNvSpPr/>
          <p:nvPr/>
        </p:nvSpPr>
        <p:spPr>
          <a:xfrm>
            <a:off x="5990010" y="593879"/>
            <a:ext cx="687898" cy="2162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2809904-34CA-F8AF-E49E-C1702FD188B5}"/>
              </a:ext>
            </a:extLst>
          </p:cNvPr>
          <p:cNvSpPr/>
          <p:nvPr/>
        </p:nvSpPr>
        <p:spPr>
          <a:xfrm>
            <a:off x="8491327" y="593879"/>
            <a:ext cx="1039087" cy="2162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4A6A111-0807-BAF5-9CBE-F1786A6AD3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79842" y="314057"/>
            <a:ext cx="744023" cy="794752"/>
          </a:xfrm>
          <a:prstGeom prst="rect">
            <a:avLst/>
          </a:prstGeom>
        </p:spPr>
      </p:pic>
      <p:sp>
        <p:nvSpPr>
          <p:cNvPr id="34" name="Arrow: Right 33">
            <a:extLst>
              <a:ext uri="{FF2B5EF4-FFF2-40B4-BE49-F238E27FC236}">
                <a16:creationId xmlns:a16="http://schemas.microsoft.com/office/drawing/2014/main" id="{9E80FAF6-DEF0-86AA-A2C5-913620AA6860}"/>
              </a:ext>
            </a:extLst>
          </p:cNvPr>
          <p:cNvSpPr/>
          <p:nvPr/>
        </p:nvSpPr>
        <p:spPr>
          <a:xfrm rot="5400000">
            <a:off x="9537248" y="2154551"/>
            <a:ext cx="1245454" cy="2162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" name="Arrow: Left-Right 34">
            <a:extLst>
              <a:ext uri="{FF2B5EF4-FFF2-40B4-BE49-F238E27FC236}">
                <a16:creationId xmlns:a16="http://schemas.microsoft.com/office/drawing/2014/main" id="{2D564F77-D582-C8D2-B9F2-2E8168AF788C}"/>
              </a:ext>
            </a:extLst>
          </p:cNvPr>
          <p:cNvSpPr/>
          <p:nvPr/>
        </p:nvSpPr>
        <p:spPr>
          <a:xfrm rot="16200000">
            <a:off x="9753907" y="5027519"/>
            <a:ext cx="996459" cy="184322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36" name="Picture 35" descr="dCache Project · GitHub">
            <a:extLst>
              <a:ext uri="{FF2B5EF4-FFF2-40B4-BE49-F238E27FC236}">
                <a16:creationId xmlns:a16="http://schemas.microsoft.com/office/drawing/2014/main" id="{FACE43E5-A723-0AB9-BA93-8A2B6BC46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932" y="5617910"/>
            <a:ext cx="578331" cy="578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Arrow: Left-Right 37">
            <a:extLst>
              <a:ext uri="{FF2B5EF4-FFF2-40B4-BE49-F238E27FC236}">
                <a16:creationId xmlns:a16="http://schemas.microsoft.com/office/drawing/2014/main" id="{792491B9-04D5-2138-DB8A-5B0E8D9E552D}"/>
              </a:ext>
            </a:extLst>
          </p:cNvPr>
          <p:cNvSpPr/>
          <p:nvPr/>
        </p:nvSpPr>
        <p:spPr>
          <a:xfrm>
            <a:off x="5889868" y="3655636"/>
            <a:ext cx="1349831" cy="218114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9" name="Arrow: Left-Right 38">
            <a:extLst>
              <a:ext uri="{FF2B5EF4-FFF2-40B4-BE49-F238E27FC236}">
                <a16:creationId xmlns:a16="http://schemas.microsoft.com/office/drawing/2014/main" id="{207ACACB-99CD-43B8-C2C3-9A180B2C08E7}"/>
              </a:ext>
            </a:extLst>
          </p:cNvPr>
          <p:cNvSpPr/>
          <p:nvPr/>
        </p:nvSpPr>
        <p:spPr>
          <a:xfrm>
            <a:off x="2991061" y="3615198"/>
            <a:ext cx="1219382" cy="218114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A4FD8629-408F-8FAD-FE05-65145A362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268"/>
            <a:ext cx="10515600" cy="471784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Demo:  Running Yolo via UI</a:t>
            </a:r>
            <a:endParaRPr lang="en-NL" sz="18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40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35FEE5-2164-D337-969C-B9691F1E2753}"/>
              </a:ext>
            </a:extLst>
          </p:cNvPr>
          <p:cNvSpPr txBox="1"/>
          <p:nvPr/>
        </p:nvSpPr>
        <p:spPr>
          <a:xfrm>
            <a:off x="378878" y="1087216"/>
            <a:ext cx="10413491" cy="495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endParaRPr lang="en-US" sz="1846" dirty="0">
              <a:solidFill>
                <a:srgbClr val="1F2328"/>
              </a:solidFill>
              <a:latin typeface="-apple-system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F2328"/>
                </a:solidFill>
              </a:rPr>
              <a:t>Collaboration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dirty="0">
              <a:solidFill>
                <a:srgbClr val="1F2328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dirty="0">
              <a:solidFill>
                <a:srgbClr val="1F2328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F2328"/>
                </a:solidFill>
              </a:rPr>
              <a:t>Models and data</a:t>
            </a:r>
          </a:p>
          <a:p>
            <a:pPr marL="800100" lvl="1" indent="-342900" algn="just">
              <a:lnSpc>
                <a:spcPct val="107000"/>
              </a:lnSpc>
              <a:buSzPts val="1500"/>
              <a:buFont typeface="Times New Roman" panose="02020603050405020304" pitchFamily="18" charset="0"/>
              <a:buChar char="•"/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What specific data inputs, parameters, and hyperparameter are crucial for the model’s execution?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43541"/>
                </a:solidFill>
                <a:effectLst/>
              </a:rPr>
              <a:t>What are the expected results or outputs produced by the model? </a:t>
            </a:r>
            <a:endParaRPr lang="en-US" sz="1600" dirty="0">
              <a:solidFill>
                <a:srgbClr val="1F2328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F2328"/>
                </a:solidFill>
              </a:rPr>
              <a:t>Where is the data located?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F2328"/>
                </a:solidFill>
              </a:rPr>
              <a:t>And where do you want the output to be stored?</a:t>
            </a:r>
          </a:p>
          <a:p>
            <a:pPr lvl="1"/>
            <a:endParaRPr lang="en-US" sz="1846" dirty="0">
              <a:solidFill>
                <a:srgbClr val="1F2328"/>
              </a:solidFill>
            </a:endParaRPr>
          </a:p>
          <a:p>
            <a:pPr lvl="1"/>
            <a:endParaRPr lang="en-US" sz="1846" dirty="0">
              <a:solidFill>
                <a:srgbClr val="1F2328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F2328"/>
                </a:solidFill>
              </a:rPr>
              <a:t>Computation requirement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F2328"/>
                </a:solidFill>
              </a:rPr>
              <a:t>Under what resource should the models run?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46" dirty="0">
              <a:solidFill>
                <a:srgbClr val="1F2328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46" dirty="0">
              <a:solidFill>
                <a:srgbClr val="1F2328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F2328"/>
                </a:solidFill>
              </a:rPr>
              <a:t>User interface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F2328"/>
                </a:solidFill>
              </a:rPr>
              <a:t>What do you want to see from the UI?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846" dirty="0">
              <a:solidFill>
                <a:srgbClr val="1F2328"/>
              </a:solidFill>
              <a:latin typeface="-apple-system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977A5A5-2ED2-4078-A33C-811E1CFCCBAE}"/>
              </a:ext>
            </a:extLst>
          </p:cNvPr>
          <p:cNvSpPr txBox="1">
            <a:spLocks/>
          </p:cNvSpPr>
          <p:nvPr/>
        </p:nvSpPr>
        <p:spPr>
          <a:xfrm>
            <a:off x="470252" y="126472"/>
            <a:ext cx="9874044" cy="443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51435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NL" sz="1314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8120A5E-EAF1-CC52-1471-AC18D4C10B2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2179300" y="6319838"/>
            <a:ext cx="642938" cy="487362"/>
            <a:chOff x="7672" y="3981"/>
            <a:chExt cx="405" cy="307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440E6543-F5D2-3CC5-6E32-8759391FA83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672" y="3981"/>
              <a:ext cx="405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pic>
          <p:nvPicPr>
            <p:cNvPr id="8197" name="Picture 5">
              <a:extLst>
                <a:ext uri="{FF2B5EF4-FFF2-40B4-BE49-F238E27FC236}">
                  <a16:creationId xmlns:a16="http://schemas.microsoft.com/office/drawing/2014/main" id="{814642F1-88BF-5890-30A3-FDA1F57534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2" y="3981"/>
              <a:ext cx="408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47249D4A-1F7E-462D-07B6-C7055A37C3A3}"/>
              </a:ext>
            </a:extLst>
          </p:cNvPr>
          <p:cNvSpPr txBox="1">
            <a:spLocks/>
          </p:cNvSpPr>
          <p:nvPr/>
        </p:nvSpPr>
        <p:spPr>
          <a:xfrm>
            <a:off x="0" y="22268"/>
            <a:ext cx="10515600" cy="471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What do we need from you?</a:t>
            </a:r>
            <a:endParaRPr lang="en-NL" sz="18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95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Content Placeholder 5">
            <a:extLst>
              <a:ext uri="{FF2B5EF4-FFF2-40B4-BE49-F238E27FC236}">
                <a16:creationId xmlns:a16="http://schemas.microsoft.com/office/drawing/2014/main" id="{699EBC18-2E81-B250-63C4-C4BD32D94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977A5A5-2ED2-4078-A33C-811E1CFCCBAE}"/>
              </a:ext>
            </a:extLst>
          </p:cNvPr>
          <p:cNvSpPr txBox="1">
            <a:spLocks/>
          </p:cNvSpPr>
          <p:nvPr/>
        </p:nvSpPr>
        <p:spPr>
          <a:xfrm>
            <a:off x="470252" y="126472"/>
            <a:ext cx="9874044" cy="443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51435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NL" sz="1314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E1AA088-AFD5-BA5E-E2B5-9C3125594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444" y="2741051"/>
            <a:ext cx="1837532" cy="471784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Discussion</a:t>
            </a:r>
            <a:endParaRPr lang="en-NL" sz="20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34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AB185FD-FC46-B254-CC40-7E492E92509C}"/>
              </a:ext>
            </a:extLst>
          </p:cNvPr>
          <p:cNvSpPr txBox="1"/>
          <p:nvPr/>
        </p:nvSpPr>
        <p:spPr>
          <a:xfrm>
            <a:off x="545938" y="1233182"/>
            <a:ext cx="280987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Problem statement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Requirements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Milestones and roadmap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Discussion</a:t>
            </a:r>
            <a:endParaRPr lang="LID4096" dirty="0"/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FE8F4854-419E-B8B4-6DD3-4C6603F63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68E6A87-0F70-8C3B-0166-6BBE8F100262}"/>
              </a:ext>
            </a:extLst>
          </p:cNvPr>
          <p:cNvSpPr txBox="1">
            <a:spLocks/>
          </p:cNvSpPr>
          <p:nvPr/>
        </p:nvSpPr>
        <p:spPr>
          <a:xfrm>
            <a:off x="344602" y="165631"/>
            <a:ext cx="10515600" cy="471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Agenda</a:t>
            </a:r>
            <a:endParaRPr lang="en-NL" sz="18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28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5">
            <a:extLst>
              <a:ext uri="{FF2B5EF4-FFF2-40B4-BE49-F238E27FC236}">
                <a16:creationId xmlns:a16="http://schemas.microsoft.com/office/drawing/2014/main" id="{33B7F470-C802-4452-106A-27FCF9F8D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B782AD5-5C67-CBEF-D29E-1D74B3600886}"/>
              </a:ext>
            </a:extLst>
          </p:cNvPr>
          <p:cNvSpPr txBox="1"/>
          <p:nvPr/>
        </p:nvSpPr>
        <p:spPr>
          <a:xfrm>
            <a:off x="260712" y="753211"/>
            <a:ext cx="9629908" cy="589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15" dirty="0"/>
              <a:t>Let’s say we have a model that we want to run and deploy</a:t>
            </a:r>
          </a:p>
          <a:p>
            <a:pPr marL="954279" lvl="1" indent="-329698">
              <a:buFont typeface="Arial" panose="020B0604020202020204" pitchFamily="34" charset="0"/>
              <a:buChar char="•"/>
            </a:pPr>
            <a:endParaRPr lang="en-US" sz="1615" dirty="0"/>
          </a:p>
        </p:txBody>
      </p:sp>
      <p:pic>
        <p:nvPicPr>
          <p:cNvPr id="1028" name="Picture 4" descr="Best Python Libraries for Machine Learning and Deep Learning | by Claire D.  Costa | Towards Data Science">
            <a:extLst>
              <a:ext uri="{FF2B5EF4-FFF2-40B4-BE49-F238E27FC236}">
                <a16:creationId xmlns:a16="http://schemas.microsoft.com/office/drawing/2014/main" id="{382A910E-6DF3-3FFC-B32B-CFA782236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0" y="1577741"/>
            <a:ext cx="2925359" cy="183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onfig Logo">
            <a:extLst>
              <a:ext uri="{FF2B5EF4-FFF2-40B4-BE49-F238E27FC236}">
                <a16:creationId xmlns:a16="http://schemas.microsoft.com/office/drawing/2014/main" id="{B3D70093-121D-8A6A-A2FF-B794A12F1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832" y="2014612"/>
            <a:ext cx="702436" cy="75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FCC9514-8CF0-43CD-D869-66E48ADE081F}"/>
              </a:ext>
            </a:extLst>
          </p:cNvPr>
          <p:cNvSpPr txBox="1"/>
          <p:nvPr/>
        </p:nvSpPr>
        <p:spPr>
          <a:xfrm>
            <a:off x="3216184" y="2778100"/>
            <a:ext cx="7024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Config files</a:t>
            </a:r>
            <a:endParaRPr lang="LID4096" sz="900" dirty="0"/>
          </a:p>
        </p:txBody>
      </p:sp>
      <p:sp>
        <p:nvSpPr>
          <p:cNvPr id="17" name="AutoShape 16" descr="Download NVIDIA CUDA Toolkit for Mac | MacUpdate">
            <a:extLst>
              <a:ext uri="{FF2B5EF4-FFF2-40B4-BE49-F238E27FC236}">
                <a16:creationId xmlns:a16="http://schemas.microsoft.com/office/drawing/2014/main" id="{E4A8275C-13E5-31AC-F9E0-35616348B3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38888" y="342900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LID4096"/>
          </a:p>
        </p:txBody>
      </p:sp>
      <p:pic>
        <p:nvPicPr>
          <p:cNvPr id="1042" name="Picture 18" descr="NVIDIA Brings CUDA to Arm, Enabling New Path to Exascale Supercomputing -  Edge AI and Vision Alliance">
            <a:extLst>
              <a:ext uri="{FF2B5EF4-FFF2-40B4-BE49-F238E27FC236}">
                <a16:creationId xmlns:a16="http://schemas.microsoft.com/office/drawing/2014/main" id="{36D54195-4689-BCF8-8C65-C004393E5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338" y="2074916"/>
            <a:ext cx="1239064" cy="697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User icon with laptop computer male person Vector Image">
            <a:extLst>
              <a:ext uri="{FF2B5EF4-FFF2-40B4-BE49-F238E27FC236}">
                <a16:creationId xmlns:a16="http://schemas.microsoft.com/office/drawing/2014/main" id="{F59CD736-134A-F22A-066E-E5E598773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966" y="4363963"/>
            <a:ext cx="1811372" cy="195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Install Icons - Free SVG &amp; PNG Install Images - Noun Project">
            <a:extLst>
              <a:ext uri="{FF2B5EF4-FFF2-40B4-BE49-F238E27FC236}">
                <a16:creationId xmlns:a16="http://schemas.microsoft.com/office/drawing/2014/main" id="{9BF2E48B-C6DF-1528-6C10-A7C574519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184" y="3617459"/>
            <a:ext cx="471863" cy="47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83DB4A1E-0002-5C7E-870F-2FBFCC05AC00}"/>
              </a:ext>
            </a:extLst>
          </p:cNvPr>
          <p:cNvSpPr txBox="1">
            <a:spLocks/>
          </p:cNvSpPr>
          <p:nvPr/>
        </p:nvSpPr>
        <p:spPr>
          <a:xfrm>
            <a:off x="344602" y="165631"/>
            <a:ext cx="10515600" cy="471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Problem-1</a:t>
            </a:r>
            <a:endParaRPr lang="en-NL" sz="18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492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5">
            <a:extLst>
              <a:ext uri="{FF2B5EF4-FFF2-40B4-BE49-F238E27FC236}">
                <a16:creationId xmlns:a16="http://schemas.microsoft.com/office/drawing/2014/main" id="{33B7F470-C802-4452-106A-27FCF9F8D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17" name="AutoShape 16" descr="Download NVIDIA CUDA Toolkit for Mac | MacUpdate">
            <a:extLst>
              <a:ext uri="{FF2B5EF4-FFF2-40B4-BE49-F238E27FC236}">
                <a16:creationId xmlns:a16="http://schemas.microsoft.com/office/drawing/2014/main" id="{E4A8275C-13E5-31AC-F9E0-35616348B3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38888" y="342900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LID4096"/>
          </a:p>
        </p:txBody>
      </p:sp>
      <p:pic>
        <p:nvPicPr>
          <p:cNvPr id="1058" name="Picture 34" descr="User icon with laptop computer female person Vector Image">
            <a:extLst>
              <a:ext uri="{FF2B5EF4-FFF2-40B4-BE49-F238E27FC236}">
                <a16:creationId xmlns:a16="http://schemas.microsoft.com/office/drawing/2014/main" id="{A828DD36-F865-408A-1DE4-3F4BD9091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8601" y="4492495"/>
            <a:ext cx="1430895" cy="139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User icon with laptop computer male person Vector Image">
            <a:extLst>
              <a:ext uri="{FF2B5EF4-FFF2-40B4-BE49-F238E27FC236}">
                <a16:creationId xmlns:a16="http://schemas.microsoft.com/office/drawing/2014/main" id="{FA376B39-7E5C-9A9C-3750-E41F1AD2A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468" y="4492495"/>
            <a:ext cx="1304096" cy="1408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Best Python Libraries for Machine Learning and Deep Learning | by Claire D.  Costa | Towards Data Science">
            <a:extLst>
              <a:ext uri="{FF2B5EF4-FFF2-40B4-BE49-F238E27FC236}">
                <a16:creationId xmlns:a16="http://schemas.microsoft.com/office/drawing/2014/main" id="{2F7AAB43-130B-F8F8-A13E-45F3A1B01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011" y="1818417"/>
            <a:ext cx="1928346" cy="120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Config Logo">
            <a:extLst>
              <a:ext uri="{FF2B5EF4-FFF2-40B4-BE49-F238E27FC236}">
                <a16:creationId xmlns:a16="http://schemas.microsoft.com/office/drawing/2014/main" id="{BCA6D886-47E7-FFAD-5D0C-53A4E4075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7972" y="2002582"/>
            <a:ext cx="487106" cy="525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8" descr="NVIDIA Brings CUDA to Arm, Enabling New Path to Exascale Supercomputing -  Edge AI and Vision Alliance">
            <a:extLst>
              <a:ext uri="{FF2B5EF4-FFF2-40B4-BE49-F238E27FC236}">
                <a16:creationId xmlns:a16="http://schemas.microsoft.com/office/drawing/2014/main" id="{C3560A6E-73CF-8609-41B1-EFEC08ADC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5359" y="2025090"/>
            <a:ext cx="662536" cy="37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Best Python Libraries for Machine Learning and Deep Learning | by Claire D.  Costa | Towards Data Science">
            <a:extLst>
              <a:ext uri="{FF2B5EF4-FFF2-40B4-BE49-F238E27FC236}">
                <a16:creationId xmlns:a16="http://schemas.microsoft.com/office/drawing/2014/main" id="{B22C056B-B75E-F489-9945-807B7A0B5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259" y="1883689"/>
            <a:ext cx="2012106" cy="126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Config Logo">
            <a:extLst>
              <a:ext uri="{FF2B5EF4-FFF2-40B4-BE49-F238E27FC236}">
                <a16:creationId xmlns:a16="http://schemas.microsoft.com/office/drawing/2014/main" id="{F50D79DB-3E88-A31D-8621-2157E23C9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525" y="2177771"/>
            <a:ext cx="405982" cy="43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8" descr="NVIDIA Brings CUDA to Arm, Enabling New Path to Exascale Supercomputing -  Edge AI and Vision Alliance">
            <a:extLst>
              <a:ext uri="{FF2B5EF4-FFF2-40B4-BE49-F238E27FC236}">
                <a16:creationId xmlns:a16="http://schemas.microsoft.com/office/drawing/2014/main" id="{90D374E9-4912-FB6D-5987-D6538264F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57" y="2129725"/>
            <a:ext cx="799215" cy="44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nstall Icons - Free SVG &amp; PNG Install Images - Noun Project">
            <a:extLst>
              <a:ext uri="{FF2B5EF4-FFF2-40B4-BE49-F238E27FC236}">
                <a16:creationId xmlns:a16="http://schemas.microsoft.com/office/drawing/2014/main" id="{6026E2BA-7441-43E7-5369-143F5C0C3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3417" y="3734795"/>
            <a:ext cx="338108" cy="33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Install Icons - Free SVG &amp; PNG Install Images - Noun Project">
            <a:extLst>
              <a:ext uri="{FF2B5EF4-FFF2-40B4-BE49-F238E27FC236}">
                <a16:creationId xmlns:a16="http://schemas.microsoft.com/office/drawing/2014/main" id="{A829CD84-2790-CBB8-34D4-987CC649B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111" y="3699304"/>
            <a:ext cx="300675" cy="3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990AACAD-C69E-3995-F14B-9DB82FDBB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57" y="3071603"/>
            <a:ext cx="245906" cy="26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3FD5D18-6A7E-8A36-301D-6B88310EB73F}"/>
              </a:ext>
            </a:extLst>
          </p:cNvPr>
          <p:cNvSpPr txBox="1"/>
          <p:nvPr/>
        </p:nvSpPr>
        <p:spPr>
          <a:xfrm>
            <a:off x="735363" y="3026429"/>
            <a:ext cx="3015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Environment inconsistencies</a:t>
            </a:r>
            <a:endParaRPr lang="LID4096" sz="1600" dirty="0"/>
          </a:p>
        </p:txBody>
      </p:sp>
      <p:pic>
        <p:nvPicPr>
          <p:cNvPr id="42" name="Picture 6">
            <a:extLst>
              <a:ext uri="{FF2B5EF4-FFF2-40B4-BE49-F238E27FC236}">
                <a16:creationId xmlns:a16="http://schemas.microsoft.com/office/drawing/2014/main" id="{6150E6C8-58B3-0E2F-0A73-9062486FD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32" y="2432830"/>
            <a:ext cx="245906" cy="29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DD7763F1-F0C6-F401-8A23-9608FA4947EB}"/>
              </a:ext>
            </a:extLst>
          </p:cNvPr>
          <p:cNvSpPr txBox="1"/>
          <p:nvPr/>
        </p:nvSpPr>
        <p:spPr>
          <a:xfrm>
            <a:off x="676749" y="2341927"/>
            <a:ext cx="30157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Installation process is different for each OS environment</a:t>
            </a:r>
            <a:endParaRPr lang="LID4096" sz="1600" dirty="0"/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E9C174BE-AD61-3A9C-B75A-AAE9670D1718}"/>
              </a:ext>
            </a:extLst>
          </p:cNvPr>
          <p:cNvSpPr txBox="1">
            <a:spLocks/>
          </p:cNvSpPr>
          <p:nvPr/>
        </p:nvSpPr>
        <p:spPr>
          <a:xfrm>
            <a:off x="344602" y="165631"/>
            <a:ext cx="10515600" cy="471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Problem-1</a:t>
            </a:r>
            <a:endParaRPr lang="en-NL" sz="18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5AA959B-0DAB-0768-3AD1-6A1CED333040}"/>
              </a:ext>
            </a:extLst>
          </p:cNvPr>
          <p:cNvSpPr txBox="1"/>
          <p:nvPr/>
        </p:nvSpPr>
        <p:spPr>
          <a:xfrm>
            <a:off x="260712" y="753211"/>
            <a:ext cx="9629908" cy="1053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15" dirty="0"/>
              <a:t>Running your model on a new machine involves a series of manual steps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Each developer needs to install and configure all the libraries, config files, and run time environments</a:t>
            </a:r>
          </a:p>
          <a:p>
            <a:pPr lvl="1"/>
            <a:endParaRPr lang="en-US" sz="1615" dirty="0"/>
          </a:p>
          <a:p>
            <a:pPr marL="954279" lvl="1" indent="-329698">
              <a:buFont typeface="Arial" panose="020B0604020202020204" pitchFamily="34" charset="0"/>
              <a:buChar char="•"/>
            </a:pPr>
            <a:endParaRPr lang="en-US" sz="1615" dirty="0"/>
          </a:p>
        </p:txBody>
      </p:sp>
      <p:pic>
        <p:nvPicPr>
          <p:cNvPr id="50" name="Picture 6">
            <a:extLst>
              <a:ext uri="{FF2B5EF4-FFF2-40B4-BE49-F238E27FC236}">
                <a16:creationId xmlns:a16="http://schemas.microsoft.com/office/drawing/2014/main" id="{E69BF6C2-E3CB-253C-A546-5B5519129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44" y="3552956"/>
            <a:ext cx="247719" cy="29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C5DED7C-9CF7-EE58-A35B-CD778F742030}"/>
              </a:ext>
            </a:extLst>
          </p:cNvPr>
          <p:cNvSpPr txBox="1"/>
          <p:nvPr/>
        </p:nvSpPr>
        <p:spPr>
          <a:xfrm>
            <a:off x="828740" y="3511088"/>
            <a:ext cx="3015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Dependency nightmare</a:t>
            </a:r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124845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5">
            <a:extLst>
              <a:ext uri="{FF2B5EF4-FFF2-40B4-BE49-F238E27FC236}">
                <a16:creationId xmlns:a16="http://schemas.microsoft.com/office/drawing/2014/main" id="{33B7F470-C802-4452-106A-27FCF9F8D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46" name="Title 1">
            <a:extLst>
              <a:ext uri="{FF2B5EF4-FFF2-40B4-BE49-F238E27FC236}">
                <a16:creationId xmlns:a16="http://schemas.microsoft.com/office/drawing/2014/main" id="{E9C174BE-AD61-3A9C-B75A-AAE9670D1718}"/>
              </a:ext>
            </a:extLst>
          </p:cNvPr>
          <p:cNvSpPr txBox="1">
            <a:spLocks/>
          </p:cNvSpPr>
          <p:nvPr/>
        </p:nvSpPr>
        <p:spPr>
          <a:xfrm>
            <a:off x="344602" y="165631"/>
            <a:ext cx="10515600" cy="471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Solution:  Containerization</a:t>
            </a:r>
            <a:endParaRPr lang="en-NL" sz="18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B09485-BD26-7FFB-3FD7-0FB21C4755D0}"/>
              </a:ext>
            </a:extLst>
          </p:cNvPr>
          <p:cNvSpPr/>
          <p:nvPr/>
        </p:nvSpPr>
        <p:spPr>
          <a:xfrm>
            <a:off x="1723808" y="2092662"/>
            <a:ext cx="5037719" cy="27355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</a:t>
            </a:r>
            <a:endParaRPr lang="LID4096" dirty="0"/>
          </a:p>
        </p:txBody>
      </p:sp>
      <p:pic>
        <p:nvPicPr>
          <p:cNvPr id="4098" name="Picture 2" descr="Wheels settings options configuration - Download free icons">
            <a:extLst>
              <a:ext uri="{FF2B5EF4-FFF2-40B4-BE49-F238E27FC236}">
                <a16:creationId xmlns:a16="http://schemas.microsoft.com/office/drawing/2014/main" id="{75944D6C-A843-55CD-7809-0D35C4E99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798" y="2240715"/>
            <a:ext cx="876779" cy="86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9DD288-C9CA-FD82-B743-BD0E95E85A6B}"/>
              </a:ext>
            </a:extLst>
          </p:cNvPr>
          <p:cNvSpPr txBox="1"/>
          <p:nvPr/>
        </p:nvSpPr>
        <p:spPr>
          <a:xfrm>
            <a:off x="2186128" y="3105855"/>
            <a:ext cx="2095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Configuration </a:t>
            </a:r>
          </a:p>
          <a:p>
            <a:endParaRPr lang="LID4096" sz="1400" dirty="0"/>
          </a:p>
        </p:txBody>
      </p:sp>
      <p:pic>
        <p:nvPicPr>
          <p:cNvPr id="4102" name="Picture 6" descr="Dependencies Juicy Fish Flat icon">
            <a:extLst>
              <a:ext uri="{FF2B5EF4-FFF2-40B4-BE49-F238E27FC236}">
                <a16:creationId xmlns:a16="http://schemas.microsoft.com/office/drawing/2014/main" id="{6E170683-6ABB-453A-8456-E24AE1182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113" y="2327497"/>
            <a:ext cx="717892" cy="717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A28ADA-E75B-8F78-4694-C3016BC1D18E}"/>
              </a:ext>
            </a:extLst>
          </p:cNvPr>
          <p:cNvSpPr txBox="1"/>
          <p:nvPr/>
        </p:nvSpPr>
        <p:spPr>
          <a:xfrm>
            <a:off x="5204851" y="3069142"/>
            <a:ext cx="2095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Dependency </a:t>
            </a:r>
          </a:p>
          <a:p>
            <a:endParaRPr lang="LID4096" sz="1400" dirty="0"/>
          </a:p>
        </p:txBody>
      </p:sp>
      <p:pic>
        <p:nvPicPr>
          <p:cNvPr id="4104" name="Picture 8" descr="Continuous Delivery for Machine Learning - ML Conference">
            <a:extLst>
              <a:ext uri="{FF2B5EF4-FFF2-40B4-BE49-F238E27FC236}">
                <a16:creationId xmlns:a16="http://schemas.microsoft.com/office/drawing/2014/main" id="{25B560AC-8039-1680-B7D9-E697BB152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350" y="3001579"/>
            <a:ext cx="1017715" cy="149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D29395-DB7C-D2A5-9DFE-0CBCA6BFDDAD}"/>
              </a:ext>
            </a:extLst>
          </p:cNvPr>
          <p:cNvSpPr txBox="1"/>
          <p:nvPr/>
        </p:nvSpPr>
        <p:spPr>
          <a:xfrm>
            <a:off x="3796307" y="4206032"/>
            <a:ext cx="2095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 code </a:t>
            </a:r>
          </a:p>
          <a:p>
            <a:endParaRPr lang="LID4096" sz="1400" dirty="0"/>
          </a:p>
        </p:txBody>
      </p:sp>
      <p:pic>
        <p:nvPicPr>
          <p:cNvPr id="4108" name="Picture 12" descr="Artifact Registry API – Marketplace – Google Cloud console">
            <a:extLst>
              <a:ext uri="{FF2B5EF4-FFF2-40B4-BE49-F238E27FC236}">
                <a16:creationId xmlns:a16="http://schemas.microsoft.com/office/drawing/2014/main" id="{B869CFBD-22F1-7C1A-9757-7B28D0968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7764" y="2693270"/>
            <a:ext cx="1320601" cy="132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0B696BB-F138-B648-11BE-A082880745A1}"/>
              </a:ext>
            </a:extLst>
          </p:cNvPr>
          <p:cNvSpPr txBox="1"/>
          <p:nvPr/>
        </p:nvSpPr>
        <p:spPr>
          <a:xfrm>
            <a:off x="470437" y="5781908"/>
            <a:ext cx="9629908" cy="837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15" dirty="0"/>
              <a:t>Container artifacts includes everything the app/source code needs.</a:t>
            </a:r>
          </a:p>
          <a:p>
            <a:pPr lvl="1"/>
            <a:endParaRPr lang="en-US" sz="1615" dirty="0"/>
          </a:p>
          <a:p>
            <a:pPr marL="954279" lvl="1" indent="-329698">
              <a:buFont typeface="Arial" panose="020B0604020202020204" pitchFamily="34" charset="0"/>
              <a:buChar char="•"/>
            </a:pPr>
            <a:endParaRPr lang="en-US" sz="1615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41AC4AF-ABF2-50B0-6215-D155542EEFA2}"/>
              </a:ext>
            </a:extLst>
          </p:cNvPr>
          <p:cNvSpPr/>
          <p:nvPr/>
        </p:nvSpPr>
        <p:spPr>
          <a:xfrm>
            <a:off x="7429631" y="3105855"/>
            <a:ext cx="1320602" cy="4274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CF029B-6CEC-4763-8DEF-73B5DD54EF2C}"/>
              </a:ext>
            </a:extLst>
          </p:cNvPr>
          <p:cNvSpPr txBox="1"/>
          <p:nvPr/>
        </p:nvSpPr>
        <p:spPr>
          <a:xfrm>
            <a:off x="9525733" y="3946651"/>
            <a:ext cx="110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</a:t>
            </a:r>
            <a:endParaRPr lang="LID4096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60E3AC-6A5A-2363-83E7-1787CDBAC95E}"/>
              </a:ext>
            </a:extLst>
          </p:cNvPr>
          <p:cNvSpPr txBox="1"/>
          <p:nvPr/>
        </p:nvSpPr>
        <p:spPr>
          <a:xfrm>
            <a:off x="260712" y="753211"/>
            <a:ext cx="9629908" cy="837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15" dirty="0"/>
              <a:t>Containerization includes all dependencies (frameworks, libraries), configuration files, and runtime environments required to run an application.</a:t>
            </a:r>
          </a:p>
          <a:p>
            <a:pPr marL="624581" lvl="1"/>
            <a:endParaRPr lang="en-US" sz="1615" dirty="0"/>
          </a:p>
        </p:txBody>
      </p:sp>
    </p:spTree>
    <p:extLst>
      <p:ext uri="{BB962C8B-B14F-4D97-AF65-F5344CB8AC3E}">
        <p14:creationId xmlns:p14="http://schemas.microsoft.com/office/powerpoint/2010/main" val="98029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7" grpId="0"/>
      <p:bldP spid="8" grpId="0"/>
      <p:bldP spid="12" grpId="0"/>
      <p:bldP spid="16" grpId="0" animBg="1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5">
            <a:extLst>
              <a:ext uri="{FF2B5EF4-FFF2-40B4-BE49-F238E27FC236}">
                <a16:creationId xmlns:a16="http://schemas.microsoft.com/office/drawing/2014/main" id="{33B7F470-C802-4452-106A-27FCF9F8D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B782AD5-5C67-CBEF-D29E-1D74B3600886}"/>
              </a:ext>
            </a:extLst>
          </p:cNvPr>
          <p:cNvSpPr txBox="1"/>
          <p:nvPr/>
        </p:nvSpPr>
        <p:spPr>
          <a:xfrm>
            <a:off x="260712" y="753211"/>
            <a:ext cx="9629908" cy="837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15" dirty="0"/>
              <a:t>Containerization includes all dependencies (frameworks, libraries), configuration files, and runtime environments required to run an application.</a:t>
            </a:r>
          </a:p>
          <a:p>
            <a:pPr marL="624581" lvl="1"/>
            <a:endParaRPr lang="en-US" sz="1615" dirty="0"/>
          </a:p>
        </p:txBody>
      </p:sp>
      <p:sp>
        <p:nvSpPr>
          <p:cNvPr id="17" name="AutoShape 16" descr="Download NVIDIA CUDA Toolkit for Mac | MacUpdate">
            <a:extLst>
              <a:ext uri="{FF2B5EF4-FFF2-40B4-BE49-F238E27FC236}">
                <a16:creationId xmlns:a16="http://schemas.microsoft.com/office/drawing/2014/main" id="{E4A8275C-13E5-31AC-F9E0-35616348B3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38888" y="342900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LID4096"/>
          </a:p>
        </p:txBody>
      </p:sp>
      <p:pic>
        <p:nvPicPr>
          <p:cNvPr id="1062" name="Picture 38" descr="User icon with laptop computer male person Vector Image">
            <a:extLst>
              <a:ext uri="{FF2B5EF4-FFF2-40B4-BE49-F238E27FC236}">
                <a16:creationId xmlns:a16="http://schemas.microsoft.com/office/drawing/2014/main" id="{F59CD736-134A-F22A-066E-E5E598773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965" y="3665099"/>
            <a:ext cx="1056338" cy="1140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83DB4A1E-0002-5C7E-870F-2FBFCC05AC00}"/>
              </a:ext>
            </a:extLst>
          </p:cNvPr>
          <p:cNvSpPr txBox="1">
            <a:spLocks/>
          </p:cNvSpPr>
          <p:nvPr/>
        </p:nvSpPr>
        <p:spPr>
          <a:xfrm>
            <a:off x="344602" y="165631"/>
            <a:ext cx="10515600" cy="471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Solution:  Containerization</a:t>
            </a:r>
            <a:endParaRPr lang="en-NL" sz="18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33AEE6B-E43F-AE4C-B507-995F162A34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18" y="1669148"/>
            <a:ext cx="1247782" cy="1745975"/>
          </a:xfrm>
          <a:prstGeom prst="rect">
            <a:avLst/>
          </a:prstGeom>
        </p:spPr>
      </p:pic>
      <p:pic>
        <p:nvPicPr>
          <p:cNvPr id="8" name="Picture 34" descr="User icon with laptop computer female person Vector Image">
            <a:extLst>
              <a:ext uri="{FF2B5EF4-FFF2-40B4-BE49-F238E27FC236}">
                <a16:creationId xmlns:a16="http://schemas.microsoft.com/office/drawing/2014/main" id="{6BF65A85-E144-192C-DE17-8694C3489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620" y="4805944"/>
            <a:ext cx="1239787" cy="121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6" descr="User icon with laptop computer male person Vector Image">
            <a:extLst>
              <a:ext uri="{FF2B5EF4-FFF2-40B4-BE49-F238E27FC236}">
                <a16:creationId xmlns:a16="http://schemas.microsoft.com/office/drawing/2014/main" id="{A0432629-24A3-B13C-92CC-B997384CF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788" y="4884472"/>
            <a:ext cx="1129923" cy="122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C80672-4E87-8B8A-F251-FBEBB60009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8039" y="1953138"/>
            <a:ext cx="1155024" cy="1220317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884230-19CB-3221-65FE-76087532884B}"/>
              </a:ext>
            </a:extLst>
          </p:cNvPr>
          <p:cNvCxnSpPr>
            <a:cxnSpLocks/>
          </p:cNvCxnSpPr>
          <p:nvPr/>
        </p:nvCxnSpPr>
        <p:spPr>
          <a:xfrm>
            <a:off x="3196205" y="2659310"/>
            <a:ext cx="2499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E1AB38C-DD98-39CC-0895-546F8801237B}"/>
              </a:ext>
            </a:extLst>
          </p:cNvPr>
          <p:cNvSpPr txBox="1"/>
          <p:nvPr/>
        </p:nvSpPr>
        <p:spPr>
          <a:xfrm>
            <a:off x="4030580" y="228997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  <a:endParaRPr lang="LID4096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61D44C0-DC75-0590-F6CD-C03C9DEE34EA}"/>
              </a:ext>
            </a:extLst>
          </p:cNvPr>
          <p:cNvCxnSpPr>
            <a:cxnSpLocks/>
          </p:cNvCxnSpPr>
          <p:nvPr/>
        </p:nvCxnSpPr>
        <p:spPr>
          <a:xfrm flipH="1">
            <a:off x="6415088" y="3349596"/>
            <a:ext cx="1087246" cy="1331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4C1D5B-D556-AD79-62F7-1285C424C42C}"/>
              </a:ext>
            </a:extLst>
          </p:cNvPr>
          <p:cNvCxnSpPr>
            <a:cxnSpLocks/>
          </p:cNvCxnSpPr>
          <p:nvPr/>
        </p:nvCxnSpPr>
        <p:spPr>
          <a:xfrm>
            <a:off x="8443063" y="3265706"/>
            <a:ext cx="1539836" cy="1272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CAD36E7-A279-63EF-1E0C-497FFB3AC457}"/>
              </a:ext>
            </a:extLst>
          </p:cNvPr>
          <p:cNvSpPr txBox="1"/>
          <p:nvPr/>
        </p:nvSpPr>
        <p:spPr>
          <a:xfrm rot="18611624">
            <a:off x="6467987" y="371103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Pull</a:t>
            </a:r>
            <a:endParaRPr lang="LID4096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C973635-4D98-820D-E92D-759AF5D59CB2}"/>
              </a:ext>
            </a:extLst>
          </p:cNvPr>
          <p:cNvSpPr txBox="1"/>
          <p:nvPr/>
        </p:nvSpPr>
        <p:spPr>
          <a:xfrm rot="2286657">
            <a:off x="8947524" y="353959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Pull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84004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3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5">
            <a:extLst>
              <a:ext uri="{FF2B5EF4-FFF2-40B4-BE49-F238E27FC236}">
                <a16:creationId xmlns:a16="http://schemas.microsoft.com/office/drawing/2014/main" id="{33B7F470-C802-4452-106A-27FCF9F8D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46" name="Title 1">
            <a:extLst>
              <a:ext uri="{FF2B5EF4-FFF2-40B4-BE49-F238E27FC236}">
                <a16:creationId xmlns:a16="http://schemas.microsoft.com/office/drawing/2014/main" id="{E9C174BE-AD61-3A9C-B75A-AAE9670D1718}"/>
              </a:ext>
            </a:extLst>
          </p:cNvPr>
          <p:cNvSpPr txBox="1">
            <a:spLocks/>
          </p:cNvSpPr>
          <p:nvPr/>
        </p:nvSpPr>
        <p:spPr>
          <a:xfrm>
            <a:off x="344602" y="165631"/>
            <a:ext cx="10515600" cy="471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Solution:  Containerization</a:t>
            </a:r>
            <a:endParaRPr lang="en-NL" sz="18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CC4B814-4B30-AE3F-43CD-D212B7756971}"/>
              </a:ext>
            </a:extLst>
          </p:cNvPr>
          <p:cNvSpPr/>
          <p:nvPr/>
        </p:nvSpPr>
        <p:spPr>
          <a:xfrm>
            <a:off x="1152889" y="1062067"/>
            <a:ext cx="10910479" cy="716399"/>
          </a:xfrm>
          <a:prstGeom prst="roundRect">
            <a:avLst/>
          </a:prstGeom>
          <a:solidFill>
            <a:srgbClr val="6D6F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Benefits</a:t>
            </a:r>
            <a:endParaRPr lang="LID4096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74F9012-4EFB-2064-3A66-CD4BAAD10282}"/>
              </a:ext>
            </a:extLst>
          </p:cNvPr>
          <p:cNvCxnSpPr>
            <a:cxnSpLocks/>
          </p:cNvCxnSpPr>
          <p:nvPr/>
        </p:nvCxnSpPr>
        <p:spPr>
          <a:xfrm>
            <a:off x="1874344" y="1784528"/>
            <a:ext cx="0" cy="1374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6906F3AB-CE0C-901F-43CC-D2AF5A7FF076}"/>
              </a:ext>
            </a:extLst>
          </p:cNvPr>
          <p:cNvSpPr/>
          <p:nvPr/>
        </p:nvSpPr>
        <p:spPr>
          <a:xfrm>
            <a:off x="1152889" y="3177101"/>
            <a:ext cx="1442908" cy="1411449"/>
          </a:xfrm>
          <a:prstGeom prst="flowChartConnector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5128" name="Picture 8" descr="Paper Clip Icon Office Graphic by wienscollection · Creative Fabrica">
            <a:extLst>
              <a:ext uri="{FF2B5EF4-FFF2-40B4-BE49-F238E27FC236}">
                <a16:creationId xmlns:a16="http://schemas.microsoft.com/office/drawing/2014/main" id="{EAED9A70-D3E6-DC3F-2FE1-6B9747B7B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471" y="2891809"/>
            <a:ext cx="599745" cy="39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50E5CEB-937B-AC15-D68A-AD4352AD4649}"/>
              </a:ext>
            </a:extLst>
          </p:cNvPr>
          <p:cNvCxnSpPr>
            <a:cxnSpLocks/>
          </p:cNvCxnSpPr>
          <p:nvPr/>
        </p:nvCxnSpPr>
        <p:spPr>
          <a:xfrm>
            <a:off x="4314872" y="1778466"/>
            <a:ext cx="0" cy="1374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C12643E2-EBCC-60CF-E938-BEF3AAE3DFE3}"/>
              </a:ext>
            </a:extLst>
          </p:cNvPr>
          <p:cNvSpPr/>
          <p:nvPr/>
        </p:nvSpPr>
        <p:spPr>
          <a:xfrm>
            <a:off x="3593417" y="3171039"/>
            <a:ext cx="1442908" cy="1411449"/>
          </a:xfrm>
          <a:prstGeom prst="flowChartConnector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9" name="Picture 8" descr="Paper Clip Icon Office Graphic by wienscollection · Creative Fabrica">
            <a:extLst>
              <a:ext uri="{FF2B5EF4-FFF2-40B4-BE49-F238E27FC236}">
                <a16:creationId xmlns:a16="http://schemas.microsoft.com/office/drawing/2014/main" id="{29AAF7E9-3FC3-095F-80A0-32F185B76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999" y="2885747"/>
            <a:ext cx="599745" cy="39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8E00024-2A56-8C54-39FB-449B7286A3CE}"/>
              </a:ext>
            </a:extLst>
          </p:cNvPr>
          <p:cNvCxnSpPr>
            <a:cxnSpLocks/>
          </p:cNvCxnSpPr>
          <p:nvPr/>
        </p:nvCxnSpPr>
        <p:spPr>
          <a:xfrm>
            <a:off x="6755398" y="1796104"/>
            <a:ext cx="0" cy="1374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990F794D-A668-6F85-A1C1-39044616F24D}"/>
              </a:ext>
            </a:extLst>
          </p:cNvPr>
          <p:cNvSpPr/>
          <p:nvPr/>
        </p:nvSpPr>
        <p:spPr>
          <a:xfrm>
            <a:off x="6033943" y="3188677"/>
            <a:ext cx="1442908" cy="1411449"/>
          </a:xfrm>
          <a:prstGeom prst="flowChartConnector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2" name="Picture 8" descr="Paper Clip Icon Office Graphic by wienscollection · Creative Fabrica">
            <a:extLst>
              <a:ext uri="{FF2B5EF4-FFF2-40B4-BE49-F238E27FC236}">
                <a16:creationId xmlns:a16="http://schemas.microsoft.com/office/drawing/2014/main" id="{2287121C-2208-DC3C-3C3A-154D502D6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525" y="2903385"/>
            <a:ext cx="599745" cy="39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92B5C6-5A16-8FFD-392E-6B09C3249309}"/>
              </a:ext>
            </a:extLst>
          </p:cNvPr>
          <p:cNvCxnSpPr>
            <a:cxnSpLocks/>
          </p:cNvCxnSpPr>
          <p:nvPr/>
        </p:nvCxnSpPr>
        <p:spPr>
          <a:xfrm>
            <a:off x="9373881" y="1778466"/>
            <a:ext cx="0" cy="1374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B2E586BF-5A89-CA74-04AC-D5FFEF1F6266}"/>
              </a:ext>
            </a:extLst>
          </p:cNvPr>
          <p:cNvSpPr/>
          <p:nvPr/>
        </p:nvSpPr>
        <p:spPr>
          <a:xfrm>
            <a:off x="8652426" y="3171039"/>
            <a:ext cx="1442908" cy="1411449"/>
          </a:xfrm>
          <a:prstGeom prst="flowChartConnector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5" name="Picture 8" descr="Paper Clip Icon Office Graphic by wienscollection · Creative Fabrica">
            <a:extLst>
              <a:ext uri="{FF2B5EF4-FFF2-40B4-BE49-F238E27FC236}">
                <a16:creationId xmlns:a16="http://schemas.microsoft.com/office/drawing/2014/main" id="{6AB7895B-A3ED-0032-D9AD-300E0CB1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4008" y="2885747"/>
            <a:ext cx="599745" cy="39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7386D55-8887-0740-0EF7-593F0278186A}"/>
              </a:ext>
            </a:extLst>
          </p:cNvPr>
          <p:cNvCxnSpPr>
            <a:cxnSpLocks/>
          </p:cNvCxnSpPr>
          <p:nvPr/>
        </p:nvCxnSpPr>
        <p:spPr>
          <a:xfrm>
            <a:off x="11570783" y="1796104"/>
            <a:ext cx="0" cy="1374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6178B1ED-9A43-C453-11DA-C3C227A1047A}"/>
              </a:ext>
            </a:extLst>
          </p:cNvPr>
          <p:cNvSpPr/>
          <p:nvPr/>
        </p:nvSpPr>
        <p:spPr>
          <a:xfrm>
            <a:off x="10849328" y="3188677"/>
            <a:ext cx="1442908" cy="1411449"/>
          </a:xfrm>
          <a:prstGeom prst="flowChartConnector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9" name="Picture 8" descr="Paper Clip Icon Office Graphic by wienscollection · Creative Fabrica">
            <a:extLst>
              <a:ext uri="{FF2B5EF4-FFF2-40B4-BE49-F238E27FC236}">
                <a16:creationId xmlns:a16="http://schemas.microsoft.com/office/drawing/2014/main" id="{AF3B1BDA-1293-7041-3558-B7DC92159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0910" y="2903385"/>
            <a:ext cx="599745" cy="39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CD3E882-E305-7AE9-6209-25E784B8D004}"/>
              </a:ext>
            </a:extLst>
          </p:cNvPr>
          <p:cNvSpPr txBox="1"/>
          <p:nvPr/>
        </p:nvSpPr>
        <p:spPr>
          <a:xfrm>
            <a:off x="1333656" y="3709735"/>
            <a:ext cx="1147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Portability</a:t>
            </a:r>
            <a:endParaRPr lang="LID4096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CE5BEC-499C-7408-0DD4-0B8794B8D6FB}"/>
              </a:ext>
            </a:extLst>
          </p:cNvPr>
          <p:cNvSpPr txBox="1"/>
          <p:nvPr/>
        </p:nvSpPr>
        <p:spPr>
          <a:xfrm>
            <a:off x="3853275" y="3685134"/>
            <a:ext cx="98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Isolation</a:t>
            </a:r>
            <a:endParaRPr lang="LID4096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B0914C-7868-3E6A-C619-C44DB55DCF75}"/>
              </a:ext>
            </a:extLst>
          </p:cNvPr>
          <p:cNvSpPr txBox="1"/>
          <p:nvPr/>
        </p:nvSpPr>
        <p:spPr>
          <a:xfrm>
            <a:off x="11149450" y="3712776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Security</a:t>
            </a:r>
            <a:endParaRPr lang="LID4096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D9B39A-5905-1344-8C67-1AFDBEDF335F}"/>
              </a:ext>
            </a:extLst>
          </p:cNvPr>
          <p:cNvSpPr txBox="1"/>
          <p:nvPr/>
        </p:nvSpPr>
        <p:spPr>
          <a:xfrm>
            <a:off x="6158989" y="3546634"/>
            <a:ext cx="1317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Fast </a:t>
            </a:r>
          </a:p>
          <a:p>
            <a:r>
              <a:rPr lang="en-US" dirty="0"/>
              <a:t>deployment</a:t>
            </a:r>
            <a:endParaRPr lang="LID4096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51A0DA-1B70-8801-AA6C-DBB23920FCF0}"/>
              </a:ext>
            </a:extLst>
          </p:cNvPr>
          <p:cNvSpPr txBox="1"/>
          <p:nvPr/>
        </p:nvSpPr>
        <p:spPr>
          <a:xfrm>
            <a:off x="8652425" y="3627946"/>
            <a:ext cx="144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Collaboration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250358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Content Placeholder 5">
            <a:extLst>
              <a:ext uri="{FF2B5EF4-FFF2-40B4-BE49-F238E27FC236}">
                <a16:creationId xmlns:a16="http://schemas.microsoft.com/office/drawing/2014/main" id="{699EBC18-2E81-B250-63C4-C4BD32D94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D6135E0-79A8-6B14-4D36-DD3EBD018E32}"/>
              </a:ext>
            </a:extLst>
          </p:cNvPr>
          <p:cNvSpPr/>
          <p:nvPr/>
        </p:nvSpPr>
        <p:spPr>
          <a:xfrm>
            <a:off x="4290085" y="734388"/>
            <a:ext cx="5337568" cy="20699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077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184190-2354-4872-B1EF-E985A5E5E8C3}"/>
              </a:ext>
            </a:extLst>
          </p:cNvPr>
          <p:cNvCxnSpPr>
            <a:cxnSpLocks/>
          </p:cNvCxnSpPr>
          <p:nvPr/>
        </p:nvCxnSpPr>
        <p:spPr>
          <a:xfrm flipH="1">
            <a:off x="5042696" y="1461595"/>
            <a:ext cx="1980786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0CFA7AD-2410-1FEB-8C7C-6E0961031B9D}"/>
              </a:ext>
            </a:extLst>
          </p:cNvPr>
          <p:cNvSpPr/>
          <p:nvPr/>
        </p:nvSpPr>
        <p:spPr>
          <a:xfrm>
            <a:off x="7162969" y="942890"/>
            <a:ext cx="1282952" cy="1356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2" name="Picture 6" descr="High Performance Computing (HPC)">
            <a:extLst>
              <a:ext uri="{FF2B5EF4-FFF2-40B4-BE49-F238E27FC236}">
                <a16:creationId xmlns:a16="http://schemas.microsoft.com/office/drawing/2014/main" id="{DC311BA8-16D0-1B85-EA70-B0BE682C2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121" y="1037218"/>
            <a:ext cx="869713" cy="1151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Graphic 22" descr="User with solid fill">
            <a:extLst>
              <a:ext uri="{FF2B5EF4-FFF2-40B4-BE49-F238E27FC236}">
                <a16:creationId xmlns:a16="http://schemas.microsoft.com/office/drawing/2014/main" id="{8A054787-F308-CBF3-F737-67D76A2E29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12926" y="1125946"/>
            <a:ext cx="603353" cy="47060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57777C5-D63B-CAA1-BF52-19AEE0108B52}"/>
              </a:ext>
            </a:extLst>
          </p:cNvPr>
          <p:cNvSpPr txBox="1"/>
          <p:nvPr/>
        </p:nvSpPr>
        <p:spPr>
          <a:xfrm>
            <a:off x="2512925" y="1564317"/>
            <a:ext cx="854412" cy="340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15" dirty="0"/>
              <a:t>Users</a:t>
            </a:r>
            <a:endParaRPr lang="LID4096" sz="1615" dirty="0"/>
          </a:p>
        </p:txBody>
      </p:sp>
      <p:pic>
        <p:nvPicPr>
          <p:cNvPr id="27" name="Picture 2" descr="Login Icon Vector Art, Icons, and Graphics for Free Download">
            <a:extLst>
              <a:ext uri="{FF2B5EF4-FFF2-40B4-BE49-F238E27FC236}">
                <a16:creationId xmlns:a16="http://schemas.microsoft.com/office/drawing/2014/main" id="{6BF41528-7BFD-D888-38F6-B49222B6A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4427318" y="1108257"/>
            <a:ext cx="592081" cy="64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Arrow: Right 28">
            <a:extLst>
              <a:ext uri="{FF2B5EF4-FFF2-40B4-BE49-F238E27FC236}">
                <a16:creationId xmlns:a16="http://schemas.microsoft.com/office/drawing/2014/main" id="{CB873AC8-5CFC-4199-E2DD-BB36B59BFB3F}"/>
              </a:ext>
            </a:extLst>
          </p:cNvPr>
          <p:cNvSpPr/>
          <p:nvPr/>
        </p:nvSpPr>
        <p:spPr>
          <a:xfrm>
            <a:off x="3145352" y="1377957"/>
            <a:ext cx="1115660" cy="1708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077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E08124-0C77-3AA3-F792-F3D8AB4BD917}"/>
              </a:ext>
            </a:extLst>
          </p:cNvPr>
          <p:cNvSpPr txBox="1"/>
          <p:nvPr/>
        </p:nvSpPr>
        <p:spPr>
          <a:xfrm>
            <a:off x="4266790" y="2484686"/>
            <a:ext cx="736740" cy="305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5" b="1" dirty="0">
                <a:solidFill>
                  <a:schemeClr val="bg1">
                    <a:lumMod val="65000"/>
                  </a:schemeClr>
                </a:solidFill>
              </a:rPr>
              <a:t>Cluster </a:t>
            </a:r>
            <a:endParaRPr lang="LID4096" sz="1385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7161B2FB-E5F0-2A7E-E0BA-FD31A44F37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2978" y="981891"/>
            <a:ext cx="682531" cy="5559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F3876A2-C18D-3DC4-E1D0-BC0B62213086}"/>
              </a:ext>
            </a:extLst>
          </p:cNvPr>
          <p:cNvSpPr txBox="1"/>
          <p:nvPr/>
        </p:nvSpPr>
        <p:spPr>
          <a:xfrm>
            <a:off x="863166" y="3515620"/>
            <a:ext cx="9418284" cy="1114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15" b="1" dirty="0"/>
              <a:t>Cluster</a:t>
            </a:r>
          </a:p>
          <a:p>
            <a:pPr marL="954279" lvl="1" indent="-329698">
              <a:buFont typeface="Arial" panose="020B0604020202020204" pitchFamily="34" charset="0"/>
              <a:buChar char="•"/>
            </a:pPr>
            <a:r>
              <a:rPr lang="en-US" sz="1615" dirty="0"/>
              <a:t>A group of interconnected computers (nodes) that work together to perform parallel processing.</a:t>
            </a:r>
          </a:p>
          <a:p>
            <a:pPr marL="954279" lvl="1" indent="-329698">
              <a:buFont typeface="Arial" panose="020B0604020202020204" pitchFamily="34" charset="0"/>
              <a:buChar char="•"/>
            </a:pPr>
            <a:r>
              <a:rPr lang="en-US" sz="1615" dirty="0"/>
              <a:t>A system designed to handle complex computation tasks </a:t>
            </a:r>
          </a:p>
          <a:p>
            <a:pPr marL="954279" lvl="1" indent="-329698">
              <a:buFont typeface="Arial" panose="020B0604020202020204" pitchFamily="34" charset="0"/>
              <a:buChar char="•"/>
            </a:pPr>
            <a:endParaRPr lang="en-US" sz="1615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ACEA9E-3833-6E5E-07B7-F4A7DB152BD4}"/>
              </a:ext>
            </a:extLst>
          </p:cNvPr>
          <p:cNvSpPr txBox="1"/>
          <p:nvPr/>
        </p:nvSpPr>
        <p:spPr>
          <a:xfrm>
            <a:off x="4427316" y="1596549"/>
            <a:ext cx="854412" cy="447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4" dirty="0"/>
              <a:t>Login Nodes</a:t>
            </a:r>
            <a:endParaRPr lang="LID4096" sz="1154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DF4523-049E-C4C9-AB2E-EAF1B40BF69B}"/>
              </a:ext>
            </a:extLst>
          </p:cNvPr>
          <p:cNvSpPr txBox="1"/>
          <p:nvPr/>
        </p:nvSpPr>
        <p:spPr>
          <a:xfrm>
            <a:off x="7210452" y="2299223"/>
            <a:ext cx="1156520" cy="269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4" dirty="0"/>
              <a:t>Worker Nodes</a:t>
            </a:r>
            <a:endParaRPr lang="LID4096" sz="1154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B71575-7E34-1101-687D-18F0C8CC5663}"/>
              </a:ext>
            </a:extLst>
          </p:cNvPr>
          <p:cNvSpPr txBox="1">
            <a:spLocks/>
          </p:cNvSpPr>
          <p:nvPr/>
        </p:nvSpPr>
        <p:spPr>
          <a:xfrm>
            <a:off x="298448" y="112427"/>
            <a:ext cx="10515600" cy="471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Problem - 2</a:t>
            </a:r>
            <a:endParaRPr lang="en-NL" sz="18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BBA6D7-86B7-2F6F-5629-59095A66D599}"/>
              </a:ext>
            </a:extLst>
          </p:cNvPr>
          <p:cNvSpPr txBox="1"/>
          <p:nvPr/>
        </p:nvSpPr>
        <p:spPr>
          <a:xfrm>
            <a:off x="863166" y="4723371"/>
            <a:ext cx="5214248" cy="1086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15" b="1" dirty="0" err="1"/>
              <a:t>Slurm</a:t>
            </a:r>
            <a:r>
              <a:rPr lang="en-US" sz="1615" dirty="0"/>
              <a:t> (</a:t>
            </a:r>
            <a:r>
              <a:rPr lang="en-US" sz="1600" b="0" i="0" dirty="0">
                <a:solidFill>
                  <a:srgbClr val="161513"/>
                </a:solidFill>
                <a:effectLst/>
                <a:latin typeface="Oracle Sans"/>
              </a:rPr>
              <a:t>Simple Linux Utility for Resource Management</a:t>
            </a:r>
            <a:r>
              <a:rPr lang="en-US" sz="1615" dirty="0"/>
              <a:t>)</a:t>
            </a:r>
          </a:p>
          <a:p>
            <a:pPr marL="954279" lvl="1" indent="-329698">
              <a:buFont typeface="Arial" panose="020B0604020202020204" pitchFamily="34" charset="0"/>
              <a:buChar char="•"/>
            </a:pPr>
            <a:r>
              <a:rPr lang="en-US" sz="1615" dirty="0"/>
              <a:t>Cluster management and job scheduling system.</a:t>
            </a:r>
          </a:p>
          <a:p>
            <a:pPr marL="954279" lvl="1" indent="-329698">
              <a:buFont typeface="Arial" panose="020B0604020202020204" pitchFamily="34" charset="0"/>
              <a:buChar char="•"/>
            </a:pPr>
            <a:r>
              <a:rPr lang="en-US" sz="1615" dirty="0"/>
              <a:t>Allocate resources within the cluster to its users.</a:t>
            </a:r>
          </a:p>
          <a:p>
            <a:pPr marL="954279" lvl="1" indent="-329698">
              <a:buFont typeface="Arial" panose="020B0604020202020204" pitchFamily="34" charset="0"/>
              <a:buChar char="•"/>
            </a:pPr>
            <a:endParaRPr lang="en-US" sz="1615" dirty="0"/>
          </a:p>
        </p:txBody>
      </p:sp>
    </p:spTree>
    <p:extLst>
      <p:ext uri="{BB962C8B-B14F-4D97-AF65-F5344CB8AC3E}">
        <p14:creationId xmlns:p14="http://schemas.microsoft.com/office/powerpoint/2010/main" val="230457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Content Placeholder 5">
            <a:extLst>
              <a:ext uri="{FF2B5EF4-FFF2-40B4-BE49-F238E27FC236}">
                <a16:creationId xmlns:a16="http://schemas.microsoft.com/office/drawing/2014/main" id="{699EBC18-2E81-B250-63C4-C4BD32D94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D6135E0-79A8-6B14-4D36-DD3EBD018E32}"/>
              </a:ext>
            </a:extLst>
          </p:cNvPr>
          <p:cNvSpPr/>
          <p:nvPr/>
        </p:nvSpPr>
        <p:spPr>
          <a:xfrm>
            <a:off x="4290085" y="734388"/>
            <a:ext cx="5337568" cy="20699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077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184190-2354-4872-B1EF-E985A5E5E8C3}"/>
              </a:ext>
            </a:extLst>
          </p:cNvPr>
          <p:cNvCxnSpPr>
            <a:cxnSpLocks/>
          </p:cNvCxnSpPr>
          <p:nvPr/>
        </p:nvCxnSpPr>
        <p:spPr>
          <a:xfrm flipH="1">
            <a:off x="5042696" y="1461595"/>
            <a:ext cx="1980786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0CFA7AD-2410-1FEB-8C7C-6E0961031B9D}"/>
              </a:ext>
            </a:extLst>
          </p:cNvPr>
          <p:cNvSpPr/>
          <p:nvPr/>
        </p:nvSpPr>
        <p:spPr>
          <a:xfrm>
            <a:off x="7162969" y="942890"/>
            <a:ext cx="1282952" cy="1356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2" name="Picture 6" descr="High Performance Computing (HPC)">
            <a:extLst>
              <a:ext uri="{FF2B5EF4-FFF2-40B4-BE49-F238E27FC236}">
                <a16:creationId xmlns:a16="http://schemas.microsoft.com/office/drawing/2014/main" id="{DC311BA8-16D0-1B85-EA70-B0BE682C2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121" y="1037218"/>
            <a:ext cx="869713" cy="1151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Graphic 22" descr="User with solid fill">
            <a:extLst>
              <a:ext uri="{FF2B5EF4-FFF2-40B4-BE49-F238E27FC236}">
                <a16:creationId xmlns:a16="http://schemas.microsoft.com/office/drawing/2014/main" id="{8A054787-F308-CBF3-F737-67D76A2E29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12926" y="1125946"/>
            <a:ext cx="603353" cy="47060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57777C5-D63B-CAA1-BF52-19AEE0108B52}"/>
              </a:ext>
            </a:extLst>
          </p:cNvPr>
          <p:cNvSpPr txBox="1"/>
          <p:nvPr/>
        </p:nvSpPr>
        <p:spPr>
          <a:xfrm>
            <a:off x="2512925" y="1564317"/>
            <a:ext cx="854412" cy="340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15" dirty="0"/>
              <a:t>Users</a:t>
            </a:r>
            <a:endParaRPr lang="LID4096" sz="1615" dirty="0"/>
          </a:p>
        </p:txBody>
      </p:sp>
      <p:pic>
        <p:nvPicPr>
          <p:cNvPr id="27" name="Picture 2" descr="Login Icon Vector Art, Icons, and Graphics for Free Download">
            <a:extLst>
              <a:ext uri="{FF2B5EF4-FFF2-40B4-BE49-F238E27FC236}">
                <a16:creationId xmlns:a16="http://schemas.microsoft.com/office/drawing/2014/main" id="{6BF41528-7BFD-D888-38F6-B49222B6A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4427318" y="1108257"/>
            <a:ext cx="592081" cy="64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Arrow: Right 28">
            <a:extLst>
              <a:ext uri="{FF2B5EF4-FFF2-40B4-BE49-F238E27FC236}">
                <a16:creationId xmlns:a16="http://schemas.microsoft.com/office/drawing/2014/main" id="{CB873AC8-5CFC-4199-E2DD-BB36B59BFB3F}"/>
              </a:ext>
            </a:extLst>
          </p:cNvPr>
          <p:cNvSpPr/>
          <p:nvPr/>
        </p:nvSpPr>
        <p:spPr>
          <a:xfrm>
            <a:off x="3145352" y="1377957"/>
            <a:ext cx="1115660" cy="1708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077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E08124-0C77-3AA3-F792-F3D8AB4BD917}"/>
              </a:ext>
            </a:extLst>
          </p:cNvPr>
          <p:cNvSpPr txBox="1"/>
          <p:nvPr/>
        </p:nvSpPr>
        <p:spPr>
          <a:xfrm>
            <a:off x="4266790" y="2484686"/>
            <a:ext cx="736740" cy="305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5" b="1" dirty="0">
                <a:solidFill>
                  <a:schemeClr val="bg1">
                    <a:lumMod val="65000"/>
                  </a:schemeClr>
                </a:solidFill>
              </a:rPr>
              <a:t>Cluster </a:t>
            </a:r>
            <a:endParaRPr lang="LID4096" sz="1385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7161B2FB-E5F0-2A7E-E0BA-FD31A44F37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2978" y="981891"/>
            <a:ext cx="682531" cy="5559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F3876A2-C18D-3DC4-E1D0-BC0B62213086}"/>
              </a:ext>
            </a:extLst>
          </p:cNvPr>
          <p:cNvSpPr txBox="1"/>
          <p:nvPr/>
        </p:nvSpPr>
        <p:spPr>
          <a:xfrm>
            <a:off x="863166" y="3515620"/>
            <a:ext cx="5204758" cy="8379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15" dirty="0"/>
              <a:t>Drawbacks</a:t>
            </a:r>
          </a:p>
          <a:p>
            <a:pPr marL="954279" lvl="1" indent="-329698">
              <a:buFont typeface="Arial" panose="020B0604020202020204" pitchFamily="34" charset="0"/>
              <a:buChar char="•"/>
            </a:pPr>
            <a:r>
              <a:rPr lang="en-US" sz="1615" dirty="0"/>
              <a:t>User need to know technical details about </a:t>
            </a:r>
            <a:r>
              <a:rPr lang="en-US" sz="1615" dirty="0" err="1"/>
              <a:t>slurm</a:t>
            </a:r>
            <a:endParaRPr lang="en-US" sz="1615" dirty="0"/>
          </a:p>
          <a:p>
            <a:pPr marL="954279" lvl="1" indent="-329698">
              <a:buFont typeface="Arial" panose="020B0604020202020204" pitchFamily="34" charset="0"/>
              <a:buChar char="•"/>
            </a:pPr>
            <a:endParaRPr lang="en-US" sz="1615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ACEA9E-3833-6E5E-07B7-F4A7DB152BD4}"/>
              </a:ext>
            </a:extLst>
          </p:cNvPr>
          <p:cNvSpPr txBox="1"/>
          <p:nvPr/>
        </p:nvSpPr>
        <p:spPr>
          <a:xfrm>
            <a:off x="4427316" y="1596549"/>
            <a:ext cx="854412" cy="447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4" dirty="0"/>
              <a:t>Login Nodes</a:t>
            </a:r>
            <a:endParaRPr lang="LID4096" sz="1154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DF4523-049E-C4C9-AB2E-EAF1B40BF69B}"/>
              </a:ext>
            </a:extLst>
          </p:cNvPr>
          <p:cNvSpPr txBox="1"/>
          <p:nvPr/>
        </p:nvSpPr>
        <p:spPr>
          <a:xfrm>
            <a:off x="7210452" y="2299223"/>
            <a:ext cx="1156520" cy="269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4" dirty="0"/>
              <a:t>Worker Nodes</a:t>
            </a:r>
            <a:endParaRPr lang="LID4096" sz="1154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B71575-7E34-1101-687D-18F0C8CC5663}"/>
              </a:ext>
            </a:extLst>
          </p:cNvPr>
          <p:cNvSpPr txBox="1">
            <a:spLocks/>
          </p:cNvSpPr>
          <p:nvPr/>
        </p:nvSpPr>
        <p:spPr>
          <a:xfrm>
            <a:off x="298448" y="112427"/>
            <a:ext cx="10515600" cy="471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Problem - 2</a:t>
            </a:r>
            <a:endParaRPr lang="en-NL" sz="18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840D94-B1B9-0DEB-3D23-B7D345CFE568}"/>
              </a:ext>
            </a:extLst>
          </p:cNvPr>
          <p:cNvSpPr txBox="1"/>
          <p:nvPr/>
        </p:nvSpPr>
        <p:spPr>
          <a:xfrm>
            <a:off x="2007945" y="4174869"/>
            <a:ext cx="804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1F2328"/>
                </a:solidFill>
                <a:latin typeface="-apple-system"/>
              </a:rPr>
              <a:t>sbatch</a:t>
            </a:r>
            <a:endParaRPr lang="en-US" sz="1600" dirty="0">
              <a:solidFill>
                <a:srgbClr val="1F2328"/>
              </a:solidFill>
              <a:latin typeface="-apple-system"/>
            </a:endParaRPr>
          </a:p>
          <a:p>
            <a:r>
              <a:rPr lang="en-US" sz="1600" dirty="0" err="1">
                <a:solidFill>
                  <a:srgbClr val="1F2328"/>
                </a:solidFill>
                <a:latin typeface="-apple-system"/>
              </a:rPr>
              <a:t>squeue</a:t>
            </a:r>
            <a:endParaRPr lang="en-US" sz="1600" dirty="0">
              <a:solidFill>
                <a:srgbClr val="1F2328"/>
              </a:solidFill>
              <a:latin typeface="-apple-system"/>
            </a:endParaRPr>
          </a:p>
          <a:p>
            <a:r>
              <a:rPr lang="en-US" sz="1600" dirty="0" err="1">
                <a:solidFill>
                  <a:srgbClr val="1F2328"/>
                </a:solidFill>
                <a:latin typeface="-apple-system"/>
              </a:rPr>
              <a:t>s</a:t>
            </a:r>
            <a:r>
              <a:rPr lang="en-US" sz="1600" b="0" i="0" dirty="0" err="1">
                <a:solidFill>
                  <a:srgbClr val="1F2328"/>
                </a:solidFill>
                <a:effectLst/>
                <a:latin typeface="-apple-system"/>
              </a:rPr>
              <a:t>cancel</a:t>
            </a:r>
            <a:endParaRPr lang="en-US" sz="16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r>
              <a:rPr lang="en-US" sz="1600" dirty="0" err="1">
                <a:solidFill>
                  <a:srgbClr val="1F2328"/>
                </a:solidFill>
                <a:latin typeface="-apple-system"/>
              </a:rPr>
              <a:t>sinfo</a:t>
            </a:r>
            <a:endParaRPr lang="en-US" sz="1600" dirty="0">
              <a:solidFill>
                <a:srgbClr val="1F2328"/>
              </a:solidFill>
              <a:latin typeface="-apple-system"/>
            </a:endParaRPr>
          </a:p>
          <a:p>
            <a:r>
              <a:rPr lang="en-US" sz="1600" dirty="0" err="1">
                <a:solidFill>
                  <a:srgbClr val="1F2328"/>
                </a:solidFill>
                <a:latin typeface="-apple-system"/>
              </a:rPr>
              <a:t>s</a:t>
            </a:r>
            <a:r>
              <a:rPr lang="en-US" sz="1600" b="0" i="0" dirty="0" err="1">
                <a:solidFill>
                  <a:srgbClr val="1F2328"/>
                </a:solidFill>
                <a:effectLst/>
                <a:latin typeface="-apple-system"/>
              </a:rPr>
              <a:t>run</a:t>
            </a:r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1F7EE771-6498-6EAF-96CC-37270DCD8F4A}"/>
              </a:ext>
            </a:extLst>
          </p:cNvPr>
          <p:cNvSpPr/>
          <p:nvPr/>
        </p:nvSpPr>
        <p:spPr>
          <a:xfrm>
            <a:off x="1857984" y="4109032"/>
            <a:ext cx="299922" cy="14349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93126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8" grpId="0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45979</TotalTime>
  <Words>506</Words>
  <Application>Microsoft Office PowerPoint</Application>
  <PresentationFormat>Custom</PresentationFormat>
  <Paragraphs>141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-apple-system</vt:lpstr>
      <vt:lpstr>Arial</vt:lpstr>
      <vt:lpstr>Avenir Next</vt:lpstr>
      <vt:lpstr>Calibri</vt:lpstr>
      <vt:lpstr>Calibri Light</vt:lpstr>
      <vt:lpstr>Oracle Sans</vt:lpstr>
      <vt:lpstr>Times New Roman</vt:lpstr>
      <vt:lpstr>Wingdings</vt:lpstr>
      <vt:lpstr>Office Theme</vt:lpstr>
      <vt:lpstr>Designing the national HPC and public cloud-based solutions for the data-driven animal behavior detection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Our approach:   Job management framework  +  User Interface</vt:lpstr>
      <vt:lpstr>Our approach:   Job management framework  +  User Interface</vt:lpstr>
      <vt:lpstr>Demo:  Running Yolo</vt:lpstr>
      <vt:lpstr>PowerPoint Presentation</vt:lpstr>
      <vt:lpstr>Demo:  Running Yolo via UI</vt:lpstr>
      <vt:lpstr>PowerPoint Presentation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Hailu, Haftom</dc:creator>
  <cp:lastModifiedBy>Hailu, Haftom</cp:lastModifiedBy>
  <cp:revision>16</cp:revision>
  <dcterms:created xsi:type="dcterms:W3CDTF">2023-10-09T07:43:41Z</dcterms:created>
  <dcterms:modified xsi:type="dcterms:W3CDTF">2023-11-28T13:47:33Z</dcterms:modified>
</cp:coreProperties>
</file>