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2" r:id="rId4"/>
    <p:sldId id="293" r:id="rId5"/>
    <p:sldId id="321" r:id="rId6"/>
    <p:sldId id="341" r:id="rId7"/>
    <p:sldId id="315" r:id="rId8"/>
    <p:sldId id="318" r:id="rId9"/>
    <p:sldId id="342" r:id="rId10"/>
    <p:sldId id="319" r:id="rId11"/>
    <p:sldId id="324" r:id="rId12"/>
    <p:sldId id="343" r:id="rId13"/>
    <p:sldId id="344" r:id="rId14"/>
    <p:sldId id="316" r:id="rId15"/>
    <p:sldId id="329" r:id="rId16"/>
    <p:sldId id="345" r:id="rId17"/>
    <p:sldId id="325" r:id="rId18"/>
    <p:sldId id="317" r:id="rId19"/>
    <p:sldId id="322" r:id="rId20"/>
    <p:sldId id="346" r:id="rId21"/>
    <p:sldId id="347" r:id="rId22"/>
    <p:sldId id="348" r:id="rId23"/>
    <p:sldId id="307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5ABAE4-DFC4-4A50-AF79-0BD53D23BDC0}">
          <p14:sldIdLst>
            <p14:sldId id="256"/>
            <p14:sldId id="292"/>
            <p14:sldId id="293"/>
            <p14:sldId id="321"/>
            <p14:sldId id="341"/>
            <p14:sldId id="315"/>
          </p14:sldIdLst>
        </p14:section>
        <p14:section name="P1" id="{54AD71F3-046B-4AA2-9CC9-3D6E302ED0FA}">
          <p14:sldIdLst>
            <p14:sldId id="318"/>
            <p14:sldId id="342"/>
            <p14:sldId id="319"/>
            <p14:sldId id="324"/>
            <p14:sldId id="322"/>
            <p14:sldId id="346"/>
            <p14:sldId id="347"/>
            <p14:sldId id="348"/>
            <p14:sldId id="343"/>
            <p14:sldId id="344"/>
            <p14:sldId id="316"/>
            <p14:sldId id="329"/>
            <p14:sldId id="345"/>
            <p14:sldId id="325"/>
            <p14:sldId id="317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CCD"/>
    <a:srgbClr val="FFFFFF"/>
    <a:srgbClr val="EE9640"/>
    <a:srgbClr val="C6CFD7"/>
    <a:srgbClr val="2C21E4"/>
    <a:srgbClr val="4B0C77"/>
    <a:srgbClr val="014980"/>
    <a:srgbClr val="001B39"/>
    <a:srgbClr val="FD0000"/>
    <a:srgbClr val="FD2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31839" y="731839"/>
            <a:ext cx="10728323" cy="5394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42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892705" y="892704"/>
            <a:ext cx="10406591" cy="50725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1"/>
                </a:solidFill>
              </a:rPr>
              <a:t>Academic report</a:t>
            </a:r>
            <a:endParaRPr lang="en-US" altLang="zh-CN" sz="1000" cap="all" dirty="0">
              <a:solidFill>
                <a:schemeClr val="bg1"/>
              </a:solidFill>
            </a:endParaRPr>
          </a:p>
          <a:p>
            <a:r>
              <a:rPr lang="en-US" altLang="zh-CN" sz="1000" cap="all" dirty="0">
                <a:solidFill>
                  <a:schemeClr val="bg1"/>
                </a:solidFill>
              </a:rPr>
              <a:t>presentation</a:t>
            </a:r>
            <a:endParaRPr lang="zh-CN" altLang="en-US" sz="1000" cap="all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31838" y="6162908"/>
            <a:ext cx="107283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6239103"/>
            <a:ext cx="471283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480774" y="6239103"/>
            <a:ext cx="974626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March·27th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accent1"/>
                </a:solidFill>
              </a:rPr>
              <a:t>Academic report</a:t>
            </a:r>
            <a:endParaRPr lang="en-US" altLang="zh-CN" sz="1000" cap="all" dirty="0">
              <a:solidFill>
                <a:schemeClr val="accent1"/>
              </a:solidFill>
            </a:endParaRPr>
          </a:p>
          <a:p>
            <a:r>
              <a:rPr lang="en-US" altLang="zh-CN" sz="1000" cap="all" dirty="0">
                <a:solidFill>
                  <a:schemeClr val="accent1"/>
                </a:solidFill>
              </a:rPr>
              <a:t>presentation</a:t>
            </a:r>
            <a:endParaRPr lang="zh-CN" altLang="en-US" sz="1000" cap="all" dirty="0">
              <a:solidFill>
                <a:schemeClr val="accent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6239103"/>
            <a:ext cx="471283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10480774" y="6239103"/>
            <a:ext cx="974626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March·27th</a:t>
            </a:r>
            <a:endParaRPr lang="en-US" altLang="zh-CN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731838" y="6162908"/>
            <a:ext cx="1072832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accent1"/>
                </a:solidFill>
              </a:rPr>
              <a:t>Academic report</a:t>
            </a:r>
            <a:endParaRPr lang="en-US" altLang="zh-CN" sz="1000" cap="all" dirty="0">
              <a:solidFill>
                <a:schemeClr val="accent1"/>
              </a:solidFill>
            </a:endParaRPr>
          </a:p>
          <a:p>
            <a:r>
              <a:rPr lang="en-US" altLang="zh-CN" sz="1000" cap="all" dirty="0">
                <a:solidFill>
                  <a:schemeClr val="accent1"/>
                </a:solidFill>
              </a:rPr>
              <a:t>presentation</a:t>
            </a:r>
            <a:endParaRPr lang="zh-CN" altLang="en-US" sz="1000" cap="all" dirty="0">
              <a:solidFill>
                <a:schemeClr val="accent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6239103"/>
            <a:ext cx="471283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423553" y="6239103"/>
            <a:ext cx="974626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March·27th</a:t>
            </a:r>
            <a:endParaRPr lang="en-US" altLang="zh-CN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731838" y="6162908"/>
            <a:ext cx="680026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-1"/>
            <a:ext cx="12192000" cy="272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1"/>
                </a:solidFill>
              </a:rPr>
              <a:t>Academic report</a:t>
            </a:r>
            <a:endParaRPr lang="en-US" altLang="zh-CN" sz="1000" cap="all" dirty="0">
              <a:solidFill>
                <a:schemeClr val="bg1"/>
              </a:solidFill>
            </a:endParaRPr>
          </a:p>
          <a:p>
            <a:r>
              <a:rPr lang="en-US" altLang="zh-CN" sz="1000" cap="all" dirty="0">
                <a:solidFill>
                  <a:schemeClr val="bg1"/>
                </a:solidFill>
              </a:rPr>
              <a:t>presentation</a:t>
            </a:r>
            <a:endParaRPr lang="zh-CN" altLang="en-US" sz="1000" cap="all" dirty="0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6239103"/>
            <a:ext cx="471283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10480774" y="6239103"/>
            <a:ext cx="974626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March·27th</a:t>
            </a:r>
            <a:endParaRPr lang="en-US" altLang="zh-CN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731838" y="6162908"/>
            <a:ext cx="1072832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accent1"/>
                </a:solidFill>
              </a:rPr>
              <a:t>Academic report</a:t>
            </a:r>
            <a:endParaRPr lang="en-US" altLang="zh-CN" sz="1000" cap="all" dirty="0">
              <a:solidFill>
                <a:schemeClr val="accent1"/>
              </a:solidFill>
            </a:endParaRPr>
          </a:p>
          <a:p>
            <a:r>
              <a:rPr lang="en-US" altLang="zh-CN" sz="1000" cap="all" dirty="0">
                <a:solidFill>
                  <a:schemeClr val="accent1"/>
                </a:solidFill>
              </a:rPr>
              <a:t>presentation</a:t>
            </a:r>
            <a:endParaRPr lang="zh-CN" altLang="en-US" sz="1000" cap="all" dirty="0">
              <a:solidFill>
                <a:schemeClr val="accent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6239103"/>
            <a:ext cx="471283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423553" y="6239103"/>
            <a:ext cx="974626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March·27th</a:t>
            </a:r>
            <a:endParaRPr lang="en-US" alt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731838" y="6162908"/>
            <a:ext cx="1666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730502" y="1973179"/>
            <a:ext cx="6730998" cy="2160874"/>
            <a:chOff x="731839" y="731839"/>
            <a:chExt cx="10728323" cy="5394323"/>
          </a:xfrm>
        </p:grpSpPr>
        <p:sp>
          <p:nvSpPr>
            <p:cNvPr id="13" name="矩形 12"/>
            <p:cNvSpPr/>
            <p:nvPr userDrawn="1"/>
          </p:nvSpPr>
          <p:spPr>
            <a:xfrm>
              <a:off x="731839" y="731839"/>
              <a:ext cx="10728323" cy="5394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342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892705" y="980130"/>
              <a:ext cx="10406591" cy="4897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 userDrawn="1"/>
        </p:nvSpPr>
        <p:spPr>
          <a:xfrm>
            <a:off x="731838" y="5998954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just"/>
            <a:r>
              <a:rPr lang="en-US" altLang="zh-CN" sz="1000" b="1" dirty="0">
                <a:solidFill>
                  <a:schemeClr val="bg1"/>
                </a:solidFill>
              </a:rPr>
              <a:t>S</a:t>
            </a:r>
            <a:r>
              <a:rPr lang="zh-CN" altLang="en-US" sz="1000" b="1" dirty="0">
                <a:solidFill>
                  <a:schemeClr val="bg1"/>
                </a:solidFill>
              </a:rPr>
              <a:t>ea, all water, recedes a rivers</a:t>
            </a:r>
            <a:r>
              <a:rPr lang="en-US" altLang="zh-CN" sz="1000" b="1" dirty="0">
                <a:solidFill>
                  <a:schemeClr val="bg1"/>
                </a:solidFill>
              </a:rPr>
              <a:t>;</a:t>
            </a:r>
            <a:endParaRPr lang="en-US" altLang="zh-CN" sz="1000" b="1" dirty="0">
              <a:solidFill>
                <a:schemeClr val="bg1"/>
              </a:solidFill>
            </a:endParaRPr>
          </a:p>
          <a:p>
            <a:pPr algn="just"/>
            <a:r>
              <a:rPr lang="zh-CN" altLang="en-US" sz="1000" b="1" dirty="0">
                <a:solidFill>
                  <a:schemeClr val="bg1"/>
                </a:solidFill>
              </a:rPr>
              <a:t>utmost wit listens to all sides</a:t>
            </a:r>
            <a:r>
              <a:rPr lang="en-US" altLang="zh-CN" sz="1000" b="1" dirty="0">
                <a:solidFill>
                  <a:schemeClr val="bg1"/>
                </a:solidFill>
              </a:rPr>
              <a:t>.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839501" y="2495699"/>
            <a:ext cx="4512998" cy="923330"/>
            <a:chOff x="2370667" y="2413000"/>
            <a:chExt cx="4512998" cy="923330"/>
          </a:xfrm>
        </p:grpSpPr>
        <p:sp>
          <p:nvSpPr>
            <p:cNvPr id="8" name="文本框 7"/>
            <p:cNvSpPr txBox="1"/>
            <p:nvPr/>
          </p:nvSpPr>
          <p:spPr>
            <a:xfrm>
              <a:off x="2370667" y="2413000"/>
              <a:ext cx="312104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zh-CN" sz="6000" dirty="0">
                  <a:solidFill>
                    <a:schemeClr val="accent1"/>
                  </a:solidFill>
                </a:rPr>
                <a:t>THANKS</a:t>
              </a:r>
              <a:endParaRPr lang="zh-CN" altLang="en-US" sz="6000" dirty="0">
                <a:solidFill>
                  <a:schemeClr val="accent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753106" y="2597408"/>
              <a:ext cx="1039452" cy="582097"/>
              <a:chOff x="5770563" y="2584450"/>
              <a:chExt cx="1039452" cy="58209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5770563" y="2584450"/>
                <a:ext cx="1039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</a:rPr>
                  <a:t>For Your 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770563" y="2858770"/>
                <a:ext cx="1011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</a:rPr>
                  <a:t>Attention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5626100" y="2557463"/>
              <a:ext cx="1257565" cy="661987"/>
            </a:xfrm>
            <a:prstGeom prst="roundRect">
              <a:avLst>
                <a:gd name="adj" fmla="val 15708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cxnSp>
        <p:nvCxnSpPr>
          <p:cNvPr id="15" name="直接连接符 14"/>
          <p:cNvCxnSpPr/>
          <p:nvPr userDrawn="1"/>
        </p:nvCxnSpPr>
        <p:spPr>
          <a:xfrm>
            <a:off x="731838" y="5748041"/>
            <a:ext cx="107283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80774" y="5851131"/>
            <a:ext cx="471283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10480774" y="6083365"/>
            <a:ext cx="974626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March·27th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中文 黑体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Arial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1.25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https://pixabay.com/ 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免费可商用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本网站所提供的任何信息内容（包括但不限于 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模板、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文档、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OfficePLUS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kumimoji="1" lang="zh-CN" altLang="en-US" sz="18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作者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610D-D3BB-48E8-B638-5938ABB9C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341120" y="1644407"/>
            <a:ext cx="4462780" cy="768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0" b="1" dirty="0">
                <a:solidFill>
                  <a:schemeClr val="accent1"/>
                </a:solidFill>
                <a:latin typeface="+mj-ea"/>
                <a:ea typeface="+mj-ea"/>
              </a:rPr>
              <a:t>从微观角度来看</a:t>
            </a:r>
            <a:endParaRPr lang="zh-CN" altLang="en-US" sz="5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41120" y="2533481"/>
            <a:ext cx="277431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000" dirty="0">
                <a:solidFill>
                  <a:schemeClr val="accent1"/>
                </a:solidFill>
                <a:latin typeface="+mj-lt"/>
                <a:ea typeface="+mj-ea"/>
              </a:rPr>
              <a:t>matplotlib</a:t>
            </a:r>
            <a:r>
              <a:rPr lang="zh-CN" altLang="en-US" sz="3000" dirty="0">
                <a:solidFill>
                  <a:schemeClr val="accent1"/>
                </a:solidFill>
                <a:latin typeface="+mj-lt"/>
                <a:ea typeface="+mj-ea"/>
              </a:rPr>
              <a:t>的画图</a:t>
            </a:r>
            <a:endParaRPr lang="zh-CN" altLang="en-US" sz="30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1120" y="4796862"/>
            <a:ext cx="44884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+mn-cs"/>
              </a:rPr>
              <a:t>汇报人 </a:t>
            </a:r>
            <a:endParaRPr lang="zh-CN" altLang="en-US" sz="1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50645" y="4977837"/>
            <a:ext cx="952500" cy="230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  <a:latin typeface="+mn-ea"/>
              </a:rPr>
              <a:t>21AI</a:t>
            </a:r>
            <a:r>
              <a:rPr lang="zh-CN" altLang="en-US" sz="1500" dirty="0">
                <a:solidFill>
                  <a:schemeClr val="accent1"/>
                </a:solidFill>
                <a:latin typeface="+mn-ea"/>
              </a:rPr>
              <a:t>张旭杰</a:t>
            </a:r>
            <a:endParaRPr lang="zh-CN" altLang="en-US" sz="15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41120" y="5413069"/>
            <a:ext cx="975360" cy="230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</a:rPr>
              <a:t>2023·05·21</a:t>
            </a:r>
            <a:endParaRPr lang="zh-CN" altLang="en-US" sz="1500" dirty="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cap="all" dirty="0">
                <a:solidFill>
                  <a:schemeClr val="bg1"/>
                </a:solidFill>
              </a:rPr>
              <a:t>Academic report</a:t>
            </a:r>
            <a:endParaRPr lang="en-US" altLang="zh-CN" sz="1000" cap="all" dirty="0">
              <a:solidFill>
                <a:schemeClr val="bg1"/>
              </a:solidFill>
            </a:endParaRPr>
          </a:p>
          <a:p>
            <a:r>
              <a:rPr lang="en-US" altLang="zh-CN" sz="1000" cap="all" dirty="0">
                <a:solidFill>
                  <a:schemeClr val="bg1"/>
                </a:solidFill>
              </a:rPr>
              <a:t>presentation</a:t>
            </a:r>
            <a:endParaRPr lang="zh-CN" altLang="en-US" sz="1000" cap="all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62543" y="5316935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just"/>
            <a:r>
              <a:rPr lang="en-US" altLang="zh-CN" sz="1000" b="1" dirty="0">
                <a:solidFill>
                  <a:schemeClr val="accent1"/>
                </a:solidFill>
              </a:rPr>
              <a:t>S</a:t>
            </a:r>
            <a:r>
              <a:rPr lang="zh-CN" altLang="en-US" sz="1000" b="1" dirty="0">
                <a:solidFill>
                  <a:schemeClr val="accent1"/>
                </a:solidFill>
              </a:rPr>
              <a:t>ea, all water, recedes a rivers</a:t>
            </a:r>
            <a:r>
              <a:rPr lang="en-US" altLang="zh-CN" sz="1000" b="1" dirty="0">
                <a:solidFill>
                  <a:schemeClr val="accent1"/>
                </a:solidFill>
              </a:rPr>
              <a:t>;</a:t>
            </a:r>
            <a:endParaRPr lang="en-US" altLang="zh-CN" sz="1000" b="1" dirty="0">
              <a:solidFill>
                <a:schemeClr val="accent1"/>
              </a:solidFill>
            </a:endParaRPr>
          </a:p>
          <a:p>
            <a:pPr algn="just"/>
            <a:r>
              <a:rPr lang="zh-CN" altLang="en-US" sz="1000" b="1" dirty="0">
                <a:solidFill>
                  <a:schemeClr val="accent1"/>
                </a:solidFill>
              </a:rPr>
              <a:t>utmost wit listens to all sides</a:t>
            </a:r>
            <a:r>
              <a:rPr lang="en-US" altLang="zh-CN" sz="1000" b="1" dirty="0">
                <a:solidFill>
                  <a:schemeClr val="accent1"/>
                </a:solidFill>
              </a:rPr>
              <a:t>.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8098573" y="1732908"/>
            <a:ext cx="2721748" cy="736616"/>
          </a:xfrm>
          <a:custGeom>
            <a:avLst/>
            <a:gdLst>
              <a:gd name="connsiteX0" fmla="*/ 2593533 w 2607276"/>
              <a:gd name="connsiteY0" fmla="*/ 471972 h 705635"/>
              <a:gd name="connsiteX1" fmla="*/ 2162145 w 2607276"/>
              <a:gd name="connsiteY1" fmla="*/ 621229 h 705635"/>
              <a:gd name="connsiteX2" fmla="*/ 1918781 w 2607276"/>
              <a:gd name="connsiteY2" fmla="*/ 705430 h 705635"/>
              <a:gd name="connsiteX3" fmla="*/ 1918781 w 2607276"/>
              <a:gd name="connsiteY3" fmla="*/ 600655 h 705635"/>
              <a:gd name="connsiteX4" fmla="*/ 1299656 w 2607276"/>
              <a:gd name="connsiteY4" fmla="*/ 405964 h 705635"/>
              <a:gd name="connsiteX5" fmla="*/ 680531 w 2607276"/>
              <a:gd name="connsiteY5" fmla="*/ 600655 h 705635"/>
              <a:gd name="connsiteX6" fmla="*/ 680531 w 2607276"/>
              <a:gd name="connsiteY6" fmla="*/ 705430 h 705635"/>
              <a:gd name="connsiteX7" fmla="*/ 5779 w 2607276"/>
              <a:gd name="connsiteY7" fmla="*/ 471972 h 705635"/>
              <a:gd name="connsiteX8" fmla="*/ -2888 w 2607276"/>
              <a:gd name="connsiteY8" fmla="*/ 453446 h 705635"/>
              <a:gd name="connsiteX9" fmla="*/ 5779 w 2607276"/>
              <a:gd name="connsiteY9" fmla="*/ 444731 h 705635"/>
              <a:gd name="connsiteX10" fmla="*/ 1283464 w 2607276"/>
              <a:gd name="connsiteY10" fmla="*/ 2580 h 705635"/>
              <a:gd name="connsiteX11" fmla="*/ 1316610 w 2607276"/>
              <a:gd name="connsiteY11" fmla="*/ 2580 h 705635"/>
              <a:gd name="connsiteX12" fmla="*/ 2162908 w 2607276"/>
              <a:gd name="connsiteY12" fmla="*/ 295474 h 705635"/>
              <a:gd name="connsiteX13" fmla="*/ 2594293 w 2607276"/>
              <a:gd name="connsiteY13" fmla="*/ 444731 h 705635"/>
              <a:gd name="connsiteX14" fmla="*/ 2602485 w 2607276"/>
              <a:gd name="connsiteY14" fmla="*/ 463486 h 705635"/>
              <a:gd name="connsiteX15" fmla="*/ 2593533 w 2607276"/>
              <a:gd name="connsiteY15" fmla="*/ 471972 h 70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07276" h="705635">
                <a:moveTo>
                  <a:pt x="2593533" y="471972"/>
                </a:moveTo>
                <a:lnTo>
                  <a:pt x="2162145" y="621229"/>
                </a:lnTo>
                <a:lnTo>
                  <a:pt x="1918781" y="705430"/>
                </a:lnTo>
                <a:lnTo>
                  <a:pt x="1918781" y="600655"/>
                </a:lnTo>
                <a:cubicBezTo>
                  <a:pt x="1918781" y="493118"/>
                  <a:pt x="1641414" y="405964"/>
                  <a:pt x="1299656" y="405964"/>
                </a:cubicBezTo>
                <a:cubicBezTo>
                  <a:pt x="957900" y="405964"/>
                  <a:pt x="680531" y="493118"/>
                  <a:pt x="680531" y="600655"/>
                </a:cubicBezTo>
                <a:lnTo>
                  <a:pt x="680531" y="705430"/>
                </a:lnTo>
                <a:lnTo>
                  <a:pt x="5779" y="471972"/>
                </a:lnTo>
                <a:cubicBezTo>
                  <a:pt x="-1744" y="469258"/>
                  <a:pt x="-5651" y="460961"/>
                  <a:pt x="-2888" y="453446"/>
                </a:cubicBezTo>
                <a:cubicBezTo>
                  <a:pt x="-1460" y="449389"/>
                  <a:pt x="1684" y="446188"/>
                  <a:pt x="5779" y="444731"/>
                </a:cubicBezTo>
                <a:lnTo>
                  <a:pt x="1283464" y="2580"/>
                </a:lnTo>
                <a:cubicBezTo>
                  <a:pt x="1294226" y="-1134"/>
                  <a:pt x="1305846" y="-1134"/>
                  <a:pt x="1316610" y="2580"/>
                </a:cubicBezTo>
                <a:lnTo>
                  <a:pt x="2162908" y="295474"/>
                </a:lnTo>
                <a:lnTo>
                  <a:pt x="2594293" y="444731"/>
                </a:lnTo>
                <a:cubicBezTo>
                  <a:pt x="2601723" y="447646"/>
                  <a:pt x="2605439" y="456037"/>
                  <a:pt x="2602485" y="463486"/>
                </a:cubicBezTo>
                <a:cubicBezTo>
                  <a:pt x="2600962" y="467515"/>
                  <a:pt x="2597628" y="470629"/>
                  <a:pt x="2593533" y="471972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8812924" y="2674653"/>
            <a:ext cx="1292615" cy="406577"/>
          </a:xfrm>
          <a:custGeom>
            <a:avLst/>
            <a:gdLst>
              <a:gd name="connsiteX0" fmla="*/ 1234474 w 1238250"/>
              <a:gd name="connsiteY0" fmla="*/ 194485 h 389477"/>
              <a:gd name="connsiteX1" fmla="*/ 615349 w 1238250"/>
              <a:gd name="connsiteY1" fmla="*/ 389272 h 389477"/>
              <a:gd name="connsiteX2" fmla="*/ -3776 w 1238250"/>
              <a:gd name="connsiteY2" fmla="*/ 194485 h 389477"/>
              <a:gd name="connsiteX3" fmla="*/ 565820 w 1238250"/>
              <a:gd name="connsiteY3" fmla="*/ 461 h 389477"/>
              <a:gd name="connsiteX4" fmla="*/ 615731 w 1238250"/>
              <a:gd name="connsiteY4" fmla="*/ -206 h 389477"/>
              <a:gd name="connsiteX5" fmla="*/ 665642 w 1238250"/>
              <a:gd name="connsiteY5" fmla="*/ 461 h 389477"/>
              <a:gd name="connsiteX6" fmla="*/ 1234474 w 1238250"/>
              <a:gd name="connsiteY6" fmla="*/ 194485 h 38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250" h="389477">
                <a:moveTo>
                  <a:pt x="1234474" y="194485"/>
                </a:moveTo>
                <a:cubicBezTo>
                  <a:pt x="1234474" y="302023"/>
                  <a:pt x="957108" y="389272"/>
                  <a:pt x="615349" y="389272"/>
                </a:cubicBezTo>
                <a:cubicBezTo>
                  <a:pt x="273593" y="389272"/>
                  <a:pt x="-3776" y="302023"/>
                  <a:pt x="-3776" y="194485"/>
                </a:cubicBezTo>
                <a:cubicBezTo>
                  <a:pt x="-3776" y="92282"/>
                  <a:pt x="247018" y="8462"/>
                  <a:pt x="565820" y="461"/>
                </a:cubicBezTo>
                <a:cubicBezTo>
                  <a:pt x="582298" y="-15"/>
                  <a:pt x="598871" y="-206"/>
                  <a:pt x="615731" y="-206"/>
                </a:cubicBezTo>
                <a:cubicBezTo>
                  <a:pt x="632590" y="-206"/>
                  <a:pt x="649164" y="-206"/>
                  <a:pt x="665642" y="461"/>
                </a:cubicBezTo>
                <a:cubicBezTo>
                  <a:pt x="983680" y="8462"/>
                  <a:pt x="1234474" y="92282"/>
                  <a:pt x="1234474" y="194485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8812127" y="2157309"/>
            <a:ext cx="1293411" cy="720284"/>
          </a:xfrm>
          <a:custGeom>
            <a:avLst/>
            <a:gdLst>
              <a:gd name="connsiteX0" fmla="*/ 1235237 w 1239012"/>
              <a:gd name="connsiteY0" fmla="*/ 194485 h 689990"/>
              <a:gd name="connsiteX1" fmla="*/ 1235237 w 1239012"/>
              <a:gd name="connsiteY1" fmla="*/ 689785 h 689990"/>
              <a:gd name="connsiteX2" fmla="*/ 665642 w 1239012"/>
              <a:gd name="connsiteY2" fmla="*/ 495761 h 689990"/>
              <a:gd name="connsiteX3" fmla="*/ 615731 w 1239012"/>
              <a:gd name="connsiteY3" fmla="*/ 495094 h 689990"/>
              <a:gd name="connsiteX4" fmla="*/ 565820 w 1239012"/>
              <a:gd name="connsiteY4" fmla="*/ 495761 h 689990"/>
              <a:gd name="connsiteX5" fmla="*/ -3776 w 1239012"/>
              <a:gd name="connsiteY5" fmla="*/ 689785 h 689990"/>
              <a:gd name="connsiteX6" fmla="*/ -3776 w 1239012"/>
              <a:gd name="connsiteY6" fmla="*/ 194485 h 689990"/>
              <a:gd name="connsiteX7" fmla="*/ 615349 w 1239012"/>
              <a:gd name="connsiteY7" fmla="*/ -206 h 689990"/>
              <a:gd name="connsiteX8" fmla="*/ 1235237 w 1239012"/>
              <a:gd name="connsiteY8" fmla="*/ 194485 h 68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012" h="689990">
                <a:moveTo>
                  <a:pt x="1235237" y="194485"/>
                </a:moveTo>
                <a:lnTo>
                  <a:pt x="1235237" y="689785"/>
                </a:lnTo>
                <a:cubicBezTo>
                  <a:pt x="1235237" y="587582"/>
                  <a:pt x="984443" y="503762"/>
                  <a:pt x="665642" y="495761"/>
                </a:cubicBezTo>
                <a:cubicBezTo>
                  <a:pt x="649164" y="495285"/>
                  <a:pt x="632590" y="495094"/>
                  <a:pt x="615731" y="495094"/>
                </a:cubicBezTo>
                <a:cubicBezTo>
                  <a:pt x="598871" y="495094"/>
                  <a:pt x="582298" y="495094"/>
                  <a:pt x="565820" y="495761"/>
                </a:cubicBezTo>
                <a:cubicBezTo>
                  <a:pt x="247018" y="503762"/>
                  <a:pt x="-3776" y="587582"/>
                  <a:pt x="-3776" y="689785"/>
                </a:cubicBezTo>
                <a:lnTo>
                  <a:pt x="-3776" y="194485"/>
                </a:lnTo>
                <a:cubicBezTo>
                  <a:pt x="-3776" y="86948"/>
                  <a:pt x="273593" y="-206"/>
                  <a:pt x="615349" y="-206"/>
                </a:cubicBezTo>
                <a:cubicBezTo>
                  <a:pt x="957108" y="-206"/>
                  <a:pt x="1235237" y="87139"/>
                  <a:pt x="1235237" y="194485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8067085" y="3204625"/>
            <a:ext cx="307939" cy="815342"/>
          </a:xfrm>
          <a:custGeom>
            <a:avLst/>
            <a:gdLst>
              <a:gd name="connsiteX0" fmla="*/ 291213 w 294988"/>
              <a:gd name="connsiteY0" fmla="*/ 390415 h 781050"/>
              <a:gd name="connsiteX1" fmla="*/ 153864 w 294988"/>
              <a:gd name="connsiteY1" fmla="*/ 779987 h 781050"/>
              <a:gd name="connsiteX2" fmla="*/ 147387 w 294988"/>
              <a:gd name="connsiteY2" fmla="*/ 780844 h 781050"/>
              <a:gd name="connsiteX3" fmla="*/ 147387 w 294988"/>
              <a:gd name="connsiteY3" fmla="*/ 780844 h 781050"/>
              <a:gd name="connsiteX4" fmla="*/ 143862 w 294988"/>
              <a:gd name="connsiteY4" fmla="*/ 780844 h 781050"/>
              <a:gd name="connsiteX5" fmla="*/ -3776 w 294988"/>
              <a:gd name="connsiteY5" fmla="*/ 390319 h 781050"/>
              <a:gd name="connsiteX6" fmla="*/ 143862 w 294988"/>
              <a:gd name="connsiteY6" fmla="*/ -206 h 781050"/>
              <a:gd name="connsiteX7" fmla="*/ 146624 w 294988"/>
              <a:gd name="connsiteY7" fmla="*/ -206 h 781050"/>
              <a:gd name="connsiteX8" fmla="*/ 155196 w 294988"/>
              <a:gd name="connsiteY8" fmla="*/ 842 h 781050"/>
              <a:gd name="connsiteX9" fmla="*/ 291213 w 294988"/>
              <a:gd name="connsiteY9" fmla="*/ 39041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988" h="781050">
                <a:moveTo>
                  <a:pt x="291213" y="390415"/>
                </a:moveTo>
                <a:cubicBezTo>
                  <a:pt x="291213" y="596917"/>
                  <a:pt x="230636" y="765985"/>
                  <a:pt x="153864" y="779987"/>
                </a:cubicBezTo>
                <a:lnTo>
                  <a:pt x="147387" y="780844"/>
                </a:lnTo>
                <a:cubicBezTo>
                  <a:pt x="147387" y="780844"/>
                  <a:pt x="147387" y="780844"/>
                  <a:pt x="147387" y="780844"/>
                </a:cubicBezTo>
                <a:lnTo>
                  <a:pt x="143862" y="780844"/>
                </a:lnTo>
                <a:cubicBezTo>
                  <a:pt x="62327" y="780844"/>
                  <a:pt x="-3776" y="605965"/>
                  <a:pt x="-3776" y="390319"/>
                </a:cubicBezTo>
                <a:cubicBezTo>
                  <a:pt x="-3776" y="174673"/>
                  <a:pt x="62327" y="-206"/>
                  <a:pt x="143862" y="-206"/>
                </a:cubicBezTo>
                <a:lnTo>
                  <a:pt x="146624" y="-206"/>
                </a:lnTo>
                <a:lnTo>
                  <a:pt x="155196" y="842"/>
                </a:lnTo>
                <a:cubicBezTo>
                  <a:pt x="231205" y="16368"/>
                  <a:pt x="291213" y="184865"/>
                  <a:pt x="291213" y="390415"/>
                </a:cubicBezTo>
                <a:close/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275580" y="3272537"/>
            <a:ext cx="284871" cy="678324"/>
          </a:xfrm>
          <a:custGeom>
            <a:avLst/>
            <a:gdLst>
              <a:gd name="connsiteX0" fmla="*/ 221776 w 272890"/>
              <a:gd name="connsiteY0" fmla="*/ 1128 h 649795"/>
              <a:gd name="connsiteX1" fmla="*/ 171769 w 272890"/>
              <a:gd name="connsiteY1" fmla="*/ 1128 h 649795"/>
              <a:gd name="connsiteX2" fmla="*/ -3776 w 272890"/>
              <a:gd name="connsiteY2" fmla="*/ -206 h 649795"/>
              <a:gd name="connsiteX3" fmla="*/ 65948 w 272890"/>
              <a:gd name="connsiteY3" fmla="*/ 234109 h 649795"/>
              <a:gd name="connsiteX4" fmla="*/ 269115 w 272890"/>
              <a:gd name="connsiteY4" fmla="*/ 229157 h 649795"/>
              <a:gd name="connsiteX5" fmla="*/ 221776 w 272890"/>
              <a:gd name="connsiteY5" fmla="*/ 1128 h 649795"/>
              <a:gd name="connsiteX6" fmla="*/ 194059 w 272890"/>
              <a:gd name="connsiteY6" fmla="*/ 601965 h 649795"/>
              <a:gd name="connsiteX7" fmla="*/ 149482 w 272890"/>
              <a:gd name="connsiteY7" fmla="*/ 601965 h 649795"/>
              <a:gd name="connsiteX8" fmla="*/ 128716 w 272890"/>
              <a:gd name="connsiteY8" fmla="*/ 649590 h 649795"/>
              <a:gd name="connsiteX9" fmla="*/ 214441 w 272890"/>
              <a:gd name="connsiteY9" fmla="*/ 649590 h 64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890" h="649795">
                <a:moveTo>
                  <a:pt x="221776" y="1128"/>
                </a:moveTo>
                <a:lnTo>
                  <a:pt x="171769" y="1128"/>
                </a:lnTo>
                <a:cubicBezTo>
                  <a:pt x="112524" y="1128"/>
                  <a:pt x="54042" y="680"/>
                  <a:pt x="-3776" y="-206"/>
                </a:cubicBezTo>
                <a:cubicBezTo>
                  <a:pt x="21083" y="34751"/>
                  <a:pt x="54232" y="114571"/>
                  <a:pt x="65948" y="234109"/>
                </a:cubicBezTo>
                <a:cubicBezTo>
                  <a:pt x="127670" y="195448"/>
                  <a:pt x="205584" y="193552"/>
                  <a:pt x="269115" y="229157"/>
                </a:cubicBezTo>
                <a:cubicBezTo>
                  <a:pt x="263306" y="151404"/>
                  <a:pt x="247397" y="74747"/>
                  <a:pt x="221776" y="1128"/>
                </a:cubicBezTo>
                <a:close/>
                <a:moveTo>
                  <a:pt x="194059" y="601965"/>
                </a:moveTo>
                <a:cubicBezTo>
                  <a:pt x="179199" y="603613"/>
                  <a:pt x="164340" y="603613"/>
                  <a:pt x="149482" y="601965"/>
                </a:cubicBezTo>
                <a:lnTo>
                  <a:pt x="128716" y="649590"/>
                </a:lnTo>
                <a:lnTo>
                  <a:pt x="214441" y="64959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510338" y="3204824"/>
            <a:ext cx="1340542" cy="815242"/>
          </a:xfrm>
          <a:custGeom>
            <a:avLst/>
            <a:gdLst>
              <a:gd name="connsiteX0" fmla="*/ 1280386 w 1284161"/>
              <a:gd name="connsiteY0" fmla="*/ 390224 h 780954"/>
              <a:gd name="connsiteX1" fmla="*/ 1132748 w 1284161"/>
              <a:gd name="connsiteY1" fmla="*/ 780749 h 780954"/>
              <a:gd name="connsiteX2" fmla="*/ 1129225 w 1284161"/>
              <a:gd name="connsiteY2" fmla="*/ 780749 h 780954"/>
              <a:gd name="connsiteX3" fmla="*/ 1129225 w 1284161"/>
              <a:gd name="connsiteY3" fmla="*/ 780749 h 780954"/>
              <a:gd name="connsiteX4" fmla="*/ 1122746 w 1284161"/>
              <a:gd name="connsiteY4" fmla="*/ 779892 h 780954"/>
              <a:gd name="connsiteX5" fmla="*/ 216729 w 1284161"/>
              <a:gd name="connsiteY5" fmla="*/ 717599 h 780954"/>
              <a:gd name="connsiteX6" fmla="*/ 135481 w 1284161"/>
              <a:gd name="connsiteY6" fmla="*/ 532814 h 780954"/>
              <a:gd name="connsiteX7" fmla="*/ 43849 w 1284161"/>
              <a:gd name="connsiteY7" fmla="*/ 294117 h 780954"/>
              <a:gd name="connsiteX8" fmla="*/ -3776 w 1284161"/>
              <a:gd name="connsiteY8" fmla="*/ 65993 h 780954"/>
              <a:gd name="connsiteX9" fmla="*/ 1120746 w 1284161"/>
              <a:gd name="connsiteY9" fmla="*/ 842 h 780954"/>
              <a:gd name="connsiteX10" fmla="*/ 1129320 w 1284161"/>
              <a:gd name="connsiteY10" fmla="*/ -206 h 780954"/>
              <a:gd name="connsiteX11" fmla="*/ 1132081 w 1284161"/>
              <a:gd name="connsiteY11" fmla="*/ -206 h 780954"/>
              <a:gd name="connsiteX12" fmla="*/ 1280386 w 1284161"/>
              <a:gd name="connsiteY12" fmla="*/ 390224 h 78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4161" h="780954">
                <a:moveTo>
                  <a:pt x="1280386" y="390224"/>
                </a:moveTo>
                <a:cubicBezTo>
                  <a:pt x="1280386" y="605870"/>
                  <a:pt x="1214283" y="780749"/>
                  <a:pt x="1132748" y="780749"/>
                </a:cubicBezTo>
                <a:lnTo>
                  <a:pt x="1129225" y="780749"/>
                </a:lnTo>
                <a:cubicBezTo>
                  <a:pt x="1129225" y="780749"/>
                  <a:pt x="1129225" y="780749"/>
                  <a:pt x="1129225" y="780749"/>
                </a:cubicBezTo>
                <a:lnTo>
                  <a:pt x="1122746" y="779892"/>
                </a:lnTo>
                <a:cubicBezTo>
                  <a:pt x="867762" y="747412"/>
                  <a:pt x="557058" y="725314"/>
                  <a:pt x="216729" y="717599"/>
                </a:cubicBezTo>
                <a:lnTo>
                  <a:pt x="135481" y="532814"/>
                </a:lnTo>
                <a:cubicBezTo>
                  <a:pt x="166437" y="441564"/>
                  <a:pt x="127860" y="341228"/>
                  <a:pt x="43849" y="294117"/>
                </a:cubicBezTo>
                <a:cubicBezTo>
                  <a:pt x="38040" y="216326"/>
                  <a:pt x="21944" y="139631"/>
                  <a:pt x="-3776" y="65993"/>
                </a:cubicBezTo>
                <a:cubicBezTo>
                  <a:pt x="421803" y="64183"/>
                  <a:pt x="812042" y="40181"/>
                  <a:pt x="1120746" y="842"/>
                </a:cubicBezTo>
                <a:lnTo>
                  <a:pt x="1129320" y="-206"/>
                </a:lnTo>
                <a:lnTo>
                  <a:pt x="1132081" y="-206"/>
                </a:lnTo>
                <a:cubicBezTo>
                  <a:pt x="1214283" y="-301"/>
                  <a:pt x="1280386" y="174578"/>
                  <a:pt x="1280386" y="390224"/>
                </a:cubicBezTo>
                <a:close/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8231446" y="3205918"/>
            <a:ext cx="1116720" cy="813154"/>
          </a:xfrm>
          <a:custGeom>
            <a:avLst/>
            <a:gdLst>
              <a:gd name="connsiteX0" fmla="*/ 972346 w 1069753"/>
              <a:gd name="connsiteY0" fmla="*/ 467281 h 778954"/>
              <a:gd name="connsiteX1" fmla="*/ 983015 w 1069753"/>
              <a:gd name="connsiteY1" fmla="*/ 531766 h 778954"/>
              <a:gd name="connsiteX2" fmla="*/ 902432 w 1069753"/>
              <a:gd name="connsiteY2" fmla="*/ 716455 h 778954"/>
              <a:gd name="connsiteX3" fmla="*/ 748699 w 1069753"/>
              <a:gd name="connsiteY3" fmla="*/ 721027 h 778954"/>
              <a:gd name="connsiteX4" fmla="*/ -3776 w 1069753"/>
              <a:gd name="connsiteY4" fmla="*/ 778749 h 778954"/>
              <a:gd name="connsiteX5" fmla="*/ 133574 w 1069753"/>
              <a:gd name="connsiteY5" fmla="*/ 389176 h 778954"/>
              <a:gd name="connsiteX6" fmla="*/ -2727 w 1069753"/>
              <a:gd name="connsiteY6" fmla="*/ -206 h 778954"/>
              <a:gd name="connsiteX7" fmla="*/ 748509 w 1069753"/>
              <a:gd name="connsiteY7" fmla="*/ 56944 h 778954"/>
              <a:gd name="connsiteX8" fmla="*/ 971488 w 1069753"/>
              <a:gd name="connsiteY8" fmla="*/ 62850 h 778954"/>
              <a:gd name="connsiteX9" fmla="*/ 996254 w 1069753"/>
              <a:gd name="connsiteY9" fmla="*/ 62850 h 778954"/>
              <a:gd name="connsiteX10" fmla="*/ 1065978 w 1069753"/>
              <a:gd name="connsiteY10" fmla="*/ 297165 h 778954"/>
              <a:gd name="connsiteX11" fmla="*/ 972346 w 1069753"/>
              <a:gd name="connsiteY11" fmla="*/ 467281 h 77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9753" h="778954">
                <a:moveTo>
                  <a:pt x="972346" y="467281"/>
                </a:moveTo>
                <a:cubicBezTo>
                  <a:pt x="972346" y="489217"/>
                  <a:pt x="975872" y="511011"/>
                  <a:pt x="983015" y="531766"/>
                </a:cubicBezTo>
                <a:lnTo>
                  <a:pt x="902432" y="716455"/>
                </a:lnTo>
                <a:cubicBezTo>
                  <a:pt x="850426" y="717722"/>
                  <a:pt x="799182" y="719246"/>
                  <a:pt x="748699" y="721027"/>
                </a:cubicBezTo>
                <a:cubicBezTo>
                  <a:pt x="468475" y="731124"/>
                  <a:pt x="212441" y="751221"/>
                  <a:pt x="-3776" y="778749"/>
                </a:cubicBezTo>
                <a:cubicBezTo>
                  <a:pt x="72996" y="764747"/>
                  <a:pt x="133574" y="595678"/>
                  <a:pt x="133574" y="389176"/>
                </a:cubicBezTo>
                <a:cubicBezTo>
                  <a:pt x="133574" y="182674"/>
                  <a:pt x="73566" y="15129"/>
                  <a:pt x="-2727" y="-206"/>
                </a:cubicBezTo>
                <a:cubicBezTo>
                  <a:pt x="213109" y="27226"/>
                  <a:pt x="468761" y="47419"/>
                  <a:pt x="748509" y="56944"/>
                </a:cubicBezTo>
                <a:cubicBezTo>
                  <a:pt x="821279" y="59611"/>
                  <a:pt x="895574" y="61583"/>
                  <a:pt x="971488" y="62850"/>
                </a:cubicBezTo>
                <a:lnTo>
                  <a:pt x="996254" y="62850"/>
                </a:lnTo>
                <a:cubicBezTo>
                  <a:pt x="1021115" y="97806"/>
                  <a:pt x="1054262" y="177626"/>
                  <a:pt x="1065978" y="297165"/>
                </a:cubicBezTo>
                <a:cubicBezTo>
                  <a:pt x="1007397" y="333789"/>
                  <a:pt x="971965" y="398168"/>
                  <a:pt x="972346" y="467281"/>
                </a:cubicBezTo>
                <a:close/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89544" y="3761146"/>
            <a:ext cx="346023" cy="480554"/>
          </a:xfrm>
          <a:custGeom>
            <a:avLst/>
            <a:gdLst>
              <a:gd name="connsiteX0" fmla="*/ 327695 w 331470"/>
              <a:gd name="connsiteY0" fmla="*/ 133906 h 460343"/>
              <a:gd name="connsiteX1" fmla="*/ 306929 w 331470"/>
              <a:gd name="connsiteY1" fmla="*/ 181531 h 460343"/>
              <a:gd name="connsiteX2" fmla="*/ 185390 w 331470"/>
              <a:gd name="connsiteY2" fmla="*/ 460137 h 460343"/>
              <a:gd name="connsiteX3" fmla="*/ 134146 w 331470"/>
              <a:gd name="connsiteY3" fmla="*/ 319549 h 460343"/>
              <a:gd name="connsiteX4" fmla="*/ -3776 w 331470"/>
              <a:gd name="connsiteY4" fmla="*/ 377556 h 460343"/>
              <a:gd name="connsiteX5" fmla="*/ 80424 w 331470"/>
              <a:gd name="connsiteY5" fmla="*/ 184484 h 460343"/>
              <a:gd name="connsiteX6" fmla="*/ 161007 w 331470"/>
              <a:gd name="connsiteY6" fmla="*/ -206 h 460343"/>
              <a:gd name="connsiteX7" fmla="*/ 327695 w 331470"/>
              <a:gd name="connsiteY7" fmla="*/ 133811 h 46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470" h="460343">
                <a:moveTo>
                  <a:pt x="327695" y="133906"/>
                </a:moveTo>
                <a:lnTo>
                  <a:pt x="306929" y="181531"/>
                </a:lnTo>
                <a:lnTo>
                  <a:pt x="185390" y="460137"/>
                </a:lnTo>
                <a:lnTo>
                  <a:pt x="134146" y="319549"/>
                </a:lnTo>
                <a:lnTo>
                  <a:pt x="-3776" y="377556"/>
                </a:lnTo>
                <a:lnTo>
                  <a:pt x="80424" y="184484"/>
                </a:lnTo>
                <a:lnTo>
                  <a:pt x="161007" y="-206"/>
                </a:lnTo>
                <a:cubicBezTo>
                  <a:pt x="186057" y="72918"/>
                  <a:pt x="250923" y="125086"/>
                  <a:pt x="327695" y="133811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9482101" y="3761246"/>
            <a:ext cx="346023" cy="480554"/>
          </a:xfrm>
          <a:custGeom>
            <a:avLst/>
            <a:gdLst>
              <a:gd name="connsiteX0" fmla="*/ 327695 w 331470"/>
              <a:gd name="connsiteY0" fmla="*/ 377556 h 460343"/>
              <a:gd name="connsiteX1" fmla="*/ 189773 w 331470"/>
              <a:gd name="connsiteY1" fmla="*/ 319548 h 460343"/>
              <a:gd name="connsiteX2" fmla="*/ 138527 w 331470"/>
              <a:gd name="connsiteY2" fmla="*/ 460137 h 460343"/>
              <a:gd name="connsiteX3" fmla="*/ 16988 w 331470"/>
              <a:gd name="connsiteY3" fmla="*/ 181531 h 460343"/>
              <a:gd name="connsiteX4" fmla="*/ -3776 w 331470"/>
              <a:gd name="connsiteY4" fmla="*/ 133906 h 460343"/>
              <a:gd name="connsiteX5" fmla="*/ 42324 w 331470"/>
              <a:gd name="connsiteY5" fmla="*/ 123048 h 460343"/>
              <a:gd name="connsiteX6" fmla="*/ 162530 w 331470"/>
              <a:gd name="connsiteY6" fmla="*/ -206 h 460343"/>
              <a:gd name="connsiteX7" fmla="*/ 243112 w 331470"/>
              <a:gd name="connsiteY7" fmla="*/ 184484 h 46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470" h="460343">
                <a:moveTo>
                  <a:pt x="327695" y="377556"/>
                </a:moveTo>
                <a:lnTo>
                  <a:pt x="189773" y="319548"/>
                </a:lnTo>
                <a:lnTo>
                  <a:pt x="138527" y="460137"/>
                </a:lnTo>
                <a:lnTo>
                  <a:pt x="16988" y="181531"/>
                </a:lnTo>
                <a:lnTo>
                  <a:pt x="-3776" y="133906"/>
                </a:lnTo>
                <a:cubicBezTo>
                  <a:pt x="11940" y="132173"/>
                  <a:pt x="27467" y="128525"/>
                  <a:pt x="42324" y="123048"/>
                </a:cubicBezTo>
                <a:cubicBezTo>
                  <a:pt x="98904" y="102188"/>
                  <a:pt x="143099" y="56906"/>
                  <a:pt x="162530" y="-206"/>
                </a:cubicBezTo>
                <a:lnTo>
                  <a:pt x="243112" y="184484"/>
                </a:ln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9249648" y="3484772"/>
            <a:ext cx="417594" cy="417663"/>
          </a:xfrm>
          <a:custGeom>
            <a:avLst/>
            <a:gdLst>
              <a:gd name="connsiteX0" fmla="*/ 396256 w 400031"/>
              <a:gd name="connsiteY0" fmla="*/ 200155 h 400097"/>
              <a:gd name="connsiteX1" fmla="*/ 265001 w 400031"/>
              <a:gd name="connsiteY1" fmla="*/ 387798 h 400097"/>
              <a:gd name="connsiteX2" fmla="*/ 218902 w 400031"/>
              <a:gd name="connsiteY2" fmla="*/ 398656 h 400097"/>
              <a:gd name="connsiteX3" fmla="*/ 174325 w 400031"/>
              <a:gd name="connsiteY3" fmla="*/ 398656 h 400097"/>
              <a:gd name="connsiteX4" fmla="*/ -2555 w 400031"/>
              <a:gd name="connsiteY4" fmla="*/ 177924 h 400097"/>
              <a:gd name="connsiteX5" fmla="*/ 218139 w 400031"/>
              <a:gd name="connsiteY5" fmla="*/ 1016 h 400097"/>
              <a:gd name="connsiteX6" fmla="*/ 396256 w 400031"/>
              <a:gd name="connsiteY6" fmla="*/ 200155 h 40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031" h="400097">
                <a:moveTo>
                  <a:pt x="396256" y="200155"/>
                </a:moveTo>
                <a:cubicBezTo>
                  <a:pt x="396161" y="284033"/>
                  <a:pt x="343773" y="358956"/>
                  <a:pt x="265001" y="387798"/>
                </a:cubicBezTo>
                <a:cubicBezTo>
                  <a:pt x="250144" y="393275"/>
                  <a:pt x="234617" y="396923"/>
                  <a:pt x="218902" y="398656"/>
                </a:cubicBezTo>
                <a:cubicBezTo>
                  <a:pt x="204042" y="400304"/>
                  <a:pt x="189182" y="400304"/>
                  <a:pt x="174325" y="398656"/>
                </a:cubicBezTo>
                <a:cubicBezTo>
                  <a:pt x="64502" y="386560"/>
                  <a:pt x="-14652" y="287738"/>
                  <a:pt x="-2555" y="177924"/>
                </a:cubicBezTo>
                <a:cubicBezTo>
                  <a:pt x="9542" y="68120"/>
                  <a:pt x="108315" y="-11090"/>
                  <a:pt x="218139" y="1016"/>
                </a:cubicBezTo>
                <a:cubicBezTo>
                  <a:pt x="319677" y="12199"/>
                  <a:pt x="396447" y="98038"/>
                  <a:pt x="396256" y="200155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 dirty="0"/>
          </a:p>
        </p:txBody>
      </p:sp>
      <p:sp>
        <p:nvSpPr>
          <p:cNvPr id="46" name="任意多边形 45"/>
          <p:cNvSpPr/>
          <p:nvPr/>
        </p:nvSpPr>
        <p:spPr>
          <a:xfrm>
            <a:off x="10359588" y="2041570"/>
            <a:ext cx="9943" cy="383111"/>
          </a:xfrm>
          <a:custGeom>
            <a:avLst/>
            <a:gdLst>
              <a:gd name="connsiteX0" fmla="*/ 0 w 9525"/>
              <a:gd name="connsiteY0" fmla="*/ 0 h 366998"/>
              <a:gd name="connsiteX1" fmla="*/ 0 w 9525"/>
              <a:gd name="connsiteY1" fmla="*/ 366998 h 36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998">
                <a:moveTo>
                  <a:pt x="0" y="0"/>
                </a:moveTo>
                <a:lnTo>
                  <a:pt x="0" y="366998"/>
                </a:lnTo>
              </a:path>
            </a:pathLst>
          </a:custGeom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0294957" y="2424682"/>
            <a:ext cx="129161" cy="365809"/>
          </a:xfrm>
          <a:prstGeom prst="roundRect">
            <a:avLst>
              <a:gd name="adj" fmla="val 25649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9322451" y="3557588"/>
            <a:ext cx="271988" cy="272032"/>
          </a:xfrm>
          <a:custGeom>
            <a:avLst/>
            <a:gdLst>
              <a:gd name="connsiteX0" fmla="*/ 396256 w 400031"/>
              <a:gd name="connsiteY0" fmla="*/ 200155 h 400097"/>
              <a:gd name="connsiteX1" fmla="*/ 265001 w 400031"/>
              <a:gd name="connsiteY1" fmla="*/ 387798 h 400097"/>
              <a:gd name="connsiteX2" fmla="*/ 218902 w 400031"/>
              <a:gd name="connsiteY2" fmla="*/ 398656 h 400097"/>
              <a:gd name="connsiteX3" fmla="*/ 174325 w 400031"/>
              <a:gd name="connsiteY3" fmla="*/ 398656 h 400097"/>
              <a:gd name="connsiteX4" fmla="*/ -2555 w 400031"/>
              <a:gd name="connsiteY4" fmla="*/ 177924 h 400097"/>
              <a:gd name="connsiteX5" fmla="*/ 218139 w 400031"/>
              <a:gd name="connsiteY5" fmla="*/ 1016 h 400097"/>
              <a:gd name="connsiteX6" fmla="*/ 396256 w 400031"/>
              <a:gd name="connsiteY6" fmla="*/ 200155 h 40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031" h="400097">
                <a:moveTo>
                  <a:pt x="396256" y="200155"/>
                </a:moveTo>
                <a:cubicBezTo>
                  <a:pt x="396161" y="284033"/>
                  <a:pt x="343773" y="358956"/>
                  <a:pt x="265001" y="387798"/>
                </a:cubicBezTo>
                <a:cubicBezTo>
                  <a:pt x="250144" y="393275"/>
                  <a:pt x="234617" y="396923"/>
                  <a:pt x="218902" y="398656"/>
                </a:cubicBezTo>
                <a:cubicBezTo>
                  <a:pt x="204042" y="400304"/>
                  <a:pt x="189182" y="400304"/>
                  <a:pt x="174325" y="398656"/>
                </a:cubicBezTo>
                <a:cubicBezTo>
                  <a:pt x="64502" y="386560"/>
                  <a:pt x="-14652" y="287738"/>
                  <a:pt x="-2555" y="177924"/>
                </a:cubicBezTo>
                <a:cubicBezTo>
                  <a:pt x="9542" y="68120"/>
                  <a:pt x="108315" y="-11090"/>
                  <a:pt x="218139" y="1016"/>
                </a:cubicBezTo>
                <a:cubicBezTo>
                  <a:pt x="319677" y="12199"/>
                  <a:pt x="396447" y="98038"/>
                  <a:pt x="396256" y="200155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2484011" y="1911211"/>
            <a:ext cx="9063597" cy="32046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36600" y="874904"/>
            <a:ext cx="191452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latin typeface="+mj-ea"/>
                <a:ea typeface="+mj-ea"/>
              </a:rPr>
              <a:t>坐标轴范围</a:t>
            </a:r>
            <a:endParaRPr lang="zh-CN" altLang="en-US" sz="3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4516" y="1467064"/>
            <a:ext cx="183151" cy="183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13596" y="1509339"/>
            <a:ext cx="183152" cy="18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876542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600" y="1650365"/>
            <a:ext cx="10718800" cy="365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366520" y="2082800"/>
            <a:ext cx="3893185" cy="1153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Matplotlib 会自动选择非常合适的坐标轴范围来绘制你的图像，但是有些情况下你也需要自己进行相关调整。使用plt.xlim()和plt.ylim()函数可以调整坐标轴的范围：</a:t>
            </a:r>
            <a:endParaRPr lang="zh-CN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21228" y="1911373"/>
            <a:ext cx="86379" cy="8637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621409" y="2246677"/>
            <a:ext cx="2200525" cy="1153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如果某些情况下你希望将坐标轴反向，你可以通过上面的函数实现，将参数顺序颠倒即可：</a:t>
            </a:r>
            <a:endParaRPr lang="zh-CN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17615" y="1996463"/>
            <a:ext cx="86379" cy="8637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8550910" y="2150745"/>
            <a:ext cx="2751455" cy="1731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相关的函数还有plt.axis()这个函数可以在一个函数调用中就完成 x 轴和 y 轴范围的设置，传递一个</a:t>
            </a:r>
            <a:endParaRPr lang="zh-CN" altLang="en-US" sz="150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[xmin, xmax, ymin, ymax]</a:t>
            </a:r>
            <a:endParaRPr lang="zh-CN" altLang="en-US" sz="150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的列表参数即可：</a:t>
            </a:r>
            <a:endParaRPr lang="zh-CN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703032" y="1997733"/>
            <a:ext cx="86379" cy="8637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336040" y="3429635"/>
            <a:ext cx="3721735" cy="12966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plt.xlim(-1, 11)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plt.ylim(-1.5, 1.5);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632450" y="3593465"/>
            <a:ext cx="2726690" cy="10547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plt.xlim(10, 0)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plt.ylim(1.2, -1.2);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454390" y="3948430"/>
            <a:ext cx="2936240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plt.axis([-1, 11, -1.5, 1.5]);</a:t>
            </a:r>
            <a:endParaRPr lang="zh-CN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97585" y="1807210"/>
            <a:ext cx="10457815" cy="3308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440583" y="2082786"/>
            <a:ext cx="0" cy="2545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406620" y="2082786"/>
            <a:ext cx="0" cy="2545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9135" y="5401310"/>
            <a:ext cx="10731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当然plt.axis()函数不仅能设置范围，还能像下面代码一样将坐标轴压缩到刚好足够绘制折线图像的大小：</a:t>
            </a:r>
            <a:endParaRPr lang="zh-CN" altLang="en-US"/>
          </a:p>
          <a:p>
            <a:pPr algn="ctr"/>
            <a:r>
              <a:rPr lang="zh-CN" altLang="en-US"/>
              <a:t>plt.axis('tight')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36600" y="528829"/>
            <a:ext cx="191452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latin typeface="+mj-ea"/>
                <a:ea typeface="+mj-ea"/>
              </a:rPr>
              <a:t>折线图标签</a:t>
            </a:r>
            <a:endParaRPr lang="zh-CN" altLang="en-US" sz="3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5848" y="967602"/>
            <a:ext cx="183151" cy="183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434928" y="1009877"/>
            <a:ext cx="183152" cy="18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876542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600" y="1805747"/>
            <a:ext cx="10718800" cy="245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36600" y="2043312"/>
            <a:ext cx="5149370" cy="3163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5045" y="2385695"/>
            <a:ext cx="4645025" cy="2461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rgbClr val="FFFF00"/>
                </a:solidFill>
              </a:rPr>
              <a:t>标题和坐标轴标签是最简单的这类标签，Matplotlib 提供了函数用来方便的设置它们：</a:t>
            </a:r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plt.plot(x, np.sin(x))</a:t>
            </a:r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plt.title("A Sine Curve")</a:t>
            </a:r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plt.xlabel("x")</a:t>
            </a:r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plt.ylabel("sin(x)");</a:t>
            </a:r>
            <a:endParaRPr lang="zh-CN" altLang="en-US" sz="2000">
              <a:solidFill>
                <a:srgbClr val="FFFF00"/>
              </a:solidFill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5815" y="1432560"/>
            <a:ext cx="5773420" cy="377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36600" y="528829"/>
            <a:ext cx="191452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latin typeface="+mj-ea"/>
                <a:ea typeface="+mj-ea"/>
              </a:rPr>
              <a:t>折线图标签</a:t>
            </a:r>
            <a:endParaRPr lang="zh-CN" altLang="en-US" sz="3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5848" y="967602"/>
            <a:ext cx="183151" cy="183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434928" y="1009877"/>
            <a:ext cx="183152" cy="18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876542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600" y="1805747"/>
            <a:ext cx="10718800" cy="245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36600" y="2043430"/>
            <a:ext cx="5149215" cy="3954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2965" y="2193290"/>
            <a:ext cx="4949190" cy="3733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rgbClr val="FFFF00"/>
                </a:solidFill>
              </a:rPr>
              <a:t>当一幅图中绘制了多条折线时，如果能够绘制一个线条对应的图例能让图表更加清晰。Matplotlib 也内建了函数来快速创建图例。估计你也猜到了，通过plt.legend()函数可以实现这个需求。虽然有很多种正确的方法来指定图例，我认为最简单的方法是通过在绘制每条线条时指定对应的label关键字参数来使用这个函数：</a:t>
            </a:r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plt.plot(x, np.sin(x), '-g', label='sin(x)')</a:t>
            </a:r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plt.plot(x, np.cos(x), ':b', label='cos(x)')</a:t>
            </a:r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plt.axis('equal')</a:t>
            </a:r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plt.legend();</a:t>
            </a:r>
            <a:endParaRPr lang="zh-CN" altLang="en-US" sz="2000">
              <a:solidFill>
                <a:srgbClr val="FFFF00"/>
              </a:solidFill>
            </a:endParaRPr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5815" y="2043430"/>
            <a:ext cx="6196330" cy="388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2334" y="2754066"/>
            <a:ext cx="2540000" cy="1230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  <a:sym typeface="+mn-ea"/>
              </a:rPr>
              <a:t>有关散点图</a:t>
            </a:r>
            <a:endParaRPr lang="zh-CN" altLang="en-US" sz="4000" dirty="0">
              <a:solidFill>
                <a:srgbClr val="FFFFFF"/>
              </a:solidFill>
            </a:endParaRPr>
          </a:p>
          <a:p>
            <a:pPr algn="ctr"/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#03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1838" y="6162908"/>
            <a:ext cx="107283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96114" y="1811959"/>
            <a:ext cx="5399773" cy="2271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78664" y="1913559"/>
            <a:ext cx="5399773" cy="2271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778722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962511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454077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594933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925046" y="6301988"/>
            <a:ext cx="120650" cy="12065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0592" y="1486829"/>
            <a:ext cx="7270816" cy="38391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30200" dist="50800" dir="5400000" algn="ctr" rotWithShape="0">
              <a:schemeClr val="accent1">
                <a:lumMod val="75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11843" y="5151200"/>
            <a:ext cx="1114426" cy="343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752303" y="1907396"/>
            <a:ext cx="866172" cy="866172"/>
            <a:chOff x="2752303" y="1907396"/>
            <a:chExt cx="866172" cy="866172"/>
          </a:xfrm>
        </p:grpSpPr>
        <p:sp>
          <p:nvSpPr>
            <p:cNvPr id="35" name="矩形 34"/>
            <p:cNvSpPr/>
            <p:nvPr/>
          </p:nvSpPr>
          <p:spPr>
            <a:xfrm>
              <a:off x="2752303" y="1907396"/>
              <a:ext cx="866172" cy="8661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2946834" y="2025249"/>
              <a:ext cx="477111" cy="613429"/>
            </a:xfrm>
            <a:custGeom>
              <a:avLst/>
              <a:gdLst>
                <a:gd name="connsiteX0" fmla="*/ 0 w 133350"/>
                <a:gd name="connsiteY0" fmla="*/ 0 h 171450"/>
                <a:gd name="connsiteX1" fmla="*/ 133350 w 133350"/>
                <a:gd name="connsiteY1" fmla="*/ 0 h 171450"/>
                <a:gd name="connsiteX2" fmla="*/ 133350 w 133350"/>
                <a:gd name="connsiteY2" fmla="*/ 171450 h 171450"/>
                <a:gd name="connsiteX3" fmla="*/ 0 w 1333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71450">
                  <a:moveTo>
                    <a:pt x="0" y="0"/>
                  </a:moveTo>
                  <a:lnTo>
                    <a:pt x="133350" y="0"/>
                  </a:lnTo>
                  <a:lnTo>
                    <a:pt x="133350" y="171450"/>
                  </a:lnTo>
                  <a:lnTo>
                    <a:pt x="0" y="171450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3117230" y="2229725"/>
              <a:ext cx="136317" cy="204476"/>
            </a:xfrm>
            <a:custGeom>
              <a:avLst/>
              <a:gdLst>
                <a:gd name="connsiteX0" fmla="*/ 3062 w 38100"/>
                <a:gd name="connsiteY0" fmla="*/ 28044 h 57150"/>
                <a:gd name="connsiteX1" fmla="*/ 17974 w 38100"/>
                <a:gd name="connsiteY1" fmla="*/ 0 h 57150"/>
                <a:gd name="connsiteX2" fmla="*/ 37146 w 38100"/>
                <a:gd name="connsiteY2" fmla="*/ 32522 h 57150"/>
                <a:gd name="connsiteX3" fmla="*/ 17974 w 38100"/>
                <a:gd name="connsiteY3" fmla="*/ 57150 h 57150"/>
                <a:gd name="connsiteX4" fmla="*/ 3062 w 38100"/>
                <a:gd name="connsiteY4" fmla="*/ 280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57150">
                  <a:moveTo>
                    <a:pt x="3062" y="28044"/>
                  </a:moveTo>
                  <a:cubicBezTo>
                    <a:pt x="9879" y="19089"/>
                    <a:pt x="15133" y="6717"/>
                    <a:pt x="17974" y="0"/>
                  </a:cubicBezTo>
                  <a:cubicBezTo>
                    <a:pt x="22944" y="6717"/>
                    <a:pt x="33738" y="23567"/>
                    <a:pt x="37146" y="32522"/>
                  </a:cubicBezTo>
                  <a:cubicBezTo>
                    <a:pt x="41406" y="43716"/>
                    <a:pt x="30755" y="57150"/>
                    <a:pt x="17974" y="57150"/>
                  </a:cubicBezTo>
                  <a:cubicBezTo>
                    <a:pt x="5193" y="57150"/>
                    <a:pt x="-5459" y="39239"/>
                    <a:pt x="3062" y="28044"/>
                  </a:cubicBez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878675" y="2025249"/>
              <a:ext cx="613428" cy="17038"/>
            </a:xfrm>
            <a:custGeom>
              <a:avLst/>
              <a:gdLst>
                <a:gd name="connsiteX0" fmla="*/ 0 w 171450"/>
                <a:gd name="connsiteY0" fmla="*/ 0 h 4762"/>
                <a:gd name="connsiteX1" fmla="*/ 171450 w 171450"/>
                <a:gd name="connsiteY1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4762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878675" y="2638678"/>
              <a:ext cx="613428" cy="17038"/>
            </a:xfrm>
            <a:custGeom>
              <a:avLst/>
              <a:gdLst>
                <a:gd name="connsiteX0" fmla="*/ 0 w 171450"/>
                <a:gd name="connsiteY0" fmla="*/ 0 h 4762"/>
                <a:gd name="connsiteX1" fmla="*/ 171450 w 171450"/>
                <a:gd name="connsiteY1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4762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2878675" y="2331964"/>
              <a:ext cx="68159" cy="17038"/>
            </a:xfrm>
            <a:custGeom>
              <a:avLst/>
              <a:gdLst>
                <a:gd name="connsiteX0" fmla="*/ 0 w 19050"/>
                <a:gd name="connsiteY0" fmla="*/ 0 h 4762"/>
                <a:gd name="connsiteX1" fmla="*/ 19050 w 19050"/>
                <a:gd name="connsiteY1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4762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423944" y="2331964"/>
              <a:ext cx="68159" cy="17038"/>
            </a:xfrm>
            <a:custGeom>
              <a:avLst/>
              <a:gdLst>
                <a:gd name="connsiteX0" fmla="*/ 0 w 19050"/>
                <a:gd name="connsiteY0" fmla="*/ 0 h 4762"/>
                <a:gd name="connsiteX1" fmla="*/ 19050 w 19050"/>
                <a:gd name="connsiteY1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4762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836288" y="3360009"/>
            <a:ext cx="154299" cy="1542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69212" y="3395624"/>
            <a:ext cx="154300" cy="1542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326466" y="1983614"/>
            <a:ext cx="8423" cy="294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34549" y="1898562"/>
            <a:ext cx="4328814" cy="31159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第二种更强大的绘制散点图的方法是使用plt.scatter函数，它的使用方法和plt.plot类似：</a:t>
            </a:r>
            <a:endParaRPr lang="zh-CN" altLang="en-US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plt.scatter(x, y, marker='o')</a:t>
            </a:r>
            <a:endParaRPr lang="zh-CN" altLang="en-US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plt.scatter和plt.plot的主要区别在于，plt.scatter可以针对每个点设置不同属性（大小、填充颜色、边缘颜色等），还可以通过数据集合对这些属性进行设置。</a:t>
            </a:r>
            <a:endParaRPr lang="zh-CN" altLang="en-US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45" name="等腰三角形 44">
            <a:hlinkClick r:id="" action="ppaction://hlinkshowjump?jump=nextslide"/>
          </p:cNvPr>
          <p:cNvSpPr/>
          <p:nvPr/>
        </p:nvSpPr>
        <p:spPr>
          <a:xfrm rot="5400000">
            <a:off x="10141699" y="3357142"/>
            <a:ext cx="114324" cy="9855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7" name="椭圆 46">
            <a:hlinkClick r:id="" action="ppaction://hlinkshowjump?jump=previousslide"/>
          </p:cNvPr>
          <p:cNvSpPr/>
          <p:nvPr/>
        </p:nvSpPr>
        <p:spPr>
          <a:xfrm rot="10800000">
            <a:off x="1863075" y="3262274"/>
            <a:ext cx="288290" cy="2882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060331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0625" y="1486535"/>
            <a:ext cx="7270750" cy="45669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30200" dist="50800" dir="5400000" algn="ctr" rotWithShape="0">
              <a:schemeClr val="accent1">
                <a:lumMod val="75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752303" y="1907396"/>
            <a:ext cx="866172" cy="866172"/>
            <a:chOff x="2752303" y="1907396"/>
            <a:chExt cx="866172" cy="866172"/>
          </a:xfrm>
        </p:grpSpPr>
        <p:sp>
          <p:nvSpPr>
            <p:cNvPr id="35" name="矩形 34"/>
            <p:cNvSpPr/>
            <p:nvPr/>
          </p:nvSpPr>
          <p:spPr>
            <a:xfrm>
              <a:off x="2752303" y="1907396"/>
              <a:ext cx="866172" cy="8661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2946834" y="2025249"/>
              <a:ext cx="477111" cy="613429"/>
            </a:xfrm>
            <a:custGeom>
              <a:avLst/>
              <a:gdLst>
                <a:gd name="connsiteX0" fmla="*/ 0 w 133350"/>
                <a:gd name="connsiteY0" fmla="*/ 0 h 171450"/>
                <a:gd name="connsiteX1" fmla="*/ 133350 w 133350"/>
                <a:gd name="connsiteY1" fmla="*/ 0 h 171450"/>
                <a:gd name="connsiteX2" fmla="*/ 133350 w 133350"/>
                <a:gd name="connsiteY2" fmla="*/ 171450 h 171450"/>
                <a:gd name="connsiteX3" fmla="*/ 0 w 1333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71450">
                  <a:moveTo>
                    <a:pt x="0" y="0"/>
                  </a:moveTo>
                  <a:lnTo>
                    <a:pt x="133350" y="0"/>
                  </a:lnTo>
                  <a:lnTo>
                    <a:pt x="133350" y="171450"/>
                  </a:lnTo>
                  <a:lnTo>
                    <a:pt x="0" y="171450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3117230" y="2229725"/>
              <a:ext cx="136317" cy="204476"/>
            </a:xfrm>
            <a:custGeom>
              <a:avLst/>
              <a:gdLst>
                <a:gd name="connsiteX0" fmla="*/ 3062 w 38100"/>
                <a:gd name="connsiteY0" fmla="*/ 28044 h 57150"/>
                <a:gd name="connsiteX1" fmla="*/ 17974 w 38100"/>
                <a:gd name="connsiteY1" fmla="*/ 0 h 57150"/>
                <a:gd name="connsiteX2" fmla="*/ 37146 w 38100"/>
                <a:gd name="connsiteY2" fmla="*/ 32522 h 57150"/>
                <a:gd name="connsiteX3" fmla="*/ 17974 w 38100"/>
                <a:gd name="connsiteY3" fmla="*/ 57150 h 57150"/>
                <a:gd name="connsiteX4" fmla="*/ 3062 w 38100"/>
                <a:gd name="connsiteY4" fmla="*/ 280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57150">
                  <a:moveTo>
                    <a:pt x="3062" y="28044"/>
                  </a:moveTo>
                  <a:cubicBezTo>
                    <a:pt x="9879" y="19089"/>
                    <a:pt x="15133" y="6717"/>
                    <a:pt x="17974" y="0"/>
                  </a:cubicBezTo>
                  <a:cubicBezTo>
                    <a:pt x="22944" y="6717"/>
                    <a:pt x="33738" y="23567"/>
                    <a:pt x="37146" y="32522"/>
                  </a:cubicBezTo>
                  <a:cubicBezTo>
                    <a:pt x="41406" y="43716"/>
                    <a:pt x="30755" y="57150"/>
                    <a:pt x="17974" y="57150"/>
                  </a:cubicBezTo>
                  <a:cubicBezTo>
                    <a:pt x="5193" y="57150"/>
                    <a:pt x="-5459" y="39239"/>
                    <a:pt x="3062" y="28044"/>
                  </a:cubicBez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878675" y="2025249"/>
              <a:ext cx="613428" cy="17038"/>
            </a:xfrm>
            <a:custGeom>
              <a:avLst/>
              <a:gdLst>
                <a:gd name="connsiteX0" fmla="*/ 0 w 171450"/>
                <a:gd name="connsiteY0" fmla="*/ 0 h 4762"/>
                <a:gd name="connsiteX1" fmla="*/ 171450 w 171450"/>
                <a:gd name="connsiteY1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4762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878675" y="2638678"/>
              <a:ext cx="613428" cy="17038"/>
            </a:xfrm>
            <a:custGeom>
              <a:avLst/>
              <a:gdLst>
                <a:gd name="connsiteX0" fmla="*/ 0 w 171450"/>
                <a:gd name="connsiteY0" fmla="*/ 0 h 4762"/>
                <a:gd name="connsiteX1" fmla="*/ 171450 w 171450"/>
                <a:gd name="connsiteY1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4762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2878675" y="2331964"/>
              <a:ext cx="68159" cy="17038"/>
            </a:xfrm>
            <a:custGeom>
              <a:avLst/>
              <a:gdLst>
                <a:gd name="connsiteX0" fmla="*/ 0 w 19050"/>
                <a:gd name="connsiteY0" fmla="*/ 0 h 4762"/>
                <a:gd name="connsiteX1" fmla="*/ 19050 w 19050"/>
                <a:gd name="connsiteY1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4762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423944" y="2331964"/>
              <a:ext cx="68159" cy="17038"/>
            </a:xfrm>
            <a:custGeom>
              <a:avLst/>
              <a:gdLst>
                <a:gd name="connsiteX0" fmla="*/ 0 w 19050"/>
                <a:gd name="connsiteY0" fmla="*/ 0 h 4762"/>
                <a:gd name="connsiteX1" fmla="*/ 19050 w 19050"/>
                <a:gd name="connsiteY1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4762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836288" y="3360009"/>
            <a:ext cx="154299" cy="1542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69212" y="3395624"/>
            <a:ext cx="154300" cy="1542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289804" y="1983614"/>
            <a:ext cx="45085" cy="401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34535" y="1898650"/>
            <a:ext cx="5197475" cy="4154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让我们通过一个随机值数据集绘制不同颜色和大小的散点图来说明。为了更好的查看重叠的结果，我们还使用了alpha关键字参数对点的透明度进行了调整：</a:t>
            </a:r>
            <a:endParaRPr lang="zh-CN" altLang="en-US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rng = np.random.RandomState(0)</a:t>
            </a:r>
            <a:endParaRPr lang="zh-CN" altLang="en-US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x = rng.randn(100)</a:t>
            </a:r>
            <a:endParaRPr lang="zh-CN" altLang="en-US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y = rng.randn(100)</a:t>
            </a:r>
            <a:endParaRPr lang="zh-CN" altLang="en-US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colors = rng.rand(100)</a:t>
            </a:r>
            <a:endParaRPr lang="zh-CN" altLang="en-US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sizes = 1000 * rng.rand(100)</a:t>
            </a:r>
            <a:endParaRPr lang="zh-CN" altLang="en-US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plt.scatter(x, y, c=colors, s=sizes,alpha=0.3,cmap='viridis')</a:t>
            </a:r>
            <a:endParaRPr lang="zh-CN" altLang="en-US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plt.colorbar();  # 显示颜色对比条</a:t>
            </a:r>
            <a:endParaRPr lang="zh-CN" altLang="en-US" dirty="0">
              <a:latin typeface="+mn-ea"/>
            </a:endParaRPr>
          </a:p>
        </p:txBody>
      </p:sp>
      <p:sp>
        <p:nvSpPr>
          <p:cNvPr id="44" name="椭圆 43">
            <a:hlinkClick r:id="" action="ppaction://hlinkshowjump?jump=nextslide"/>
          </p:cNvPr>
          <p:cNvSpPr/>
          <p:nvPr/>
        </p:nvSpPr>
        <p:spPr>
          <a:xfrm>
            <a:off x="10040636" y="3262274"/>
            <a:ext cx="288290" cy="2882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hlinkClick r:id="" action="ppaction://hlinkshowjump?jump=previousslide"/>
          </p:cNvPr>
          <p:cNvSpPr/>
          <p:nvPr/>
        </p:nvSpPr>
        <p:spPr>
          <a:xfrm rot="10800000">
            <a:off x="1863075" y="3262274"/>
            <a:ext cx="288290" cy="2882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060331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36600" y="874904"/>
            <a:ext cx="191452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latin typeface="+mj-ea"/>
                <a:ea typeface="+mj-ea"/>
              </a:rPr>
              <a:t>散点图图示</a:t>
            </a:r>
            <a:endParaRPr lang="zh-CN" altLang="en-US" sz="3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5848" y="967602"/>
            <a:ext cx="183151" cy="183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434928" y="1009877"/>
            <a:ext cx="183152" cy="18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876542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6600" y="1336675"/>
            <a:ext cx="10718800" cy="46202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1456055"/>
            <a:ext cx="6351270" cy="4476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49870" y="1739265"/>
            <a:ext cx="3317240" cy="3713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92D050"/>
                </a:solidFill>
              </a:rPr>
              <a:t>注意图表右边有一个颜色对比条（这里通过color</a:t>
            </a:r>
            <a:r>
              <a:rPr lang="en-US" altLang="zh-CN" sz="2400">
                <a:solidFill>
                  <a:srgbClr val="92D050"/>
                </a:solidFill>
              </a:rPr>
              <a:t>bar</a:t>
            </a:r>
            <a:r>
              <a:rPr lang="zh-CN" altLang="en-US" sz="2400">
                <a:solidFill>
                  <a:srgbClr val="92D050"/>
                </a:solidFill>
              </a:rPr>
              <a:t>()函数输出），图表中的点大小的单位是像素。使用这种方法，散点的颜色和大小都能用来展示数据信息，在希望展示多个维度数据集合的情况下很直观。</a:t>
            </a:r>
            <a:endParaRPr lang="zh-CN" altLang="en-US" sz="240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14254" y="2754066"/>
            <a:ext cx="2540000" cy="615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  <a:sym typeface="+mn-ea"/>
              </a:rPr>
              <a:t>有关直方图</a:t>
            </a:r>
            <a:endParaRPr lang="zh-CN" altLang="en-US" sz="40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#04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1838" y="6162908"/>
            <a:ext cx="107283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838" y="6239103"/>
            <a:ext cx="47128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</a:rPr>
              <a:t>20XX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80774" y="6239103"/>
            <a:ext cx="97462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/>
                </a:solidFill>
              </a:rPr>
              <a:t>March·27th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96114" y="1811959"/>
            <a:ext cx="5399773" cy="2271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78664" y="1913559"/>
            <a:ext cx="5399773" cy="2271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858652" y="6260069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zh-CN" altLang="en-US" dirty="0"/>
              <a:t>背景与意义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42441" y="6260069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</a:rPr>
              <a:t>方法及过程</a:t>
            </a:r>
            <a:endParaRPr lang="zh-CN" altLang="en-US" sz="12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26230" y="6260069"/>
            <a:ext cx="10772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</a:rPr>
              <a:t>成果展示及应用</a:t>
            </a:r>
            <a:endParaRPr lang="zh-CN" altLang="en-US" sz="12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717795" y="6260069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总结致谢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551897" y="6301988"/>
            <a:ext cx="120650" cy="12065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36600" y="874904"/>
            <a:ext cx="114871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latin typeface="+mj-ea"/>
                <a:ea typeface="+mj-ea"/>
              </a:rPr>
              <a:t>直方图</a:t>
            </a:r>
            <a:endParaRPr lang="zh-CN" altLang="en-US" sz="3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5848" y="967602"/>
            <a:ext cx="183151" cy="183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434928" y="1009877"/>
            <a:ext cx="183152" cy="18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876542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113242" y="1935480"/>
            <a:ext cx="2387876" cy="34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743315" y="1935480"/>
            <a:ext cx="3330575" cy="3557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77875" y="1746250"/>
            <a:ext cx="7833360" cy="3866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5510" y="1936115"/>
            <a:ext cx="7581265" cy="3557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6500" y="2104390"/>
            <a:ext cx="70389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E8CCD"/>
                </a:solidFill>
              </a:rPr>
              <a:t>一个简单的直方图可以是我们开始理解数据集的第一步。前面我们看到了 Matplotlib 的直方图函数，我们可以用一行代码绘制基础的直方图，当然首先需要将需要用的包导入。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import numpy as np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import matplotlib.pyplot as plt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data = np.random.randn(1000)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plt.hist(data);</a:t>
            </a:r>
            <a:endParaRPr lang="zh-CN" altLang="en-US">
              <a:solidFill>
                <a:srgbClr val="FE8CCD"/>
              </a:solidFill>
            </a:endParaRPr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315" y="2719705"/>
            <a:ext cx="3328035" cy="232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36600" y="874904"/>
            <a:ext cx="114871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latin typeface="+mj-ea"/>
                <a:ea typeface="+mj-ea"/>
              </a:rPr>
              <a:t>直方图</a:t>
            </a:r>
            <a:endParaRPr lang="zh-CN" altLang="en-US" sz="3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5848" y="967602"/>
            <a:ext cx="183151" cy="183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434928" y="1009877"/>
            <a:ext cx="183152" cy="18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876542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113242" y="1935480"/>
            <a:ext cx="2387876" cy="34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743315" y="1935480"/>
            <a:ext cx="3330575" cy="3557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77875" y="1746250"/>
            <a:ext cx="7833360" cy="3866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5510" y="1936115"/>
            <a:ext cx="7581265" cy="3557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6500" y="2104390"/>
            <a:ext cx="70389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E8CCD"/>
                </a:solidFill>
              </a:rPr>
              <a:t>plt.hist文档中有更多关于个性化参数的信息。作者发现联合使用histtype='stepfilled'和alpha参数设置透明度在对不同分布的数据集进行比较展示时很有用：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x1 = np.random.normal(0, 0.8, 1000)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x2 = np.random.normal(-2, 1, 1000)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x3 = np.random.normal(3, 2, 1000)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kwargs = dict(histtype='stepfilled', alpha=0.3, density=True, bins=40)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plt.hist(x1, **kwargs)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plt.hist(x2, **kwargs)</a:t>
            </a:r>
            <a:endParaRPr lang="zh-CN" altLang="en-US">
              <a:solidFill>
                <a:srgbClr val="FE8CCD"/>
              </a:solidFill>
            </a:endParaRPr>
          </a:p>
          <a:p>
            <a:r>
              <a:rPr lang="zh-CN" altLang="en-US">
                <a:solidFill>
                  <a:srgbClr val="FE8CCD"/>
                </a:solidFill>
              </a:rPr>
              <a:t>plt.hist(x3, **kwargs);</a:t>
            </a:r>
            <a:endParaRPr lang="zh-CN" altLang="en-US">
              <a:solidFill>
                <a:srgbClr val="FE8CCD"/>
              </a:solidFill>
            </a:endParaRPr>
          </a:p>
        </p:txBody>
      </p:sp>
      <p:pic>
        <p:nvPicPr>
          <p:cNvPr id="6" name="图片 5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315" y="2625725"/>
            <a:ext cx="3371850" cy="217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813731" y="914401"/>
            <a:ext cx="8646432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42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40112" y="1025913"/>
            <a:ext cx="8646432" cy="5029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40112" y="1025914"/>
            <a:ext cx="8520051" cy="491768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4397" y="1291026"/>
            <a:ext cx="368363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dirty="0">
                <a:solidFill>
                  <a:schemeClr val="accent1"/>
                </a:solidFill>
              </a:rPr>
              <a:t>选择自己想要的</a:t>
            </a:r>
            <a:r>
              <a:rPr lang="en-US" altLang="zh-CN" sz="3000" dirty="0">
                <a:solidFill>
                  <a:schemeClr val="accent1"/>
                </a:solidFill>
              </a:rPr>
              <a:t>colors</a:t>
            </a:r>
            <a:endParaRPr lang="en-US" altLang="zh-CN" sz="3000" dirty="0">
              <a:solidFill>
                <a:schemeClr val="accent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64397" y="2420111"/>
            <a:ext cx="304800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dirty="0">
                <a:solidFill>
                  <a:schemeClr val="accent1"/>
                </a:solidFill>
              </a:rPr>
              <a:t>设置坐标轴和标签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64397" y="3549196"/>
            <a:ext cx="190500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dirty="0">
                <a:solidFill>
                  <a:schemeClr val="accent1"/>
                </a:solidFill>
              </a:rPr>
              <a:t>有关散点图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564397" y="4678281"/>
            <a:ext cx="190500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dirty="0">
                <a:solidFill>
                  <a:schemeClr val="accent1"/>
                </a:solidFill>
              </a:rPr>
              <a:t>有关直方图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653066" y="1261233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#01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653066" y="2390318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#02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653066" y="3519403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#03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653066" y="4648488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#04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5213" y="1325362"/>
            <a:ext cx="1288814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0" b="1" dirty="0">
                <a:solidFill>
                  <a:schemeClr val="bg1"/>
                </a:solidFill>
              </a:rPr>
              <a:t>目录</a:t>
            </a:r>
            <a:endParaRPr lang="zh-CN" altLang="en-US" sz="50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7964" y="1025913"/>
            <a:ext cx="15853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CONTENTES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cap="all" dirty="0">
                <a:solidFill>
                  <a:schemeClr val="bg1"/>
                </a:solidFill>
              </a:rPr>
              <a:t>Academic report</a:t>
            </a:r>
            <a:endParaRPr lang="en-US" altLang="zh-CN" sz="1000" cap="all" dirty="0">
              <a:solidFill>
                <a:schemeClr val="bg1"/>
              </a:solidFill>
            </a:endParaRPr>
          </a:p>
          <a:p>
            <a:r>
              <a:rPr lang="en-US" altLang="zh-CN" sz="1000" cap="all" dirty="0">
                <a:solidFill>
                  <a:schemeClr val="bg1"/>
                </a:solidFill>
              </a:rPr>
              <a:t>presentation</a:t>
            </a:r>
            <a:endParaRPr lang="zh-CN" altLang="en-US" sz="1000" cap="all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1838" y="5649549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just"/>
            <a:r>
              <a:rPr lang="en-US" altLang="zh-CN" sz="1000" b="1" dirty="0">
                <a:solidFill>
                  <a:schemeClr val="bg1"/>
                </a:solidFill>
              </a:rPr>
              <a:t>S</a:t>
            </a:r>
            <a:r>
              <a:rPr lang="zh-CN" altLang="en-US" sz="1000" b="1" dirty="0">
                <a:solidFill>
                  <a:schemeClr val="bg1"/>
                </a:solidFill>
              </a:rPr>
              <a:t>ea, all water, recedes a rivers</a:t>
            </a:r>
            <a:r>
              <a:rPr lang="en-US" altLang="zh-CN" sz="1000" b="1" dirty="0">
                <a:solidFill>
                  <a:schemeClr val="bg1"/>
                </a:solidFill>
              </a:rPr>
              <a:t>;</a:t>
            </a:r>
            <a:endParaRPr lang="en-US" altLang="zh-CN" sz="1000" b="1" dirty="0">
              <a:solidFill>
                <a:schemeClr val="bg1"/>
              </a:solidFill>
            </a:endParaRPr>
          </a:p>
          <a:p>
            <a:pPr algn="just"/>
            <a:r>
              <a:rPr lang="zh-CN" altLang="en-US" sz="1000" b="1" dirty="0">
                <a:solidFill>
                  <a:schemeClr val="bg1"/>
                </a:solidFill>
              </a:rPr>
              <a:t>utmost wit listens to all sides</a:t>
            </a:r>
            <a:r>
              <a:rPr lang="en-US" altLang="zh-CN" sz="1000" b="1" dirty="0">
                <a:solidFill>
                  <a:schemeClr val="bg1"/>
                </a:solidFill>
              </a:rPr>
              <a:t>.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36600" y="874904"/>
            <a:ext cx="114871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latin typeface="+mj-ea"/>
                <a:ea typeface="+mj-ea"/>
              </a:rPr>
              <a:t>直方图</a:t>
            </a:r>
            <a:endParaRPr lang="zh-CN" altLang="en-US" sz="3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5848" y="967602"/>
            <a:ext cx="183151" cy="183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434928" y="1009877"/>
            <a:ext cx="183152" cy="18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876542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6600" y="1746250"/>
            <a:ext cx="10694035" cy="43326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5510" y="1936115"/>
            <a:ext cx="10461625" cy="405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6500" y="2104390"/>
            <a:ext cx="100514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range：元组(tuple)或None。剔除较大和较小的离群值，给出全局范围。如果为None，则默认为(x.min(), x.max())。如果bins取值为序列，则range无效，python会基于bins的取值画图。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density：布尔值。如果为true，则返回的元组的第一个参数frequency将为频率而非默认的频数。可自行验证sum(frequency)。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weights：与x形状相同的权重数组。将x中的每个元素乘以对应权重值再计数。如果normed或density取值为True，则会对权重进行归一化处理。这个参数可用于绘制已合并的数据的直方图。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cumulative：布尔值。如果为True，则计算累计频数。如果normed或density取值为True，则计算累计频率。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bottom：数组，标量值或None。每个柱子底部相对于y=0的位置。如果是标量值，则每个柱子相对于y=0向上/向下的偏移量相同。如果是数组，则根据数组元素取值移动对应的柱子。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histtype：{'bar', 'barstacked', 'step', 'stepfilled'}。'bar'是传统的条形直方图；'barstacked'是堆叠的条形直方图；'step'是未填充的条形直方图，只有外边框；'stepfilled'是有填充的直方图。当histtype取值为'step'或'stepfilled'，rwidth设置失效，即不能指定柱子之间的间隔，默认连接在一起。</a:t>
            </a:r>
            <a:endParaRPr lang="zh-CN" altLang="en-US">
              <a:solidFill>
                <a:srgbClr val="FFC000"/>
              </a:solidFill>
            </a:endParaRPr>
          </a:p>
          <a:p>
            <a:endParaRPr lang="zh-CN" altLang="en-US">
              <a:solidFill>
                <a:srgbClr val="FE8CCD"/>
              </a:solidFill>
            </a:endParaRPr>
          </a:p>
          <a:p>
            <a:endParaRPr lang="zh-CN" altLang="en-US">
              <a:solidFill>
                <a:srgbClr val="FE8CC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36600" y="874904"/>
            <a:ext cx="114871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latin typeface="+mj-ea"/>
                <a:ea typeface="+mj-ea"/>
              </a:rPr>
              <a:t>直方图</a:t>
            </a:r>
            <a:endParaRPr lang="zh-CN" altLang="en-US" sz="3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5848" y="967602"/>
            <a:ext cx="183151" cy="183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434928" y="1009877"/>
            <a:ext cx="183152" cy="18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876542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6600" y="1746250"/>
            <a:ext cx="10694035" cy="43326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5510" y="1936115"/>
            <a:ext cx="10461625" cy="405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6500" y="2104390"/>
            <a:ext cx="100514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align：{'left', 'mid', 'right'}。'left'：柱子的中心位于bins的左边缘；'mid'：柱子位于bins左右边缘之间；'right'：柱子的中心位于bins的右边缘。</a:t>
            </a:r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orientation：{'horizontal', 'vertical'}：如果取值为horizontal，则条形图将以y轴为基线，水平排列。</a:t>
            </a:r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rwidth：标量值或None。柱子的宽度占bins宽的比例。例：当bins=range(1,8)时，每个柱子默认宽为1，若设置rwidth=0.8，则柱子的宽度将为0.8，柱子之间的距离为0.2。</a:t>
            </a:r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log：布尔值。如果取值为True，则坐标轴的刻度为对数刻度。如果log为True且x是一维数组，则计数为0的取值将被剔除，仅返回非空的(frequency, bins, patches）。</a:t>
            </a:r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color：具体颜色，数组（元素为颜色）或None。</a:t>
            </a:r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label：字符串（序列）或None。有多个数据集时，用label参数做标注区分。</a:t>
            </a:r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stacked：布尔值。如果取值为True，则输出的图为多个数据集堆叠累计的结果，；如果取值为False且histtype='bar'或'step'，则多个数据集的柱子并排排列。</a:t>
            </a:r>
            <a:endParaRPr lang="zh-CN" altLang="en-US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90299" y="5851131"/>
            <a:ext cx="424180" cy="230505"/>
          </a:xfrm>
        </p:spPr>
        <p:txBody>
          <a:bodyPr>
            <a:sp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967720" y="6083365"/>
            <a:ext cx="487680" cy="230505"/>
          </a:xfrm>
        </p:spPr>
        <p:txBody>
          <a:bodyPr>
            <a:spAutoFit/>
          </a:bodyPr>
          <a:lstStyle/>
          <a:p>
            <a:r>
              <a:rPr lang="en-US" altLang="zh-CN" dirty="0"/>
              <a:t>05·21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6789" y="2754066"/>
            <a:ext cx="4911090" cy="1230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sym typeface="+mn-ea"/>
              </a:rPr>
              <a:t>选择自己想要的</a:t>
            </a:r>
            <a:r>
              <a:rPr lang="en-US" altLang="zh-CN" sz="4000" dirty="0">
                <a:solidFill>
                  <a:schemeClr val="accent1"/>
                </a:solidFill>
                <a:sym typeface="+mn-ea"/>
              </a:rPr>
              <a:t>colors</a:t>
            </a:r>
            <a:endParaRPr lang="en-US" altLang="zh-CN" sz="4000" dirty="0">
              <a:solidFill>
                <a:schemeClr val="accent1"/>
              </a:solidFill>
            </a:endParaRPr>
          </a:p>
          <a:p>
            <a:pPr algn="ctr"/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#01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92753" y="6301988"/>
            <a:ext cx="120650" cy="12065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731838" y="6162908"/>
            <a:ext cx="107283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96114" y="1811959"/>
            <a:ext cx="5399773" cy="2271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78664" y="1913559"/>
            <a:ext cx="5399773" cy="2271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4120" y="2780030"/>
            <a:ext cx="4906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选择自己想要的</a:t>
            </a:r>
            <a:r>
              <a:rPr lang="en-US" altLang="zh-CN" sz="3600" dirty="0">
                <a:solidFill>
                  <a:schemeClr val="bg1"/>
                </a:solidFill>
                <a:sym typeface="+mn-ea"/>
              </a:rPr>
              <a:t>colors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椭圆 59"/>
          <p:cNvSpPr/>
          <p:nvPr/>
        </p:nvSpPr>
        <p:spPr>
          <a:xfrm>
            <a:off x="8036059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921984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711414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852270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814805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32797" y="2632510"/>
            <a:ext cx="7582417" cy="141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17500" dist="203200" dir="5400000" sx="96000" sy="96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892341" y="2824782"/>
            <a:ext cx="204216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通过名称简写指定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231255" y="2935605"/>
            <a:ext cx="3853180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plt.plot(x, np.sin(x - 1), color='g')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32797" y="4321744"/>
            <a:ext cx="7582417" cy="141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17500" dist="203200" dir="5400000" sx="96000" sy="96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892341" y="4514016"/>
            <a:ext cx="2408555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介于</a:t>
            </a:r>
            <a:r>
              <a:rPr lang="en-US" altLang="zh-CN" sz="2000" b="1" dirty="0">
                <a:solidFill>
                  <a:schemeClr val="accent1"/>
                </a:solidFill>
              </a:rPr>
              <a:t>0-1</a:t>
            </a:r>
            <a:r>
              <a:rPr lang="zh-CN" altLang="en-US" sz="2000" b="1" dirty="0">
                <a:solidFill>
                  <a:schemeClr val="accent1"/>
                </a:solidFill>
              </a:rPr>
              <a:t>之间的灰度值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414135" y="4514215"/>
            <a:ext cx="4597400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plt.plot(x, np.sin(x - 2), color='0.75')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52667" y="3986232"/>
            <a:ext cx="2386988" cy="825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2797" y="943276"/>
            <a:ext cx="7582417" cy="141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17500" dist="203200" dir="5400000" sx="96000" sy="96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892341" y="1135548"/>
            <a:ext cx="153162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颜色名称指定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189345" y="1172845"/>
            <a:ext cx="4126230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plt.plot(x, np.sin(x - 0), color='blue')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899070" y="2188535"/>
            <a:ext cx="12904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748910" y="2188535"/>
            <a:ext cx="180658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92341" y="1534970"/>
            <a:ext cx="1806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892341" y="3224204"/>
            <a:ext cx="1806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892341" y="4913438"/>
            <a:ext cx="1806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029398" y="1482433"/>
            <a:ext cx="183151" cy="183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68478" y="1524708"/>
            <a:ext cx="183152" cy="183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椭圆 59"/>
          <p:cNvSpPr/>
          <p:nvPr/>
        </p:nvSpPr>
        <p:spPr>
          <a:xfrm>
            <a:off x="8036059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921984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711414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852270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814805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32797" y="2632510"/>
            <a:ext cx="7582417" cy="141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17500" dist="203200" dir="5400000" sx="96000" sy="96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892341" y="2824782"/>
            <a:ext cx="399415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RGB</a:t>
            </a:r>
            <a:r>
              <a:rPr lang="zh-CN" altLang="en-US" sz="2000" b="1" dirty="0">
                <a:solidFill>
                  <a:schemeClr val="accent1"/>
                </a:solidFill>
              </a:rPr>
              <a:t>元组的颜色值，每个值介于</a:t>
            </a:r>
            <a:r>
              <a:rPr lang="en-US" altLang="zh-CN" sz="2000" b="1" dirty="0">
                <a:solidFill>
                  <a:schemeClr val="accent1"/>
                </a:solidFill>
              </a:rPr>
              <a:t>0-1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195060" y="3195955"/>
            <a:ext cx="4817110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plt.plot(x, np.sin(x - 4), color=(1.0,0.2,0.3))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32797" y="4321744"/>
            <a:ext cx="7582417" cy="141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17500" dist="203200" dir="5400000" sx="96000" sy="96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892341" y="4514016"/>
            <a:ext cx="325755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</a:rPr>
              <a:t>能支持所有HTML颜色名称值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414135" y="4913630"/>
            <a:ext cx="4597400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plt.plot(x, np.sin(x - 5), color='chartreuse')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52667" y="3986232"/>
            <a:ext cx="2386988" cy="825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2797" y="943276"/>
            <a:ext cx="7582417" cy="14149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17500" dist="203200" dir="5400000" sx="96000" sy="96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892341" y="1135548"/>
            <a:ext cx="1612265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16</a:t>
            </a:r>
            <a:r>
              <a:rPr lang="zh-CN" altLang="en-US" sz="2000" b="1" dirty="0">
                <a:solidFill>
                  <a:schemeClr val="accent1"/>
                </a:solidFill>
              </a:rPr>
              <a:t>进制</a:t>
            </a:r>
            <a:r>
              <a:rPr lang="en-US" altLang="zh-CN" sz="2000" b="1" dirty="0">
                <a:solidFill>
                  <a:schemeClr val="accent1"/>
                </a:solidFill>
              </a:rPr>
              <a:t>RGB</a:t>
            </a:r>
            <a:r>
              <a:rPr lang="zh-CN" altLang="en-US" sz="2000" b="1" dirty="0">
                <a:solidFill>
                  <a:schemeClr val="accent1"/>
                </a:solidFill>
              </a:rPr>
              <a:t>值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189345" y="1172845"/>
            <a:ext cx="4126230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plt.plot(x, np.sin(x - 3), color='#FFDD44')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899070" y="2188535"/>
            <a:ext cx="12904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748910" y="2188535"/>
            <a:ext cx="180658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92341" y="1534970"/>
            <a:ext cx="1806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892341" y="3224204"/>
            <a:ext cx="1806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892341" y="4913438"/>
            <a:ext cx="1806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029398" y="1482433"/>
            <a:ext cx="183151" cy="183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68478" y="1524708"/>
            <a:ext cx="183152" cy="183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665" y="2266950"/>
            <a:ext cx="27501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</a:rPr>
              <a:t>当然，如果没有指定颜色，Matplotlib 会在一组默认颜色值中循环使用来绘制每一条线条。</a:t>
            </a:r>
            <a:endParaRPr lang="zh-CN" altLang="en-US" sz="280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7734" y="2754066"/>
            <a:ext cx="5029200" cy="5537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FFFFF"/>
                </a:solidFill>
                <a:sym typeface="+mn-ea"/>
              </a:rPr>
              <a:t>设置线条，坐标轴和标签</a:t>
            </a:r>
            <a:endParaRPr lang="en-US" altLang="zh-CN" sz="36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#02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1838" y="6162908"/>
            <a:ext cx="107283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96114" y="1811959"/>
            <a:ext cx="5399773" cy="2271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78664" y="1913559"/>
            <a:ext cx="5399773" cy="2271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876542" y="6301988"/>
            <a:ext cx="120650" cy="12065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692753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0240" y="1150620"/>
            <a:ext cx="4616450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设置线条，坐标轴和标签</a:t>
            </a:r>
            <a:endParaRPr lang="zh-CN" altLang="en-US" sz="3000" b="1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90955" y="1748790"/>
            <a:ext cx="4438015" cy="30791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17500" dist="203200" dir="5400000" sx="96000" sy="96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488440" y="2787015"/>
            <a:ext cx="4177030" cy="103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plt.plot(x, x + 0, linestyle='solid')</a:t>
            </a:r>
            <a:endParaRPr lang="zh-CN" altLang="en-US" dirty="0">
              <a:latin typeface="+mn-ea"/>
            </a:endParaRPr>
          </a:p>
          <a:p>
            <a:pPr algn="just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plt.plot(x, x + 4, linestyle='-')</a:t>
            </a:r>
            <a:endParaRPr lang="zh-CN" altLang="en-US" dirty="0">
              <a:latin typeface="+mn-ea"/>
            </a:endParaRPr>
          </a:p>
          <a:p>
            <a:pPr algn="just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绘制实线</a:t>
            </a:r>
            <a:endParaRPr lang="zh-CN" altLang="en-US" dirty="0"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83000" y="1748423"/>
            <a:ext cx="108000" cy="3080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680497" y="1991698"/>
            <a:ext cx="512961" cy="663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ea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562412" y="2378075"/>
            <a:ext cx="288798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78700" y="1747520"/>
            <a:ext cx="4609465" cy="30810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17500" dist="203200" dir="5400000" sx="96000" sy="96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588885" y="2723515"/>
            <a:ext cx="4495800" cy="16916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25000"/>
              </a:lnSpc>
              <a:buClrTx/>
              <a:buSzTx/>
              <a:buNone/>
            </a:pPr>
            <a:r>
              <a:rPr lang="zh-CN" altLang="en-US" sz="1800" dirty="0">
                <a:latin typeface="+mn-ea"/>
              </a:rPr>
              <a:t>plt.plot(x, x + 1, linestyle='dashed')</a:t>
            </a:r>
            <a:endParaRPr lang="zh-CN" altLang="en-US" sz="1800" dirty="0">
              <a:latin typeface="+mn-ea"/>
            </a:endParaRPr>
          </a:p>
          <a:p>
            <a:pPr algn="just">
              <a:lnSpc>
                <a:spcPct val="125000"/>
              </a:lnSpc>
              <a:buClrTx/>
              <a:buSzTx/>
              <a:buNone/>
            </a:pPr>
            <a:r>
              <a:rPr lang="zh-CN" altLang="en-US" sz="1800" dirty="0">
                <a:latin typeface="+mn-ea"/>
              </a:rPr>
              <a:t>plt.plot(x, x + 5, linestyle='--')</a:t>
            </a:r>
            <a:endParaRPr lang="zh-CN" altLang="en-US" sz="1800" dirty="0">
              <a:latin typeface="+mn-ea"/>
            </a:endParaRPr>
          </a:p>
          <a:p>
            <a:pPr algn="just">
              <a:lnSpc>
                <a:spcPct val="125000"/>
              </a:lnSpc>
              <a:buClrTx/>
              <a:buSzTx/>
              <a:buNone/>
            </a:pPr>
            <a:r>
              <a:rPr lang="zh-CN" altLang="en-US" sz="1800" dirty="0">
                <a:latin typeface="+mn-ea"/>
              </a:rPr>
              <a:t>绘制虚线</a:t>
            </a:r>
            <a:endParaRPr lang="zh-CN" altLang="en-US" sz="1800" dirty="0"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70478" y="1748423"/>
            <a:ext cx="108000" cy="3080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0800359" y="1991698"/>
            <a:ext cx="512962" cy="663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ea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7270795" y="2378075"/>
            <a:ext cx="3336290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773673" y="967602"/>
            <a:ext cx="183151" cy="183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12753" y="1009877"/>
            <a:ext cx="183152" cy="18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491400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097796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89362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73021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692753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90955" y="1748790"/>
            <a:ext cx="4638040" cy="30791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17500" dist="203200" dir="5400000" sx="96000" sy="96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488440" y="2787015"/>
            <a:ext cx="4609465" cy="103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plt.plot(x, x + 2, linestyle='dashdot')</a:t>
            </a:r>
            <a:endParaRPr lang="zh-CN" altLang="en-US" dirty="0">
              <a:latin typeface="+mn-ea"/>
            </a:endParaRPr>
          </a:p>
          <a:p>
            <a:pPr algn="just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plt.plot(x, x + 6, linestyle='-.')</a:t>
            </a:r>
            <a:endParaRPr lang="zh-CN" altLang="en-US" dirty="0">
              <a:latin typeface="+mn-ea"/>
            </a:endParaRPr>
          </a:p>
          <a:p>
            <a:pPr algn="just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绘制长短线实线</a:t>
            </a:r>
            <a:endParaRPr lang="zh-CN" altLang="en-US" dirty="0"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83000" y="1748423"/>
            <a:ext cx="108000" cy="3080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685458" y="1991698"/>
            <a:ext cx="508000" cy="768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ea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562412" y="2378075"/>
            <a:ext cx="288798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060565" y="1746885"/>
            <a:ext cx="4609465" cy="30810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17500" dist="203200" dir="5400000" sx="96000" sy="96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152005" y="2723515"/>
            <a:ext cx="5040630" cy="16916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25000"/>
              </a:lnSpc>
              <a:buClrTx/>
              <a:buSzTx/>
              <a:buNone/>
            </a:pPr>
            <a:r>
              <a:rPr lang="zh-CN" altLang="en-US" sz="1800" dirty="0">
                <a:latin typeface="+mn-ea"/>
              </a:rPr>
              <a:t>plt.plot(x, x + 3, linestyle='dotted')</a:t>
            </a:r>
            <a:endParaRPr lang="zh-CN" altLang="en-US" sz="1800" dirty="0">
              <a:latin typeface="+mn-ea"/>
            </a:endParaRPr>
          </a:p>
          <a:p>
            <a:pPr algn="just">
              <a:lnSpc>
                <a:spcPct val="125000"/>
              </a:lnSpc>
              <a:buClrTx/>
              <a:buSzTx/>
              <a:buNone/>
            </a:pPr>
            <a:r>
              <a:rPr lang="zh-CN" altLang="en-US" sz="1800" dirty="0">
                <a:latin typeface="+mn-ea"/>
              </a:rPr>
              <a:t>plt.plot(x, x + 7, linestyle=':')</a:t>
            </a:r>
            <a:endParaRPr lang="zh-CN" altLang="en-US" sz="1800" dirty="0">
              <a:latin typeface="+mn-ea"/>
            </a:endParaRPr>
          </a:p>
          <a:p>
            <a:pPr algn="just">
              <a:lnSpc>
                <a:spcPct val="125000"/>
              </a:lnSpc>
              <a:buClrTx/>
              <a:buSzTx/>
              <a:buNone/>
            </a:pPr>
            <a:r>
              <a:rPr lang="zh-CN" altLang="en-US" sz="1800" dirty="0">
                <a:latin typeface="+mn-ea"/>
              </a:rPr>
              <a:t>绘制点线</a:t>
            </a:r>
            <a:endParaRPr lang="zh-CN" altLang="en-US" sz="1800" dirty="0"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52343" y="1747788"/>
            <a:ext cx="108000" cy="3080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0805321" y="1991698"/>
            <a:ext cx="508000" cy="768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ea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7270795" y="2378075"/>
            <a:ext cx="3336290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773673" y="967602"/>
            <a:ext cx="183151" cy="183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12753" y="1009877"/>
            <a:ext cx="183152" cy="18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50240" y="1150620"/>
            <a:ext cx="4616450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设置线条，坐标轴和标签</a:t>
            </a:r>
            <a:endParaRPr lang="zh-CN" altLang="en-US" sz="3000" b="1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1047317" y="752429"/>
            <a:ext cx="1148715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图示：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590" y="463550"/>
            <a:ext cx="9787890" cy="5476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98755" y="254635"/>
            <a:ext cx="9575165" cy="55378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112758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296547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88113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928969" y="6339453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91504" y="6301988"/>
            <a:ext cx="120650" cy="12065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7" name="图片 6" descr="屏幕截图 2023-05-20 223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1214120"/>
            <a:ext cx="8954135" cy="447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ISLIDE.GUIDESSETTING" val="{&quot;Id&quot;:&quot;55f52171-deb4-4d87-9864-47bd9ea656bf&quot;,&quot;Name&quot;:&quot;2&quot;,&quot;Kind&quot;:&quot;Custom&quot;,&quot;OldGuidesSetting&quot;:{&quot;HeaderHeight&quot;:0.0,&quot;FooterHeight&quot;:0.0,&quot;SideMargin&quot;:6.0,&quot;TopMargin&quot;:4.0,&quot;BottomMargin&quot;:8.0,&quot;IntervalMargin&quot;:0.0}}"/>
  <p:tag name="KSO_WPP_MARK_KEY" val="11a6d6d4-ef1c-4919-ac41-b61964e81c47"/>
  <p:tag name="COMMONDATA" val="eyJoZGlkIjoiMmMxYWNiYmFiY2IxMGViZWE2MTVlMzNmNTg1YjhmOTQifQ=="/>
</p:tagLst>
</file>

<file path=ppt/theme/theme1.xml><?xml version="1.0" encoding="utf-8"?>
<a:theme xmlns:a="http://schemas.openxmlformats.org/drawingml/2006/main" name="主题1">
  <a:themeElements>
    <a:clrScheme name="清华大学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B0C77"/>
      </a:accent1>
      <a:accent2>
        <a:srgbClr val="2C21E4"/>
      </a:accent2>
      <a:accent3>
        <a:srgbClr val="EE9640"/>
      </a:accent3>
      <a:accent4>
        <a:srgbClr val="C6CFD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4091</Words>
  <Application>WPS 演示</Application>
  <PresentationFormat>宽屏</PresentationFormat>
  <Paragraphs>230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Segoe UI Light</vt:lpstr>
      <vt:lpstr>微软雅黑</vt:lpstr>
      <vt:lpstr>黑体</vt:lpstr>
      <vt:lpstr>Arial Unicode MS</vt:lpstr>
      <vt:lpstr>Calibri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滚筒洗衣机, WeChat:cooljyh</dc:creator>
  <cp:lastModifiedBy>86185</cp:lastModifiedBy>
  <cp:revision>98</cp:revision>
  <dcterms:created xsi:type="dcterms:W3CDTF">2022-03-15T01:56:00Z</dcterms:created>
  <dcterms:modified xsi:type="dcterms:W3CDTF">2023-05-20T15:10:32Z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25EAEA78DB56443C9B6E0C9F4DF0A41A_12</vt:lpwstr>
  </property>
  <property fmtid="{D5CDD505-2E9C-101B-9397-08002B2CF9AE}" pid="3" name="KSOProductBuildVer">
    <vt:lpwstr>2052-11.1.0.14309</vt:lpwstr>
  </property>
</Properties>
</file>