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60" r:id="rId5"/>
    <p:sldId id="305" r:id="rId6"/>
    <p:sldId id="265" r:id="rId7"/>
    <p:sldId id="271" r:id="rId8"/>
    <p:sldId id="272" r:id="rId9"/>
    <p:sldId id="273" r:id="rId10"/>
    <p:sldId id="274" r:id="rId11"/>
    <p:sldId id="266" r:id="rId12"/>
    <p:sldId id="277" r:id="rId13"/>
    <p:sldId id="275" r:id="rId14"/>
    <p:sldId id="301" r:id="rId15"/>
    <p:sldId id="302" r:id="rId16"/>
    <p:sldId id="303" r:id="rId17"/>
    <p:sldId id="304" r:id="rId18"/>
    <p:sldId id="300" r:id="rId19"/>
    <p:sldId id="306" r:id="rId20"/>
    <p:sldId id="307" r:id="rId21"/>
    <p:sldId id="268" r:id="rId22"/>
    <p:sldId id="299" r:id="rId23"/>
    <p:sldId id="298" r:id="rId24"/>
    <p:sldId id="279" r:id="rId25"/>
    <p:sldId id="292" r:id="rId26"/>
    <p:sldId id="296" r:id="rId27"/>
    <p:sldId id="262" r:id="rId28"/>
    <p:sldId id="293" r:id="rId29"/>
    <p:sldId id="294" r:id="rId30"/>
    <p:sldId id="295" r:id="rId31"/>
    <p:sldId id="280" r:id="rId32"/>
    <p:sldId id="281" r:id="rId33"/>
    <p:sldId id="282" r:id="rId34"/>
    <p:sldId id="283" r:id="rId35"/>
    <p:sldId id="297" r:id="rId36"/>
    <p:sldId id="288" r:id="rId37"/>
    <p:sldId id="289" r:id="rId38"/>
    <p:sldId id="290" r:id="rId39"/>
    <p:sldId id="291" r:id="rId40"/>
    <p:sldId id="284" r:id="rId41"/>
    <p:sldId id="285" r:id="rId42"/>
    <p:sldId id="286" r:id="rId43"/>
    <p:sldId id="287" r:id="rId44"/>
    <p:sldId id="264" r:id="rId4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148" autoAdjust="0"/>
  </p:normalViewPr>
  <p:slideViewPr>
    <p:cSldViewPr snapToGrid="0">
      <p:cViewPr varScale="1">
        <p:scale>
          <a:sx n="64" d="100"/>
          <a:sy n="64" d="100"/>
        </p:scale>
        <p:origin x="139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FULLWRITE</a:t>
            </a:r>
            <a:r>
              <a:rPr lang="ko-KR" altLang="en-US" dirty="0"/>
              <a:t>와 </a:t>
            </a:r>
            <a:r>
              <a:rPr lang="en-US" altLang="ko-KR" dirty="0"/>
              <a:t>FULLREAD</a:t>
            </a:r>
            <a:r>
              <a:rPr lang="ko-KR" altLang="en-US" dirty="0"/>
              <a:t>는 기존의 </a:t>
            </a:r>
            <a:r>
              <a:rPr lang="en-US" altLang="ko-KR" dirty="0"/>
              <a:t>WRITE, READ </a:t>
            </a:r>
            <a:r>
              <a:rPr lang="ko-KR" altLang="en-US" dirty="0"/>
              <a:t>기능을 활용할 수 있도록 각각 </a:t>
            </a:r>
            <a:r>
              <a:rPr lang="en-US" altLang="ko-KR" dirty="0"/>
              <a:t>Write class</a:t>
            </a:r>
            <a:r>
              <a:rPr lang="ko-KR" altLang="en-US" dirty="0"/>
              <a:t>와 </a:t>
            </a:r>
            <a:r>
              <a:rPr lang="en-US" altLang="ko-KR" dirty="0"/>
              <a:t>Read class</a:t>
            </a:r>
            <a:r>
              <a:rPr lang="ko-KR" altLang="en-US" dirty="0"/>
              <a:t>를 상속받아 구현하였습니다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1198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Erase </a:t>
            </a:r>
            <a:r>
              <a:rPr lang="ko-KR" altLang="en-US" dirty="0"/>
              <a:t>기능을 추가할 때 기존의 커맨드 패턴 </a:t>
            </a:r>
            <a:r>
              <a:rPr lang="ko-KR" altLang="en-US" dirty="0" err="1"/>
              <a:t>리팩토링으로</a:t>
            </a:r>
            <a:r>
              <a:rPr lang="ko-KR" altLang="en-US" dirty="0"/>
              <a:t> 인해 </a:t>
            </a:r>
            <a:r>
              <a:rPr lang="en-US" altLang="ko-KR" dirty="0"/>
              <a:t>Erase </a:t>
            </a:r>
            <a:r>
              <a:rPr lang="ko-KR" altLang="en-US" dirty="0"/>
              <a:t>클래스를 만들고 </a:t>
            </a:r>
            <a:r>
              <a:rPr lang="en-US" altLang="ko-KR" dirty="0"/>
              <a:t>execute</a:t>
            </a:r>
            <a:r>
              <a:rPr lang="ko-KR" altLang="en-US" dirty="0"/>
              <a:t>만 정의하여 구현하였습니다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구현은 </a:t>
            </a:r>
            <a:r>
              <a:rPr lang="en-US" altLang="ko-KR" dirty="0" err="1"/>
              <a:t>nand</a:t>
            </a:r>
            <a:r>
              <a:rPr lang="ko-KR" altLang="en-US" dirty="0"/>
              <a:t>에 </a:t>
            </a:r>
            <a:r>
              <a:rPr lang="en-US" altLang="ko-KR" dirty="0"/>
              <a:t>00000000 </a:t>
            </a:r>
            <a:r>
              <a:rPr lang="ko-KR" altLang="en-US" dirty="0"/>
              <a:t>값을 </a:t>
            </a:r>
            <a:r>
              <a:rPr lang="en-US" altLang="ko-KR" dirty="0"/>
              <a:t>write</a:t>
            </a:r>
            <a:r>
              <a:rPr lang="ko-KR" altLang="en-US" dirty="0"/>
              <a:t>하였습니다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0494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쉘 프로그램에서 </a:t>
            </a:r>
            <a:r>
              <a:rPr lang="en-US" altLang="ko-KR" dirty="0"/>
              <a:t>ERASE</a:t>
            </a:r>
            <a:r>
              <a:rPr lang="ko-KR" altLang="en-US" dirty="0"/>
              <a:t>기능과 </a:t>
            </a:r>
            <a:r>
              <a:rPr lang="en-US" altLang="ko-KR" dirty="0"/>
              <a:t>ERASE_RANGE</a:t>
            </a:r>
            <a:r>
              <a:rPr lang="ko-KR" altLang="en-US" dirty="0"/>
              <a:t>가 있었는데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</a:t>
            </a:r>
            <a:r>
              <a:rPr lang="en-US" altLang="ko-KR" dirty="0"/>
              <a:t>_</a:t>
            </a:r>
            <a:r>
              <a:rPr lang="en-US" altLang="ko-KR" dirty="0" err="1"/>
              <a:t>doErase</a:t>
            </a:r>
            <a:r>
              <a:rPr lang="ko-KR" altLang="en-US" dirty="0"/>
              <a:t> 함수를 만들어 </a:t>
            </a:r>
            <a:r>
              <a:rPr lang="en-US" altLang="ko-KR" dirty="0"/>
              <a:t>SSD</a:t>
            </a:r>
            <a:r>
              <a:rPr lang="ko-KR" altLang="en-US" dirty="0"/>
              <a:t>에 커맨드를 전달하는 식으로 구현하였습니다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7159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0240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indent="0">
              <a:lnSpc>
                <a:spcPct val="120000"/>
              </a:lnSpc>
              <a:spcBef>
                <a:spcPts val="0"/>
              </a:spcBef>
              <a:buSzPts val="2800"/>
              <a:buNone/>
            </a:pPr>
            <a:r>
              <a:rPr lang="ko-KR" altLang="en-US" dirty="0"/>
              <a:t>디자인패턴 중 </a:t>
            </a:r>
            <a:r>
              <a:rPr lang="en-US" altLang="ko-KR" dirty="0"/>
              <a:t>Singleton pattern</a:t>
            </a:r>
            <a:r>
              <a:rPr lang="ko-KR" altLang="en-US" dirty="0"/>
              <a:t>을 적용하여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Shell </a:t>
            </a:r>
            <a:r>
              <a:rPr lang="ko-KR" altLang="en-US" dirty="0"/>
              <a:t>프로젝트에서 </a:t>
            </a:r>
            <a:r>
              <a:rPr lang="en-US" altLang="ko-KR" dirty="0"/>
              <a:t>logger</a:t>
            </a:r>
            <a:r>
              <a:rPr lang="ko-KR" altLang="en-US" dirty="0"/>
              <a:t>는 단 하나의 </a:t>
            </a:r>
            <a:r>
              <a:rPr lang="en-US" altLang="ko-KR" dirty="0"/>
              <a:t>instance</a:t>
            </a:r>
            <a:r>
              <a:rPr lang="ko-KR" altLang="en-US" dirty="0"/>
              <a:t>만 가지도록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533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Logger</a:t>
            </a:r>
            <a:r>
              <a:rPr lang="ko-KR" altLang="en-US" dirty="0"/>
              <a:t>를 프로젝트마다 새로 빌드하지 않도록 정적 라이브러리로 만들어서 각 프로젝트에서 라이브러리만 참조하도록 하였습니다</a:t>
            </a:r>
            <a:r>
              <a:rPr lang="en-US" altLang="ko-KR" dirty="0"/>
              <a:t>.</a:t>
            </a:r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104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로거에서는</a:t>
            </a:r>
            <a:r>
              <a:rPr lang="ko-KR" altLang="en-US" dirty="0"/>
              <a:t> 호출된 함수를 출력해주는데</a:t>
            </a:r>
            <a:r>
              <a:rPr lang="en-US" altLang="ko-KR" dirty="0"/>
              <a:t>, </a:t>
            </a:r>
            <a:r>
              <a:rPr lang="ko-KR" altLang="en-US" dirty="0"/>
              <a:t>개발자는 </a:t>
            </a:r>
            <a:r>
              <a:rPr lang="ko-KR" altLang="en-US" dirty="0" err="1"/>
              <a:t>신경쓰지</a:t>
            </a:r>
            <a:r>
              <a:rPr lang="ko-KR" altLang="en-US" dirty="0"/>
              <a:t> 않아도 되도록 매크로를 적용하였습니다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736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로그 압출 규칙은 결과적으로 </a:t>
            </a:r>
            <a:r>
              <a:rPr lang="en-US" altLang="ko-KR" dirty="0"/>
              <a:t>latest.log 1</a:t>
            </a:r>
            <a:r>
              <a:rPr lang="ko-KR" altLang="en-US" dirty="0"/>
              <a:t>개 </a:t>
            </a:r>
            <a:r>
              <a:rPr lang="en-US" altLang="ko-KR" dirty="0"/>
              <a:t>_.log 1</a:t>
            </a:r>
            <a:r>
              <a:rPr lang="ko-KR" altLang="en-US" dirty="0"/>
              <a:t>개 나머지는 </a:t>
            </a:r>
            <a:r>
              <a:rPr lang="en-US" altLang="ko-KR" dirty="0"/>
              <a:t>zip </a:t>
            </a:r>
            <a:r>
              <a:rPr lang="ko-KR" altLang="en-US" dirty="0"/>
              <a:t>파일인데</a:t>
            </a:r>
            <a:r>
              <a:rPr lang="en-US" altLang="ko-KR" dirty="0"/>
              <a:t>, .log </a:t>
            </a:r>
            <a:r>
              <a:rPr lang="ko-KR" altLang="en-US" dirty="0"/>
              <a:t>파일로 유지되는 개수를 조정할 수 있도록 추가 구현하였습니다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8054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요구사항대로 </a:t>
            </a:r>
            <a:r>
              <a:rPr lang="en-US" altLang="ko-KR" dirty="0"/>
              <a:t>“[</a:t>
            </a:r>
            <a:r>
              <a:rPr lang="ko-KR" altLang="en-US" dirty="0"/>
              <a:t>날짜</a:t>
            </a:r>
            <a:r>
              <a:rPr lang="en-US" altLang="ko-KR" dirty="0"/>
              <a:t>]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/>
              <a:t>로그</a:t>
            </a:r>
            <a:r>
              <a:rPr lang="en-US" altLang="ko-KR" dirty="0"/>
              <a:t>string” </a:t>
            </a:r>
            <a:r>
              <a:rPr lang="ko-KR" altLang="en-US" dirty="0"/>
              <a:t>을 구현하여 로그파일과 콘솔에 출력합니다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1896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Shell </a:t>
            </a:r>
            <a:r>
              <a:rPr lang="ko-KR" altLang="en-US" dirty="0"/>
              <a:t>실행 파일이 전달 받은 인자의 개수를 기준으로 </a:t>
            </a:r>
            <a:r>
              <a:rPr lang="en-US" altLang="ko-KR" dirty="0"/>
              <a:t>runner</a:t>
            </a:r>
            <a:r>
              <a:rPr lang="ko-KR" altLang="en-US" dirty="0"/>
              <a:t> 기능을 수행할 지 사용자 입력 기능을 수행할 지 분기했습니다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재빌드</a:t>
            </a:r>
            <a:r>
              <a:rPr lang="ko-KR" altLang="en-US" dirty="0"/>
              <a:t> 이슈 해결을 고려하여 각 </a:t>
            </a:r>
            <a:r>
              <a:rPr lang="en-US" altLang="ko-KR" dirty="0"/>
              <a:t>Test </a:t>
            </a:r>
            <a:r>
              <a:rPr lang="ko-KR" altLang="en-US" dirty="0"/>
              <a:t>시나리오를 하나의 실행 파일로 만들고 </a:t>
            </a:r>
            <a:r>
              <a:rPr lang="en-US" altLang="ko-KR" dirty="0"/>
              <a:t>Test </a:t>
            </a:r>
            <a:r>
              <a:rPr lang="ko-KR" altLang="en-US" dirty="0"/>
              <a:t>시나리오 목록에 포함된 실행 파일을 순서대로 실행하도록 구현했습니다</a:t>
            </a:r>
            <a:r>
              <a:rPr lang="en-US" altLang="ko-KR" dirty="0"/>
              <a:t>.</a:t>
            </a:r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6113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요구사항대로 </a:t>
            </a:r>
            <a:r>
              <a:rPr lang="en-US" altLang="ko-KR" dirty="0"/>
              <a:t>Test</a:t>
            </a:r>
            <a:r>
              <a:rPr lang="ko-KR" altLang="en-US" dirty="0"/>
              <a:t> 시나리오명과 </a:t>
            </a:r>
            <a:r>
              <a:rPr lang="en-US" altLang="ko-KR" dirty="0"/>
              <a:t>Test </a:t>
            </a:r>
            <a:r>
              <a:rPr lang="ko-KR" altLang="en-US" dirty="0"/>
              <a:t>결과가 출력되며 실행 중 </a:t>
            </a:r>
            <a:r>
              <a:rPr lang="en-US" altLang="ko-KR" dirty="0"/>
              <a:t>Fail</a:t>
            </a:r>
            <a:r>
              <a:rPr lang="ko-KR" altLang="en-US" dirty="0"/>
              <a:t>이 발생하는 경우 즉시 중단됩니다</a:t>
            </a:r>
            <a:r>
              <a:rPr lang="en-US" altLang="ko-KR" dirty="0"/>
              <a:t>.</a:t>
            </a:r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3205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재빌드</a:t>
            </a:r>
            <a:r>
              <a:rPr lang="ko-KR" altLang="en-US" dirty="0"/>
              <a:t> 이슈를 해결하기 위해 시나리오마다 실행 파일을 두어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실제 테스트 쉘에서는 두번째 들어온 인자의 이름을 실행하는 식으로 </a:t>
            </a:r>
            <a:r>
              <a:rPr lang="ko-KR" altLang="en-US" dirty="0" err="1"/>
              <a:t>재빌드</a:t>
            </a:r>
            <a:r>
              <a:rPr lang="ko-KR" altLang="en-US" dirty="0"/>
              <a:t> 없이 추가 시나리오를 사용할 수 있게 하였습니다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4690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675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유효한 </a:t>
            </a:r>
            <a:r>
              <a:rPr lang="en-US" altLang="ko-KR" dirty="0" err="1"/>
              <a:t>lba</a:t>
            </a:r>
            <a:r>
              <a:rPr lang="ko-KR" altLang="en-US" dirty="0"/>
              <a:t>인지 검사하는 함수를 만들어 테스트 통과만을 위한 기존 </a:t>
            </a:r>
            <a:r>
              <a:rPr lang="en-US" altLang="ko-KR" dirty="0"/>
              <a:t>Feature</a:t>
            </a:r>
            <a:r>
              <a:rPr lang="ko-KR" altLang="en-US" dirty="0"/>
              <a:t>를 구현하였으며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추후 모든 구간의 </a:t>
            </a:r>
            <a:r>
              <a:rPr lang="en-US" altLang="ko-KR" dirty="0" err="1"/>
              <a:t>lba</a:t>
            </a:r>
            <a:r>
              <a:rPr lang="ko-KR" altLang="en-US" dirty="0"/>
              <a:t>에서 가능하게 </a:t>
            </a:r>
            <a:r>
              <a:rPr lang="ko-KR" altLang="en-US" dirty="0" err="1"/>
              <a:t>리팩토링하였습니다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이렇게 </a:t>
            </a:r>
            <a:r>
              <a:rPr lang="en-US" altLang="ko-KR" dirty="0"/>
              <a:t>TDD</a:t>
            </a:r>
            <a:r>
              <a:rPr lang="ko-KR" altLang="en-US" dirty="0"/>
              <a:t>를 활용함으로 자동으로 하나의 함수에 하나의 기능만 하게 되었습니다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9629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앞의 </a:t>
            </a:r>
            <a:r>
              <a:rPr lang="en-US" altLang="ko-KR" dirty="0" err="1"/>
              <a:t>lba</a:t>
            </a:r>
            <a:r>
              <a:rPr lang="ko-KR" altLang="en-US" dirty="0"/>
              <a:t>와 마찬가지로 유효한 </a:t>
            </a:r>
            <a:r>
              <a:rPr lang="en-US" altLang="ko-KR" dirty="0"/>
              <a:t>Value</a:t>
            </a:r>
            <a:r>
              <a:rPr lang="ko-KR" altLang="en-US" dirty="0"/>
              <a:t>를 확인하기 위해 </a:t>
            </a:r>
            <a:r>
              <a:rPr lang="en-US" altLang="ko-KR" dirty="0"/>
              <a:t>Red, Green, Refactor </a:t>
            </a:r>
            <a:r>
              <a:rPr lang="ko-KR" altLang="en-US" dirty="0"/>
              <a:t>스텝을 따라서 구현하였습니다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5702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10028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SSD API</a:t>
            </a:r>
            <a:r>
              <a:rPr lang="ko-KR" altLang="en-US" dirty="0"/>
              <a:t>가 포함된 </a:t>
            </a:r>
            <a:r>
              <a:rPr lang="en-US" altLang="ko-KR" dirty="0"/>
              <a:t>Test Shell </a:t>
            </a:r>
            <a:r>
              <a:rPr lang="ko-KR" altLang="en-US" dirty="0"/>
              <a:t>프로그램을 검증하고자 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Fullread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fullwrite</a:t>
            </a:r>
            <a:r>
              <a:rPr lang="ko-KR" altLang="en-US" dirty="0"/>
              <a:t> 명령어 입력 시 </a:t>
            </a:r>
            <a:r>
              <a:rPr lang="en-US" altLang="ko-KR" dirty="0"/>
              <a:t>read/write</a:t>
            </a:r>
            <a:r>
              <a:rPr lang="ko-KR" altLang="en-US" dirty="0"/>
              <a:t>가 </a:t>
            </a:r>
            <a:r>
              <a:rPr lang="en-US" altLang="ko-KR" dirty="0"/>
              <a:t>100</a:t>
            </a:r>
            <a:r>
              <a:rPr lang="ko-KR" altLang="en-US" dirty="0"/>
              <a:t>번씩 수행되는지 확인이 필요합니다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하지만 </a:t>
            </a:r>
            <a:r>
              <a:rPr lang="en-US" altLang="ko-KR" dirty="0"/>
              <a:t>Test Shell</a:t>
            </a:r>
            <a:r>
              <a:rPr lang="ko-KR" altLang="en-US" dirty="0"/>
              <a:t>과 </a:t>
            </a:r>
            <a:r>
              <a:rPr lang="en-US" altLang="ko-KR" dirty="0"/>
              <a:t>SSD</a:t>
            </a:r>
            <a:r>
              <a:rPr lang="ko-KR" altLang="en-US" dirty="0"/>
              <a:t>를 동시에 개발하여 아직 </a:t>
            </a:r>
            <a:r>
              <a:rPr lang="en-US" altLang="ko-KR" dirty="0"/>
              <a:t>SSD</a:t>
            </a:r>
            <a:r>
              <a:rPr lang="ko-KR" altLang="en-US" dirty="0"/>
              <a:t>가 완성되지 않은 상황입니다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en-US" altLang="ko-KR" dirty="0" err="1"/>
              <a:t>ssdAPI</a:t>
            </a:r>
            <a:r>
              <a:rPr lang="ko-KR" altLang="en-US" dirty="0"/>
              <a:t>가 </a:t>
            </a:r>
            <a:r>
              <a:rPr lang="en-US" altLang="ko-KR" dirty="0"/>
              <a:t>interface</a:t>
            </a:r>
            <a:r>
              <a:rPr lang="ko-KR" altLang="en-US" dirty="0"/>
              <a:t>에 의존하도록 설계하고 </a:t>
            </a:r>
            <a:r>
              <a:rPr lang="en-US" altLang="ko-KR" dirty="0"/>
              <a:t>Test </a:t>
            </a:r>
            <a:r>
              <a:rPr lang="ko-KR" altLang="en-US" dirty="0"/>
              <a:t>수행 시 </a:t>
            </a:r>
            <a:r>
              <a:rPr lang="en-US" altLang="ko-KR" dirty="0"/>
              <a:t>mock </a:t>
            </a:r>
            <a:r>
              <a:rPr lang="ko-KR" altLang="en-US" dirty="0"/>
              <a:t>객체로 대체하면 동작 검증을 수행할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24399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1349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ko-KR" dirty="0"/>
              <a:t>Read, write</a:t>
            </a:r>
            <a:r>
              <a:rPr lang="ko-KR" altLang="en-US" dirty="0"/>
              <a:t>를 가상 함수로 구현하였습니다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7282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SSD API</a:t>
            </a:r>
            <a:r>
              <a:rPr lang="ko-KR" altLang="en-US" dirty="0"/>
              <a:t>는 </a:t>
            </a:r>
            <a:r>
              <a:rPr lang="en-US" altLang="ko-KR" dirty="0"/>
              <a:t>interface</a:t>
            </a:r>
            <a:r>
              <a:rPr lang="ko-KR" altLang="en-US" dirty="0"/>
              <a:t>의 </a:t>
            </a:r>
            <a:r>
              <a:rPr lang="en-US" altLang="ko-KR" dirty="0"/>
              <a:t>read/write</a:t>
            </a:r>
            <a:r>
              <a:rPr lang="ko-KR" altLang="en-US" dirty="0"/>
              <a:t> 가상 함수를 </a:t>
            </a:r>
            <a:r>
              <a:rPr lang="ko-KR" altLang="en-US" dirty="0" err="1"/>
              <a:t>오버라이딩하여</a:t>
            </a:r>
            <a:r>
              <a:rPr lang="ko-KR" altLang="en-US" dirty="0"/>
              <a:t> 구현하였습니다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52688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SSD </a:t>
            </a:r>
            <a:r>
              <a:rPr lang="ko-KR" altLang="en-US" dirty="0"/>
              <a:t>개발과 </a:t>
            </a:r>
            <a:r>
              <a:rPr lang="en-US" altLang="ko-KR" dirty="0"/>
              <a:t>Nand </a:t>
            </a:r>
            <a:r>
              <a:rPr lang="ko-KR" altLang="en-US" dirty="0"/>
              <a:t>개발을 역할 분담 하여 개발하였습니다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Nand </a:t>
            </a:r>
            <a:r>
              <a:rPr lang="ko-KR" altLang="en-US" dirty="0"/>
              <a:t>개발이 동시에 진행되다 보니 </a:t>
            </a:r>
            <a:r>
              <a:rPr lang="en-US" altLang="ko-KR" dirty="0"/>
              <a:t>SSD</a:t>
            </a:r>
            <a:r>
              <a:rPr lang="ko-KR" altLang="en-US" dirty="0"/>
              <a:t>에서 </a:t>
            </a:r>
            <a:r>
              <a:rPr lang="en-US" altLang="ko-KR" dirty="0"/>
              <a:t>Nand</a:t>
            </a:r>
            <a:r>
              <a:rPr lang="ko-KR" altLang="en-US" dirty="0"/>
              <a:t> 함수를 호출하는 테스트를 할 수 없었습니다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 대안으로</a:t>
            </a:r>
            <a:r>
              <a:rPr lang="en-US" altLang="ko-KR" dirty="0"/>
              <a:t>, Mocking</a:t>
            </a:r>
            <a:r>
              <a:rPr lang="ko-KR" altLang="en-US" dirty="0"/>
              <a:t>을 사용하여 </a:t>
            </a:r>
            <a:r>
              <a:rPr lang="en-US" altLang="ko-KR" dirty="0"/>
              <a:t>NAND </a:t>
            </a:r>
            <a:r>
              <a:rPr lang="ko-KR" altLang="en-US" dirty="0"/>
              <a:t>인터페이스를 만들고 </a:t>
            </a:r>
            <a:r>
              <a:rPr lang="en-US" altLang="ko-KR" dirty="0"/>
              <a:t>read, write </a:t>
            </a:r>
            <a:r>
              <a:rPr lang="ko-KR" altLang="en-US" dirty="0"/>
              <a:t>함수를 </a:t>
            </a:r>
            <a:r>
              <a:rPr lang="ko-KR" altLang="en-US" dirty="0" err="1"/>
              <a:t>오버라이딩하여</a:t>
            </a:r>
            <a:r>
              <a:rPr lang="ko-KR" altLang="en-US" dirty="0"/>
              <a:t> 테스트하였습니다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24399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21087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해결하기 위해 커맨드 패턴을 사용하여 </a:t>
            </a:r>
            <a:r>
              <a:rPr lang="ko-KR" altLang="en-US" dirty="0" err="1"/>
              <a:t>리팩토링</a:t>
            </a:r>
            <a:r>
              <a:rPr lang="ko-KR" altLang="en-US" dirty="0"/>
              <a:t> 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Command </a:t>
            </a:r>
            <a:r>
              <a:rPr lang="ko-KR" altLang="en-US" dirty="0"/>
              <a:t>클래스를 만든 후에 </a:t>
            </a:r>
            <a:r>
              <a:rPr lang="en-US" altLang="ko-KR" dirty="0"/>
              <a:t>execute </a:t>
            </a:r>
            <a:r>
              <a:rPr lang="ko-KR" altLang="en-US" dirty="0"/>
              <a:t>함수를 순수 가상 함수로 만들어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각 하위 클래스에서 서로 다른 동작을 할 수 있게 추상화 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추후 다른 기능이 추가 되더라도 확장성에 열려 있어 편하게 구현할 수 있었습니다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35342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Read, Write </a:t>
            </a:r>
            <a:r>
              <a:rPr lang="ko-KR" altLang="en-US" dirty="0"/>
              <a:t>클래스 예시이며</a:t>
            </a:r>
            <a:r>
              <a:rPr lang="en-US" altLang="ko-KR" dirty="0"/>
              <a:t>, SSD </a:t>
            </a:r>
            <a:r>
              <a:rPr lang="ko-KR" altLang="en-US" dirty="0"/>
              <a:t>클래스 뿐만 아니라 테스트 쉘도 마찬가지로 </a:t>
            </a:r>
            <a:r>
              <a:rPr lang="ko-KR" altLang="en-US" dirty="0" err="1"/>
              <a:t>추상화하여</a:t>
            </a:r>
            <a:r>
              <a:rPr lang="ko-KR" altLang="en-US" dirty="0"/>
              <a:t> 구현하였습니다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05256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20174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21087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5434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86124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9192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가장 먼저 </a:t>
            </a:r>
            <a:r>
              <a:rPr lang="en-US" altLang="ko-KR" dirty="0"/>
              <a:t>SSD</a:t>
            </a:r>
            <a:r>
              <a:rPr lang="ko-KR" altLang="en-US" dirty="0"/>
              <a:t>의 데이터를 기록하는 </a:t>
            </a:r>
            <a:r>
              <a:rPr lang="en-US" altLang="ko-KR" dirty="0"/>
              <a:t>Write</a:t>
            </a:r>
            <a:r>
              <a:rPr lang="ko-KR" altLang="en-US" dirty="0"/>
              <a:t>명령어를 구현 하였습니다</a:t>
            </a:r>
            <a:r>
              <a:rPr lang="en-US" altLang="ko-KR" dirty="0"/>
              <a:t>. SSD</a:t>
            </a:r>
            <a:r>
              <a:rPr lang="ko-KR" altLang="en-US" dirty="0"/>
              <a:t>가진 여러 기능을 구현에 유연하게 대응하기 위하여 </a:t>
            </a:r>
            <a:r>
              <a:rPr lang="en-US" altLang="ko-KR" dirty="0"/>
              <a:t>Command pattern</a:t>
            </a:r>
            <a:r>
              <a:rPr lang="ko-KR" altLang="en-US" dirty="0"/>
              <a:t>을 사용하여 각 명령에 대하여 인터페이스 처리하여 개발 진행하였습니다</a:t>
            </a:r>
            <a:r>
              <a:rPr lang="en-US" altLang="ko-KR" dirty="0"/>
              <a:t>. Write </a:t>
            </a:r>
            <a:r>
              <a:rPr lang="ko-KR" altLang="en-US" dirty="0"/>
              <a:t>기능 구현을 위한 </a:t>
            </a:r>
            <a:r>
              <a:rPr lang="en-US" altLang="ko-KR" dirty="0"/>
              <a:t>Txt </a:t>
            </a:r>
            <a:r>
              <a:rPr lang="ko-KR" altLang="en-US" dirty="0"/>
              <a:t>파일처리는 </a:t>
            </a:r>
            <a:r>
              <a:rPr lang="en-US" altLang="ko-KR" dirty="0" err="1"/>
              <a:t>fstream</a:t>
            </a:r>
            <a:r>
              <a:rPr lang="ko-KR" altLang="en-US" dirty="0"/>
              <a:t> 라이브러리를 활용하여 구현하였습니다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65286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880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5276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1681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41434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7732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Read</a:t>
            </a:r>
            <a:r>
              <a:rPr lang="ko-KR" altLang="en-US" dirty="0"/>
              <a:t>기능 또한 </a:t>
            </a:r>
            <a:r>
              <a:rPr lang="en-US" altLang="ko-KR" dirty="0"/>
              <a:t>Write</a:t>
            </a:r>
            <a:r>
              <a:rPr lang="ko-KR" altLang="en-US" dirty="0"/>
              <a:t>와 동일하게 </a:t>
            </a:r>
            <a:r>
              <a:rPr lang="en-US" altLang="ko-KR" dirty="0"/>
              <a:t>Read </a:t>
            </a:r>
            <a:r>
              <a:rPr lang="ko-KR" altLang="en-US" dirty="0"/>
              <a:t>명령에 대하여 인터페이스 처리하여 개발 진행하였고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Txt </a:t>
            </a:r>
            <a:r>
              <a:rPr lang="ko-KR" altLang="en-US" dirty="0"/>
              <a:t>파일에 접근하여 데이터를 읽는 기능은 </a:t>
            </a:r>
            <a:r>
              <a:rPr lang="en-US" altLang="ko-KR" dirty="0" err="1"/>
              <a:t>fstream</a:t>
            </a:r>
            <a:r>
              <a:rPr lang="ko-KR" altLang="en-US" dirty="0"/>
              <a:t> 라이브러리를 활용하여 구현하였습니다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8413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Shell</a:t>
            </a:r>
            <a:r>
              <a:rPr lang="ko-KR" altLang="en-US" dirty="0"/>
              <a:t>에서도 </a:t>
            </a:r>
            <a:r>
              <a:rPr lang="en-US" altLang="ko-KR" dirty="0" err="1"/>
              <a:t>ssd</a:t>
            </a:r>
            <a:r>
              <a:rPr lang="ko-KR" altLang="en-US" dirty="0"/>
              <a:t>와 마찬가지로 </a:t>
            </a:r>
            <a:r>
              <a:rPr lang="en-US" altLang="ko-KR" dirty="0"/>
              <a:t>shell</a:t>
            </a:r>
            <a:r>
              <a:rPr lang="ko-KR" altLang="en-US" dirty="0"/>
              <a:t>이 처리할 수 있는 여러 기능들을 구현하기 위하여 </a:t>
            </a:r>
            <a:r>
              <a:rPr lang="en-US" altLang="ko-KR" dirty="0"/>
              <a:t>Command pattern</a:t>
            </a:r>
            <a:r>
              <a:rPr lang="ko-KR" altLang="en-US" dirty="0"/>
              <a:t>을 사용하여 각 명령에 대하여 인터페이스 처리하여 개발 진행하였습니다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Shell Write </a:t>
            </a:r>
            <a:r>
              <a:rPr lang="ko-KR" altLang="en-US" dirty="0"/>
              <a:t>기능은 </a:t>
            </a:r>
            <a:r>
              <a:rPr lang="en-US" altLang="ko-KR" dirty="0"/>
              <a:t>system </a:t>
            </a:r>
            <a:r>
              <a:rPr lang="ko-KR" altLang="en-US" dirty="0"/>
              <a:t>라이브러리를 통해 </a:t>
            </a:r>
            <a:r>
              <a:rPr lang="en-US" altLang="ko-KR" dirty="0"/>
              <a:t>SSD</a:t>
            </a:r>
            <a:r>
              <a:rPr lang="ko-KR" altLang="en-US" dirty="0"/>
              <a:t>에서 구현된 </a:t>
            </a:r>
            <a:r>
              <a:rPr lang="en-US" altLang="ko-KR" dirty="0"/>
              <a:t>exe</a:t>
            </a:r>
            <a:r>
              <a:rPr lang="ko-KR" altLang="en-US" dirty="0"/>
              <a:t>파일을 실행 할 수 있도록 개발하였습니다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6642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Shell</a:t>
            </a:r>
            <a:r>
              <a:rPr lang="ko-KR" altLang="en-US" dirty="0"/>
              <a:t>의 </a:t>
            </a:r>
            <a:r>
              <a:rPr lang="en-US" altLang="ko-KR" dirty="0"/>
              <a:t>Read</a:t>
            </a:r>
            <a:r>
              <a:rPr lang="ko-KR" altLang="en-US" dirty="0"/>
              <a:t>기능에서는 </a:t>
            </a:r>
            <a:r>
              <a:rPr lang="en-US" altLang="ko-KR" dirty="0"/>
              <a:t>Write</a:t>
            </a:r>
            <a:r>
              <a:rPr lang="ko-KR" altLang="en-US" dirty="0"/>
              <a:t>와 마찬가지로 </a:t>
            </a:r>
            <a:r>
              <a:rPr lang="en-US" altLang="ko-KR" dirty="0"/>
              <a:t>system </a:t>
            </a:r>
            <a:r>
              <a:rPr lang="ko-KR" altLang="en-US" dirty="0"/>
              <a:t>라이브러리를 통해 </a:t>
            </a:r>
            <a:r>
              <a:rPr lang="en-US" altLang="ko-KR" dirty="0" err="1"/>
              <a:t>ssd</a:t>
            </a:r>
            <a:r>
              <a:rPr lang="ko-KR" altLang="en-US" dirty="0"/>
              <a:t>의 </a:t>
            </a:r>
            <a:r>
              <a:rPr lang="en-US" altLang="ko-KR" dirty="0"/>
              <a:t>exe</a:t>
            </a:r>
            <a:r>
              <a:rPr lang="ko-KR" altLang="en-US" dirty="0"/>
              <a:t>파일을 실행하여 </a:t>
            </a:r>
            <a:r>
              <a:rPr lang="en-US" altLang="ko-KR" dirty="0" err="1"/>
              <a:t>nand</a:t>
            </a:r>
            <a:r>
              <a:rPr lang="ko-KR" altLang="en-US" dirty="0"/>
              <a:t>의 데이터를 읽도록 요청하며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 결과파일은 </a:t>
            </a:r>
            <a:r>
              <a:rPr lang="en-US" altLang="ko-KR" dirty="0"/>
              <a:t>result.txt</a:t>
            </a:r>
            <a:r>
              <a:rPr lang="ko-KR" altLang="en-US" dirty="0"/>
              <a:t>에 대해서는 </a:t>
            </a:r>
            <a:r>
              <a:rPr lang="en-US" altLang="ko-KR" dirty="0" err="1"/>
              <a:t>ifstream</a:t>
            </a:r>
            <a:r>
              <a:rPr lang="ko-KR" altLang="en-US" dirty="0"/>
              <a:t>라이브러리를 활용하여 </a:t>
            </a:r>
            <a:r>
              <a:rPr lang="en-US" altLang="ko-KR" dirty="0"/>
              <a:t>Print</a:t>
            </a:r>
            <a:r>
              <a:rPr lang="ko-KR" altLang="en-US" dirty="0"/>
              <a:t>기능을 구현하였습니다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1870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Exit</a:t>
            </a:r>
            <a:r>
              <a:rPr lang="ko-KR" altLang="en-US" dirty="0"/>
              <a:t>는 </a:t>
            </a:r>
            <a:r>
              <a:rPr lang="en-US" altLang="ko-KR" dirty="0" err="1"/>
              <a:t>Icommand</a:t>
            </a:r>
            <a:r>
              <a:rPr lang="en-US" altLang="ko-KR" dirty="0"/>
              <a:t> </a:t>
            </a:r>
            <a:r>
              <a:rPr lang="ko-KR" altLang="en-US" dirty="0"/>
              <a:t>인터페이스를 상속받아서 </a:t>
            </a:r>
            <a:r>
              <a:rPr lang="en-US" altLang="ko-KR" dirty="0" err="1"/>
              <a:t>excute</a:t>
            </a:r>
            <a:r>
              <a:rPr lang="ko-KR" altLang="en-US" dirty="0"/>
              <a:t>함수 실행부에서는 </a:t>
            </a:r>
            <a:r>
              <a:rPr lang="en-US" altLang="ko-KR" dirty="0"/>
              <a:t>exit </a:t>
            </a:r>
            <a:r>
              <a:rPr lang="ko-KR" altLang="en-US" dirty="0"/>
              <a:t>함수를 실행하여 </a:t>
            </a:r>
            <a:r>
              <a:rPr lang="en-US" altLang="ko-KR" dirty="0"/>
              <a:t>shell </a:t>
            </a:r>
            <a:r>
              <a:rPr lang="ko-KR" altLang="en-US" dirty="0"/>
              <a:t>종료되도록 하였습니다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9812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Help </a:t>
            </a:r>
            <a:r>
              <a:rPr lang="ko-KR" altLang="en-US" dirty="0"/>
              <a:t>명령어는 다른 명령어와 다르게 명령어 </a:t>
            </a:r>
            <a:r>
              <a:rPr lang="en-US" altLang="ko-KR" dirty="0"/>
              <a:t>Class</a:t>
            </a:r>
            <a:r>
              <a:rPr lang="ko-KR" altLang="en-US" dirty="0"/>
              <a:t>로 구현하지 않고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각각의 명령어 </a:t>
            </a:r>
            <a:r>
              <a:rPr lang="en-US" altLang="ko-KR" dirty="0"/>
              <a:t>Class</a:t>
            </a:r>
            <a:r>
              <a:rPr lang="ko-KR" altLang="en-US" dirty="0"/>
              <a:t>가 가진 </a:t>
            </a:r>
            <a:r>
              <a:rPr lang="en-US" altLang="ko-KR" dirty="0"/>
              <a:t>Description</a:t>
            </a:r>
            <a:r>
              <a:rPr lang="ko-KR" altLang="en-US" dirty="0"/>
              <a:t>을 출력할 수 있도록 </a:t>
            </a:r>
            <a:r>
              <a:rPr lang="en-US" altLang="ko-KR" dirty="0" err="1"/>
              <a:t>Icommand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에 함수로 구현하였습니다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4638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 hasCustomPrompt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ko-KR" altLang="en-US" dirty="0"/>
              <a:t>팀원</a:t>
            </a:r>
            <a:endParaRPr dirty="0"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 hasCustomPrompt="1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ko-KR" altLang="en-US" dirty="0" err="1"/>
              <a:t>팀명</a:t>
            </a:r>
            <a:endParaRPr dirty="0"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 hasCustomPrompt="1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ko-KR" altLang="en-US" dirty="0"/>
              <a:t>주제</a:t>
            </a:r>
            <a:endParaRPr dirty="0"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 hasCustomPrompt="1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ko-KR" altLang="en-US" dirty="0"/>
              <a:t>날짜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 hasCustomPrompt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ko-KR" altLang="en-US" dirty="0"/>
              <a:t>주제</a:t>
            </a:r>
            <a:endParaRPr dirty="0"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 hasCustomPrompt="1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r>
              <a:rPr lang="ko-KR" altLang="en-US" b="1" dirty="0"/>
              <a:t>팀장 </a:t>
            </a:r>
            <a:r>
              <a:rPr lang="en-US" altLang="ko-KR" b="1" dirty="0"/>
              <a:t>: </a:t>
            </a:r>
            <a:r>
              <a:rPr lang="ko-KR" altLang="en-US" b="1" dirty="0" err="1"/>
              <a:t>전민식</a:t>
            </a:r>
            <a:endParaRPr lang="ko-KR" altLang="en-US" b="1" dirty="0"/>
          </a:p>
          <a:p>
            <a:r>
              <a:rPr lang="ko-KR" altLang="en-US" b="1" dirty="0"/>
              <a:t>팀원 </a:t>
            </a:r>
            <a:r>
              <a:rPr lang="en-US" altLang="ko-KR" b="1" dirty="0"/>
              <a:t>: </a:t>
            </a:r>
            <a:r>
              <a:rPr lang="ko-KR" altLang="en-US" b="1" dirty="0"/>
              <a:t>김영식</a:t>
            </a:r>
            <a:r>
              <a:rPr lang="en-US" altLang="ko-KR" b="1" dirty="0"/>
              <a:t>, </a:t>
            </a:r>
            <a:r>
              <a:rPr lang="ko-KR" altLang="en-US" b="1" dirty="0" err="1"/>
              <a:t>류용관</a:t>
            </a:r>
            <a:r>
              <a:rPr lang="en-US" altLang="ko-KR" b="1" dirty="0"/>
              <a:t>, </a:t>
            </a:r>
            <a:r>
              <a:rPr lang="ko-KR" altLang="en-US" b="1" dirty="0"/>
              <a:t>유성근</a:t>
            </a:r>
            <a:r>
              <a:rPr lang="en-US" altLang="ko-KR" b="1" dirty="0"/>
              <a:t>, </a:t>
            </a:r>
            <a:r>
              <a:rPr lang="ko-KR" altLang="en-US" b="1" dirty="0"/>
              <a:t>정예준</a:t>
            </a: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endParaRPr b="1" dirty="0"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6000" dirty="0"/>
              <a:t>Discovery</a:t>
            </a:r>
            <a:endParaRPr sz="6000"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SSD Project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b="1" dirty="0"/>
              <a:t>2024-04-23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 </a:t>
            </a:r>
            <a:r>
              <a:rPr lang="en-US" altLang="ko-KR" dirty="0"/>
              <a:t>- </a:t>
            </a:r>
            <a:r>
              <a:rPr lang="en-US" altLang="ko-KR" dirty="0" err="1"/>
              <a:t>FullWrite</a:t>
            </a:r>
            <a:r>
              <a:rPr lang="en-US" altLang="ko-KR" dirty="0"/>
              <a:t>, </a:t>
            </a:r>
            <a:r>
              <a:rPr lang="en-US" altLang="ko-KR" dirty="0" err="1"/>
              <a:t>FullRead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EBF77E-75D5-4D09-88AC-7D988F77F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631" y="2690652"/>
            <a:ext cx="5267325" cy="2705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E2CDD1-0BA0-4B06-A9D5-F7EB9E6A8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607" y="2690652"/>
            <a:ext cx="5562600" cy="2828925"/>
          </a:xfrm>
          <a:prstGeom prst="rect">
            <a:avLst/>
          </a:prstGeom>
        </p:spPr>
      </p:pic>
      <p:sp>
        <p:nvSpPr>
          <p:cNvPr id="8" name="Google Shape;60;p3">
            <a:extLst>
              <a:ext uri="{FF2B5EF4-FFF2-40B4-BE49-F238E27FC236}">
                <a16:creationId xmlns:a16="http://schemas.microsoft.com/office/drawing/2014/main" id="{C79D4243-AA77-4055-B89A-65D7D07A0814}"/>
              </a:ext>
            </a:extLst>
          </p:cNvPr>
          <p:cNvSpPr txBox="1">
            <a:spLocks/>
          </p:cNvSpPr>
          <p:nvPr/>
        </p:nvSpPr>
        <p:spPr>
          <a:xfrm>
            <a:off x="605979" y="1316377"/>
            <a:ext cx="11088715" cy="220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77800" indent="0">
              <a:lnSpc>
                <a:spcPct val="120000"/>
              </a:lnSpc>
              <a:spcBef>
                <a:spcPts val="0"/>
              </a:spcBef>
              <a:buSzPts val="2800"/>
              <a:buNone/>
            </a:pPr>
            <a:r>
              <a:rPr lang="en-US" altLang="ko-KR" dirty="0"/>
              <a:t>- FULLWRITE</a:t>
            </a:r>
            <a:r>
              <a:rPr lang="ko-KR" altLang="en-US" dirty="0"/>
              <a:t>와 </a:t>
            </a:r>
            <a:r>
              <a:rPr lang="en-US" altLang="ko-KR" dirty="0"/>
              <a:t>FULLREAD</a:t>
            </a:r>
            <a:r>
              <a:rPr lang="ko-KR" altLang="en-US" dirty="0"/>
              <a:t>는 기존의 </a:t>
            </a:r>
            <a:r>
              <a:rPr lang="en-US" altLang="ko-KR" dirty="0"/>
              <a:t>WRITE, READ </a:t>
            </a:r>
            <a:r>
              <a:rPr lang="ko-KR" altLang="en-US" dirty="0"/>
              <a:t>기능을 활용할 수 있도록 각각 </a:t>
            </a:r>
            <a:r>
              <a:rPr lang="en-US" altLang="ko-KR" dirty="0"/>
              <a:t>Write class</a:t>
            </a:r>
            <a:r>
              <a:rPr lang="ko-KR" altLang="en-US" dirty="0"/>
              <a:t>와 </a:t>
            </a:r>
            <a:r>
              <a:rPr lang="en-US" altLang="ko-KR" dirty="0"/>
              <a:t>Read class</a:t>
            </a:r>
            <a:r>
              <a:rPr lang="ko-KR" altLang="en-US" dirty="0"/>
              <a:t>를 상속받아 구현</a:t>
            </a:r>
          </a:p>
          <a:p>
            <a:pPr marL="177800" indent="0">
              <a:lnSpc>
                <a:spcPct val="120000"/>
              </a:lnSpc>
              <a:spcBef>
                <a:spcPts val="0"/>
              </a:spcBef>
              <a:buSzPts val="2800"/>
              <a:buFont typeface="Arial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6538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추가 구현 소개 </a:t>
            </a:r>
            <a:r>
              <a:rPr lang="en-US" altLang="ko-KR" dirty="0"/>
              <a:t>- Erase</a:t>
            </a:r>
            <a:endParaRPr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27533C3-5068-46AE-97E3-E1A8ACF6E743}"/>
              </a:ext>
            </a:extLst>
          </p:cNvPr>
          <p:cNvGrpSpPr/>
          <p:nvPr/>
        </p:nvGrpSpPr>
        <p:grpSpPr>
          <a:xfrm>
            <a:off x="836195" y="2605692"/>
            <a:ext cx="7848600" cy="4057650"/>
            <a:chOff x="836195" y="2004113"/>
            <a:chExt cx="7848600" cy="40576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D8C9D8F-B387-40C0-9F48-1866276F7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6195" y="2004113"/>
              <a:ext cx="7848600" cy="405765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3D41000-A872-4AA5-B2B5-60451330F758}"/>
                </a:ext>
              </a:extLst>
            </p:cNvPr>
            <p:cNvSpPr/>
            <p:nvPr/>
          </p:nvSpPr>
          <p:spPr>
            <a:xfrm>
              <a:off x="1864895" y="4403560"/>
              <a:ext cx="3356810" cy="8542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</p:grpSp>
      <p:sp>
        <p:nvSpPr>
          <p:cNvPr id="8" name="Google Shape;60;p3">
            <a:extLst>
              <a:ext uri="{FF2B5EF4-FFF2-40B4-BE49-F238E27FC236}">
                <a16:creationId xmlns:a16="http://schemas.microsoft.com/office/drawing/2014/main" id="{E6DD4301-DA37-48A0-9C2F-1E4D1CAA3612}"/>
              </a:ext>
            </a:extLst>
          </p:cNvPr>
          <p:cNvSpPr txBox="1">
            <a:spLocks/>
          </p:cNvSpPr>
          <p:nvPr/>
        </p:nvSpPr>
        <p:spPr>
          <a:xfrm>
            <a:off x="605979" y="1316377"/>
            <a:ext cx="11088715" cy="220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77800" indent="0">
              <a:lnSpc>
                <a:spcPct val="120000"/>
              </a:lnSpc>
              <a:spcBef>
                <a:spcPts val="0"/>
              </a:spcBef>
              <a:buSzPts val="2800"/>
              <a:buNone/>
            </a:pPr>
            <a:r>
              <a:rPr lang="en-US" altLang="ko-KR" dirty="0"/>
              <a:t>- SSD</a:t>
            </a:r>
            <a:r>
              <a:rPr lang="ko-KR" altLang="en-US" dirty="0"/>
              <a:t>에 </a:t>
            </a:r>
            <a:r>
              <a:rPr lang="en-US" altLang="ko-KR" dirty="0"/>
              <a:t>Erase </a:t>
            </a:r>
            <a:r>
              <a:rPr lang="ko-KR" altLang="en-US" dirty="0"/>
              <a:t>기능 추가</a:t>
            </a:r>
            <a:r>
              <a:rPr lang="en-US" altLang="ko-KR" dirty="0"/>
              <a:t>, </a:t>
            </a:r>
            <a:r>
              <a:rPr lang="ko-KR" altLang="en-US" dirty="0"/>
              <a:t>기존의 </a:t>
            </a:r>
            <a:r>
              <a:rPr lang="en-US" altLang="ko-KR" dirty="0"/>
              <a:t>Command Pattern </a:t>
            </a:r>
            <a:r>
              <a:rPr lang="ko-KR" altLang="en-US" dirty="0" err="1"/>
              <a:t>리팩토링으로</a:t>
            </a:r>
            <a:r>
              <a:rPr lang="ko-KR" altLang="en-US" dirty="0"/>
              <a:t> 적용하여 </a:t>
            </a:r>
            <a:r>
              <a:rPr lang="en-US" altLang="ko-KR" dirty="0"/>
              <a:t>Erase </a:t>
            </a:r>
            <a:r>
              <a:rPr lang="ko-KR" altLang="en-US" dirty="0"/>
              <a:t>클래스를 만들고 </a:t>
            </a:r>
            <a:r>
              <a:rPr lang="en-US" altLang="ko-KR" dirty="0"/>
              <a:t>execute</a:t>
            </a:r>
            <a:r>
              <a:rPr lang="ko-KR" altLang="en-US" dirty="0"/>
              <a:t>만 정의하여 구현</a:t>
            </a:r>
            <a:endParaRPr lang="en-US" altLang="ko-KR" dirty="0"/>
          </a:p>
          <a:p>
            <a:pPr marL="177800" indent="0">
              <a:lnSpc>
                <a:spcPct val="120000"/>
              </a:lnSpc>
              <a:spcBef>
                <a:spcPts val="0"/>
              </a:spcBef>
              <a:buSzPts val="2800"/>
              <a:buNone/>
            </a:pPr>
            <a:endParaRPr lang="ko-KR" altLang="en-US" dirty="0"/>
          </a:p>
          <a:p>
            <a:pPr marL="177800" indent="0">
              <a:lnSpc>
                <a:spcPct val="120000"/>
              </a:lnSpc>
              <a:spcBef>
                <a:spcPts val="0"/>
              </a:spcBef>
              <a:buSzPts val="2800"/>
              <a:buFont typeface="Arial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920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추가 구현 소개 </a:t>
            </a:r>
            <a:r>
              <a:rPr lang="en-US" altLang="ko-KR" dirty="0"/>
              <a:t>- Erase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978739-ED10-4982-992A-00507EA4E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4309596"/>
            <a:ext cx="8477250" cy="2266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16C3724-0AB4-4C21-89A2-AF9E01553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2454046"/>
            <a:ext cx="4895850" cy="1752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9AACA8-3B0E-4641-8B7A-BE7256AA82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780" y="2454046"/>
            <a:ext cx="5181600" cy="16478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3038558-CFDC-4DCF-9DAF-72BB00854A42}"/>
              </a:ext>
            </a:extLst>
          </p:cNvPr>
          <p:cNvSpPr/>
          <p:nvPr/>
        </p:nvSpPr>
        <p:spPr>
          <a:xfrm>
            <a:off x="1134587" y="3271537"/>
            <a:ext cx="3509601" cy="337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72DE47-3EFE-4C64-8C47-34C7C7943E23}"/>
              </a:ext>
            </a:extLst>
          </p:cNvPr>
          <p:cNvSpPr/>
          <p:nvPr/>
        </p:nvSpPr>
        <p:spPr>
          <a:xfrm>
            <a:off x="1134586" y="4491553"/>
            <a:ext cx="3509601" cy="337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1" name="Google Shape;60;p3">
            <a:extLst>
              <a:ext uri="{FF2B5EF4-FFF2-40B4-BE49-F238E27FC236}">
                <a16:creationId xmlns:a16="http://schemas.microsoft.com/office/drawing/2014/main" id="{24ED82B6-C93C-4591-B026-1D38264B1983}"/>
              </a:ext>
            </a:extLst>
          </p:cNvPr>
          <p:cNvSpPr txBox="1">
            <a:spLocks/>
          </p:cNvSpPr>
          <p:nvPr/>
        </p:nvSpPr>
        <p:spPr>
          <a:xfrm>
            <a:off x="605979" y="1316377"/>
            <a:ext cx="11088715" cy="220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77800" indent="0">
              <a:lnSpc>
                <a:spcPct val="120000"/>
              </a:lnSpc>
              <a:spcBef>
                <a:spcPts val="0"/>
              </a:spcBef>
              <a:buSzPts val="2800"/>
              <a:buNone/>
            </a:pPr>
            <a:r>
              <a:rPr lang="en-US" altLang="ko-KR" dirty="0"/>
              <a:t>- Shell</a:t>
            </a:r>
            <a:r>
              <a:rPr lang="ko-KR" altLang="en-US" dirty="0"/>
              <a:t>에서 </a:t>
            </a:r>
            <a:r>
              <a:rPr lang="en-US" altLang="ko-KR" dirty="0"/>
              <a:t>Erase</a:t>
            </a:r>
            <a:r>
              <a:rPr lang="ko-KR" altLang="en-US" dirty="0"/>
              <a:t>와 </a:t>
            </a:r>
            <a:r>
              <a:rPr lang="en-US" altLang="ko-KR" dirty="0" err="1"/>
              <a:t>Erase_range</a:t>
            </a:r>
            <a:r>
              <a:rPr lang="en-US" altLang="ko-KR" dirty="0"/>
              <a:t> </a:t>
            </a:r>
            <a:r>
              <a:rPr lang="ko-KR" altLang="en-US" dirty="0"/>
              <a:t>기능 구분하여 구현하고</a:t>
            </a:r>
            <a:r>
              <a:rPr lang="en-US" altLang="ko-KR" dirty="0"/>
              <a:t>, </a:t>
            </a:r>
            <a:r>
              <a:rPr lang="ko-KR" altLang="en-US" dirty="0"/>
              <a:t>실제 수행은 </a:t>
            </a:r>
            <a:r>
              <a:rPr lang="en-US" altLang="ko-KR" dirty="0"/>
              <a:t>_</a:t>
            </a:r>
            <a:r>
              <a:rPr lang="en-US" altLang="ko-KR" dirty="0" err="1"/>
              <a:t>doErase</a:t>
            </a:r>
            <a:r>
              <a:rPr lang="en-US" altLang="ko-KR" dirty="0"/>
              <a:t> </a:t>
            </a:r>
            <a:r>
              <a:rPr lang="ko-KR" altLang="en-US" dirty="0"/>
              <a:t>함수로 </a:t>
            </a:r>
            <a:r>
              <a:rPr lang="en-US" altLang="ko-KR" dirty="0" err="1"/>
              <a:t>ssd</a:t>
            </a:r>
            <a:r>
              <a:rPr lang="ko-KR" altLang="en-US" dirty="0"/>
              <a:t>프로그램에 명령을 전달하도록 구현</a:t>
            </a:r>
            <a:endParaRPr lang="en-US" altLang="ko-KR" dirty="0"/>
          </a:p>
          <a:p>
            <a:pPr marL="177800" indent="0">
              <a:lnSpc>
                <a:spcPct val="120000"/>
              </a:lnSpc>
              <a:spcBef>
                <a:spcPts val="0"/>
              </a:spcBef>
              <a:buSzPts val="2800"/>
              <a:buNone/>
            </a:pPr>
            <a:endParaRPr lang="ko-KR" altLang="en-US" dirty="0"/>
          </a:p>
          <a:p>
            <a:pPr marL="177800" indent="0">
              <a:lnSpc>
                <a:spcPct val="120000"/>
              </a:lnSpc>
              <a:spcBef>
                <a:spcPts val="0"/>
              </a:spcBef>
              <a:buSzPts val="2800"/>
              <a:buFont typeface="Arial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211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추가 구현 소개 </a:t>
            </a:r>
            <a:r>
              <a:rPr lang="en-US" altLang="ko-KR" dirty="0"/>
              <a:t>- Write Buffer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0780E8-5003-4561-9634-F380C4D9A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89" y="2503865"/>
            <a:ext cx="5953125" cy="4257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AF66A71-2A99-4A87-B3E1-2426164D7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523" y="2503865"/>
            <a:ext cx="2719530" cy="150522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8082F92-86EA-49A4-A248-F724E41AEE65}"/>
              </a:ext>
            </a:extLst>
          </p:cNvPr>
          <p:cNvSpPr/>
          <p:nvPr/>
        </p:nvSpPr>
        <p:spPr>
          <a:xfrm>
            <a:off x="953754" y="5660892"/>
            <a:ext cx="2451184" cy="1004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Google Shape;60;p3">
            <a:extLst>
              <a:ext uri="{FF2B5EF4-FFF2-40B4-BE49-F238E27FC236}">
                <a16:creationId xmlns:a16="http://schemas.microsoft.com/office/drawing/2014/main" id="{E3EC94C7-EDE7-47B4-BE93-FC57CD31C0FB}"/>
              </a:ext>
            </a:extLst>
          </p:cNvPr>
          <p:cNvSpPr txBox="1">
            <a:spLocks/>
          </p:cNvSpPr>
          <p:nvPr/>
        </p:nvSpPr>
        <p:spPr>
          <a:xfrm>
            <a:off x="605979" y="1316377"/>
            <a:ext cx="11088715" cy="220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77800" indent="0">
              <a:lnSpc>
                <a:spcPct val="120000"/>
              </a:lnSpc>
              <a:spcBef>
                <a:spcPts val="0"/>
              </a:spcBef>
              <a:buSzPts val="2800"/>
              <a:buNone/>
            </a:pPr>
            <a:r>
              <a:rPr lang="en-US" altLang="ko-KR" dirty="0"/>
              <a:t>- Write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  <a:r>
              <a:rPr lang="ko-KR" altLang="en-US" dirty="0"/>
              <a:t>기능을 </a:t>
            </a:r>
            <a:r>
              <a:rPr lang="en-US" altLang="ko-KR" dirty="0"/>
              <a:t>buffer.txt</a:t>
            </a:r>
            <a:r>
              <a:rPr lang="ko-KR" altLang="en-US" dirty="0"/>
              <a:t>를 활용하여 구현</a:t>
            </a:r>
            <a:r>
              <a:rPr lang="en-US" altLang="ko-KR" dirty="0"/>
              <a:t>.</a:t>
            </a:r>
          </a:p>
          <a:p>
            <a:pPr marL="177800" indent="0">
              <a:lnSpc>
                <a:spcPct val="120000"/>
              </a:lnSpc>
              <a:spcBef>
                <a:spcPts val="0"/>
              </a:spcBef>
              <a:buSzPts val="2800"/>
              <a:buNone/>
            </a:pPr>
            <a:r>
              <a:rPr lang="en-US" altLang="ko-KR" dirty="0" err="1"/>
              <a:t>DirtyBit</a:t>
            </a:r>
            <a:r>
              <a:rPr lang="ko-KR" altLang="en-US" dirty="0"/>
              <a:t>를 관리하여 </a:t>
            </a:r>
            <a:r>
              <a:rPr lang="en-US" altLang="ko-KR" dirty="0"/>
              <a:t>Write, Read</a:t>
            </a:r>
            <a:r>
              <a:rPr lang="ko-KR" altLang="en-US" dirty="0"/>
              <a:t>시 </a:t>
            </a:r>
            <a:r>
              <a:rPr lang="en-US" altLang="ko-KR" dirty="0"/>
              <a:t>Buffer</a:t>
            </a:r>
            <a:r>
              <a:rPr lang="ko-KR" altLang="en-US" dirty="0"/>
              <a:t>에서 </a:t>
            </a:r>
            <a:r>
              <a:rPr lang="ko-KR" altLang="en-US" dirty="0" err="1"/>
              <a:t>선처리</a:t>
            </a:r>
            <a:r>
              <a:rPr lang="ko-KR" altLang="en-US" dirty="0"/>
              <a:t> 되도록 구현</a:t>
            </a:r>
            <a:r>
              <a:rPr lang="en-US" altLang="ko-KR" dirty="0"/>
              <a:t>.</a:t>
            </a:r>
            <a:endParaRPr lang="ko-KR" altLang="en-US" dirty="0"/>
          </a:p>
          <a:p>
            <a:pPr marL="177800" indent="0">
              <a:lnSpc>
                <a:spcPct val="120000"/>
              </a:lnSpc>
              <a:spcBef>
                <a:spcPts val="0"/>
              </a:spcBef>
              <a:buSzPts val="2800"/>
              <a:buFont typeface="Arial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447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ko-KR" altLang="en-US" dirty="0"/>
              <a:t>추가 구현 소개 </a:t>
            </a:r>
            <a:r>
              <a:rPr lang="en-US" altLang="ko-KR" dirty="0"/>
              <a:t>- Logger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79" y="1316376"/>
            <a:ext cx="11088715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indent="0">
              <a:lnSpc>
                <a:spcPct val="120000"/>
              </a:lnSpc>
              <a:spcBef>
                <a:spcPts val="0"/>
              </a:spcBef>
              <a:buSzPts val="2800"/>
              <a:buNone/>
            </a:pPr>
            <a:r>
              <a:rPr lang="en-US" altLang="ko-KR" dirty="0"/>
              <a:t>- </a:t>
            </a:r>
            <a:r>
              <a:rPr lang="ko-KR" altLang="en-US" dirty="0"/>
              <a:t>디자인패턴 중 </a:t>
            </a:r>
            <a:r>
              <a:rPr lang="en-US" altLang="ko-KR" dirty="0"/>
              <a:t>Singleton pattern</a:t>
            </a:r>
            <a:r>
              <a:rPr lang="ko-KR" altLang="en-US" dirty="0"/>
              <a:t>을 적용하여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Shell </a:t>
            </a:r>
            <a:r>
              <a:rPr lang="ko-KR" altLang="en-US" dirty="0"/>
              <a:t>프로젝트에서 </a:t>
            </a:r>
            <a:r>
              <a:rPr lang="en-US" altLang="ko-KR" dirty="0"/>
              <a:t>logger</a:t>
            </a:r>
            <a:r>
              <a:rPr lang="ko-KR" altLang="en-US" dirty="0"/>
              <a:t>는 단 하나의 </a:t>
            </a:r>
            <a:r>
              <a:rPr lang="en-US" altLang="ko-KR" dirty="0"/>
              <a:t>instance</a:t>
            </a:r>
            <a:r>
              <a:rPr lang="ko-KR" altLang="en-US" dirty="0"/>
              <a:t>만 가지도록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1778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A6A699-9A7A-4D2A-8425-A5535DD19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404" y="2640723"/>
            <a:ext cx="65817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67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ko-KR" altLang="en-US" dirty="0"/>
              <a:t>추가 구현 소개 </a:t>
            </a:r>
            <a:r>
              <a:rPr lang="en-US" altLang="ko-KR" dirty="0"/>
              <a:t>- Logger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1160904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- </a:t>
            </a:r>
            <a:r>
              <a:rPr lang="ko-KR" altLang="en-US" dirty="0"/>
              <a:t>정적 라이브러리 적용 </a:t>
            </a:r>
            <a:r>
              <a:rPr lang="en-US" altLang="ko-KR" dirty="0"/>
              <a:t>: LoggerStaticLib.lib</a:t>
            </a:r>
          </a:p>
          <a:p>
            <a:pPr marL="635000" lvl="1" indent="0">
              <a:lnSpc>
                <a:spcPct val="120000"/>
              </a:lnSpc>
              <a:spcBef>
                <a:spcPts val="0"/>
              </a:spcBef>
              <a:buSzPts val="2800"/>
              <a:buNone/>
            </a:pPr>
            <a:r>
              <a:rPr lang="en-US" altLang="ko-KR" dirty="0"/>
              <a:t>Shell </a:t>
            </a:r>
            <a:r>
              <a:rPr lang="ko-KR" altLang="en-US" dirty="0"/>
              <a:t>프로젝트</a:t>
            </a:r>
            <a:r>
              <a:rPr lang="en-US" altLang="ko-KR" dirty="0"/>
              <a:t>, </a:t>
            </a:r>
            <a:r>
              <a:rPr lang="ko-KR" altLang="en-US" dirty="0"/>
              <a:t>추가 시나리오</a:t>
            </a:r>
            <a:r>
              <a:rPr lang="en-US" altLang="ko-KR" dirty="0"/>
              <a:t>(Test App) </a:t>
            </a:r>
            <a:r>
              <a:rPr lang="ko-KR" altLang="en-US" dirty="0"/>
              <a:t>에서 추가 빌드 없이 사용가능</a:t>
            </a:r>
            <a:endParaRPr lang="en-US" altLang="ko-KR" dirty="0"/>
          </a:p>
          <a:p>
            <a:pPr marL="635000" indent="-457200">
              <a:lnSpc>
                <a:spcPct val="120000"/>
              </a:lnSpc>
              <a:spcBef>
                <a:spcPts val="0"/>
              </a:spcBef>
              <a:buSzPts val="2800"/>
              <a:buFontTx/>
              <a:buChar char="-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6143C1-B4AA-4910-96B1-5848C003B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304" y="2594982"/>
            <a:ext cx="71151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3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ko-KR" altLang="en-US" dirty="0"/>
              <a:t>추가 구현 소개 </a:t>
            </a:r>
            <a:r>
              <a:rPr lang="en-US" altLang="ko-KR" dirty="0"/>
              <a:t>- Logger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37245" y="1882072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lvl="1" indent="0">
              <a:lnSpc>
                <a:spcPct val="140000"/>
              </a:lnSpc>
              <a:spcBef>
                <a:spcPts val="0"/>
              </a:spcBef>
              <a:buSzPts val="2800"/>
              <a:buNone/>
            </a:pPr>
            <a:r>
              <a:rPr lang="en-US" altLang="ko-KR" dirty="0"/>
              <a:t>Logger.hpp : MACRO </a:t>
            </a:r>
            <a:r>
              <a:rPr lang="ko-KR" altLang="en-US" dirty="0"/>
              <a:t>정의</a:t>
            </a:r>
            <a:endParaRPr lang="en-US" altLang="ko-KR" dirty="0"/>
          </a:p>
          <a:p>
            <a:pPr marL="635000" lvl="1" indent="0">
              <a:lnSpc>
                <a:spcPct val="140000"/>
              </a:lnSpc>
              <a:spcBef>
                <a:spcPts val="0"/>
              </a:spcBef>
              <a:buSzPts val="2800"/>
              <a:buNone/>
            </a:pPr>
            <a:endParaRPr lang="en-US" altLang="ko-KR" dirty="0"/>
          </a:p>
          <a:p>
            <a:pPr marL="635000" lvl="1" indent="0">
              <a:lnSpc>
                <a:spcPct val="140000"/>
              </a:lnSpc>
              <a:spcBef>
                <a:spcPts val="0"/>
              </a:spcBef>
              <a:buSzPts val="2800"/>
              <a:buNone/>
            </a:pPr>
            <a:r>
              <a:rPr lang="en-US" altLang="ko-KR" dirty="0"/>
              <a:t>Logger.cpp : </a:t>
            </a:r>
            <a:r>
              <a:rPr lang="ko-KR" altLang="en-US" dirty="0"/>
              <a:t>함수정의</a:t>
            </a:r>
            <a:endParaRPr lang="en-US" altLang="ko-KR" dirty="0"/>
          </a:p>
          <a:p>
            <a:pPr marL="1092200" lvl="1" indent="-457200">
              <a:lnSpc>
                <a:spcPct val="140000"/>
              </a:lnSpc>
              <a:spcBef>
                <a:spcPts val="0"/>
              </a:spcBef>
              <a:buSzPts val="2800"/>
              <a:buFontTx/>
              <a:buChar char="-"/>
            </a:pPr>
            <a:endParaRPr lang="en-US" altLang="ko-KR" dirty="0"/>
          </a:p>
          <a:p>
            <a:pPr marL="635000" lvl="1" indent="0">
              <a:lnSpc>
                <a:spcPct val="140000"/>
              </a:lnSpc>
              <a:spcBef>
                <a:spcPts val="0"/>
              </a:spcBef>
              <a:buSzPts val="2800"/>
              <a:buNone/>
            </a:pPr>
            <a:endParaRPr lang="en-US" altLang="ko-KR" dirty="0"/>
          </a:p>
          <a:p>
            <a:pPr marL="1092200" lvl="1" indent="-457200">
              <a:lnSpc>
                <a:spcPct val="140000"/>
              </a:lnSpc>
              <a:spcBef>
                <a:spcPts val="0"/>
              </a:spcBef>
              <a:buSzPts val="2800"/>
              <a:buFontTx/>
              <a:buChar char="-"/>
            </a:pPr>
            <a:endParaRPr lang="en-US" altLang="ko-KR" dirty="0"/>
          </a:p>
          <a:p>
            <a:pPr marL="635000" lvl="1" indent="0">
              <a:lnSpc>
                <a:spcPct val="140000"/>
              </a:lnSpc>
              <a:spcBef>
                <a:spcPts val="0"/>
              </a:spcBef>
              <a:buSzPts val="2800"/>
              <a:buNone/>
            </a:pPr>
            <a:endParaRPr lang="en-US" altLang="ko-KR" dirty="0"/>
          </a:p>
          <a:p>
            <a:pPr marL="635000" lvl="1" indent="0">
              <a:lnSpc>
                <a:spcPct val="140000"/>
              </a:lnSpc>
              <a:spcBef>
                <a:spcPts val="0"/>
              </a:spcBef>
              <a:buSzPts val="2800"/>
              <a:buNone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개발자 코드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로그 매크로 호출</a:t>
            </a:r>
            <a:endParaRPr 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531E33-1F37-4D9D-9D5B-64754F990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016" y="2402968"/>
            <a:ext cx="4571029" cy="3480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AA98E09-4150-48E7-A06D-D99B3CE68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015" y="3487017"/>
            <a:ext cx="5288103" cy="19660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DB2630-5786-4E28-A48E-754590D80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016" y="6057385"/>
            <a:ext cx="5641335" cy="3311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1B4393-FAB6-4011-AACE-ECB93EEB56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4015" y="6465035"/>
            <a:ext cx="3228137" cy="362233"/>
          </a:xfrm>
          <a:prstGeom prst="rect">
            <a:avLst/>
          </a:prstGeom>
        </p:spPr>
      </p:pic>
      <p:sp>
        <p:nvSpPr>
          <p:cNvPr id="8" name="Google Shape;60;p3">
            <a:extLst>
              <a:ext uri="{FF2B5EF4-FFF2-40B4-BE49-F238E27FC236}">
                <a16:creationId xmlns:a16="http://schemas.microsoft.com/office/drawing/2014/main" id="{A2709521-5974-4DF9-ABD2-0051824321BC}"/>
              </a:ext>
            </a:extLst>
          </p:cNvPr>
          <p:cNvSpPr txBox="1">
            <a:spLocks/>
          </p:cNvSpPr>
          <p:nvPr/>
        </p:nvSpPr>
        <p:spPr>
          <a:xfrm>
            <a:off x="605979" y="1316376"/>
            <a:ext cx="11209031" cy="81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77800" indent="0">
              <a:lnSpc>
                <a:spcPct val="120000"/>
              </a:lnSpc>
              <a:spcBef>
                <a:spcPts val="0"/>
              </a:spcBef>
              <a:buSzPts val="2800"/>
              <a:buFont typeface="Arial"/>
              <a:buNone/>
            </a:pPr>
            <a:r>
              <a:rPr lang="en-US" altLang="ko-KR" dirty="0"/>
              <a:t>- </a:t>
            </a:r>
            <a:r>
              <a:rPr lang="ko-KR" altLang="en-US" dirty="0"/>
              <a:t>함수 이름 출력을 위한 </a:t>
            </a:r>
            <a:r>
              <a:rPr lang="en-US" altLang="ko-KR" dirty="0"/>
              <a:t>MACRO </a:t>
            </a:r>
            <a:r>
              <a:rPr lang="ko-KR" altLang="en-US" dirty="0"/>
              <a:t>활용</a:t>
            </a:r>
            <a:endParaRPr lang="en-US" altLang="ko-KR" dirty="0"/>
          </a:p>
          <a:p>
            <a:pPr marL="177800" indent="0">
              <a:lnSpc>
                <a:spcPct val="120000"/>
              </a:lnSpc>
              <a:spcBef>
                <a:spcPts val="0"/>
              </a:spcBef>
              <a:buSzPts val="280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4618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ko-KR" altLang="en-US" dirty="0"/>
              <a:t>추가 구현 소개 </a:t>
            </a:r>
            <a:r>
              <a:rPr lang="en-US" altLang="ko-KR" dirty="0"/>
              <a:t>- Logger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lnSpc>
                <a:spcPct val="120000"/>
              </a:lnSpc>
              <a:spcBef>
                <a:spcPts val="0"/>
              </a:spcBef>
              <a:buSzPts val="2800"/>
              <a:buFontTx/>
              <a:buChar char="-"/>
            </a:pPr>
            <a:r>
              <a:rPr lang="ko-KR" altLang="en-US" dirty="0">
                <a:latin typeface="+mj-ea"/>
                <a:ea typeface="+mj-ea"/>
              </a:rPr>
              <a:t>로그파일 분할</a:t>
            </a:r>
            <a:r>
              <a:rPr lang="en-US" altLang="ko-KR" dirty="0">
                <a:latin typeface="+mj-ea"/>
                <a:ea typeface="+mj-ea"/>
              </a:rPr>
              <a:t>/</a:t>
            </a:r>
            <a:r>
              <a:rPr lang="ko-KR" altLang="en-US" dirty="0">
                <a:latin typeface="+mj-ea"/>
                <a:ea typeface="+mj-ea"/>
              </a:rPr>
              <a:t>압축 구현</a:t>
            </a:r>
            <a:endParaRPr lang="en-US" altLang="ko-KR" dirty="0">
              <a:latin typeface="+mj-ea"/>
              <a:ea typeface="+mj-ea"/>
            </a:endParaRPr>
          </a:p>
          <a:p>
            <a:pPr marL="635000" lvl="1" indent="0">
              <a:lnSpc>
                <a:spcPct val="120000"/>
              </a:lnSpc>
              <a:spcBef>
                <a:spcPts val="0"/>
              </a:spcBef>
              <a:buSzPts val="2800"/>
              <a:buNone/>
            </a:pPr>
            <a:r>
              <a:rPr lang="en-US" dirty="0">
                <a:latin typeface="+mj-ea"/>
                <a:ea typeface="+mj-ea"/>
              </a:rPr>
              <a:t>Latest.log -&gt; until_</a:t>
            </a:r>
            <a:r>
              <a:rPr lang="ko-KR" altLang="en-US" dirty="0">
                <a:latin typeface="+mj-ea"/>
                <a:ea typeface="+mj-ea"/>
              </a:rPr>
              <a:t>날짜</a:t>
            </a:r>
            <a:r>
              <a:rPr lang="en-US" altLang="ko-KR" dirty="0">
                <a:latin typeface="+mj-ea"/>
                <a:ea typeface="+mj-ea"/>
              </a:rPr>
              <a:t>_</a:t>
            </a:r>
            <a:r>
              <a:rPr lang="ko-KR" altLang="en-US" dirty="0">
                <a:latin typeface="+mj-ea"/>
                <a:ea typeface="+mj-ea"/>
              </a:rPr>
              <a:t>시간</a:t>
            </a:r>
            <a:r>
              <a:rPr lang="en-US" altLang="ko-KR" dirty="0">
                <a:latin typeface="+mj-ea"/>
                <a:ea typeface="+mj-ea"/>
              </a:rPr>
              <a:t>.log -&gt; until_</a:t>
            </a:r>
            <a:r>
              <a:rPr lang="ko-KR" altLang="en-US" dirty="0">
                <a:latin typeface="+mj-ea"/>
                <a:ea typeface="+mj-ea"/>
              </a:rPr>
              <a:t>날짜</a:t>
            </a:r>
            <a:r>
              <a:rPr lang="en-US" altLang="ko-KR" dirty="0">
                <a:latin typeface="+mj-ea"/>
                <a:ea typeface="+mj-ea"/>
              </a:rPr>
              <a:t>_</a:t>
            </a:r>
            <a:r>
              <a:rPr lang="ko-KR" altLang="en-US" dirty="0">
                <a:latin typeface="+mj-ea"/>
                <a:ea typeface="+mj-ea"/>
              </a:rPr>
              <a:t>시간</a:t>
            </a:r>
            <a:r>
              <a:rPr lang="en-US" altLang="ko-KR" dirty="0">
                <a:latin typeface="+mj-ea"/>
                <a:ea typeface="+mj-ea"/>
              </a:rPr>
              <a:t>.zip</a:t>
            </a:r>
          </a:p>
          <a:p>
            <a:pPr marL="635000" lvl="1" indent="0">
              <a:lnSpc>
                <a:spcPct val="120000"/>
              </a:lnSpc>
              <a:spcBef>
                <a:spcPts val="0"/>
              </a:spcBef>
              <a:buSzPts val="2800"/>
              <a:buNone/>
            </a:pPr>
            <a:r>
              <a:rPr lang="en-US" altLang="ko-KR" dirty="0">
                <a:latin typeface="+mj-ea"/>
                <a:ea typeface="+mj-ea"/>
              </a:rPr>
              <a:t>Log size </a:t>
            </a:r>
            <a:r>
              <a:rPr lang="ko-KR" altLang="en-US" dirty="0">
                <a:latin typeface="+mj-ea"/>
                <a:ea typeface="+mj-ea"/>
              </a:rPr>
              <a:t>및 </a:t>
            </a:r>
            <a:r>
              <a:rPr lang="en-US" altLang="ko-KR" dirty="0">
                <a:latin typeface="+mj-ea"/>
                <a:ea typeface="+mj-ea"/>
              </a:rPr>
              <a:t>.log </a:t>
            </a:r>
            <a:r>
              <a:rPr lang="ko-KR" altLang="en-US" dirty="0">
                <a:latin typeface="+mj-ea"/>
                <a:ea typeface="+mj-ea"/>
              </a:rPr>
              <a:t>파일 </a:t>
            </a:r>
            <a:r>
              <a:rPr lang="en-US" altLang="ko-KR" dirty="0">
                <a:latin typeface="+mj-ea"/>
                <a:ea typeface="+mj-ea"/>
              </a:rPr>
              <a:t>threshold </a:t>
            </a:r>
            <a:r>
              <a:rPr lang="ko-KR" altLang="en-US" dirty="0">
                <a:latin typeface="+mj-ea"/>
                <a:ea typeface="+mj-ea"/>
              </a:rPr>
              <a:t>적용하여 압축 전 </a:t>
            </a:r>
            <a:r>
              <a:rPr lang="en-US" altLang="ko-KR" dirty="0">
                <a:latin typeface="+mj-ea"/>
                <a:ea typeface="+mj-ea"/>
              </a:rPr>
              <a:t>.log</a:t>
            </a:r>
            <a:r>
              <a:rPr lang="ko-KR" altLang="en-US" dirty="0">
                <a:latin typeface="+mj-ea"/>
                <a:ea typeface="+mj-ea"/>
              </a:rPr>
              <a:t>파일로 유지하는 파일 개수를 조정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가능</a:t>
            </a:r>
            <a:r>
              <a:rPr lang="en-US" altLang="ko-KR" dirty="0">
                <a:latin typeface="+mj-ea"/>
                <a:ea typeface="+mj-ea"/>
              </a:rPr>
              <a:t>	</a:t>
            </a:r>
          </a:p>
          <a:p>
            <a:pPr marL="1092200" lvl="1" indent="-457200">
              <a:lnSpc>
                <a:spcPct val="120000"/>
              </a:lnSpc>
              <a:spcBef>
                <a:spcPts val="0"/>
              </a:spcBef>
              <a:buSzPts val="2800"/>
              <a:buFontTx/>
              <a:buChar char="-"/>
            </a:pPr>
            <a:endParaRPr lang="en-US" altLang="ko-KR" dirty="0">
              <a:latin typeface="+mj-ea"/>
              <a:ea typeface="+mj-ea"/>
            </a:endParaRPr>
          </a:p>
          <a:p>
            <a:pPr marL="635000" indent="-457200">
              <a:lnSpc>
                <a:spcPct val="120000"/>
              </a:lnSpc>
              <a:spcBef>
                <a:spcPts val="0"/>
              </a:spcBef>
              <a:buSzPts val="2800"/>
              <a:buFontTx/>
              <a:buChar char="-"/>
            </a:pPr>
            <a:r>
              <a:rPr lang="en-US" altLang="ko-KR" dirty="0">
                <a:latin typeface="+mj-ea"/>
                <a:ea typeface="+mj-ea"/>
              </a:rPr>
              <a:t>Log Size 10KB, Threshold 3 </a:t>
            </a:r>
            <a:r>
              <a:rPr lang="ko-KR" altLang="en-US" dirty="0">
                <a:latin typeface="+mj-ea"/>
                <a:ea typeface="+mj-ea"/>
              </a:rPr>
              <a:t>일 때 로그 저장상태</a:t>
            </a:r>
            <a:endParaRPr lang="en-US" altLang="ko-KR" dirty="0">
              <a:latin typeface="+mj-ea"/>
              <a:ea typeface="+mj-ea"/>
            </a:endParaRPr>
          </a:p>
          <a:p>
            <a:pPr marL="1092200" lvl="1" indent="-457200">
              <a:lnSpc>
                <a:spcPct val="120000"/>
              </a:lnSpc>
              <a:spcBef>
                <a:spcPts val="0"/>
              </a:spcBef>
              <a:buSzPts val="2800"/>
              <a:buFontTx/>
              <a:buChar char="-"/>
            </a:pPr>
            <a:endParaRPr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68055A-37BE-4F4F-B715-AA5534C46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83" y="4261398"/>
            <a:ext cx="10515098" cy="214935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BAB7D20-CB88-4C5B-8AB8-394AE5CEA6C8}"/>
              </a:ext>
            </a:extLst>
          </p:cNvPr>
          <p:cNvSpPr/>
          <p:nvPr/>
        </p:nvSpPr>
        <p:spPr>
          <a:xfrm>
            <a:off x="9847693" y="4555659"/>
            <a:ext cx="762000" cy="19652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E1964F-1A46-4D6B-8654-B734372B33ED}"/>
              </a:ext>
            </a:extLst>
          </p:cNvPr>
          <p:cNvSpPr/>
          <p:nvPr/>
        </p:nvSpPr>
        <p:spPr>
          <a:xfrm>
            <a:off x="3411724" y="4637721"/>
            <a:ext cx="422031" cy="674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50D3F1-4CC9-49C7-BE5C-A706F5DBCD9D}"/>
              </a:ext>
            </a:extLst>
          </p:cNvPr>
          <p:cNvSpPr/>
          <p:nvPr/>
        </p:nvSpPr>
        <p:spPr>
          <a:xfrm>
            <a:off x="3411724" y="5336074"/>
            <a:ext cx="422031" cy="1074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A86B8-E3AB-4146-9D77-DD5AC6A7DE2C}"/>
              </a:ext>
            </a:extLst>
          </p:cNvPr>
          <p:cNvSpPr txBox="1"/>
          <p:nvPr/>
        </p:nvSpPr>
        <p:spPr>
          <a:xfrm>
            <a:off x="10649680" y="6158054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Size</a:t>
            </a:r>
            <a:r>
              <a:rPr lang="ko-KR" altLang="en-US" dirty="0">
                <a:solidFill>
                  <a:srgbClr val="FF0000"/>
                </a:solidFill>
              </a:rPr>
              <a:t> 제한 </a:t>
            </a:r>
            <a:r>
              <a:rPr lang="en-US" altLang="ko-KR" dirty="0">
                <a:solidFill>
                  <a:srgbClr val="FF0000"/>
                </a:solidFill>
              </a:rPr>
              <a:t>10KB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4025EA-0473-4F27-9749-F1A280EFEB07}"/>
              </a:ext>
            </a:extLst>
          </p:cNvPr>
          <p:cNvSpPr txBox="1"/>
          <p:nvPr/>
        </p:nvSpPr>
        <p:spPr>
          <a:xfrm>
            <a:off x="3411724" y="6479297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Threshold 3 </a:t>
            </a:r>
            <a:r>
              <a:rPr lang="ko-KR" altLang="en-US" dirty="0">
                <a:solidFill>
                  <a:srgbClr val="FF0000"/>
                </a:solidFill>
              </a:rPr>
              <a:t>적용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6327DC-F657-4AB2-A612-A302569A1548}"/>
              </a:ext>
            </a:extLst>
          </p:cNvPr>
          <p:cNvSpPr txBox="1"/>
          <p:nvPr/>
        </p:nvSpPr>
        <p:spPr>
          <a:xfrm>
            <a:off x="3411724" y="4296724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Log </a:t>
            </a:r>
            <a:r>
              <a:rPr lang="ko-KR" altLang="en-US" dirty="0">
                <a:solidFill>
                  <a:srgbClr val="FF0000"/>
                </a:solidFill>
              </a:rPr>
              <a:t>파일 압축</a:t>
            </a:r>
          </a:p>
        </p:txBody>
      </p:sp>
    </p:spTree>
    <p:extLst>
      <p:ext uri="{BB962C8B-B14F-4D97-AF65-F5344CB8AC3E}">
        <p14:creationId xmlns:p14="http://schemas.microsoft.com/office/powerpoint/2010/main" val="746349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추가 구현 소개 </a:t>
            </a:r>
            <a:r>
              <a:rPr lang="en-US" altLang="ko-KR" dirty="0"/>
              <a:t>- Logger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0C7D42-FEC5-4BD4-9DB6-6F0870A22E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775"/>
          <a:stretch/>
        </p:blipFill>
        <p:spPr>
          <a:xfrm>
            <a:off x="605980" y="2066933"/>
            <a:ext cx="9058275" cy="25411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29C533-366F-4434-A140-218C8C392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41" y="4709359"/>
            <a:ext cx="10039350" cy="2076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Google Shape;60;p3">
            <a:extLst>
              <a:ext uri="{FF2B5EF4-FFF2-40B4-BE49-F238E27FC236}">
                <a16:creationId xmlns:a16="http://schemas.microsoft.com/office/drawing/2014/main" id="{46415799-4930-4822-8E86-316E10E45FEE}"/>
              </a:ext>
            </a:extLst>
          </p:cNvPr>
          <p:cNvSpPr txBox="1">
            <a:spLocks/>
          </p:cNvSpPr>
          <p:nvPr/>
        </p:nvSpPr>
        <p:spPr>
          <a:xfrm>
            <a:off x="605980" y="1316376"/>
            <a:ext cx="10980040" cy="2541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- Logger </a:t>
            </a:r>
            <a:r>
              <a:rPr lang="ko-KR" altLang="en-US" dirty="0"/>
              <a:t>콘솔 및 로그파일 출력화면</a:t>
            </a: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9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추가 구현 소개 </a:t>
            </a:r>
            <a:r>
              <a:rPr lang="en-US" altLang="ko-KR" dirty="0"/>
              <a:t>- Runner</a:t>
            </a:r>
            <a:endParaRPr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7BDCB87-698A-482B-AF7A-CD6E013E1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120" y="3325478"/>
            <a:ext cx="3882481" cy="335030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A8281B0-2AD0-4222-B974-2056FBBDCC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262"/>
          <a:stretch/>
        </p:blipFill>
        <p:spPr>
          <a:xfrm>
            <a:off x="6232074" y="2586961"/>
            <a:ext cx="5118485" cy="408882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E2B6EAA1-C93C-4B71-A8A6-85A689FFE8CA}"/>
              </a:ext>
            </a:extLst>
          </p:cNvPr>
          <p:cNvSpPr/>
          <p:nvPr/>
        </p:nvSpPr>
        <p:spPr>
          <a:xfrm>
            <a:off x="6648973" y="4862265"/>
            <a:ext cx="4287731" cy="16855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Google Shape;60;p3">
            <a:extLst>
              <a:ext uri="{FF2B5EF4-FFF2-40B4-BE49-F238E27FC236}">
                <a16:creationId xmlns:a16="http://schemas.microsoft.com/office/drawing/2014/main" id="{73F10CFE-1DD1-4C4D-89A3-EF209610E2AA}"/>
              </a:ext>
            </a:extLst>
          </p:cNvPr>
          <p:cNvSpPr txBox="1">
            <a:spLocks/>
          </p:cNvSpPr>
          <p:nvPr/>
        </p:nvSpPr>
        <p:spPr>
          <a:xfrm>
            <a:off x="605980" y="1316376"/>
            <a:ext cx="10980040" cy="2541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- Shell</a:t>
            </a:r>
            <a:r>
              <a:rPr lang="ko-KR" altLang="en-US" dirty="0"/>
              <a:t>의 </a:t>
            </a:r>
            <a:r>
              <a:rPr lang="en-US" altLang="ko-KR" dirty="0"/>
              <a:t>Prompt</a:t>
            </a:r>
            <a:r>
              <a:rPr lang="ko-KR" altLang="en-US" dirty="0"/>
              <a:t>에서 </a:t>
            </a:r>
            <a:r>
              <a:rPr lang="en-US" altLang="ko-KR" dirty="0" err="1"/>
              <a:t>UserInput</a:t>
            </a:r>
            <a:r>
              <a:rPr lang="ko-KR" altLang="en-US" dirty="0"/>
              <a:t>모드와 </a:t>
            </a:r>
            <a:r>
              <a:rPr lang="en-US" altLang="ko-KR" dirty="0"/>
              <a:t>Runner</a:t>
            </a:r>
            <a:r>
              <a:rPr lang="ko-KR" altLang="en-US" dirty="0"/>
              <a:t>모드를 구분</a:t>
            </a:r>
            <a:endParaRPr lang="en-US" altLang="ko-KR" dirty="0"/>
          </a:p>
          <a:p>
            <a:pPr marL="22860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Shell</a:t>
            </a:r>
            <a:r>
              <a:rPr lang="ko-KR" altLang="en-US" dirty="0"/>
              <a:t>을 실행 시 테스트 스크립트 </a:t>
            </a:r>
            <a:r>
              <a:rPr lang="en-US" altLang="ko-KR" dirty="0"/>
              <a:t>List</a:t>
            </a:r>
            <a:r>
              <a:rPr lang="ko-KR" altLang="en-US" dirty="0"/>
              <a:t>를 포함하는 문서를 참조하여 순차적으로 실행되도록 구현</a:t>
            </a:r>
            <a:endParaRPr lang="en-US" altLang="ko-KR" dirty="0"/>
          </a:p>
          <a:p>
            <a:pPr marL="22860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dirty="0"/>
          </a:p>
          <a:p>
            <a:pPr marL="22860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157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SSD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추가 구현 소개 </a:t>
            </a:r>
            <a:r>
              <a:rPr lang="en-US" altLang="ko-KR" dirty="0"/>
              <a:t>- Runner</a:t>
            </a:r>
            <a:endParaRPr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06C113C-B655-4F2F-B7C2-E8A218022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394" y="2636422"/>
            <a:ext cx="3468169" cy="20944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EC36298-4E3E-48C7-87EC-28BB725AA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822" y="2632922"/>
            <a:ext cx="3468170" cy="196529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A006C57-4951-4F19-87C1-D3C3BBAE111A}"/>
              </a:ext>
            </a:extLst>
          </p:cNvPr>
          <p:cNvGrpSpPr/>
          <p:nvPr/>
        </p:nvGrpSpPr>
        <p:grpSpPr>
          <a:xfrm>
            <a:off x="1024822" y="4790996"/>
            <a:ext cx="7297956" cy="1981297"/>
            <a:chOff x="4792970" y="1912999"/>
            <a:chExt cx="7297956" cy="198129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5F25271-CFED-4D26-8206-BF6931B2D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92970" y="1912999"/>
              <a:ext cx="7297956" cy="1981297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EDA749C-47C6-4EC3-8AD0-E2EEFEDAAB1E}"/>
                </a:ext>
              </a:extLst>
            </p:cNvPr>
            <p:cNvSpPr/>
            <p:nvPr/>
          </p:nvSpPr>
          <p:spPr>
            <a:xfrm>
              <a:off x="8632541" y="1913000"/>
              <a:ext cx="2624470" cy="3489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DAC3D57-E228-48A3-959F-F98C5DC9D0CD}"/>
                </a:ext>
              </a:extLst>
            </p:cNvPr>
            <p:cNvSpPr/>
            <p:nvPr/>
          </p:nvSpPr>
          <p:spPr>
            <a:xfrm>
              <a:off x="8632540" y="2729178"/>
              <a:ext cx="3146375" cy="3489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Google Shape;60;p3">
            <a:extLst>
              <a:ext uri="{FF2B5EF4-FFF2-40B4-BE49-F238E27FC236}">
                <a16:creationId xmlns:a16="http://schemas.microsoft.com/office/drawing/2014/main" id="{28BDC700-A4A1-4EB0-8612-B876D1493F17}"/>
              </a:ext>
            </a:extLst>
          </p:cNvPr>
          <p:cNvSpPr txBox="1">
            <a:spLocks/>
          </p:cNvSpPr>
          <p:nvPr/>
        </p:nvSpPr>
        <p:spPr>
          <a:xfrm>
            <a:off x="605980" y="1316376"/>
            <a:ext cx="10980040" cy="246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- Test</a:t>
            </a:r>
            <a:r>
              <a:rPr lang="ko-KR" altLang="en-US" dirty="0"/>
              <a:t> 시나리오명과 </a:t>
            </a:r>
            <a:r>
              <a:rPr lang="en-US" altLang="ko-KR" dirty="0"/>
              <a:t>Test </a:t>
            </a:r>
            <a:r>
              <a:rPr lang="ko-KR" altLang="en-US" dirty="0"/>
              <a:t>결과가 출력되며 실행 중 </a:t>
            </a:r>
            <a:r>
              <a:rPr lang="en-US" altLang="ko-KR" dirty="0"/>
              <a:t>Fail</a:t>
            </a:r>
            <a:r>
              <a:rPr lang="ko-KR" altLang="en-US" dirty="0"/>
              <a:t>이 발생하는 경우 즉시 중단됩니다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6434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추가 구현 소개 </a:t>
            </a:r>
            <a:r>
              <a:rPr lang="en-US" altLang="ko-KR" dirty="0"/>
              <a:t>- </a:t>
            </a:r>
            <a:r>
              <a:rPr lang="ko-KR" altLang="en-US" dirty="0" err="1"/>
              <a:t>재빌드</a:t>
            </a:r>
            <a:r>
              <a:rPr lang="ko-KR" altLang="en-US" dirty="0"/>
              <a:t> 이슈 해결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A21C8B-C918-40DF-953E-2902DCF4E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318" y="2584028"/>
            <a:ext cx="3543300" cy="2219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4B6348-0B54-46C9-B6C7-72F858313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726" y="2584028"/>
            <a:ext cx="5010150" cy="4057650"/>
          </a:xfrm>
          <a:prstGeom prst="rect">
            <a:avLst/>
          </a:prstGeom>
        </p:spPr>
      </p:pic>
      <p:sp>
        <p:nvSpPr>
          <p:cNvPr id="11" name="Google Shape;60;p3">
            <a:extLst>
              <a:ext uri="{FF2B5EF4-FFF2-40B4-BE49-F238E27FC236}">
                <a16:creationId xmlns:a16="http://schemas.microsoft.com/office/drawing/2014/main" id="{440D27F9-7044-4E2D-8474-A4D93BE7D542}"/>
              </a:ext>
            </a:extLst>
          </p:cNvPr>
          <p:cNvSpPr txBox="1">
            <a:spLocks/>
          </p:cNvSpPr>
          <p:nvPr/>
        </p:nvSpPr>
        <p:spPr>
          <a:xfrm>
            <a:off x="605980" y="1316376"/>
            <a:ext cx="10980040" cy="246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재빌드</a:t>
            </a:r>
            <a:r>
              <a:rPr lang="ko-KR" altLang="en-US" dirty="0"/>
              <a:t> 이슈를 해결하기 위하여 각 테스트 시나리오를 구분된 실행파일로 분리</a:t>
            </a:r>
            <a:r>
              <a:rPr lang="en-US" altLang="ko-KR" dirty="0"/>
              <a:t>, </a:t>
            </a:r>
            <a:r>
              <a:rPr lang="ko-KR" altLang="en-US" dirty="0"/>
              <a:t>시나리오 명령 입력 시 해당 파일을 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3546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E6327-BF62-4B7B-9312-7E69F73D8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Class Diagram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5288F9-F59E-4A34-B2C8-56878AFBD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1301"/>
            <a:ext cx="12192000" cy="541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31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4579631" cy="56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TEST Code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D2A281-A08C-4EF0-93B8-DCD988A01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30" y="4586133"/>
            <a:ext cx="3841253" cy="21499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276BE89-A544-4A75-B289-87DC4446F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30" y="1880480"/>
            <a:ext cx="5269470" cy="18140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19132CA-8024-4517-BFBE-DC549A1D24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090" y="1880480"/>
            <a:ext cx="5330889" cy="28592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Google Shape;60;p3">
            <a:extLst>
              <a:ext uri="{FF2B5EF4-FFF2-40B4-BE49-F238E27FC236}">
                <a16:creationId xmlns:a16="http://schemas.microsoft.com/office/drawing/2014/main" id="{A1AE622D-7750-48E6-BA1C-1FE26240F285}"/>
              </a:ext>
            </a:extLst>
          </p:cNvPr>
          <p:cNvSpPr txBox="1">
            <a:spLocks/>
          </p:cNvSpPr>
          <p:nvPr/>
        </p:nvSpPr>
        <p:spPr>
          <a:xfrm>
            <a:off x="6259175" y="1316376"/>
            <a:ext cx="4862405" cy="56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Refactor</a:t>
            </a:r>
          </a:p>
        </p:txBody>
      </p:sp>
      <p:sp>
        <p:nvSpPr>
          <p:cNvPr id="15" name="Google Shape;60;p3">
            <a:extLst>
              <a:ext uri="{FF2B5EF4-FFF2-40B4-BE49-F238E27FC236}">
                <a16:creationId xmlns:a16="http://schemas.microsoft.com/office/drawing/2014/main" id="{E529A9B9-CD45-4712-883D-3C9D4E873DD7}"/>
              </a:ext>
            </a:extLst>
          </p:cNvPr>
          <p:cNvSpPr txBox="1">
            <a:spLocks/>
          </p:cNvSpPr>
          <p:nvPr/>
        </p:nvSpPr>
        <p:spPr>
          <a:xfrm>
            <a:off x="605980" y="3994589"/>
            <a:ext cx="5057931" cy="56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Green</a:t>
            </a:r>
          </a:p>
        </p:txBody>
      </p:sp>
    </p:spTree>
    <p:extLst>
      <p:ext uri="{BB962C8B-B14F-4D97-AF65-F5344CB8AC3E}">
        <p14:creationId xmlns:p14="http://schemas.microsoft.com/office/powerpoint/2010/main" val="3338227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181F31-529B-462A-9BEC-CCAF3F4C9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95" y="4608313"/>
            <a:ext cx="3935888" cy="20283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2242AA-186F-4A1B-9507-6679F1BCB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95" y="1877655"/>
            <a:ext cx="5249479" cy="18067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62D7C3-5892-41EA-948E-5D40BBC23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5344" y="1877655"/>
            <a:ext cx="4394449" cy="39828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Google Shape;60;p3">
            <a:extLst>
              <a:ext uri="{FF2B5EF4-FFF2-40B4-BE49-F238E27FC236}">
                <a16:creationId xmlns:a16="http://schemas.microsoft.com/office/drawing/2014/main" id="{0B11708D-19AC-4EEE-9D51-8A531408A7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4579631" cy="56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TEST Code</a:t>
            </a:r>
            <a:endParaRPr dirty="0"/>
          </a:p>
        </p:txBody>
      </p:sp>
      <p:sp>
        <p:nvSpPr>
          <p:cNvPr id="12" name="Google Shape;60;p3">
            <a:extLst>
              <a:ext uri="{FF2B5EF4-FFF2-40B4-BE49-F238E27FC236}">
                <a16:creationId xmlns:a16="http://schemas.microsoft.com/office/drawing/2014/main" id="{4462DD08-560E-449B-ACCF-42C7ABEB7E6C}"/>
              </a:ext>
            </a:extLst>
          </p:cNvPr>
          <p:cNvSpPr txBox="1">
            <a:spLocks/>
          </p:cNvSpPr>
          <p:nvPr/>
        </p:nvSpPr>
        <p:spPr>
          <a:xfrm>
            <a:off x="6259175" y="1316376"/>
            <a:ext cx="4862405" cy="56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Refactor</a:t>
            </a:r>
          </a:p>
        </p:txBody>
      </p:sp>
      <p:sp>
        <p:nvSpPr>
          <p:cNvPr id="16" name="Google Shape;60;p3">
            <a:extLst>
              <a:ext uri="{FF2B5EF4-FFF2-40B4-BE49-F238E27FC236}">
                <a16:creationId xmlns:a16="http://schemas.microsoft.com/office/drawing/2014/main" id="{55089D34-CFB1-4B0D-902E-CDE4C58163FA}"/>
              </a:ext>
            </a:extLst>
          </p:cNvPr>
          <p:cNvSpPr txBox="1">
            <a:spLocks/>
          </p:cNvSpPr>
          <p:nvPr/>
        </p:nvSpPr>
        <p:spPr>
          <a:xfrm>
            <a:off x="605980" y="3994589"/>
            <a:ext cx="5057931" cy="56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Green</a:t>
            </a:r>
          </a:p>
        </p:txBody>
      </p:sp>
    </p:spTree>
    <p:extLst>
      <p:ext uri="{BB962C8B-B14F-4D97-AF65-F5344CB8AC3E}">
        <p14:creationId xmlns:p14="http://schemas.microsoft.com/office/powerpoint/2010/main" val="2318399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98106C-A1DC-4BE2-9B73-8EB5D5289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06" y="1901029"/>
            <a:ext cx="4254778" cy="22018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C10E56-7396-40E3-BCD7-C30CB18CC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06" y="4907158"/>
            <a:ext cx="4892453" cy="117267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BE804C91-0815-4FD9-B9EF-91EC6CB4EED6}"/>
              </a:ext>
            </a:extLst>
          </p:cNvPr>
          <p:cNvGrpSpPr/>
          <p:nvPr/>
        </p:nvGrpSpPr>
        <p:grpSpPr>
          <a:xfrm>
            <a:off x="6456952" y="1895549"/>
            <a:ext cx="5549366" cy="4132276"/>
            <a:chOff x="6096000" y="1546629"/>
            <a:chExt cx="5549366" cy="413227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9505D61-304E-43A7-A5FB-2C81E5AD8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1546629"/>
              <a:ext cx="5549366" cy="41322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42F15A-CCC5-46AE-9BC3-4D85358F1ED2}"/>
                </a:ext>
              </a:extLst>
            </p:cNvPr>
            <p:cNvSpPr/>
            <p:nvPr/>
          </p:nvSpPr>
          <p:spPr>
            <a:xfrm>
              <a:off x="6761747" y="4723481"/>
              <a:ext cx="3104148" cy="9143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Google Shape;60;p3">
            <a:extLst>
              <a:ext uri="{FF2B5EF4-FFF2-40B4-BE49-F238E27FC236}">
                <a16:creationId xmlns:a16="http://schemas.microsoft.com/office/drawing/2014/main" id="{7CDBBD69-BEF6-4165-97C4-9AEEFAA52B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4579631" cy="56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TEST Code</a:t>
            </a:r>
            <a:endParaRPr dirty="0"/>
          </a:p>
        </p:txBody>
      </p:sp>
      <p:sp>
        <p:nvSpPr>
          <p:cNvPr id="11" name="Google Shape;60;p3">
            <a:extLst>
              <a:ext uri="{FF2B5EF4-FFF2-40B4-BE49-F238E27FC236}">
                <a16:creationId xmlns:a16="http://schemas.microsoft.com/office/drawing/2014/main" id="{727A1B94-50F7-4BDB-956B-5A917632AA8F}"/>
              </a:ext>
            </a:extLst>
          </p:cNvPr>
          <p:cNvSpPr txBox="1">
            <a:spLocks/>
          </p:cNvSpPr>
          <p:nvPr/>
        </p:nvSpPr>
        <p:spPr>
          <a:xfrm>
            <a:off x="6259175" y="1316376"/>
            <a:ext cx="4862405" cy="56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Refactor</a:t>
            </a:r>
          </a:p>
        </p:txBody>
      </p:sp>
      <p:sp>
        <p:nvSpPr>
          <p:cNvPr id="12" name="Google Shape;60;p3">
            <a:extLst>
              <a:ext uri="{FF2B5EF4-FFF2-40B4-BE49-F238E27FC236}">
                <a16:creationId xmlns:a16="http://schemas.microsoft.com/office/drawing/2014/main" id="{D5DE1A91-16FD-4EF6-8EE9-A5C847908A54}"/>
              </a:ext>
            </a:extLst>
          </p:cNvPr>
          <p:cNvSpPr txBox="1">
            <a:spLocks/>
          </p:cNvSpPr>
          <p:nvPr/>
        </p:nvSpPr>
        <p:spPr>
          <a:xfrm>
            <a:off x="605980" y="4343507"/>
            <a:ext cx="5057931" cy="56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Green</a:t>
            </a:r>
          </a:p>
        </p:txBody>
      </p:sp>
    </p:spTree>
    <p:extLst>
      <p:ext uri="{BB962C8B-B14F-4D97-AF65-F5344CB8AC3E}">
        <p14:creationId xmlns:p14="http://schemas.microsoft.com/office/powerpoint/2010/main" val="1327945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6580055-06D2-4711-8298-104EBBF51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12" y="1913686"/>
            <a:ext cx="4744112" cy="44869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EB134C-9300-4617-905B-DFA2ECBBC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0437" y="1281566"/>
            <a:ext cx="3105583" cy="16575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4D228C4-E59F-4DBA-A4C2-3272C5079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457" y="3207032"/>
            <a:ext cx="4877481" cy="35342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Google Shape;60;p3">
            <a:extLst>
              <a:ext uri="{FF2B5EF4-FFF2-40B4-BE49-F238E27FC236}">
                <a16:creationId xmlns:a16="http://schemas.microsoft.com/office/drawing/2014/main" id="{273AD095-415F-4E8E-A235-860E8B5D7DEC}"/>
              </a:ext>
            </a:extLst>
          </p:cNvPr>
          <p:cNvSpPr txBox="1">
            <a:spLocks/>
          </p:cNvSpPr>
          <p:nvPr/>
        </p:nvSpPr>
        <p:spPr>
          <a:xfrm>
            <a:off x="6161988" y="2671263"/>
            <a:ext cx="2219282" cy="535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Refactor</a:t>
            </a:r>
          </a:p>
        </p:txBody>
      </p:sp>
      <p:sp>
        <p:nvSpPr>
          <p:cNvPr id="11" name="Google Shape;59;p3">
            <a:extLst>
              <a:ext uri="{FF2B5EF4-FFF2-40B4-BE49-F238E27FC236}">
                <a16:creationId xmlns:a16="http://schemas.microsoft.com/office/drawing/2014/main" id="{9BF87FE4-5FF6-4AB0-B4B4-437B3AB43F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2" name="Google Shape;60;p3">
            <a:extLst>
              <a:ext uri="{FF2B5EF4-FFF2-40B4-BE49-F238E27FC236}">
                <a16:creationId xmlns:a16="http://schemas.microsoft.com/office/drawing/2014/main" id="{EF66745F-71A7-4120-8951-6518C9545596}"/>
              </a:ext>
            </a:extLst>
          </p:cNvPr>
          <p:cNvSpPr txBox="1">
            <a:spLocks/>
          </p:cNvSpPr>
          <p:nvPr/>
        </p:nvSpPr>
        <p:spPr>
          <a:xfrm>
            <a:off x="605980" y="1316376"/>
            <a:ext cx="4579631" cy="56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635000" indent="-457200">
              <a:spcBef>
                <a:spcPts val="0"/>
              </a:spcBef>
              <a:buSzPts val="2800"/>
            </a:pPr>
            <a:r>
              <a:rPr lang="en-US"/>
              <a:t>TEST Code</a:t>
            </a:r>
            <a:endParaRPr lang="en-US" dirty="0"/>
          </a:p>
        </p:txBody>
      </p:sp>
      <p:sp>
        <p:nvSpPr>
          <p:cNvPr id="15" name="Google Shape;60;p3">
            <a:extLst>
              <a:ext uri="{FF2B5EF4-FFF2-40B4-BE49-F238E27FC236}">
                <a16:creationId xmlns:a16="http://schemas.microsoft.com/office/drawing/2014/main" id="{BBCB8AC9-9F27-470A-8BF0-A552B04D88A4}"/>
              </a:ext>
            </a:extLst>
          </p:cNvPr>
          <p:cNvSpPr txBox="1">
            <a:spLocks/>
          </p:cNvSpPr>
          <p:nvPr/>
        </p:nvSpPr>
        <p:spPr>
          <a:xfrm>
            <a:off x="6161988" y="1331961"/>
            <a:ext cx="5057931" cy="56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Green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Mocking </a:t>
            </a:r>
            <a:r>
              <a:rPr lang="ko-KR" altLang="en-US" dirty="0"/>
              <a:t>활용 예시</a:t>
            </a:r>
            <a:r>
              <a:rPr lang="en-US" altLang="ko-KR" dirty="0"/>
              <a:t>-Shell Mocking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208938" y="1232158"/>
            <a:ext cx="11846704" cy="5625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000" dirty="0"/>
              <a:t>* </a:t>
            </a:r>
            <a:r>
              <a:rPr lang="ko-KR" altLang="en-US" sz="2000" dirty="0"/>
              <a:t>아직 </a:t>
            </a:r>
            <a:r>
              <a:rPr lang="en-US" altLang="ko-KR" sz="2000" dirty="0"/>
              <a:t>SSD API</a:t>
            </a:r>
            <a:r>
              <a:rPr lang="ko-KR" altLang="en-US" sz="2000" dirty="0"/>
              <a:t>가 완성되기 전에 </a:t>
            </a:r>
            <a:r>
              <a:rPr lang="en-US" altLang="ko-KR" sz="2000" dirty="0"/>
              <a:t>shell program</a:t>
            </a:r>
            <a:r>
              <a:rPr lang="ko-KR" altLang="en-US" sz="2000" dirty="0"/>
              <a:t>을 검증하기 위해 가상의 객체가 필요함</a:t>
            </a:r>
            <a:r>
              <a:rPr lang="en-US" altLang="ko-KR" sz="2000" dirty="0"/>
              <a:t>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0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000" dirty="0"/>
              <a:t>       - Behavior Verification</a:t>
            </a:r>
            <a:r>
              <a:rPr lang="ko-KR" altLang="en-US" sz="2000" dirty="0"/>
              <a:t>을 위해 </a:t>
            </a:r>
            <a:r>
              <a:rPr lang="en-US" altLang="ko-KR" sz="2000" dirty="0"/>
              <a:t>Mock Injection</a:t>
            </a:r>
            <a:r>
              <a:rPr lang="ko-KR" altLang="en-US" sz="2000" dirty="0"/>
              <a:t>으로 설계</a:t>
            </a:r>
            <a:endParaRPr lang="en-US" altLang="ko-KR" sz="20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0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000" dirty="0"/>
              <a:t>       - ssd.exe</a:t>
            </a:r>
            <a:r>
              <a:rPr lang="ko-KR" altLang="en-US" sz="2000" dirty="0"/>
              <a:t>를 이용하지 않고 </a:t>
            </a:r>
            <a:r>
              <a:rPr lang="en-US" altLang="ko-KR" sz="2000" dirty="0" err="1"/>
              <a:t>fullread</a:t>
            </a:r>
            <a:r>
              <a:rPr lang="en-US" altLang="ko-KR" sz="2000" dirty="0"/>
              <a:t>/</a:t>
            </a:r>
            <a:r>
              <a:rPr lang="en-US" altLang="ko-KR" sz="2000" dirty="0" err="1"/>
              <a:t>fullwrite</a:t>
            </a:r>
            <a:r>
              <a:rPr lang="ko-KR" altLang="en-US" sz="2000" dirty="0"/>
              <a:t>가 </a:t>
            </a:r>
            <a:r>
              <a:rPr lang="en-US" altLang="ko-KR" sz="2000" dirty="0"/>
              <a:t>read/write 100</a:t>
            </a:r>
            <a:r>
              <a:rPr lang="ko-KR" altLang="en-US" sz="2000" dirty="0"/>
              <a:t>번 수행하는지 확인</a:t>
            </a:r>
            <a:r>
              <a:rPr lang="en-US" altLang="ko-KR" sz="2000" dirty="0"/>
              <a:t>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0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0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0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lang="en-US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421A42-5AEC-45EC-AFCA-F5AFE1789DCE}"/>
              </a:ext>
            </a:extLst>
          </p:cNvPr>
          <p:cNvSpPr/>
          <p:nvPr/>
        </p:nvSpPr>
        <p:spPr>
          <a:xfrm>
            <a:off x="6942515" y="2929683"/>
            <a:ext cx="3956286" cy="1022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ISSD</a:t>
            </a:r>
            <a:br>
              <a:rPr lang="en-US" altLang="ko-KR" sz="2800" dirty="0">
                <a:solidFill>
                  <a:schemeClr val="tx1"/>
                </a:solidFill>
              </a:rPr>
            </a:br>
            <a:r>
              <a:rPr lang="en-US" altLang="ko-KR" sz="2800" dirty="0">
                <a:solidFill>
                  <a:schemeClr val="tx1"/>
                </a:solidFill>
              </a:rPr>
              <a:t>(interface)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AD4D7C-9D47-4571-A392-CF23EC86538E}"/>
              </a:ext>
            </a:extLst>
          </p:cNvPr>
          <p:cNvSpPr/>
          <p:nvPr/>
        </p:nvSpPr>
        <p:spPr>
          <a:xfrm>
            <a:off x="6942515" y="4888827"/>
            <a:ext cx="1479884" cy="102268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MockShell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en-US" altLang="ko-KR" sz="2000" dirty="0">
                <a:solidFill>
                  <a:schemeClr val="tx1"/>
                </a:solidFill>
              </a:rPr>
              <a:t>(class)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DB9549-4D69-4205-80E0-D11718010C93}"/>
              </a:ext>
            </a:extLst>
          </p:cNvPr>
          <p:cNvSpPr/>
          <p:nvPr/>
        </p:nvSpPr>
        <p:spPr>
          <a:xfrm>
            <a:off x="9418917" y="4892840"/>
            <a:ext cx="1479884" cy="1022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ssdAPI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en-US" altLang="ko-KR" sz="2000" dirty="0">
                <a:solidFill>
                  <a:schemeClr val="tx1"/>
                </a:solidFill>
              </a:rPr>
              <a:t>(class)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4545F5C-A695-477A-9313-9759752246B3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7682457" y="4042611"/>
            <a:ext cx="0" cy="8462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89B0013-ABA2-4FC1-AB31-CCE15C68CDA9}"/>
              </a:ext>
            </a:extLst>
          </p:cNvPr>
          <p:cNvCxnSpPr>
            <a:cxnSpLocks/>
          </p:cNvCxnSpPr>
          <p:nvPr/>
        </p:nvCxnSpPr>
        <p:spPr>
          <a:xfrm flipV="1">
            <a:off x="10144920" y="4042611"/>
            <a:ext cx="0" cy="8462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FC1FEF-0A56-4416-9904-4AF959394DD7}"/>
              </a:ext>
            </a:extLst>
          </p:cNvPr>
          <p:cNvSpPr/>
          <p:nvPr/>
        </p:nvSpPr>
        <p:spPr>
          <a:xfrm>
            <a:off x="691620" y="2896053"/>
            <a:ext cx="1762822" cy="1022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tx1"/>
                </a:solidFill>
              </a:rPr>
              <a:t>UnitTest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045FE23-65FA-4B71-AEBC-AB14FF715E62}"/>
              </a:ext>
            </a:extLst>
          </p:cNvPr>
          <p:cNvSpPr/>
          <p:nvPr/>
        </p:nvSpPr>
        <p:spPr>
          <a:xfrm>
            <a:off x="3817067" y="2896052"/>
            <a:ext cx="1762822" cy="1022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Shell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19E1DC9-386C-489B-B7A5-C215167EDB9B}"/>
              </a:ext>
            </a:extLst>
          </p:cNvPr>
          <p:cNvCxnSpPr>
            <a:cxnSpLocks/>
          </p:cNvCxnSpPr>
          <p:nvPr/>
        </p:nvCxnSpPr>
        <p:spPr>
          <a:xfrm>
            <a:off x="2454442" y="3429000"/>
            <a:ext cx="1179095" cy="12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0B6A5BA-EE06-46BB-AF2E-B3B412718ED7}"/>
              </a:ext>
            </a:extLst>
          </p:cNvPr>
          <p:cNvCxnSpPr>
            <a:cxnSpLocks/>
          </p:cNvCxnSpPr>
          <p:nvPr/>
        </p:nvCxnSpPr>
        <p:spPr>
          <a:xfrm>
            <a:off x="5568762" y="3416975"/>
            <a:ext cx="1179095" cy="12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023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B3D45-CA45-4486-9C4A-713C8884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Mocking </a:t>
            </a:r>
            <a:r>
              <a:rPr lang="ko-KR" altLang="en-US" dirty="0"/>
              <a:t>활용 예시</a:t>
            </a:r>
            <a:r>
              <a:rPr lang="en-US" altLang="ko-KR" dirty="0"/>
              <a:t>-Shell Mocking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02EC3A-4E72-4BE7-9311-9B7A94CA3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348" y="1240656"/>
            <a:ext cx="11533884" cy="5480099"/>
          </a:xfrm>
        </p:spPr>
        <p:txBody>
          <a:bodyPr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000" dirty="0"/>
              <a:t>1. Mock test</a:t>
            </a:r>
            <a:r>
              <a:rPr lang="ko-KR" altLang="en-US" sz="2000" dirty="0"/>
              <a:t>가 가능하도록 </a:t>
            </a:r>
            <a:r>
              <a:rPr lang="en-US" altLang="ko-KR" sz="2000" dirty="0"/>
              <a:t>interface</a:t>
            </a:r>
            <a:r>
              <a:rPr lang="ko-KR" altLang="en-US" sz="2000" dirty="0"/>
              <a:t>를 사용하여 코드 설계</a:t>
            </a:r>
            <a:endParaRPr lang="en-US" altLang="ko-KR" sz="2000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lang="en-US" altLang="ko-KR" sz="2000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lang="en-US" altLang="ko-KR" sz="2000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lang="en-US" altLang="ko-KR" sz="2000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lang="en-US" altLang="ko-KR" sz="20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B57A57-633A-4340-94BF-E77DB3C38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78" y="1933027"/>
            <a:ext cx="9138744" cy="17125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2168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B3D45-CA45-4486-9C4A-713C8884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Mocking </a:t>
            </a:r>
            <a:r>
              <a:rPr lang="ko-KR" altLang="en-US" dirty="0"/>
              <a:t>활용 예시</a:t>
            </a:r>
            <a:r>
              <a:rPr lang="en-US" altLang="ko-KR" dirty="0"/>
              <a:t>-Shell Mocking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02EC3A-4E72-4BE7-9311-9B7A94CA3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348" y="1240656"/>
            <a:ext cx="11533884" cy="5480099"/>
          </a:xfrm>
        </p:spPr>
        <p:txBody>
          <a:bodyPr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000" dirty="0"/>
              <a:t>2. interface(ISSD)</a:t>
            </a:r>
            <a:r>
              <a:rPr lang="ko-KR" altLang="en-US" sz="2000" dirty="0"/>
              <a:t>를 상속 받아서 </a:t>
            </a:r>
            <a:r>
              <a:rPr lang="en-US" altLang="ko-KR" sz="2000" dirty="0" err="1"/>
              <a:t>ssdAPI</a:t>
            </a:r>
            <a:r>
              <a:rPr lang="en-US" altLang="ko-KR" sz="2000" dirty="0"/>
              <a:t> </a:t>
            </a:r>
            <a:r>
              <a:rPr lang="ko-KR" altLang="en-US" sz="2000" dirty="0"/>
              <a:t>구현</a:t>
            </a:r>
            <a:endParaRPr lang="en-US" altLang="ko-KR" sz="2000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lang="en-US" altLang="ko-KR" sz="2000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lang="en-US" altLang="ko-KR" sz="2000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lang="en-US" altLang="ko-KR" sz="2000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C67610-58E5-4CD2-B7CE-BFDF2BBEF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95" y="1746537"/>
            <a:ext cx="6557602" cy="50994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088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조원 소개 및 역할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팀장 </a:t>
            </a:r>
            <a:r>
              <a:rPr lang="en-US" altLang="ko-KR" dirty="0"/>
              <a:t>: </a:t>
            </a:r>
            <a:r>
              <a:rPr lang="ko-KR" altLang="en-US" dirty="0" err="1"/>
              <a:t>전민식</a:t>
            </a:r>
            <a:endParaRPr lang="en-US" altLang="ko-KR" dirty="0"/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가상 </a:t>
            </a:r>
            <a:r>
              <a:rPr lang="en-US" altLang="ko-KR" dirty="0"/>
              <a:t>SSD </a:t>
            </a:r>
            <a:r>
              <a:rPr lang="ko-KR" altLang="en-US" dirty="0"/>
              <a:t>프로그램 개발 </a:t>
            </a:r>
            <a:r>
              <a:rPr lang="en-US" altLang="ko-KR" dirty="0"/>
              <a:t>: </a:t>
            </a:r>
            <a:r>
              <a:rPr lang="ko-KR" altLang="en-US" dirty="0" err="1"/>
              <a:t>전민식</a:t>
            </a:r>
            <a:r>
              <a:rPr lang="en-US" altLang="ko-KR" dirty="0"/>
              <a:t>, </a:t>
            </a:r>
            <a:r>
              <a:rPr lang="ko-KR" altLang="en-US" dirty="0" err="1"/>
              <a:t>류용관</a:t>
            </a:r>
            <a:r>
              <a:rPr lang="en-US" altLang="ko-KR" dirty="0"/>
              <a:t>, </a:t>
            </a:r>
            <a:r>
              <a:rPr lang="ko-KR" altLang="en-US" dirty="0"/>
              <a:t>정예준</a:t>
            </a:r>
            <a:endParaRPr lang="en-US" altLang="ko-KR" dirty="0"/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TEST Shell </a:t>
            </a:r>
            <a:r>
              <a:rPr lang="ko-KR" altLang="en-US" dirty="0"/>
              <a:t>프로그램 개발 </a:t>
            </a:r>
            <a:r>
              <a:rPr lang="en-US" altLang="ko-KR" dirty="0"/>
              <a:t>: </a:t>
            </a:r>
            <a:r>
              <a:rPr lang="ko-KR" altLang="en-US" dirty="0"/>
              <a:t>김영식</a:t>
            </a:r>
            <a:r>
              <a:rPr lang="en-US" altLang="ko-KR" dirty="0"/>
              <a:t>, </a:t>
            </a:r>
            <a:r>
              <a:rPr lang="ko-KR" altLang="en-US" dirty="0"/>
              <a:t>유성근</a:t>
            </a:r>
            <a:endParaRPr lang="en-US" altLang="ko-K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B3D45-CA45-4486-9C4A-713C8884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Mocking </a:t>
            </a:r>
            <a:r>
              <a:rPr lang="ko-KR" altLang="en-US" dirty="0"/>
              <a:t>활용 예시</a:t>
            </a:r>
            <a:r>
              <a:rPr lang="en-US" altLang="ko-KR" dirty="0"/>
              <a:t>-Shell Mocking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02EC3A-4E72-4BE7-9311-9B7A94CA3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348" y="1240656"/>
            <a:ext cx="11533884" cy="5480099"/>
          </a:xfrm>
        </p:spPr>
        <p:txBody>
          <a:bodyPr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000" dirty="0"/>
              <a:t>3. Interface</a:t>
            </a:r>
            <a:r>
              <a:rPr lang="ko-KR" altLang="en-US" sz="2000" dirty="0"/>
              <a:t>를 상속받아서 </a:t>
            </a:r>
            <a:r>
              <a:rPr lang="en-US" altLang="ko-KR" sz="2000" dirty="0"/>
              <a:t>Mock class </a:t>
            </a:r>
            <a:r>
              <a:rPr lang="ko-KR" altLang="en-US" sz="2000" dirty="0"/>
              <a:t>생성</a:t>
            </a:r>
            <a:endParaRPr lang="en-US" altLang="ko-KR" sz="2000" dirty="0"/>
          </a:p>
          <a:p>
            <a:pPr marL="114300" indent="0">
              <a:buNone/>
            </a:pPr>
            <a:endParaRPr lang="en-US" altLang="ko-KR" sz="2000" dirty="0"/>
          </a:p>
          <a:p>
            <a:pPr marL="114300" indent="0">
              <a:buNone/>
            </a:pPr>
            <a:endParaRPr lang="en-US" altLang="ko-KR" sz="2000" dirty="0"/>
          </a:p>
          <a:p>
            <a:pPr marL="114300" indent="0">
              <a:buNone/>
            </a:pPr>
            <a:endParaRPr lang="en-US" altLang="ko-KR" sz="2000" dirty="0"/>
          </a:p>
          <a:p>
            <a:pPr marL="114300" indent="0">
              <a:buNone/>
            </a:pPr>
            <a:endParaRPr lang="en-US" altLang="ko-KR" sz="2000" dirty="0"/>
          </a:p>
          <a:p>
            <a:pPr marL="114300" indent="0">
              <a:buNone/>
            </a:pPr>
            <a:r>
              <a:rPr lang="en-US" altLang="ko-KR" sz="2000" dirty="0"/>
              <a:t> </a:t>
            </a:r>
          </a:p>
          <a:p>
            <a:pPr marL="114300" indent="0">
              <a:buNone/>
            </a:pPr>
            <a:r>
              <a:rPr lang="en-US" altLang="ko-KR" sz="2000" dirty="0"/>
              <a:t>4. Unit Test </a:t>
            </a:r>
            <a:r>
              <a:rPr lang="ko-KR" altLang="en-US" sz="2000" dirty="0"/>
              <a:t>생성</a:t>
            </a:r>
            <a:endParaRPr lang="en-US" altLang="ko-KR" sz="2000" dirty="0"/>
          </a:p>
          <a:p>
            <a:pPr marL="114300" indent="0">
              <a:buNone/>
            </a:pPr>
            <a:endParaRPr lang="en-US" altLang="ko-KR" sz="2000" dirty="0"/>
          </a:p>
          <a:p>
            <a:pPr marL="114300" indent="0">
              <a:buNone/>
            </a:pP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7EB1FC-22F4-4C5C-84C3-97119E1D9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26" y="1720519"/>
            <a:ext cx="8140838" cy="15881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68CFFE3-C130-4582-AFDA-F73486D19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512" y="4205911"/>
            <a:ext cx="4277020" cy="20866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FF89B6D-4890-4513-8F89-AE98C7FE8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780" y="4217943"/>
            <a:ext cx="4111385" cy="20163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71B4A4-91EE-421E-8312-0226D9B9E0DC}"/>
              </a:ext>
            </a:extLst>
          </p:cNvPr>
          <p:cNvSpPr/>
          <p:nvPr/>
        </p:nvSpPr>
        <p:spPr>
          <a:xfrm>
            <a:off x="1564105" y="5209674"/>
            <a:ext cx="3176337" cy="312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483511-C635-4716-BA07-961284B9A08E}"/>
              </a:ext>
            </a:extLst>
          </p:cNvPr>
          <p:cNvSpPr/>
          <p:nvPr/>
        </p:nvSpPr>
        <p:spPr>
          <a:xfrm>
            <a:off x="6456947" y="5185524"/>
            <a:ext cx="3176337" cy="312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351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Mocking </a:t>
            </a:r>
            <a:r>
              <a:rPr lang="ko-KR" altLang="en-US" dirty="0"/>
              <a:t>활용 예시</a:t>
            </a:r>
            <a:r>
              <a:rPr lang="en-US" altLang="ko-KR" dirty="0"/>
              <a:t>-NAND Mocking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485663" y="1208090"/>
            <a:ext cx="10515600" cy="148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en-US" sz="2400" dirty="0"/>
              <a:t>SSD</a:t>
            </a:r>
            <a:r>
              <a:rPr lang="ko-KR" altLang="en-US" sz="2400" dirty="0"/>
              <a:t>에서 </a:t>
            </a:r>
            <a:r>
              <a:rPr lang="en-US" altLang="ko-KR" sz="2400" dirty="0"/>
              <a:t>NAND</a:t>
            </a:r>
            <a:r>
              <a:rPr lang="ko-KR" altLang="en-US" sz="2400" dirty="0"/>
              <a:t>가 구현되지 않아도 테스트 가능하게 </a:t>
            </a:r>
            <a:r>
              <a:rPr lang="en-US" altLang="ko-KR" sz="2400" dirty="0"/>
              <a:t>Mocking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8E7A2D-10D0-4776-91A7-2A9BC30EC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20" y="2383061"/>
            <a:ext cx="5259600" cy="14896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Google Shape;60;p3">
            <a:extLst>
              <a:ext uri="{FF2B5EF4-FFF2-40B4-BE49-F238E27FC236}">
                <a16:creationId xmlns:a16="http://schemas.microsoft.com/office/drawing/2014/main" id="{38E021A9-46E0-4EF7-BA9E-72674B233344}"/>
              </a:ext>
            </a:extLst>
          </p:cNvPr>
          <p:cNvSpPr txBox="1">
            <a:spLocks/>
          </p:cNvSpPr>
          <p:nvPr/>
        </p:nvSpPr>
        <p:spPr>
          <a:xfrm>
            <a:off x="605980" y="1877847"/>
            <a:ext cx="4783438" cy="4674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en-US" sz="2000" dirty="0"/>
              <a:t>1. NAND Interface </a:t>
            </a:r>
            <a:r>
              <a:rPr lang="ko-KR" altLang="en-US" sz="2000" dirty="0"/>
              <a:t>선언</a:t>
            </a:r>
            <a:endParaRPr lang="en-US" altLang="ko-KR" sz="2000" dirty="0"/>
          </a:p>
          <a:p>
            <a:pPr marL="635000" indent="-457200">
              <a:spcBef>
                <a:spcPts val="0"/>
              </a:spcBef>
              <a:buSzPts val="2800"/>
              <a:buFont typeface="+mj-lt"/>
              <a:buAutoNum type="arabicPeriod"/>
            </a:pPr>
            <a:endParaRPr lang="en-US" altLang="ko-KR" sz="2000" dirty="0"/>
          </a:p>
          <a:p>
            <a:pPr marL="635000" indent="-457200">
              <a:spcBef>
                <a:spcPts val="0"/>
              </a:spcBef>
              <a:buSzPts val="2800"/>
              <a:buFont typeface="+mj-lt"/>
              <a:buAutoNum type="arabicPeriod"/>
            </a:pPr>
            <a:endParaRPr lang="en-US" altLang="ko-KR" sz="2000" dirty="0"/>
          </a:p>
          <a:p>
            <a:pPr marL="635000" indent="-457200">
              <a:spcBef>
                <a:spcPts val="0"/>
              </a:spcBef>
              <a:buSzPts val="2800"/>
              <a:buFont typeface="+mj-lt"/>
              <a:buAutoNum type="arabicPeriod"/>
            </a:pPr>
            <a:endParaRPr lang="en-US" altLang="ko-KR" sz="2000" dirty="0"/>
          </a:p>
          <a:p>
            <a:pPr marL="635000" indent="-457200">
              <a:spcBef>
                <a:spcPts val="0"/>
              </a:spcBef>
              <a:buSzPts val="2800"/>
              <a:buFont typeface="+mj-lt"/>
              <a:buAutoNum type="arabicPeriod"/>
            </a:pPr>
            <a:endParaRPr lang="en-US" altLang="ko-KR" sz="2000" dirty="0"/>
          </a:p>
          <a:p>
            <a:pPr marL="635000" indent="-457200">
              <a:spcBef>
                <a:spcPts val="0"/>
              </a:spcBef>
              <a:buSzPts val="2800"/>
              <a:buFont typeface="+mj-lt"/>
              <a:buAutoNum type="arabicPeriod"/>
            </a:pPr>
            <a:endParaRPr lang="en-US" altLang="ko-KR" sz="2000" dirty="0"/>
          </a:p>
          <a:p>
            <a:pPr marL="635000" indent="-457200">
              <a:spcBef>
                <a:spcPts val="0"/>
              </a:spcBef>
              <a:buSzPts val="2800"/>
              <a:buFont typeface="+mj-lt"/>
              <a:buAutoNum type="arabicPeriod"/>
            </a:pPr>
            <a:endParaRPr lang="en-US" altLang="ko-KR" sz="2000" dirty="0"/>
          </a:p>
          <a:p>
            <a:pPr marL="635000" indent="-457200">
              <a:spcBef>
                <a:spcPts val="0"/>
              </a:spcBef>
              <a:buSzPts val="2800"/>
              <a:buFont typeface="+mj-lt"/>
              <a:buAutoNum type="arabicPeriod"/>
            </a:pPr>
            <a:endParaRPr lang="en-US" altLang="ko-KR" sz="2000" dirty="0"/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en-US" altLang="ko-KR" sz="2000" dirty="0"/>
              <a:t>2. Mocking </a:t>
            </a:r>
            <a:r>
              <a:rPr lang="ko-KR" altLang="en-US" sz="2000" dirty="0"/>
              <a:t>선언 </a:t>
            </a:r>
            <a:endParaRPr 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FFAE23-949B-4A89-B5F4-E4DFA358E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311" y="4510512"/>
            <a:ext cx="4810125" cy="2190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Google Shape;60;p3">
            <a:extLst>
              <a:ext uri="{FF2B5EF4-FFF2-40B4-BE49-F238E27FC236}">
                <a16:creationId xmlns:a16="http://schemas.microsoft.com/office/drawing/2014/main" id="{C7933ED4-C5A2-4352-BF61-50572E32B4D5}"/>
              </a:ext>
            </a:extLst>
          </p:cNvPr>
          <p:cNvSpPr txBox="1">
            <a:spLocks/>
          </p:cNvSpPr>
          <p:nvPr/>
        </p:nvSpPr>
        <p:spPr>
          <a:xfrm>
            <a:off x="6524661" y="1876588"/>
            <a:ext cx="4783438" cy="4674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en-US" altLang="ko-KR" sz="2000" dirty="0"/>
              <a:t>3. Mocking</a:t>
            </a:r>
            <a:r>
              <a:rPr lang="ko-KR" altLang="en-US" sz="2000" dirty="0"/>
              <a:t>을 사용하여 </a:t>
            </a:r>
            <a:r>
              <a:rPr lang="en-US" altLang="ko-KR" sz="2000" dirty="0"/>
              <a:t>Google Test</a:t>
            </a:r>
            <a:endParaRPr lang="en-US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28B252D-C609-433D-A2D7-E30621A10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3931" y="2379836"/>
            <a:ext cx="3875583" cy="42854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0680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통한 전후 결과 비교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FA36DC-2BEB-430F-A47D-14C4244DB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97" y="1884116"/>
            <a:ext cx="4943475" cy="4314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4775EB-E8C2-4C86-BDB3-4C2932DC2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446" y="1884116"/>
            <a:ext cx="4943475" cy="4121275"/>
          </a:xfrm>
          <a:prstGeom prst="rect">
            <a:avLst/>
          </a:prstGeom>
        </p:spPr>
      </p:pic>
      <p:sp>
        <p:nvSpPr>
          <p:cNvPr id="8" name="Google Shape;60;p3">
            <a:extLst>
              <a:ext uri="{FF2B5EF4-FFF2-40B4-BE49-F238E27FC236}">
                <a16:creationId xmlns:a16="http://schemas.microsoft.com/office/drawing/2014/main" id="{89CD94CE-C016-4D60-A271-D7F47C900DCF}"/>
              </a:ext>
            </a:extLst>
          </p:cNvPr>
          <p:cNvSpPr txBox="1">
            <a:spLocks/>
          </p:cNvSpPr>
          <p:nvPr/>
        </p:nvSpPr>
        <p:spPr>
          <a:xfrm>
            <a:off x="485663" y="1208091"/>
            <a:ext cx="11245126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635000" indent="-4572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altLang="ko-KR" sz="2400" dirty="0"/>
              <a:t>SSD </a:t>
            </a:r>
            <a:r>
              <a:rPr lang="ko-KR" altLang="en-US" sz="2400" dirty="0"/>
              <a:t>클래스 안에 </a:t>
            </a:r>
            <a:r>
              <a:rPr lang="en-US" altLang="ko-KR" sz="2400" dirty="0"/>
              <a:t>read / write </a:t>
            </a:r>
            <a:r>
              <a:rPr lang="ko-KR" altLang="en-US" sz="2400" dirty="0"/>
              <a:t>등 함수가 존재</a:t>
            </a:r>
          </a:p>
        </p:txBody>
      </p:sp>
    </p:spTree>
    <p:extLst>
      <p:ext uri="{BB962C8B-B14F-4D97-AF65-F5344CB8AC3E}">
        <p14:creationId xmlns:p14="http://schemas.microsoft.com/office/powerpoint/2010/main" val="746132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통한 전후 결과 비교</a:t>
            </a:r>
            <a:endParaRPr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4E7291F-674B-4C1C-8378-821E689C6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49" y="1244185"/>
            <a:ext cx="4762443" cy="4677094"/>
          </a:xfrm>
          <a:prstGeom prst="rect">
            <a:avLst/>
          </a:prstGeom>
        </p:spPr>
      </p:pic>
      <p:sp>
        <p:nvSpPr>
          <p:cNvPr id="6" name="Google Shape;60;p3">
            <a:extLst>
              <a:ext uri="{FF2B5EF4-FFF2-40B4-BE49-F238E27FC236}">
                <a16:creationId xmlns:a16="http://schemas.microsoft.com/office/drawing/2014/main" id="{C4CA7116-A03F-4D5A-80BB-194C28690B9E}"/>
              </a:ext>
            </a:extLst>
          </p:cNvPr>
          <p:cNvSpPr txBox="1">
            <a:spLocks/>
          </p:cNvSpPr>
          <p:nvPr/>
        </p:nvSpPr>
        <p:spPr>
          <a:xfrm>
            <a:off x="485663" y="1208090"/>
            <a:ext cx="6673126" cy="6203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635000" indent="-457200">
              <a:spcBef>
                <a:spcPts val="0"/>
              </a:spcBef>
              <a:buSzPts val="2800"/>
            </a:pPr>
            <a:r>
              <a:rPr lang="en-US" altLang="ko-KR" sz="2400" dirty="0"/>
              <a:t>SSD</a:t>
            </a:r>
            <a:r>
              <a:rPr lang="ko-KR" altLang="en-US" sz="2400" dirty="0"/>
              <a:t> 구조 커맨드 패턴으로 변경하여 </a:t>
            </a:r>
            <a:r>
              <a:rPr lang="ko-KR" altLang="en-US" sz="2400" dirty="0" err="1"/>
              <a:t>리팩토링</a:t>
            </a:r>
            <a:r>
              <a:rPr lang="ko-KR" altLang="en-US" sz="2400" dirty="0"/>
              <a:t> 진행</a:t>
            </a:r>
            <a:endParaRPr lang="en-US" altLang="ko-KR" sz="2400" dirty="0"/>
          </a:p>
          <a:p>
            <a:pPr marL="635000" indent="-457200">
              <a:spcBef>
                <a:spcPts val="0"/>
              </a:spcBef>
              <a:buSzPts val="2800"/>
            </a:pPr>
            <a:endParaRPr lang="en-US" altLang="ko-KR" sz="2400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altLang="ko-KR" sz="2400" dirty="0"/>
              <a:t>Command </a:t>
            </a:r>
            <a:r>
              <a:rPr lang="ko-KR" altLang="en-US" sz="2400" dirty="0"/>
              <a:t>클래스를 만든 후에 </a:t>
            </a:r>
            <a:r>
              <a:rPr lang="en-US" altLang="ko-KR" sz="2400" dirty="0"/>
              <a:t>Read, Write </a:t>
            </a:r>
            <a:r>
              <a:rPr lang="ko-KR" altLang="en-US" sz="2400" dirty="0"/>
              <a:t>클래스를 만들고 </a:t>
            </a:r>
            <a:r>
              <a:rPr lang="en-US" altLang="ko-KR" sz="2400" dirty="0"/>
              <a:t>Command </a:t>
            </a:r>
            <a:r>
              <a:rPr lang="ko-KR" altLang="en-US" sz="2400" dirty="0"/>
              <a:t>클래스를 상속하여 추상화</a:t>
            </a:r>
            <a:endParaRPr lang="en-US" altLang="ko-KR" sz="2400" dirty="0"/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en-US" altLang="ko-KR" sz="2400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altLang="ko-KR" sz="2400" dirty="0"/>
              <a:t>execute </a:t>
            </a:r>
            <a:r>
              <a:rPr lang="ko-KR" altLang="en-US" sz="2400" dirty="0"/>
              <a:t>함수를 순수 가상 함수로 만들어 각 하위 클래스에서 서로 다른 동작을 하게 변경</a:t>
            </a:r>
            <a:endParaRPr lang="en-US" altLang="ko-KR" sz="2400" dirty="0"/>
          </a:p>
          <a:p>
            <a:pPr marL="635000" indent="-457200">
              <a:spcBef>
                <a:spcPts val="0"/>
              </a:spcBef>
              <a:buSzPts val="2800"/>
            </a:pPr>
            <a:endParaRPr lang="en-US" altLang="ko-KR" sz="2400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sz="2400" dirty="0"/>
              <a:t>공통된 변수와 함수 추출</a:t>
            </a:r>
            <a:endParaRPr lang="en-US" altLang="ko-KR" sz="2400" dirty="0"/>
          </a:p>
          <a:p>
            <a:pPr marL="635000" indent="-457200">
              <a:spcBef>
                <a:spcPts val="0"/>
              </a:spcBef>
              <a:buSzPts val="2800"/>
            </a:pPr>
            <a:endParaRPr lang="en-US" altLang="ko-KR" sz="2400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sz="2400" dirty="0"/>
              <a:t>추후 다른 기능이 추가 되더라도 확장성에 열려 있어 클래스 하나만 추가하면 기능 구현 가능</a:t>
            </a:r>
            <a:endParaRPr lang="en-US" altLang="ko-KR" sz="2400" dirty="0"/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6734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통한 전후 결과 비교</a:t>
            </a:r>
            <a:endParaRPr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91AADBC-220E-45FF-9F82-45883953A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1899778"/>
            <a:ext cx="5695950" cy="4476750"/>
          </a:xfrm>
          <a:prstGeom prst="rect">
            <a:avLst/>
          </a:prstGeom>
        </p:spPr>
      </p:pic>
      <p:sp>
        <p:nvSpPr>
          <p:cNvPr id="7" name="Google Shape;60;p3">
            <a:extLst>
              <a:ext uri="{FF2B5EF4-FFF2-40B4-BE49-F238E27FC236}">
                <a16:creationId xmlns:a16="http://schemas.microsoft.com/office/drawing/2014/main" id="{55D3FD74-10F7-4679-BCBD-A1E3A301473B}"/>
              </a:ext>
            </a:extLst>
          </p:cNvPr>
          <p:cNvSpPr txBox="1">
            <a:spLocks/>
          </p:cNvSpPr>
          <p:nvPr/>
        </p:nvSpPr>
        <p:spPr>
          <a:xfrm>
            <a:off x="-3905865" y="4709280"/>
            <a:ext cx="11509535" cy="957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635000" indent="-457200">
              <a:spcBef>
                <a:spcPts val="0"/>
              </a:spcBef>
              <a:buSzPts val="2800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D11C80-B1AB-471F-B272-D774C4215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126" y="1899778"/>
            <a:ext cx="3918177" cy="2624100"/>
          </a:xfrm>
          <a:prstGeom prst="rect">
            <a:avLst/>
          </a:prstGeom>
        </p:spPr>
      </p:pic>
      <p:sp>
        <p:nvSpPr>
          <p:cNvPr id="6" name="Google Shape;60;p3">
            <a:extLst>
              <a:ext uri="{FF2B5EF4-FFF2-40B4-BE49-F238E27FC236}">
                <a16:creationId xmlns:a16="http://schemas.microsoft.com/office/drawing/2014/main" id="{52AACA82-54B6-43F5-AA25-23872461238C}"/>
              </a:ext>
            </a:extLst>
          </p:cNvPr>
          <p:cNvSpPr txBox="1">
            <a:spLocks/>
          </p:cNvSpPr>
          <p:nvPr/>
        </p:nvSpPr>
        <p:spPr>
          <a:xfrm>
            <a:off x="605980" y="1316376"/>
            <a:ext cx="10515600" cy="378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635000" indent="-457200">
              <a:spcBef>
                <a:spcPts val="0"/>
              </a:spcBef>
              <a:buSzPts val="2800"/>
            </a:pPr>
            <a:r>
              <a:rPr lang="en-US" altLang="ko-KR" dirty="0"/>
              <a:t>SSD</a:t>
            </a:r>
            <a:r>
              <a:rPr lang="ko-KR" altLang="en-US" dirty="0"/>
              <a:t> 구조 커맨드 패턴으로 변경하여 </a:t>
            </a:r>
            <a:r>
              <a:rPr lang="ko-KR" altLang="en-US" dirty="0" err="1"/>
              <a:t>리팩토링</a:t>
            </a:r>
            <a:r>
              <a:rPr lang="ko-KR" altLang="en-US" dirty="0"/>
              <a:t> 완료</a:t>
            </a:r>
            <a:endParaRPr lang="en-US" altLang="ko-KR" dirty="0"/>
          </a:p>
          <a:p>
            <a:pPr marL="635000" indent="-457200">
              <a:spcBef>
                <a:spcPts val="0"/>
              </a:spcBef>
              <a:buSzPts val="2800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24437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564581" y="276585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통한 전후 결과 비교</a:t>
            </a:r>
            <a:endParaRPr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754CA62-4338-4321-9BB2-1D93A31BE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66" y="1990249"/>
            <a:ext cx="4916815" cy="43383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016017-C0AB-40B8-97F4-CC638A7F0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114" y="1990249"/>
            <a:ext cx="4579799" cy="41192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Google Shape;60;p3">
            <a:extLst>
              <a:ext uri="{FF2B5EF4-FFF2-40B4-BE49-F238E27FC236}">
                <a16:creationId xmlns:a16="http://schemas.microsoft.com/office/drawing/2014/main" id="{1DEF448F-9DAE-4B14-819C-E76F698F0AD7}"/>
              </a:ext>
            </a:extLst>
          </p:cNvPr>
          <p:cNvSpPr txBox="1">
            <a:spLocks/>
          </p:cNvSpPr>
          <p:nvPr/>
        </p:nvSpPr>
        <p:spPr>
          <a:xfrm>
            <a:off x="605980" y="1316376"/>
            <a:ext cx="10515600" cy="378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635000" indent="-457200">
              <a:spcBef>
                <a:spcPts val="0"/>
              </a:spcBef>
              <a:buSzPts val="2800"/>
            </a:pPr>
            <a:r>
              <a:rPr lang="en-US" altLang="ko-KR" dirty="0"/>
              <a:t>Shell</a:t>
            </a:r>
            <a:r>
              <a:rPr lang="ko-KR" altLang="en-US" dirty="0"/>
              <a:t>의 </a:t>
            </a:r>
            <a:r>
              <a:rPr lang="en-US" altLang="ko-KR" dirty="0"/>
              <a:t>Prompt </a:t>
            </a:r>
            <a:r>
              <a:rPr lang="ko-KR" altLang="en-US" dirty="0"/>
              <a:t>기능을 </a:t>
            </a:r>
            <a:r>
              <a:rPr lang="en-US" altLang="ko-KR" dirty="0"/>
              <a:t>main</a:t>
            </a:r>
            <a:r>
              <a:rPr lang="ko-KR" altLang="en-US" dirty="0"/>
              <a:t>에서 </a:t>
            </a:r>
            <a:r>
              <a:rPr lang="ko-KR" altLang="en-US" dirty="0" err="1"/>
              <a:t>함수하여</a:t>
            </a:r>
            <a:r>
              <a:rPr lang="ko-KR" altLang="en-US" dirty="0"/>
              <a:t> 추출 </a:t>
            </a:r>
            <a:r>
              <a:rPr lang="ko-KR" altLang="en-US" dirty="0" err="1"/>
              <a:t>리팩토링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4611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통한 전후 결과 비교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dirty="0"/>
              <a:t>상수를 </a:t>
            </a:r>
            <a:r>
              <a:rPr lang="ko-KR" altLang="en-US" dirty="0" err="1"/>
              <a:t>변수화하여</a:t>
            </a:r>
            <a:r>
              <a:rPr lang="ko-KR" altLang="en-US" dirty="0"/>
              <a:t> 상수의 의미를 명시적으로 확인 가능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250203-D6E2-443D-9E27-7715A12E0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69" y="2001608"/>
            <a:ext cx="6638925" cy="3581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4386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통한 전후 결과 비교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en-US" altLang="ko-KR" dirty="0"/>
              <a:t>const </a:t>
            </a:r>
            <a:r>
              <a:rPr lang="ko-KR" altLang="en-US" dirty="0"/>
              <a:t>키워드를 사용하여 함수 내부를 확인하지 않고도 변수가 변하지 않는다는 것을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DE6297-DF6B-41FF-B793-C74246EE5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484" y="2346661"/>
            <a:ext cx="5913274" cy="14607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9DFCC83-F115-4713-8562-CB0971C79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805" y="4027888"/>
            <a:ext cx="4752975" cy="1962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1432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통한 전후 결과 비교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dirty="0"/>
              <a:t>중복 코드를 제거하여 </a:t>
            </a:r>
            <a:r>
              <a:rPr lang="ko-KR" altLang="en-US" dirty="0" err="1"/>
              <a:t>깔끔해지고</a:t>
            </a:r>
            <a:r>
              <a:rPr lang="ko-KR" altLang="en-US" dirty="0"/>
              <a:t> 개발자 실수 방지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E567A5-39F1-4EA6-8ECF-A43F7DE73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20" y="2001548"/>
            <a:ext cx="4562475" cy="3990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B10D93-FEC6-410E-84FF-D16C7F292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968" y="2001548"/>
            <a:ext cx="5538536" cy="10057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83599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통한 전후 결과 비교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1322784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dirty="0"/>
              <a:t>각 클래스에 </a:t>
            </a:r>
            <a:r>
              <a:rPr lang="en-US" altLang="ko-KR" dirty="0"/>
              <a:t>description </a:t>
            </a:r>
            <a:r>
              <a:rPr lang="ko-KR" altLang="en-US" dirty="0"/>
              <a:t>변수를 선언하여 </a:t>
            </a:r>
            <a:r>
              <a:rPr lang="en-US" altLang="ko-KR" dirty="0"/>
              <a:t>Help</a:t>
            </a:r>
            <a:r>
              <a:rPr lang="ko-KR" altLang="en-US" dirty="0"/>
              <a:t>를 출력하여 각 클래스에 </a:t>
            </a:r>
            <a:r>
              <a:rPr lang="en-US" altLang="ko-KR" dirty="0"/>
              <a:t>Help </a:t>
            </a:r>
            <a:r>
              <a:rPr lang="ko-KR" altLang="en-US" dirty="0"/>
              <a:t>정보를 담고 다른 클래스에서는 그 내용을 알 필요가 없음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42C3C6-ACEC-4A64-A44C-4D2E6BA8D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96" y="2655228"/>
            <a:ext cx="6611649" cy="2023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FDB213-B7C6-4D47-82A1-7F514343A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96" y="4889015"/>
            <a:ext cx="6930304" cy="99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47F51F2-5344-4836-88A3-A81663F35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5889" y="4881607"/>
            <a:ext cx="3952875" cy="1771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772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 </a:t>
            </a:r>
            <a:r>
              <a:rPr lang="en-US" altLang="ko-KR" dirty="0"/>
              <a:t>- SSD Write</a:t>
            </a:r>
            <a:endParaRPr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DDC74C9-BBFB-4737-98DC-F1EDD34A8848}"/>
              </a:ext>
            </a:extLst>
          </p:cNvPr>
          <p:cNvGrpSpPr/>
          <p:nvPr/>
        </p:nvGrpSpPr>
        <p:grpSpPr>
          <a:xfrm>
            <a:off x="908775" y="2590584"/>
            <a:ext cx="8705850" cy="4010025"/>
            <a:chOff x="872680" y="1904067"/>
            <a:chExt cx="8705850" cy="40100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105D47E-4762-440A-87F7-F6831A9C7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2680" y="1904067"/>
              <a:ext cx="8705850" cy="4010025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A8C3053-60BE-406E-BC14-E942648A8EAB}"/>
                </a:ext>
              </a:extLst>
            </p:cNvPr>
            <p:cNvSpPr/>
            <p:nvPr/>
          </p:nvSpPr>
          <p:spPr>
            <a:xfrm>
              <a:off x="2418348" y="4355433"/>
              <a:ext cx="3344778" cy="2767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</p:grpSp>
      <p:sp>
        <p:nvSpPr>
          <p:cNvPr id="9" name="Google Shape;60;p3">
            <a:extLst>
              <a:ext uri="{FF2B5EF4-FFF2-40B4-BE49-F238E27FC236}">
                <a16:creationId xmlns:a16="http://schemas.microsoft.com/office/drawing/2014/main" id="{F4ED19E8-BE13-45D8-95C0-6E0120D5BF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5979" y="1316376"/>
            <a:ext cx="11088715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indent="0">
              <a:lnSpc>
                <a:spcPct val="120000"/>
              </a:lnSpc>
              <a:spcBef>
                <a:spcPts val="0"/>
              </a:spcBef>
              <a:buSzPts val="2800"/>
              <a:buNone/>
            </a:pPr>
            <a:r>
              <a:rPr lang="en-US" altLang="ko-KR" dirty="0"/>
              <a:t>- </a:t>
            </a:r>
            <a:r>
              <a:rPr lang="ko-KR" altLang="en-US" dirty="0"/>
              <a:t>가상 </a:t>
            </a:r>
            <a:r>
              <a:rPr lang="en-US" altLang="ko-KR" dirty="0"/>
              <a:t>SSD</a:t>
            </a:r>
            <a:r>
              <a:rPr lang="ko-KR" altLang="en-US" dirty="0"/>
              <a:t>의 </a:t>
            </a:r>
            <a:r>
              <a:rPr lang="en-US" altLang="ko-KR" dirty="0"/>
              <a:t>Write</a:t>
            </a:r>
            <a:r>
              <a:rPr lang="ko-KR" altLang="en-US" dirty="0"/>
              <a:t>기능을 </a:t>
            </a:r>
            <a:r>
              <a:rPr lang="en-US" altLang="ko-KR" dirty="0"/>
              <a:t>Command pattern</a:t>
            </a:r>
            <a:r>
              <a:rPr lang="ko-KR" altLang="en-US" dirty="0"/>
              <a:t>을 적용하여 구현</a:t>
            </a:r>
            <a:r>
              <a:rPr lang="en-US" altLang="ko-KR" dirty="0"/>
              <a:t>.</a:t>
            </a:r>
          </a:p>
          <a:p>
            <a:pPr marL="177800" indent="0">
              <a:lnSpc>
                <a:spcPct val="120000"/>
              </a:lnSpc>
              <a:spcBef>
                <a:spcPts val="0"/>
              </a:spcBef>
              <a:buSzPts val="2800"/>
              <a:buNone/>
            </a:pPr>
            <a:r>
              <a:rPr lang="ko-KR" altLang="en-US" dirty="0"/>
              <a:t>파일처리를 위하여 </a:t>
            </a:r>
            <a:r>
              <a:rPr lang="en-US" altLang="ko-KR" dirty="0" err="1"/>
              <a:t>fstream</a:t>
            </a:r>
            <a:r>
              <a:rPr lang="ko-KR" altLang="en-US" dirty="0"/>
              <a:t> 라이브러리를 활용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8971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66FB4-60FB-46EA-A15F-9082D468D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리팩토링을</a:t>
            </a:r>
            <a:r>
              <a:rPr lang="ko-KR" altLang="en-US" dirty="0"/>
              <a:t> 통한 전후 결과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A96E3F-9F3D-4CAF-9B49-9EC36D0F8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980" y="1060649"/>
            <a:ext cx="10515600" cy="4927686"/>
          </a:xfrm>
        </p:spPr>
        <p:txBody>
          <a:bodyPr/>
          <a:lstStyle/>
          <a:p>
            <a:r>
              <a:rPr lang="ko-KR" altLang="en-US" dirty="0"/>
              <a:t>역할별로 함수화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887D8EE-3F9C-4810-B1D5-CC15E10D5B8B}"/>
              </a:ext>
            </a:extLst>
          </p:cNvPr>
          <p:cNvGrpSpPr/>
          <p:nvPr/>
        </p:nvGrpSpPr>
        <p:grpSpPr>
          <a:xfrm>
            <a:off x="0" y="1882512"/>
            <a:ext cx="12192000" cy="4975488"/>
            <a:chOff x="0" y="1882512"/>
            <a:chExt cx="12192000" cy="497548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FC4ED0C-0E41-43D6-B689-64637702E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882513"/>
              <a:ext cx="12192000" cy="49754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F53C35C-9CA7-4F81-B669-3CB5B3E04B7B}"/>
                </a:ext>
              </a:extLst>
            </p:cNvPr>
            <p:cNvSpPr/>
            <p:nvPr/>
          </p:nvSpPr>
          <p:spPr>
            <a:xfrm>
              <a:off x="1348740" y="1882512"/>
              <a:ext cx="2514600" cy="29104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5A9AD7C-8A50-4B10-8D01-308033BC2B74}"/>
                </a:ext>
              </a:extLst>
            </p:cNvPr>
            <p:cNvSpPr/>
            <p:nvPr/>
          </p:nvSpPr>
          <p:spPr>
            <a:xfrm>
              <a:off x="1348740" y="5143501"/>
              <a:ext cx="1691640" cy="1600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BFDA7A7-90CB-46F6-A6CC-4A7879D5C6FD}"/>
                </a:ext>
              </a:extLst>
            </p:cNvPr>
            <p:cNvSpPr/>
            <p:nvPr/>
          </p:nvSpPr>
          <p:spPr>
            <a:xfrm>
              <a:off x="1841500" y="5312727"/>
              <a:ext cx="3345180" cy="118967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D48FCA4-9F05-4EB1-878D-82AC1F7AD651}"/>
                </a:ext>
              </a:extLst>
            </p:cNvPr>
            <p:cNvCxnSpPr>
              <a:stCxn id="6" idx="3"/>
            </p:cNvCxnSpPr>
            <p:nvPr/>
          </p:nvCxnSpPr>
          <p:spPr>
            <a:xfrm flipV="1">
              <a:off x="3863340" y="1988820"/>
              <a:ext cx="3657600" cy="13489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9F761CB9-110B-4A6E-8FE6-5410A753DD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0380" y="2499360"/>
              <a:ext cx="4480560" cy="27127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E3261D99-5E5D-4AFA-9C1D-19717E9D622E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5186680" y="2697480"/>
              <a:ext cx="2814320" cy="32100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6773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66FB4-60FB-46EA-A15F-9082D468D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리팩토링을</a:t>
            </a:r>
            <a:r>
              <a:rPr lang="ko-KR" altLang="en-US" dirty="0"/>
              <a:t> 통한 전후 결과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A96E3F-9F3D-4CAF-9B49-9EC36D0F8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980" y="1072536"/>
            <a:ext cx="10515600" cy="4927686"/>
          </a:xfrm>
        </p:spPr>
        <p:txBody>
          <a:bodyPr/>
          <a:lstStyle/>
          <a:p>
            <a:r>
              <a:rPr lang="en-US" altLang="ko-KR" dirty="0"/>
              <a:t>Erase</a:t>
            </a:r>
            <a:r>
              <a:rPr lang="ko-KR" altLang="en-US" dirty="0"/>
              <a:t>를 </a:t>
            </a:r>
            <a:r>
              <a:rPr lang="en-US" altLang="ko-KR" dirty="0"/>
              <a:t>Write class</a:t>
            </a:r>
            <a:r>
              <a:rPr lang="ko-KR" altLang="en-US" dirty="0"/>
              <a:t>를 상속받아 사용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3D5D76A-4B4C-48F9-BAB7-1AEF5405D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6684"/>
            <a:ext cx="12192000" cy="50713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71900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66FB4-60FB-46EA-A15F-9082D468D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리팩토링을</a:t>
            </a:r>
            <a:r>
              <a:rPr lang="ko-KR" altLang="en-US" dirty="0"/>
              <a:t> 통한 전후 결과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A96E3F-9F3D-4CAF-9B49-9EC36D0F8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980" y="1072536"/>
            <a:ext cx="10515600" cy="4927686"/>
          </a:xfrm>
        </p:spPr>
        <p:txBody>
          <a:bodyPr/>
          <a:lstStyle/>
          <a:p>
            <a:r>
              <a:rPr lang="en-US" altLang="ko-KR" dirty="0"/>
              <a:t>Flush</a:t>
            </a:r>
            <a:r>
              <a:rPr lang="ko-KR" altLang="en-US" dirty="0"/>
              <a:t>를 </a:t>
            </a:r>
            <a:r>
              <a:rPr lang="en-US" altLang="ko-KR" dirty="0"/>
              <a:t>Write class</a:t>
            </a:r>
            <a:r>
              <a:rPr lang="ko-KR" altLang="en-US" dirty="0"/>
              <a:t>를 상속받아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EB566C-B5A4-4449-9C21-8B27468C1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1076"/>
            <a:ext cx="12192000" cy="33915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440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66FB4-60FB-46EA-A15F-9082D468D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리팩토링을</a:t>
            </a:r>
            <a:r>
              <a:rPr lang="ko-KR" altLang="en-US" dirty="0"/>
              <a:t> 통한 전후 결과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A96E3F-9F3D-4CAF-9B49-9EC36D0F8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980" y="1072536"/>
            <a:ext cx="10515600" cy="4927686"/>
          </a:xfrm>
        </p:spPr>
        <p:txBody>
          <a:bodyPr/>
          <a:lstStyle/>
          <a:p>
            <a:r>
              <a:rPr lang="en-US" altLang="ko-KR" dirty="0"/>
              <a:t>TEST Fixture</a:t>
            </a:r>
            <a:r>
              <a:rPr lang="ko-KR" altLang="en-US" dirty="0"/>
              <a:t>를 생성하여 </a:t>
            </a:r>
            <a:r>
              <a:rPr lang="en-US" altLang="ko-KR" dirty="0"/>
              <a:t>TEST CODE </a:t>
            </a:r>
            <a:r>
              <a:rPr lang="ko-KR" altLang="en-US" dirty="0" err="1"/>
              <a:t>리팩토링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7DCB9F-BF02-459E-A9E1-DABE00635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9422"/>
            <a:ext cx="12192000" cy="37057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78179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소감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000" dirty="0" err="1"/>
              <a:t>전민식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클린</a:t>
            </a:r>
            <a:r>
              <a:rPr lang="ko-KR" altLang="en-US" sz="2000" dirty="0"/>
              <a:t> 코드에 대해 리마인드 하고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리팩토링</a:t>
            </a:r>
            <a:r>
              <a:rPr lang="ko-KR" altLang="en-US" sz="2000" dirty="0"/>
              <a:t> 기법 들과 </a:t>
            </a:r>
            <a:r>
              <a:rPr lang="en-US" altLang="ko-KR" sz="2000" dirty="0"/>
              <a:t>OOP</a:t>
            </a:r>
            <a:r>
              <a:rPr lang="ko-KR" altLang="en-US" sz="2000" dirty="0"/>
              <a:t>의 특성을 활용하며 여러 기법 및 구조 설계하는 방법을 알 수 있었습니다</a:t>
            </a:r>
            <a:r>
              <a:rPr lang="en-US" altLang="ko-KR" sz="2000" dirty="0"/>
              <a:t>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0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000" dirty="0"/>
              <a:t>김영식 </a:t>
            </a:r>
            <a:r>
              <a:rPr lang="en-US" altLang="ko-KR" sz="2000" dirty="0"/>
              <a:t>: code </a:t>
            </a:r>
            <a:r>
              <a:rPr lang="ko-KR" altLang="en-US" sz="2000" dirty="0"/>
              <a:t>품질을 개선할 수 있는 여러 방법들을 배워서 </a:t>
            </a:r>
            <a:r>
              <a:rPr lang="ko-KR" altLang="en-US" sz="2000" dirty="0" err="1"/>
              <a:t>의미있는</a:t>
            </a:r>
            <a:r>
              <a:rPr lang="ko-KR" altLang="en-US" sz="2000" dirty="0"/>
              <a:t> 시간이었습니다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현업 </a:t>
            </a:r>
            <a:r>
              <a:rPr lang="en-US" altLang="ko-KR" sz="2000" dirty="0"/>
              <a:t>source code </a:t>
            </a:r>
            <a:r>
              <a:rPr lang="ko-KR" altLang="en-US" sz="2000" dirty="0"/>
              <a:t>개선에 큰 도움이 될 것 같습니다</a:t>
            </a:r>
            <a:r>
              <a:rPr lang="en-US" altLang="ko-KR" sz="2000" dirty="0"/>
              <a:t>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0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000" dirty="0" err="1"/>
              <a:t>류용관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UnitTest</a:t>
            </a:r>
            <a:r>
              <a:rPr lang="ko-KR" altLang="en-US" sz="2000" dirty="0"/>
              <a:t>의 중요성을 알게 되었습니다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이번 교육이 현업 </a:t>
            </a:r>
            <a:r>
              <a:rPr lang="ko-KR" altLang="en-US" sz="2000" dirty="0" err="1"/>
              <a:t>엄무에</a:t>
            </a:r>
            <a:r>
              <a:rPr lang="ko-KR" altLang="en-US" sz="2000" dirty="0"/>
              <a:t> 많은 도움이 </a:t>
            </a:r>
            <a:r>
              <a:rPr lang="ko-KR" altLang="en-US" sz="2000" dirty="0" err="1"/>
              <a:t>될것</a:t>
            </a:r>
            <a:r>
              <a:rPr lang="ko-KR" altLang="en-US" sz="2000" dirty="0"/>
              <a:t> 같습니다</a:t>
            </a:r>
            <a:r>
              <a:rPr lang="en-US" altLang="ko-KR" sz="2000" dirty="0"/>
              <a:t>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0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000" dirty="0"/>
              <a:t>유성근 </a:t>
            </a:r>
            <a:r>
              <a:rPr lang="en-US" altLang="ko-KR" sz="2000" dirty="0"/>
              <a:t>: TDD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활요한</a:t>
            </a:r>
            <a:r>
              <a:rPr lang="ko-KR" altLang="en-US" sz="2000" dirty="0"/>
              <a:t> 개발 방식과 </a:t>
            </a:r>
            <a:r>
              <a:rPr lang="ko-KR" altLang="en-US" sz="2000" dirty="0" err="1"/>
              <a:t>리팩토링을</a:t>
            </a:r>
            <a:r>
              <a:rPr lang="ko-KR" altLang="en-US" sz="2000" dirty="0"/>
              <a:t> 통한 코드 품질을 개선하는 과정을</a:t>
            </a:r>
            <a:r>
              <a:rPr lang="en-US" altLang="ko-KR" sz="2000" dirty="0"/>
              <a:t> </a:t>
            </a:r>
            <a:r>
              <a:rPr lang="ko-KR" altLang="en-US" sz="2000" dirty="0"/>
              <a:t>경험해볼 수 있어 인상적이었습니다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000" dirty="0"/>
          </a:p>
          <a:p>
            <a:pPr marL="228600" lvl="0" indent="-50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000" dirty="0"/>
              <a:t>정예준 </a:t>
            </a:r>
            <a:r>
              <a:rPr lang="en-US" altLang="ko-KR" sz="2000" dirty="0"/>
              <a:t>: </a:t>
            </a:r>
            <a:r>
              <a:rPr lang="ko-KR" altLang="en-US" sz="2000" dirty="0"/>
              <a:t>팀원들과 협업을 진행하며 혼자서는 미쳐 생각하지 못했던 부분들에 대한 </a:t>
            </a:r>
            <a:r>
              <a:rPr lang="en-US" altLang="ko-KR" sz="2000" dirty="0"/>
              <a:t>bugfix </a:t>
            </a:r>
            <a:r>
              <a:rPr lang="ko-KR" altLang="en-US" sz="2000" dirty="0"/>
              <a:t>및 </a:t>
            </a:r>
            <a:r>
              <a:rPr lang="ko-KR" altLang="en-US" sz="2000" dirty="0" err="1"/>
              <a:t>리펙토링을</a:t>
            </a:r>
            <a:r>
              <a:rPr lang="ko-KR" altLang="en-US" sz="2000" dirty="0"/>
              <a:t> 통해 품질 높은 코드를 만들어 가는 유익한 과정이었습니다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9329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 </a:t>
            </a:r>
            <a:r>
              <a:rPr lang="en-US" altLang="ko-KR" dirty="0"/>
              <a:t>- SSD Read</a:t>
            </a:r>
            <a:endParaRPr dirty="0"/>
          </a:p>
        </p:txBody>
      </p:sp>
      <p:sp>
        <p:nvSpPr>
          <p:cNvPr id="9" name="Google Shape;60;p3">
            <a:extLst>
              <a:ext uri="{FF2B5EF4-FFF2-40B4-BE49-F238E27FC236}">
                <a16:creationId xmlns:a16="http://schemas.microsoft.com/office/drawing/2014/main" id="{F4ED19E8-BE13-45D8-95C0-6E0120D5BF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5979" y="1316376"/>
            <a:ext cx="11088715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indent="0">
              <a:lnSpc>
                <a:spcPct val="120000"/>
              </a:lnSpc>
              <a:spcBef>
                <a:spcPts val="0"/>
              </a:spcBef>
              <a:buSzPts val="2800"/>
              <a:buNone/>
            </a:pPr>
            <a:r>
              <a:rPr lang="en-US" altLang="ko-KR" dirty="0"/>
              <a:t>- </a:t>
            </a:r>
            <a:r>
              <a:rPr lang="ko-KR" altLang="en-US" dirty="0"/>
              <a:t>가상 </a:t>
            </a:r>
            <a:r>
              <a:rPr lang="en-US" altLang="ko-KR" dirty="0"/>
              <a:t>SSD</a:t>
            </a:r>
            <a:r>
              <a:rPr lang="ko-KR" altLang="en-US" dirty="0"/>
              <a:t>의 </a:t>
            </a:r>
            <a:r>
              <a:rPr lang="en-US" altLang="ko-KR" dirty="0"/>
              <a:t>Read</a:t>
            </a:r>
            <a:r>
              <a:rPr lang="ko-KR" altLang="en-US" dirty="0"/>
              <a:t>기능을 </a:t>
            </a:r>
            <a:r>
              <a:rPr lang="en-US" altLang="ko-KR" dirty="0"/>
              <a:t>Command pattern</a:t>
            </a:r>
            <a:r>
              <a:rPr lang="ko-KR" altLang="en-US" dirty="0"/>
              <a:t>을 적용하여 구현</a:t>
            </a:r>
            <a:r>
              <a:rPr lang="en-US" altLang="ko-KR" dirty="0"/>
              <a:t>.</a:t>
            </a:r>
          </a:p>
          <a:p>
            <a:pPr marL="177800" indent="0">
              <a:lnSpc>
                <a:spcPct val="120000"/>
              </a:lnSpc>
              <a:spcBef>
                <a:spcPts val="0"/>
              </a:spcBef>
              <a:buSzPts val="2800"/>
              <a:buNone/>
            </a:pPr>
            <a:r>
              <a:rPr lang="ko-KR" altLang="en-US" dirty="0"/>
              <a:t>파일처리를 위하여 </a:t>
            </a:r>
            <a:r>
              <a:rPr lang="en-US" altLang="ko-KR" dirty="0" err="1"/>
              <a:t>fstream</a:t>
            </a:r>
            <a:r>
              <a:rPr lang="ko-KR" altLang="en-US" dirty="0"/>
              <a:t> 라이브러리를 활용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686A07-4C39-4E5F-B6D7-391B1B0D3E08}"/>
              </a:ext>
            </a:extLst>
          </p:cNvPr>
          <p:cNvGrpSpPr/>
          <p:nvPr/>
        </p:nvGrpSpPr>
        <p:grpSpPr>
          <a:xfrm>
            <a:off x="905124" y="2583387"/>
            <a:ext cx="8639175" cy="2562225"/>
            <a:chOff x="881062" y="1895259"/>
            <a:chExt cx="8639175" cy="256222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9FC0CE2-F698-44D5-AD26-39DFC3679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062" y="1895259"/>
              <a:ext cx="8639175" cy="256222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CB4022-FF26-474A-B90F-6545698172F5}"/>
                </a:ext>
              </a:extLst>
            </p:cNvPr>
            <p:cNvSpPr/>
            <p:nvPr/>
          </p:nvSpPr>
          <p:spPr>
            <a:xfrm>
              <a:off x="1636295" y="2863515"/>
              <a:ext cx="2695073" cy="28875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796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 </a:t>
            </a:r>
            <a:r>
              <a:rPr lang="en-US" altLang="ko-KR" dirty="0"/>
              <a:t>- Shell Write</a:t>
            </a:r>
            <a:endParaRPr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E35DBA5-F5FC-4057-803D-09956D6D543C}"/>
              </a:ext>
            </a:extLst>
          </p:cNvPr>
          <p:cNvGrpSpPr/>
          <p:nvPr/>
        </p:nvGrpSpPr>
        <p:grpSpPr>
          <a:xfrm>
            <a:off x="881925" y="2553372"/>
            <a:ext cx="7162800" cy="3886200"/>
            <a:chOff x="866273" y="1979195"/>
            <a:chExt cx="7162800" cy="38862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C452BA9-89F7-445B-9249-8A3EE87A6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273" y="1979195"/>
              <a:ext cx="7162800" cy="38862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ECA04F7-63AD-470D-B7EE-B3D3DE1108A6}"/>
                </a:ext>
              </a:extLst>
            </p:cNvPr>
            <p:cNvSpPr/>
            <p:nvPr/>
          </p:nvSpPr>
          <p:spPr>
            <a:xfrm>
              <a:off x="1299410" y="4981076"/>
              <a:ext cx="6593305" cy="7700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</p:grpSp>
      <p:sp>
        <p:nvSpPr>
          <p:cNvPr id="10" name="Google Shape;60;p3">
            <a:extLst>
              <a:ext uri="{FF2B5EF4-FFF2-40B4-BE49-F238E27FC236}">
                <a16:creationId xmlns:a16="http://schemas.microsoft.com/office/drawing/2014/main" id="{2DA63D44-3BF6-42E9-9FA0-D7DC244F57D5}"/>
              </a:ext>
            </a:extLst>
          </p:cNvPr>
          <p:cNvSpPr txBox="1">
            <a:spLocks/>
          </p:cNvSpPr>
          <p:nvPr/>
        </p:nvSpPr>
        <p:spPr>
          <a:xfrm>
            <a:off x="605979" y="1316376"/>
            <a:ext cx="11088715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77800" indent="0">
              <a:lnSpc>
                <a:spcPct val="120000"/>
              </a:lnSpc>
              <a:spcBef>
                <a:spcPts val="0"/>
              </a:spcBef>
              <a:buSzPts val="2800"/>
              <a:buFont typeface="Arial"/>
              <a:buNone/>
            </a:pPr>
            <a:r>
              <a:rPr lang="en-US" altLang="ko-KR" dirty="0"/>
              <a:t>- Shell</a:t>
            </a:r>
            <a:r>
              <a:rPr lang="ko-KR" altLang="en-US" dirty="0"/>
              <a:t>의 </a:t>
            </a:r>
            <a:r>
              <a:rPr lang="en-US" altLang="ko-KR" dirty="0"/>
              <a:t>Write </a:t>
            </a:r>
            <a:r>
              <a:rPr lang="ko-KR" altLang="en-US" dirty="0"/>
              <a:t>기능을 </a:t>
            </a:r>
            <a:r>
              <a:rPr lang="en-US" altLang="ko-KR" dirty="0"/>
              <a:t>Command pattern</a:t>
            </a:r>
            <a:r>
              <a:rPr lang="ko-KR" altLang="en-US" dirty="0"/>
              <a:t>을 적용 구현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system </a:t>
            </a:r>
            <a:r>
              <a:rPr lang="ko-KR" altLang="en-US" dirty="0"/>
              <a:t>라이브러리를 통해 </a:t>
            </a:r>
            <a:r>
              <a:rPr lang="en-US" altLang="ko-KR" dirty="0"/>
              <a:t>exe</a:t>
            </a:r>
            <a:r>
              <a:rPr lang="ko-KR" altLang="en-US" dirty="0"/>
              <a:t>파일을 실행 기능 처리</a:t>
            </a:r>
          </a:p>
          <a:p>
            <a:pPr marL="177800" indent="0">
              <a:lnSpc>
                <a:spcPct val="120000"/>
              </a:lnSpc>
              <a:spcBef>
                <a:spcPts val="0"/>
              </a:spcBef>
              <a:buSzPts val="2800"/>
              <a:buFont typeface="Arial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96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0;p3">
            <a:extLst>
              <a:ext uri="{FF2B5EF4-FFF2-40B4-BE49-F238E27FC236}">
                <a16:creationId xmlns:a16="http://schemas.microsoft.com/office/drawing/2014/main" id="{7829E216-87BB-43B4-A9CA-42621D0D448E}"/>
              </a:ext>
            </a:extLst>
          </p:cNvPr>
          <p:cNvSpPr txBox="1">
            <a:spLocks/>
          </p:cNvSpPr>
          <p:nvPr/>
        </p:nvSpPr>
        <p:spPr>
          <a:xfrm>
            <a:off x="605979" y="1316377"/>
            <a:ext cx="11088715" cy="240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77800" indent="0">
              <a:lnSpc>
                <a:spcPct val="120000"/>
              </a:lnSpc>
              <a:spcBef>
                <a:spcPts val="0"/>
              </a:spcBef>
              <a:buSzPts val="2800"/>
              <a:buFont typeface="Arial"/>
              <a:buNone/>
            </a:pPr>
            <a:r>
              <a:rPr lang="en-US" altLang="ko-KR" dirty="0"/>
              <a:t>- Shell</a:t>
            </a:r>
            <a:r>
              <a:rPr lang="ko-KR" altLang="en-US" dirty="0"/>
              <a:t>의 </a:t>
            </a:r>
            <a:r>
              <a:rPr lang="en-US" altLang="ko-KR" dirty="0"/>
              <a:t>Read </a:t>
            </a:r>
            <a:r>
              <a:rPr lang="ko-KR" altLang="en-US" dirty="0"/>
              <a:t>기능을 </a:t>
            </a:r>
            <a:r>
              <a:rPr lang="en-US" altLang="ko-KR" dirty="0"/>
              <a:t>Command pattern</a:t>
            </a:r>
            <a:r>
              <a:rPr lang="ko-KR" altLang="en-US" dirty="0"/>
              <a:t>을 적용 구현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system </a:t>
            </a:r>
            <a:r>
              <a:rPr lang="ko-KR" altLang="en-US" dirty="0"/>
              <a:t>라이브러리와 </a:t>
            </a:r>
            <a:r>
              <a:rPr lang="en-US" altLang="ko-KR" dirty="0" err="1"/>
              <a:t>ifstream</a:t>
            </a:r>
            <a:r>
              <a:rPr lang="en-US" altLang="ko-KR" dirty="0"/>
              <a:t> </a:t>
            </a:r>
            <a:r>
              <a:rPr lang="ko-KR" altLang="en-US" dirty="0"/>
              <a:t>라이브러리 활용하여 파일 처리</a:t>
            </a:r>
          </a:p>
          <a:p>
            <a:pPr marL="177800" indent="0">
              <a:lnSpc>
                <a:spcPct val="120000"/>
              </a:lnSpc>
              <a:spcBef>
                <a:spcPts val="0"/>
              </a:spcBef>
              <a:buSzPts val="2800"/>
              <a:buFont typeface="Arial"/>
              <a:buNone/>
            </a:pPr>
            <a:endParaRPr lang="ko-KR" altLang="en-US" dirty="0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 </a:t>
            </a:r>
            <a:r>
              <a:rPr lang="en-US" altLang="ko-KR" dirty="0"/>
              <a:t>- Read</a:t>
            </a:r>
            <a:endParaRPr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B2F11E2-F104-4F54-9A63-0EE2F158E9A3}"/>
              </a:ext>
            </a:extLst>
          </p:cNvPr>
          <p:cNvGrpSpPr/>
          <p:nvPr/>
        </p:nvGrpSpPr>
        <p:grpSpPr>
          <a:xfrm>
            <a:off x="878306" y="2441417"/>
            <a:ext cx="6248400" cy="4381500"/>
            <a:chOff x="878306" y="1996239"/>
            <a:chExt cx="6248400" cy="43815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22BD39A-09DE-41EF-920A-1D3B67805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8306" y="1996239"/>
              <a:ext cx="6248400" cy="43815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8A26D5D-9877-4787-BC7B-CFF4EFD5CDEE}"/>
                </a:ext>
              </a:extLst>
            </p:cNvPr>
            <p:cNvSpPr/>
            <p:nvPr/>
          </p:nvSpPr>
          <p:spPr>
            <a:xfrm>
              <a:off x="1227220" y="5595687"/>
              <a:ext cx="5702969" cy="7700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F49AEAF-5170-45B8-B5CB-A7C46950C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032" y="2441417"/>
            <a:ext cx="3736036" cy="207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5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 </a:t>
            </a:r>
            <a:r>
              <a:rPr lang="en-US" altLang="ko-KR" dirty="0"/>
              <a:t>- Exit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83E34C-8130-4A30-B6A5-95A9BDD62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78" y="2077808"/>
            <a:ext cx="6086475" cy="3429000"/>
          </a:xfrm>
          <a:prstGeom prst="rect">
            <a:avLst/>
          </a:prstGeom>
        </p:spPr>
      </p:pic>
      <p:sp>
        <p:nvSpPr>
          <p:cNvPr id="8" name="Google Shape;60;p3">
            <a:extLst>
              <a:ext uri="{FF2B5EF4-FFF2-40B4-BE49-F238E27FC236}">
                <a16:creationId xmlns:a16="http://schemas.microsoft.com/office/drawing/2014/main" id="{0FF815B5-5962-4D19-9242-7C33D89E8B39}"/>
              </a:ext>
            </a:extLst>
          </p:cNvPr>
          <p:cNvSpPr txBox="1">
            <a:spLocks/>
          </p:cNvSpPr>
          <p:nvPr/>
        </p:nvSpPr>
        <p:spPr>
          <a:xfrm>
            <a:off x="605979" y="1316377"/>
            <a:ext cx="11088715" cy="240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77800" indent="0">
              <a:lnSpc>
                <a:spcPct val="120000"/>
              </a:lnSpc>
              <a:spcBef>
                <a:spcPts val="0"/>
              </a:spcBef>
              <a:buSzPts val="2800"/>
              <a:buFont typeface="Arial"/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Icommand</a:t>
            </a:r>
            <a:r>
              <a:rPr lang="en-US" altLang="ko-KR" dirty="0"/>
              <a:t> </a:t>
            </a:r>
            <a:r>
              <a:rPr lang="ko-KR" altLang="en-US" dirty="0"/>
              <a:t>인터페이스를 상속받아서 </a:t>
            </a:r>
            <a:r>
              <a:rPr lang="en-US" altLang="ko-KR" dirty="0" err="1"/>
              <a:t>excute</a:t>
            </a:r>
            <a:r>
              <a:rPr lang="ko-KR" altLang="en-US" dirty="0"/>
              <a:t>함수내에서 </a:t>
            </a:r>
            <a:r>
              <a:rPr lang="en-US" altLang="ko-KR" dirty="0"/>
              <a:t>exit </a:t>
            </a:r>
            <a:r>
              <a:rPr lang="ko-KR" altLang="en-US" dirty="0"/>
              <a:t>처리 </a:t>
            </a:r>
          </a:p>
          <a:p>
            <a:pPr marL="177800" indent="0">
              <a:lnSpc>
                <a:spcPct val="120000"/>
              </a:lnSpc>
              <a:spcBef>
                <a:spcPts val="0"/>
              </a:spcBef>
              <a:buSzPts val="2800"/>
              <a:buFont typeface="Arial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684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 </a:t>
            </a:r>
            <a:r>
              <a:rPr lang="en-US" altLang="ko-KR" dirty="0"/>
              <a:t>- Help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B8826A-405A-444A-B204-B464ECE4C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36" y="2696326"/>
            <a:ext cx="6134100" cy="25241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D617A67-4985-4A6A-8D1A-6B8C3C234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014" y="2696326"/>
            <a:ext cx="4095750" cy="1638300"/>
          </a:xfrm>
          <a:prstGeom prst="rect">
            <a:avLst/>
          </a:prstGeom>
        </p:spPr>
      </p:pic>
      <p:sp>
        <p:nvSpPr>
          <p:cNvPr id="8" name="Google Shape;60;p3">
            <a:extLst>
              <a:ext uri="{FF2B5EF4-FFF2-40B4-BE49-F238E27FC236}">
                <a16:creationId xmlns:a16="http://schemas.microsoft.com/office/drawing/2014/main" id="{2E0D84E3-5303-4651-A378-577834CF0AB6}"/>
              </a:ext>
            </a:extLst>
          </p:cNvPr>
          <p:cNvSpPr txBox="1">
            <a:spLocks/>
          </p:cNvSpPr>
          <p:nvPr/>
        </p:nvSpPr>
        <p:spPr>
          <a:xfrm>
            <a:off x="605979" y="1316377"/>
            <a:ext cx="11088715" cy="220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77800" indent="0">
              <a:lnSpc>
                <a:spcPct val="120000"/>
              </a:lnSpc>
              <a:spcBef>
                <a:spcPts val="0"/>
              </a:spcBef>
              <a:buSzPts val="2800"/>
              <a:buFont typeface="Arial"/>
              <a:buNone/>
            </a:pPr>
            <a:r>
              <a:rPr lang="en-US" altLang="ko-KR" dirty="0"/>
              <a:t>- </a:t>
            </a:r>
            <a:r>
              <a:rPr lang="ko-KR" altLang="en-US" dirty="0"/>
              <a:t>각각의 명령어 </a:t>
            </a:r>
            <a:r>
              <a:rPr lang="en-US" altLang="ko-KR" dirty="0"/>
              <a:t>Class</a:t>
            </a:r>
            <a:r>
              <a:rPr lang="ko-KR" altLang="en-US" dirty="0"/>
              <a:t>가 가진 </a:t>
            </a:r>
            <a:r>
              <a:rPr lang="en-US" altLang="ko-KR" dirty="0"/>
              <a:t>Description</a:t>
            </a:r>
            <a:r>
              <a:rPr lang="ko-KR" altLang="en-US" dirty="0"/>
              <a:t>을 출력할 수 있도록 </a:t>
            </a:r>
            <a:r>
              <a:rPr lang="en-US" altLang="ko-KR" dirty="0" err="1"/>
              <a:t>Icommand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에 함수로 구현</a:t>
            </a:r>
          </a:p>
          <a:p>
            <a:pPr marL="177800" indent="0">
              <a:lnSpc>
                <a:spcPct val="120000"/>
              </a:lnSpc>
              <a:spcBef>
                <a:spcPts val="0"/>
              </a:spcBef>
              <a:buSzPts val="2800"/>
              <a:buFont typeface="Arial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81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1674</Words>
  <Application>Microsoft Office PowerPoint</Application>
  <PresentationFormat>와이드스크린</PresentationFormat>
  <Paragraphs>218</Paragraphs>
  <Slides>44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조원 소개 및 역할</vt:lpstr>
      <vt:lpstr>기능 구현 소개 - SSD Write</vt:lpstr>
      <vt:lpstr>기능 구현 소개 - SSD Read</vt:lpstr>
      <vt:lpstr>기능 구현 소개 - Shell Write</vt:lpstr>
      <vt:lpstr>기능 구현 소개 - Read</vt:lpstr>
      <vt:lpstr>기능 구현 소개 - Exit</vt:lpstr>
      <vt:lpstr>기능 구현 소개 - Help</vt:lpstr>
      <vt:lpstr>기능 구현 소개 - FullWrite, FullRead</vt:lpstr>
      <vt:lpstr>추가 구현 소개 - Erase</vt:lpstr>
      <vt:lpstr>추가 구현 소개 - Erase</vt:lpstr>
      <vt:lpstr>추가 구현 소개 - Write Buffer</vt:lpstr>
      <vt:lpstr>추가 구현 소개 - Logger</vt:lpstr>
      <vt:lpstr>추가 구현 소개 - Logger</vt:lpstr>
      <vt:lpstr>추가 구현 소개 - Logger</vt:lpstr>
      <vt:lpstr>추가 구현 소개 - Logger</vt:lpstr>
      <vt:lpstr>추가 구현 소개 - Logger</vt:lpstr>
      <vt:lpstr>추가 구현 소개 - Runner</vt:lpstr>
      <vt:lpstr>추가 구현 소개 - Runner</vt:lpstr>
      <vt:lpstr>추가 구현 소개 - 재빌드 이슈 해결</vt:lpstr>
      <vt:lpstr>기능 Class Diagram</vt:lpstr>
      <vt:lpstr>TDD 활용 예시</vt:lpstr>
      <vt:lpstr>TDD 활용 예시</vt:lpstr>
      <vt:lpstr>TDD 활용 예시</vt:lpstr>
      <vt:lpstr>TDD 활용 예시</vt:lpstr>
      <vt:lpstr>Mocking 활용 예시-Shell Mocking</vt:lpstr>
      <vt:lpstr>Mocking 활용 예시-Shell Mocking</vt:lpstr>
      <vt:lpstr>Mocking 활용 예시-Shell Mocking</vt:lpstr>
      <vt:lpstr>Mocking 활용 예시-Shell Mocking</vt:lpstr>
      <vt:lpstr>Mocking 활용 예시-NAND Mocking</vt:lpstr>
      <vt:lpstr>리팩토링을 통한 전후 결과 비교</vt:lpstr>
      <vt:lpstr>리팩토링을 통한 전후 결과 비교</vt:lpstr>
      <vt:lpstr>리팩토링을 통한 전후 결과 비교</vt:lpstr>
      <vt:lpstr>리팩토링을 통한 전후 결과 비교</vt:lpstr>
      <vt:lpstr>리팩토링을 통한 전후 결과 비교</vt:lpstr>
      <vt:lpstr>리팩토링을 통한 전후 결과 비교</vt:lpstr>
      <vt:lpstr>리팩토링을 통한 전후 결과 비교</vt:lpstr>
      <vt:lpstr>리팩토링을 통한 전후 결과 비교</vt:lpstr>
      <vt:lpstr>리팩토링을 통한 전후 결과 비교</vt:lpstr>
      <vt:lpstr>리팩토링을 통한 전후 결과 비교</vt:lpstr>
      <vt:lpstr>리팩토링을 통한 전후 결과 비교</vt:lpstr>
      <vt:lpstr>리팩토링을 통한 전후 결과 비교</vt:lpstr>
      <vt:lpstr>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41</cp:revision>
  <dcterms:created xsi:type="dcterms:W3CDTF">2024-04-15T01:50:35Z</dcterms:created>
  <dcterms:modified xsi:type="dcterms:W3CDTF">2024-04-23T02:08:43Z</dcterms:modified>
</cp:coreProperties>
</file>