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1"/>
  </p:sldMasterIdLst>
  <p:notesMasterIdLst>
    <p:notesMasterId r:id="rId23"/>
  </p:notesMasterIdLst>
  <p:sldIdLst>
    <p:sldId id="256" r:id="rId2"/>
    <p:sldId id="266" r:id="rId3"/>
    <p:sldId id="267" r:id="rId4"/>
    <p:sldId id="269" r:id="rId5"/>
    <p:sldId id="270" r:id="rId6"/>
    <p:sldId id="271" r:id="rId7"/>
    <p:sldId id="268" r:id="rId8"/>
    <p:sldId id="272" r:id="rId9"/>
    <p:sldId id="273" r:id="rId10"/>
    <p:sldId id="274" r:id="rId11"/>
    <p:sldId id="285" r:id="rId12"/>
    <p:sldId id="286" r:id="rId13"/>
    <p:sldId id="287" r:id="rId14"/>
    <p:sldId id="288" r:id="rId15"/>
    <p:sldId id="289" r:id="rId16"/>
    <p:sldId id="275" r:id="rId17"/>
    <p:sldId id="290" r:id="rId18"/>
    <p:sldId id="291" r:id="rId19"/>
    <p:sldId id="292" r:id="rId20"/>
    <p:sldId id="276" r:id="rId21"/>
    <p:sldId id="293"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0"/>
    <p:restoredTop sz="94698"/>
  </p:normalViewPr>
  <p:slideViewPr>
    <p:cSldViewPr snapToGrid="0" snapToObjects="1">
      <p:cViewPr varScale="1">
        <p:scale>
          <a:sx n="117" d="100"/>
          <a:sy n="117" d="100"/>
        </p:scale>
        <p:origin x="176" y="8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2C8A-1BFC-3A4F-8177-79563147D400}" type="datetimeFigureOut">
              <a:rPr lang="nl-NL" smtClean="0"/>
              <a:t>30-09-18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DCD0E-FEAD-3346-9C91-3E8A15FA4B48}" type="slidenum">
              <a:rPr lang="nl-NL" smtClean="0"/>
              <a:t>‹#›</a:t>
            </a:fld>
            <a:endParaRPr lang="nl-NL"/>
          </a:p>
        </p:txBody>
      </p:sp>
    </p:spTree>
    <p:extLst>
      <p:ext uri="{BB962C8B-B14F-4D97-AF65-F5344CB8AC3E}">
        <p14:creationId xmlns:p14="http://schemas.microsoft.com/office/powerpoint/2010/main" val="3262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1</a:t>
            </a:fld>
            <a:endParaRPr lang="nl-NL"/>
          </a:p>
        </p:txBody>
      </p:sp>
    </p:spTree>
    <p:extLst>
      <p:ext uri="{BB962C8B-B14F-4D97-AF65-F5344CB8AC3E}">
        <p14:creationId xmlns:p14="http://schemas.microsoft.com/office/powerpoint/2010/main" val="12984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3</a:t>
            </a:fld>
            <a:endParaRPr lang="nl-NL"/>
          </a:p>
        </p:txBody>
      </p:sp>
    </p:spTree>
    <p:extLst>
      <p:ext uri="{BB962C8B-B14F-4D97-AF65-F5344CB8AC3E}">
        <p14:creationId xmlns:p14="http://schemas.microsoft.com/office/powerpoint/2010/main" val="312599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4</a:t>
            </a:fld>
            <a:endParaRPr lang="nl-NL"/>
          </a:p>
        </p:txBody>
      </p:sp>
    </p:spTree>
    <p:extLst>
      <p:ext uri="{BB962C8B-B14F-4D97-AF65-F5344CB8AC3E}">
        <p14:creationId xmlns:p14="http://schemas.microsoft.com/office/powerpoint/2010/main" val="4220446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1CE9C3-58B9-7848-AEC7-8D07D1C442C6}" type="datetime1">
              <a:rPr lang="nl-NL" smtClean="0"/>
              <a:t>30-09-18</a:t>
            </a:fld>
            <a:endParaRPr lang="nl-NL"/>
          </a:p>
        </p:txBody>
      </p:sp>
      <p:sp>
        <p:nvSpPr>
          <p:cNvPr id="5" name="Footer Placeholder 4"/>
          <p:cNvSpPr>
            <a:spLocks noGrp="1"/>
          </p:cNvSpPr>
          <p:nvPr>
            <p:ph type="ftr" sz="quarter" idx="11"/>
          </p:nvPr>
        </p:nvSpPr>
        <p:spPr>
          <a:xfrm>
            <a:off x="1371600" y="4323845"/>
            <a:ext cx="6400800" cy="365125"/>
          </a:xfrm>
        </p:spPr>
        <p:txBody>
          <a:bodyPr/>
          <a:lstStyle/>
          <a:p>
            <a:endParaRPr lang="nl-NL"/>
          </a:p>
        </p:txBody>
      </p:sp>
      <p:sp>
        <p:nvSpPr>
          <p:cNvPr id="6" name="Slide Number Placeholder 5"/>
          <p:cNvSpPr>
            <a:spLocks noGrp="1"/>
          </p:cNvSpPr>
          <p:nvPr>
            <p:ph type="sldNum" sz="quarter" idx="12"/>
          </p:nvPr>
        </p:nvSpPr>
        <p:spPr>
          <a:xfrm>
            <a:off x="8077200" y="1430866"/>
            <a:ext cx="2743200"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65309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2547447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915573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90625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a:xfrm>
            <a:off x="685800" y="378883"/>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982962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30-09-18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7019307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30-09-18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5986899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30-09-18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473829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00BA9B-537A-EE4B-B113-3A2907BFA681}" type="datetime1">
              <a:rPr lang="nl-NL" smtClean="0"/>
              <a:t>30-09-18</a:t>
            </a:fld>
            <a:endParaRPr lang="nl-NL"/>
          </a:p>
        </p:txBody>
      </p:sp>
      <p:sp>
        <p:nvSpPr>
          <p:cNvPr id="5" name="Footer Placeholder 4"/>
          <p:cNvSpPr>
            <a:spLocks noGrp="1"/>
          </p:cNvSpPr>
          <p:nvPr>
            <p:ph type="ftr" sz="quarter" idx="11"/>
          </p:nvPr>
        </p:nvSpPr>
        <p:spPr>
          <a:xfrm>
            <a:off x="685800" y="381000"/>
            <a:ext cx="6991492" cy="36512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284269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30-09-18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1612674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659729-C882-AB47-8746-AAD4D50DCC53}" type="datetime1">
              <a:rPr lang="nl-NL" smtClean="0"/>
              <a:t>30-09-18</a:t>
            </a:fld>
            <a:endParaRPr lang="nl-NL"/>
          </a:p>
        </p:txBody>
      </p:sp>
      <p:sp>
        <p:nvSpPr>
          <p:cNvPr id="5" name="Footer Placeholder 4"/>
          <p:cNvSpPr>
            <a:spLocks noGrp="1"/>
          </p:cNvSpPr>
          <p:nvPr>
            <p:ph type="ftr" sz="quarter" idx="11"/>
          </p:nvPr>
        </p:nvSpPr>
        <p:spPr>
          <a:xfrm>
            <a:off x="685800" y="381001"/>
            <a:ext cx="6991492" cy="36406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1537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172515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85800" y="3132666"/>
            <a:ext cx="5311775" cy="3086019"/>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172200" y="3132666"/>
            <a:ext cx="5334000" cy="3086019"/>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E500BA9B-537A-EE4B-B113-3A2907BFA681}" type="datetime1">
              <a:rPr lang="nl-NL" smtClean="0"/>
              <a:t>30-09-18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9744529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75500E47-A985-014F-BE37-29DC7E2F5426}" type="datetime1">
              <a:rPr lang="nl-NL" smtClean="0"/>
              <a:t>30-09-18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2105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D011E-EFCD-C146-A8E9-939D69792899}" type="datetime1">
              <a:rPr lang="nl-NL" smtClean="0"/>
              <a:t>30-09-18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07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432162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30-09-18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7440250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00BA9B-537A-EE4B-B113-3A2907BFA681}" type="datetime1">
              <a:rPr lang="nl-NL" smtClean="0"/>
              <a:t>30-09-18</a:t>
            </a:fld>
            <a:endParaRPr lang="nl-N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F81993-47B1-3743-8AA2-20AB26FB445E}" type="slidenum">
              <a:rPr lang="nl-NL" smtClean="0"/>
              <a:t>‹#›</a:t>
            </a:fld>
            <a:endParaRPr lang="nl-NL"/>
          </a:p>
        </p:txBody>
      </p:sp>
    </p:spTree>
    <p:extLst>
      <p:ext uri="{BB962C8B-B14F-4D97-AF65-F5344CB8AC3E}">
        <p14:creationId xmlns:p14="http://schemas.microsoft.com/office/powerpoint/2010/main" val="269499179"/>
      </p:ext>
    </p:extLst>
  </p:cSld>
  <p:clrMap bg1="dk1" tx1="lt1" bg2="dk2"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580435" y="1705895"/>
            <a:ext cx="10454010" cy="2585323"/>
          </a:xfrm>
          <a:prstGeom prst="rect">
            <a:avLst/>
          </a:prstGeom>
          <a:noFill/>
        </p:spPr>
        <p:txBody>
          <a:bodyPr wrap="square" rtlCol="0">
            <a:spAutoFit/>
          </a:bodyPr>
          <a:lstStyle/>
          <a:p>
            <a:r>
              <a:rPr lang="nl-NL" dirty="0">
                <a:cs typeface="Arial" panose="020B0604020202020204" pitchFamily="34" charset="0"/>
              </a:rPr>
              <a:t>JAVA is a </a:t>
            </a:r>
            <a:r>
              <a:rPr lang="nl-NL" dirty="0" err="1">
                <a:cs typeface="Arial" panose="020B0604020202020204" pitchFamily="34" charset="0"/>
              </a:rPr>
              <a:t>programming</a:t>
            </a:r>
            <a:r>
              <a:rPr lang="nl-NL" dirty="0">
                <a:cs typeface="Arial" panose="020B0604020202020204" pitchFamily="34" charset="0"/>
              </a:rPr>
              <a:t> </a:t>
            </a:r>
            <a:r>
              <a:rPr lang="nl-NL" dirty="0" err="1">
                <a:cs typeface="Arial" panose="020B0604020202020204" pitchFamily="34" charset="0"/>
              </a:rPr>
              <a:t>language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computing platform first </a:t>
            </a:r>
            <a:r>
              <a:rPr lang="nl-NL" dirty="0" err="1">
                <a:cs typeface="Arial" panose="020B0604020202020204" pitchFamily="34" charset="0"/>
              </a:rPr>
              <a:t>released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Sun Microsystems in 1995. </a:t>
            </a:r>
            <a:r>
              <a:rPr lang="nl-NL" dirty="0" err="1">
                <a:cs typeface="Arial" panose="020B0604020202020204" pitchFamily="34" charset="0"/>
              </a:rPr>
              <a:t>Today</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t>
            </a:r>
            <a:r>
              <a:rPr lang="nl-NL" dirty="0" err="1">
                <a:cs typeface="Arial" panose="020B0604020202020204" pitchFamily="34" charset="0"/>
              </a:rPr>
              <a:t>owned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Oracle.</a:t>
            </a:r>
          </a:p>
          <a:p>
            <a:endParaRPr lang="nl-NL" dirty="0">
              <a:cs typeface="Arial" panose="020B0604020202020204" pitchFamily="34" charset="0"/>
            </a:endParaRPr>
          </a:p>
          <a:p>
            <a:r>
              <a:rPr lang="nl-NL" dirty="0">
                <a:cs typeface="Arial" panose="020B0604020202020204" pitchFamily="34" charset="0"/>
              </a:rPr>
              <a:t>Java is free </a:t>
            </a:r>
            <a:r>
              <a:rPr lang="nl-NL" dirty="0" err="1">
                <a:cs typeface="Arial" panose="020B0604020202020204" pitchFamily="34" charset="0"/>
              </a:rPr>
              <a:t>to</a:t>
            </a:r>
            <a:r>
              <a:rPr lang="nl-NL" dirty="0">
                <a:cs typeface="Arial" panose="020B0604020202020204" pitchFamily="34" charset="0"/>
              </a:rPr>
              <a:t> download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on </a:t>
            </a:r>
            <a:r>
              <a:rPr lang="nl-NL" dirty="0" err="1">
                <a:cs typeface="Arial" panose="020B0604020202020204" pitchFamily="34" charset="0"/>
              </a:rPr>
              <a:t>almost</a:t>
            </a:r>
            <a:r>
              <a:rPr lang="nl-NL" dirty="0">
                <a:cs typeface="Arial" panose="020B0604020202020204" pitchFamily="34" charset="0"/>
              </a:rPr>
              <a:t> </a:t>
            </a:r>
            <a:r>
              <a:rPr lang="nl-NL" dirty="0" err="1">
                <a:cs typeface="Arial" panose="020B0604020202020204" pitchFamily="34" charset="0"/>
              </a:rPr>
              <a:t>every</a:t>
            </a:r>
            <a:r>
              <a:rPr lang="nl-NL" dirty="0">
                <a:cs typeface="Arial" panose="020B0604020202020204" pitchFamily="34" charset="0"/>
              </a:rPr>
              <a:t> platform.</a:t>
            </a:r>
          </a:p>
          <a:p>
            <a:endParaRPr lang="nl-NL" dirty="0">
              <a:cs typeface="Arial" panose="020B0604020202020204" pitchFamily="34" charset="0"/>
            </a:endParaRPr>
          </a:p>
          <a:p>
            <a:r>
              <a:rPr lang="nl-NL" dirty="0">
                <a:cs typeface="Arial" panose="020B0604020202020204" pitchFamily="34" charset="0"/>
              </a:rPr>
              <a:t>Java </a:t>
            </a:r>
            <a:r>
              <a:rPr lang="nl-NL" dirty="0" err="1">
                <a:cs typeface="Arial" panose="020B0604020202020204" pitchFamily="34" charset="0"/>
              </a:rPr>
              <a:t>consists</a:t>
            </a:r>
            <a:r>
              <a:rPr lang="nl-NL" dirty="0">
                <a:cs typeface="Arial" panose="020B0604020202020204" pitchFamily="34" charset="0"/>
              </a:rPr>
              <a:t> of a JRE (</a:t>
            </a:r>
            <a:r>
              <a:rPr lang="nl-NL" b="1" dirty="0">
                <a:cs typeface="Arial" panose="020B0604020202020204" pitchFamily="34" charset="0"/>
              </a:rPr>
              <a:t>J</a:t>
            </a:r>
            <a:r>
              <a:rPr lang="nl-NL" dirty="0">
                <a:cs typeface="Arial" panose="020B0604020202020204" pitchFamily="34" charset="0"/>
              </a:rPr>
              <a:t>ava </a:t>
            </a:r>
            <a:r>
              <a:rPr lang="nl-NL" b="1" dirty="0">
                <a:cs typeface="Arial" panose="020B0604020202020204" pitchFamily="34" charset="0"/>
              </a:rPr>
              <a:t>R</a:t>
            </a:r>
            <a:r>
              <a:rPr lang="nl-NL" dirty="0">
                <a:cs typeface="Arial" panose="020B0604020202020204" pitchFamily="34" charset="0"/>
              </a:rPr>
              <a:t>untime </a:t>
            </a:r>
            <a:r>
              <a:rPr lang="nl-NL" b="1" dirty="0">
                <a:cs typeface="Arial" panose="020B0604020202020204" pitchFamily="34" charset="0"/>
              </a:rPr>
              <a:t>E</a:t>
            </a:r>
            <a:r>
              <a:rPr lang="nl-NL" dirty="0">
                <a:cs typeface="Arial" panose="020B0604020202020204" pitchFamily="34" charset="0"/>
              </a:rPr>
              <a:t>nvironment) </a:t>
            </a:r>
            <a:r>
              <a:rPr lang="nl-NL" dirty="0" err="1">
                <a:cs typeface="Arial" panose="020B0604020202020204" pitchFamily="34" charset="0"/>
              </a:rPr>
              <a:t>which</a:t>
            </a:r>
            <a:r>
              <a:rPr lang="nl-NL" dirty="0">
                <a:cs typeface="Arial" panose="020B0604020202020204" pitchFamily="34" charset="0"/>
              </a:rPr>
              <a:t> </a:t>
            </a:r>
            <a:r>
              <a:rPr lang="nl-NL" dirty="0" err="1">
                <a:cs typeface="Arial" panose="020B0604020202020204" pitchFamily="34" charset="0"/>
              </a:rPr>
              <a:t>consists</a:t>
            </a:r>
            <a:r>
              <a:rPr lang="nl-NL" dirty="0">
                <a:cs typeface="Arial" panose="020B0604020202020204" pitchFamily="34" charset="0"/>
              </a:rPr>
              <a:t> of:</a:t>
            </a:r>
          </a:p>
          <a:p>
            <a:pPr marL="285750" indent="-285750">
              <a:buFontTx/>
              <a:buChar char="-"/>
            </a:pPr>
            <a:r>
              <a:rPr lang="nl-NL" dirty="0">
                <a:cs typeface="Arial" panose="020B0604020202020204" pitchFamily="34" charset="0"/>
              </a:rPr>
              <a:t>a Java Virtual Machine (JVM) </a:t>
            </a:r>
            <a:r>
              <a:rPr lang="nl-NL" dirty="0" err="1">
                <a:cs typeface="Arial" panose="020B0604020202020204" pitchFamily="34" charset="0"/>
              </a:rPr>
              <a:t>to</a:t>
            </a:r>
            <a:r>
              <a:rPr lang="nl-NL" dirty="0">
                <a:cs typeface="Arial" panose="020B0604020202020204" pitchFamily="34" charset="0"/>
              </a:rPr>
              <a:t> run Java on </a:t>
            </a:r>
            <a:r>
              <a:rPr lang="nl-NL" dirty="0" err="1">
                <a:cs typeface="Arial" panose="020B0604020202020204" pitchFamily="34" charset="0"/>
              </a:rPr>
              <a:t>various</a:t>
            </a:r>
            <a:r>
              <a:rPr lang="nl-NL" dirty="0">
                <a:cs typeface="Arial" panose="020B0604020202020204" pitchFamily="34" charset="0"/>
              </a:rPr>
              <a:t> operating systems</a:t>
            </a:r>
          </a:p>
          <a:p>
            <a:pPr marL="285750" indent="-285750">
              <a:buFontTx/>
              <a:buChar char="-"/>
            </a:pPr>
            <a:r>
              <a:rPr lang="nl-NL" dirty="0">
                <a:cs typeface="Arial" panose="020B0604020202020204" pitchFamily="34" charset="0"/>
              </a:rPr>
              <a:t>Java platform </a:t>
            </a:r>
            <a:r>
              <a:rPr lang="nl-NL" dirty="0" err="1">
                <a:cs typeface="Arial" panose="020B0604020202020204" pitchFamily="34" charset="0"/>
              </a:rPr>
              <a:t>core</a:t>
            </a:r>
            <a:r>
              <a:rPr lang="nl-NL" dirty="0">
                <a:cs typeface="Arial" panose="020B0604020202020204" pitchFamily="34" charset="0"/>
              </a:rPr>
              <a:t> classes (eg. </a:t>
            </a:r>
            <a:r>
              <a:rPr lang="nl-NL" dirty="0" err="1">
                <a:cs typeface="Arial" panose="020B0604020202020204" pitchFamily="34" charset="0"/>
              </a:rPr>
              <a:t>java.lang</a:t>
            </a:r>
            <a:r>
              <a:rPr lang="nl-NL" dirty="0">
                <a:cs typeface="Arial" panose="020B0604020202020204" pitchFamily="34" charset="0"/>
              </a:rPr>
              <a:t> package)</a:t>
            </a:r>
          </a:p>
          <a:p>
            <a:pPr marL="285750" indent="-285750">
              <a:buFontTx/>
              <a:buChar char="-"/>
            </a:pPr>
            <a:r>
              <a:rPr lang="nl-NL" dirty="0" err="1">
                <a:cs typeface="Arial" panose="020B0604020202020204" pitchFamily="34" charset="0"/>
              </a:rPr>
              <a:t>Supporting</a:t>
            </a:r>
            <a:r>
              <a:rPr lang="nl-NL" dirty="0">
                <a:cs typeface="Arial" panose="020B0604020202020204" pitchFamily="34" charset="0"/>
              </a:rPr>
              <a:t> Java platform </a:t>
            </a:r>
            <a:r>
              <a:rPr lang="nl-NL" dirty="0" err="1">
                <a:cs typeface="Arial" panose="020B0604020202020204" pitchFamily="34" charset="0"/>
              </a:rPr>
              <a:t>libraries</a:t>
            </a:r>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2287806" cy="369332"/>
          </a:xfrm>
          <a:prstGeom prst="rect">
            <a:avLst/>
          </a:prstGeom>
          <a:noFill/>
        </p:spPr>
        <p:txBody>
          <a:bodyPr wrap="none" rtlCol="0">
            <a:spAutoFit/>
          </a:bodyPr>
          <a:lstStyle/>
          <a:p>
            <a:r>
              <a:rPr lang="en-US" b="1" dirty="0"/>
              <a:t>1. OVERVIEW JAVA</a:t>
            </a:r>
          </a:p>
        </p:txBody>
      </p:sp>
    </p:spTree>
    <p:extLst>
      <p:ext uri="{BB962C8B-B14F-4D97-AF65-F5344CB8AC3E}">
        <p14:creationId xmlns:p14="http://schemas.microsoft.com/office/powerpoint/2010/main" val="351310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2308324"/>
          </a:xfrm>
          <a:prstGeom prst="rect">
            <a:avLst/>
          </a:prstGeom>
          <a:noFill/>
        </p:spPr>
        <p:txBody>
          <a:bodyPr wrap="square" rtlCol="0">
            <a:spAutoFit/>
          </a:bodyPr>
          <a:lstStyle/>
          <a:p>
            <a:r>
              <a:rPr lang="en-US" dirty="0"/>
              <a:t>A package, as the name suggests, is a pack(group) of classes, interfaces and other packages. </a:t>
            </a:r>
          </a:p>
          <a:p>
            <a:endParaRPr lang="en-US" dirty="0"/>
          </a:p>
          <a:p>
            <a:r>
              <a:rPr lang="en-US" dirty="0"/>
              <a:t>In java we use packages to organize our classes and interfaces. We have two </a:t>
            </a:r>
            <a:r>
              <a:rPr lang="en-US" b="1" dirty="0"/>
              <a:t>types of packages in Java</a:t>
            </a:r>
            <a:r>
              <a:rPr lang="en-US" dirty="0"/>
              <a:t>: </a:t>
            </a:r>
          </a:p>
          <a:p>
            <a:endParaRPr lang="en-US" dirty="0"/>
          </a:p>
          <a:p>
            <a:pPr marL="285750" indent="-285750">
              <a:buFont typeface="Arial" panose="020B0604020202020204" pitchFamily="34" charset="0"/>
              <a:buChar char="•"/>
            </a:pPr>
            <a:r>
              <a:rPr lang="en-US" dirty="0"/>
              <a:t>built-in packages </a:t>
            </a:r>
          </a:p>
          <a:p>
            <a:pPr marL="285750" indent="-285750">
              <a:buFont typeface="Arial" panose="020B0604020202020204" pitchFamily="34" charset="0"/>
              <a:buChar char="•"/>
            </a:pPr>
            <a:r>
              <a:rPr lang="en-US" dirty="0"/>
              <a:t>packages we can create ourselves (also known as user defined package). </a:t>
            </a:r>
            <a:endParaRPr lang="nl-NL" dirty="0">
              <a:cs typeface="Arial" panose="020B0604020202020204" pitchFamily="34" charset="0"/>
            </a:endParaRPr>
          </a:p>
        </p:txBody>
      </p:sp>
    </p:spTree>
    <p:extLst>
      <p:ext uri="{BB962C8B-B14F-4D97-AF65-F5344CB8AC3E}">
        <p14:creationId xmlns:p14="http://schemas.microsoft.com/office/powerpoint/2010/main" val="11742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14895" y="1333801"/>
            <a:ext cx="10628671" cy="1754326"/>
          </a:xfrm>
          <a:prstGeom prst="rect">
            <a:avLst/>
          </a:prstGeom>
          <a:noFill/>
        </p:spPr>
        <p:txBody>
          <a:bodyPr wrap="square" rtlCol="0">
            <a:spAutoFit/>
          </a:bodyPr>
          <a:lstStyle/>
          <a:p>
            <a:r>
              <a:rPr lang="en-US" b="1" dirty="0"/>
              <a:t>Three reasons for using packages:</a:t>
            </a:r>
          </a:p>
          <a:p>
            <a:endParaRPr lang="en-US" b="1" dirty="0"/>
          </a:p>
          <a:p>
            <a:r>
              <a:rPr lang="en-US" b="1" dirty="0"/>
              <a:t>Reusability</a:t>
            </a:r>
            <a:r>
              <a:rPr lang="en-US" dirty="0"/>
              <a:t>: 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p:txBody>
      </p:sp>
      <p:sp>
        <p:nvSpPr>
          <p:cNvPr id="3" name="TextBox 2">
            <a:extLst>
              <a:ext uri="{FF2B5EF4-FFF2-40B4-BE49-F238E27FC236}">
                <a16:creationId xmlns:a16="http://schemas.microsoft.com/office/drawing/2014/main" id="{8EBFACE0-E449-BE42-8819-957828E87EE5}"/>
              </a:ext>
            </a:extLst>
          </p:cNvPr>
          <p:cNvSpPr txBox="1"/>
          <p:nvPr/>
        </p:nvSpPr>
        <p:spPr>
          <a:xfrm>
            <a:off x="814895" y="4614622"/>
            <a:ext cx="10490372" cy="923330"/>
          </a:xfrm>
          <a:prstGeom prst="rect">
            <a:avLst/>
          </a:prstGeom>
          <a:noFill/>
        </p:spPr>
        <p:txBody>
          <a:bodyPr wrap="none" rtlCol="0">
            <a:spAutoFit/>
          </a:bodyPr>
          <a:lstStyle/>
          <a:p>
            <a:r>
              <a:rPr lang="en-US" b="1" dirty="0"/>
              <a:t>Name Conflicts</a:t>
            </a:r>
            <a:r>
              <a:rPr lang="en-US" dirty="0"/>
              <a:t>: We can define two classes with the same name in different packages so to </a:t>
            </a:r>
          </a:p>
          <a:p>
            <a:r>
              <a:rPr lang="en-US" dirty="0"/>
              <a:t>avoid name collision, we can use packages.</a:t>
            </a:r>
          </a:p>
          <a:p>
            <a:endParaRPr lang="en-US" dirty="0"/>
          </a:p>
        </p:txBody>
      </p:sp>
      <p:sp>
        <p:nvSpPr>
          <p:cNvPr id="5" name="TextBox 4">
            <a:extLst>
              <a:ext uri="{FF2B5EF4-FFF2-40B4-BE49-F238E27FC236}">
                <a16:creationId xmlns:a16="http://schemas.microsoft.com/office/drawing/2014/main" id="{2CD60296-8549-034C-A852-648A81160D18}"/>
              </a:ext>
            </a:extLst>
          </p:cNvPr>
          <p:cNvSpPr txBox="1"/>
          <p:nvPr/>
        </p:nvSpPr>
        <p:spPr>
          <a:xfrm>
            <a:off x="814895" y="3180460"/>
            <a:ext cx="10565713" cy="1477328"/>
          </a:xfrm>
          <a:prstGeom prst="rect">
            <a:avLst/>
          </a:prstGeom>
          <a:noFill/>
        </p:spPr>
        <p:txBody>
          <a:bodyPr wrap="none" rtlCol="0">
            <a:spAutoFit/>
          </a:bodyPr>
          <a:lstStyle/>
          <a:p>
            <a:r>
              <a:rPr lang="en-US" b="1" dirty="0"/>
              <a:t>Better Organization</a:t>
            </a:r>
            <a:r>
              <a:rPr lang="en-US" dirty="0"/>
              <a:t>: Again, in large java projects where we have several hundreds of classes,</a:t>
            </a:r>
          </a:p>
          <a:p>
            <a:r>
              <a:rPr lang="en-US" dirty="0"/>
              <a:t>it is always required to group the similar types of classes in a meaningful package name so</a:t>
            </a:r>
          </a:p>
          <a:p>
            <a:r>
              <a:rPr lang="en-US" dirty="0"/>
              <a:t>that you can organize your project better and when you need something you can quickly </a:t>
            </a:r>
          </a:p>
          <a:p>
            <a:r>
              <a:rPr lang="en-US" dirty="0"/>
              <a:t>locate it and use it, which improves the efficiency.</a:t>
            </a:r>
          </a:p>
          <a:p>
            <a:endParaRPr lang="en-US" dirty="0"/>
          </a:p>
        </p:txBody>
      </p:sp>
    </p:spTree>
    <p:extLst>
      <p:ext uri="{BB962C8B-B14F-4D97-AF65-F5344CB8AC3E}">
        <p14:creationId xmlns:p14="http://schemas.microsoft.com/office/powerpoint/2010/main" val="32740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To group classes within a package, we can use </a:t>
            </a:r>
            <a:r>
              <a:rPr lang="en-US" dirty="0" err="1"/>
              <a:t>subpackages</a:t>
            </a:r>
            <a:r>
              <a:rPr lang="en-US" dirty="0"/>
              <a:t>. A </a:t>
            </a:r>
            <a:r>
              <a:rPr lang="en-US" dirty="0" err="1"/>
              <a:t>subpackage</a:t>
            </a:r>
            <a:r>
              <a:rPr lang="en-US" dirty="0"/>
              <a:t> is a package</a:t>
            </a:r>
          </a:p>
          <a:p>
            <a:r>
              <a:rPr lang="en-US" dirty="0"/>
              <a:t>Inside another package.</a:t>
            </a:r>
          </a:p>
          <a:p>
            <a:endParaRPr lang="en-US" dirty="0"/>
          </a:p>
          <a:p>
            <a:r>
              <a:rPr lang="en-US" dirty="0"/>
              <a:t>Using classes from other packages can be done by importing them.</a:t>
            </a:r>
          </a:p>
          <a:p>
            <a:r>
              <a:rPr lang="en-US" dirty="0"/>
              <a:t>As long as the class is on the </a:t>
            </a:r>
            <a:r>
              <a:rPr lang="en-US" dirty="0" err="1"/>
              <a:t>classpath</a:t>
            </a:r>
            <a:r>
              <a:rPr lang="en-US" dirty="0"/>
              <a:t> it can be imported in the current Java class.</a:t>
            </a:r>
          </a:p>
          <a:p>
            <a:endParaRPr lang="en-US" dirty="0"/>
          </a:p>
          <a:p>
            <a:r>
              <a:rPr lang="en-US" b="1" dirty="0"/>
              <a:t>Example:</a:t>
            </a:r>
          </a:p>
          <a:p>
            <a:r>
              <a:rPr lang="en-US" dirty="0"/>
              <a:t>import </a:t>
            </a:r>
            <a:r>
              <a:rPr lang="en-US" dirty="0" err="1"/>
              <a:t>nl.craftsmen.domain.Product</a:t>
            </a:r>
            <a:r>
              <a:rPr lang="en-US" dirty="0"/>
              <a:t>;</a:t>
            </a:r>
          </a:p>
          <a:p>
            <a:endParaRPr lang="en-US" dirty="0"/>
          </a:p>
          <a:p>
            <a:r>
              <a:rPr lang="en-US" dirty="0"/>
              <a:t>Avoid ‘star-imports’:</a:t>
            </a:r>
          </a:p>
          <a:p>
            <a:r>
              <a:rPr lang="en-US" dirty="0"/>
              <a:t>Import </a:t>
            </a:r>
            <a:r>
              <a:rPr lang="en-US" dirty="0" err="1"/>
              <a:t>nl.craftsmen.domain</a:t>
            </a:r>
            <a:r>
              <a:rPr lang="en-US" dirty="0"/>
              <a:t>.*; </a:t>
            </a:r>
          </a:p>
          <a:p>
            <a:r>
              <a:rPr lang="en-US" dirty="0"/>
              <a:t>This way it is uncertain and unclear for the reader which class is imported.</a:t>
            </a:r>
          </a:p>
        </p:txBody>
      </p:sp>
    </p:spTree>
    <p:extLst>
      <p:ext uri="{BB962C8B-B14F-4D97-AF65-F5344CB8AC3E}">
        <p14:creationId xmlns:p14="http://schemas.microsoft.com/office/powerpoint/2010/main" val="12449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Static imports can make the code more readable provided that it is clear where</a:t>
            </a:r>
          </a:p>
          <a:p>
            <a:r>
              <a:rPr lang="en-US" dirty="0"/>
              <a:t>the imported class comes from.</a:t>
            </a:r>
          </a:p>
          <a:p>
            <a:endParaRPr lang="en-US" dirty="0"/>
          </a:p>
          <a:p>
            <a:r>
              <a:rPr lang="en-US" b="1" dirty="0"/>
              <a:t>import </a:t>
            </a:r>
            <a:r>
              <a:rPr lang="en-US" dirty="0" err="1"/>
              <a:t>java.time.DayOfWeek</a:t>
            </a:r>
            <a:r>
              <a:rPr lang="en-US" dirty="0"/>
              <a:t>;</a:t>
            </a:r>
          </a:p>
          <a:p>
            <a:endParaRPr lang="en-US"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SATURDAY</a:t>
            </a:r>
            <a:r>
              <a:rPr lang="en-US" b="1" i="1" dirty="0">
                <a:highlight>
                  <a:srgbClr val="FF0000"/>
                </a:highlight>
              </a:rPr>
              <a:t> </a:t>
            </a:r>
            <a:r>
              <a:rPr lang="en-US" dirty="0">
                <a:highlight>
                  <a:srgbClr val="FF0000"/>
                </a:highlight>
              </a:rPr>
              <a:t>|| </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a:p>
            <a:endParaRPr lang="en-US" dirty="0"/>
          </a:p>
        </p:txBody>
      </p:sp>
    </p:spTree>
    <p:extLst>
      <p:ext uri="{BB962C8B-B14F-4D97-AF65-F5344CB8AC3E}">
        <p14:creationId xmlns:p14="http://schemas.microsoft.com/office/powerpoint/2010/main" val="144583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862322"/>
          </a:xfrm>
          <a:prstGeom prst="rect">
            <a:avLst/>
          </a:prstGeom>
          <a:noFill/>
        </p:spPr>
        <p:txBody>
          <a:bodyPr wrap="square" rtlCol="0">
            <a:spAutoFit/>
          </a:bodyPr>
          <a:lstStyle/>
          <a:p>
            <a:r>
              <a:rPr lang="en-US" b="1" dirty="0"/>
              <a:t>import </a:t>
            </a:r>
            <a:r>
              <a:rPr lang="en-US" dirty="0" err="1"/>
              <a:t>java.time.DayOfWeek</a:t>
            </a:r>
            <a:r>
              <a:rPr lang="en-US" dirty="0"/>
              <a:t>;</a:t>
            </a:r>
            <a:br>
              <a:rPr lang="en-US" dirty="0"/>
            </a:br>
            <a:r>
              <a:rPr lang="en-US" b="1" dirty="0"/>
              <a:t>import static </a:t>
            </a:r>
            <a:r>
              <a:rPr lang="en-US" dirty="0" err="1"/>
              <a:t>java.time.DayOfWeek.</a:t>
            </a:r>
            <a:r>
              <a:rPr lang="en-US" b="1" i="1" dirty="0" err="1"/>
              <a:t>SATURDAY</a:t>
            </a:r>
            <a:r>
              <a:rPr lang="en-US" dirty="0"/>
              <a:t>;</a:t>
            </a:r>
            <a:br>
              <a:rPr lang="en-US" dirty="0"/>
            </a:br>
            <a:r>
              <a:rPr lang="en-US" b="1" dirty="0"/>
              <a:t>import static </a:t>
            </a:r>
            <a:r>
              <a:rPr lang="en-US" dirty="0" err="1"/>
              <a:t>java.time.DayOfWeek.</a:t>
            </a:r>
            <a:r>
              <a:rPr lang="en-US" b="1" i="1" dirty="0" err="1"/>
              <a:t>SUNDAY</a:t>
            </a:r>
            <a:r>
              <a:rPr lang="en-US" dirty="0"/>
              <a:t>;</a:t>
            </a:r>
          </a:p>
          <a:p>
            <a:endParaRPr lang="en-US" b="1"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dirty="0">
                <a:highlight>
                  <a:srgbClr val="FF0000"/>
                </a:highlight>
              </a:rPr>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b="1" i="1" dirty="0">
                <a:highlight>
                  <a:srgbClr val="FF0000"/>
                </a:highlight>
              </a:rPr>
              <a:t>SATURDAY </a:t>
            </a:r>
            <a:r>
              <a:rPr lang="en-US" dirty="0">
                <a:highlight>
                  <a:srgbClr val="FF0000"/>
                </a:highlight>
              </a:rPr>
              <a:t>|| </a:t>
            </a:r>
            <a:r>
              <a:rPr lang="en-US" dirty="0" err="1">
                <a:highlight>
                  <a:srgbClr val="FF0000"/>
                </a:highlight>
              </a:rPr>
              <a:t>dayOfWeek</a:t>
            </a:r>
            <a:r>
              <a:rPr lang="en-US" dirty="0">
                <a:highlight>
                  <a:srgbClr val="FF0000"/>
                </a:highlight>
              </a:rPr>
              <a:t> == </a:t>
            </a:r>
            <a:r>
              <a:rPr lang="en-US" b="1" i="1" dirty="0">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p:txBody>
      </p:sp>
    </p:spTree>
    <p:extLst>
      <p:ext uri="{BB962C8B-B14F-4D97-AF65-F5344CB8AC3E}">
        <p14:creationId xmlns:p14="http://schemas.microsoft.com/office/powerpoint/2010/main" val="20691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031325"/>
          </a:xfrm>
          <a:prstGeom prst="rect">
            <a:avLst/>
          </a:prstGeom>
          <a:noFill/>
        </p:spPr>
        <p:txBody>
          <a:bodyPr wrap="square" rtlCol="0">
            <a:spAutoFit/>
          </a:bodyPr>
          <a:lstStyle/>
          <a:p>
            <a:r>
              <a:rPr lang="en-US" b="1" dirty="0"/>
              <a:t>Finally:</a:t>
            </a:r>
          </a:p>
          <a:p>
            <a:endParaRPr lang="en-US" b="1" dirty="0"/>
          </a:p>
          <a:p>
            <a:r>
              <a:rPr lang="en-US" dirty="0"/>
              <a:t>One package is always available and does not need to be imported:</a:t>
            </a:r>
          </a:p>
          <a:p>
            <a:endParaRPr lang="en-US" dirty="0"/>
          </a:p>
          <a:p>
            <a:r>
              <a:rPr lang="en-US" dirty="0"/>
              <a:t>	</a:t>
            </a:r>
            <a:r>
              <a:rPr lang="en-US" dirty="0" err="1"/>
              <a:t>java.lang</a:t>
            </a:r>
            <a:endParaRPr lang="en-US" dirty="0"/>
          </a:p>
          <a:p>
            <a:endParaRPr lang="en-US" dirty="0"/>
          </a:p>
          <a:p>
            <a:r>
              <a:rPr lang="en-US" dirty="0"/>
              <a:t>It is always present on the </a:t>
            </a:r>
            <a:r>
              <a:rPr lang="en-US" dirty="0" err="1"/>
              <a:t>classpath</a:t>
            </a:r>
            <a:r>
              <a:rPr lang="en-US" dirty="0"/>
              <a:t>.</a:t>
            </a:r>
          </a:p>
        </p:txBody>
      </p:sp>
    </p:spTree>
    <p:extLst>
      <p:ext uri="{BB962C8B-B14F-4D97-AF65-F5344CB8AC3E}">
        <p14:creationId xmlns:p14="http://schemas.microsoft.com/office/powerpoint/2010/main" val="414842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972320" y="1372319"/>
            <a:ext cx="10628671" cy="646331"/>
          </a:xfrm>
          <a:prstGeom prst="rect">
            <a:avLst/>
          </a:prstGeom>
          <a:noFill/>
        </p:spPr>
        <p:txBody>
          <a:bodyPr wrap="square" rtlCol="0">
            <a:spAutoFit/>
          </a:bodyPr>
          <a:lstStyle/>
          <a:p>
            <a:r>
              <a:rPr lang="en-US" dirty="0"/>
              <a:t>Fields and methods are also known as members of the class.</a:t>
            </a:r>
          </a:p>
          <a:p>
            <a:r>
              <a:rPr lang="en-US" dirty="0"/>
              <a:t>Fields of a class represent properties (also called attributes) of objects of that class.</a:t>
            </a:r>
          </a:p>
        </p:txBody>
      </p:sp>
      <p:sp>
        <p:nvSpPr>
          <p:cNvPr id="3" name="TextBox 2">
            <a:extLst>
              <a:ext uri="{FF2B5EF4-FFF2-40B4-BE49-F238E27FC236}">
                <a16:creationId xmlns:a16="http://schemas.microsoft.com/office/drawing/2014/main" id="{0C872C4D-B21C-0245-9DC7-81A81B106A08}"/>
              </a:ext>
            </a:extLst>
          </p:cNvPr>
          <p:cNvSpPr txBox="1"/>
          <p:nvPr/>
        </p:nvSpPr>
        <p:spPr>
          <a:xfrm>
            <a:off x="972320" y="2188029"/>
            <a:ext cx="7455887" cy="646331"/>
          </a:xfrm>
          <a:prstGeom prst="rect">
            <a:avLst/>
          </a:prstGeom>
          <a:noFill/>
        </p:spPr>
        <p:txBody>
          <a:bodyPr wrap="none" rtlCol="0">
            <a:spAutoFit/>
          </a:bodyPr>
          <a:lstStyle/>
          <a:p>
            <a:r>
              <a:rPr lang="en-US" dirty="0"/>
              <a:t>Declaring fields syntax:</a:t>
            </a:r>
          </a:p>
          <a:p>
            <a:r>
              <a:rPr lang="en-US" dirty="0"/>
              <a:t>&lt;&lt;modifiers&gt;&gt; &lt;&lt;data type&gt;&gt; &lt;&lt;field name&gt;&gt; = &lt;&lt;initial value&gt;&gt;;</a:t>
            </a:r>
          </a:p>
        </p:txBody>
      </p:sp>
      <p:sp>
        <p:nvSpPr>
          <p:cNvPr id="5" name="TextBox 4">
            <a:extLst>
              <a:ext uri="{FF2B5EF4-FFF2-40B4-BE49-F238E27FC236}">
                <a16:creationId xmlns:a16="http://schemas.microsoft.com/office/drawing/2014/main" id="{8271112F-EA60-A544-B3C4-276F6AD5F64E}"/>
              </a:ext>
            </a:extLst>
          </p:cNvPr>
          <p:cNvSpPr txBox="1"/>
          <p:nvPr/>
        </p:nvSpPr>
        <p:spPr>
          <a:xfrm>
            <a:off x="972320" y="3003739"/>
            <a:ext cx="8739893" cy="2031325"/>
          </a:xfrm>
          <a:prstGeom prst="rect">
            <a:avLst/>
          </a:prstGeom>
          <a:noFill/>
        </p:spPr>
        <p:txBody>
          <a:bodyPr wrap="none" rtlCol="0">
            <a:spAutoFit/>
          </a:bodyPr>
          <a:lstStyle/>
          <a:p>
            <a:r>
              <a:rPr lang="en-US" dirty="0"/>
              <a:t>Naming convention:</a:t>
            </a:r>
          </a:p>
          <a:p>
            <a:r>
              <a:rPr lang="en-US" dirty="0"/>
              <a:t>The name of fields and methods should start with a lowercase letter and the </a:t>
            </a:r>
          </a:p>
          <a:p>
            <a:r>
              <a:rPr lang="en-US" dirty="0"/>
              <a:t>subsequent words should be capitalized, for example: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err="1"/>
              <a:t>firstName</a:t>
            </a:r>
            <a:endParaRPr lang="en-US" dirty="0"/>
          </a:p>
          <a:p>
            <a:pPr marL="285750" indent="-285750">
              <a:buFont typeface="Arial" panose="020B0604020202020204" pitchFamily="34" charset="0"/>
              <a:buChar char="•"/>
            </a:pPr>
            <a:r>
              <a:rPr lang="en-US" dirty="0" err="1"/>
              <a:t>maxDebitAmount</a:t>
            </a:r>
            <a:r>
              <a:rPr lang="en-US" dirty="0"/>
              <a:t> </a:t>
            </a:r>
          </a:p>
          <a:p>
            <a:endParaRPr lang="en-US" dirty="0"/>
          </a:p>
        </p:txBody>
      </p:sp>
    </p:spTree>
    <p:extLst>
      <p:ext uri="{BB962C8B-B14F-4D97-AF65-F5344CB8AC3E}">
        <p14:creationId xmlns:p14="http://schemas.microsoft.com/office/powerpoint/2010/main" val="32285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031325"/>
          </a:xfrm>
          <a:prstGeom prst="rect">
            <a:avLst/>
          </a:prstGeom>
          <a:noFill/>
        </p:spPr>
        <p:txBody>
          <a:bodyPr wrap="square" rtlCol="0">
            <a:spAutoFit/>
          </a:bodyPr>
          <a:lstStyle/>
          <a:p>
            <a:r>
              <a:rPr lang="en-US" b="1" dirty="0"/>
              <a:t>Modifiers</a:t>
            </a:r>
          </a:p>
          <a:p>
            <a:endParaRPr lang="en-US" b="1" dirty="0"/>
          </a:p>
          <a:p>
            <a:r>
              <a:rPr lang="en-US" dirty="0"/>
              <a:t>Two kinds of modifiers:</a:t>
            </a:r>
          </a:p>
          <a:p>
            <a:r>
              <a:rPr lang="en-US" dirty="0"/>
              <a:t>1.  Access control modifiers (default, private, public and protected)</a:t>
            </a:r>
          </a:p>
          <a:p>
            <a:endParaRPr lang="en-US" dirty="0"/>
          </a:p>
          <a:p>
            <a:r>
              <a:rPr lang="en-US" dirty="0"/>
              <a:t>2. Non-access modifiers (static, final, abstract and synchronized</a:t>
            </a:r>
          </a:p>
          <a:p>
            <a:endParaRPr lang="en-US" dirty="0"/>
          </a:p>
        </p:txBody>
      </p:sp>
    </p:spTree>
    <p:extLst>
      <p:ext uri="{BB962C8B-B14F-4D97-AF65-F5344CB8AC3E}">
        <p14:creationId xmlns:p14="http://schemas.microsoft.com/office/powerpoint/2010/main" val="100084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862322"/>
          </a:xfrm>
          <a:prstGeom prst="rect">
            <a:avLst/>
          </a:prstGeom>
          <a:noFill/>
        </p:spPr>
        <p:txBody>
          <a:bodyPr wrap="square" rtlCol="0">
            <a:spAutoFit/>
          </a:bodyPr>
          <a:lstStyle/>
          <a:p>
            <a:r>
              <a:rPr lang="en-US" b="1" dirty="0"/>
              <a:t>Access control modifiers</a:t>
            </a:r>
          </a:p>
          <a:p>
            <a:endParaRPr lang="en-US" dirty="0"/>
          </a:p>
          <a:p>
            <a:r>
              <a:rPr lang="en-US" dirty="0"/>
              <a:t>private		visible for the class only</a:t>
            </a:r>
          </a:p>
          <a:p>
            <a:endParaRPr lang="en-US" dirty="0"/>
          </a:p>
          <a:p>
            <a:r>
              <a:rPr lang="en-US" dirty="0"/>
              <a:t>default		only access from same package</a:t>
            </a:r>
          </a:p>
          <a:p>
            <a:endParaRPr lang="en-US" dirty="0"/>
          </a:p>
          <a:p>
            <a:r>
              <a:rPr lang="en-US" dirty="0"/>
              <a:t>protected	visible to the package and all sub-classes</a:t>
            </a:r>
          </a:p>
          <a:p>
            <a:endParaRPr lang="en-US" dirty="0"/>
          </a:p>
          <a:p>
            <a:r>
              <a:rPr lang="en-US" dirty="0"/>
              <a:t>public		visible to the ‘world’</a:t>
            </a:r>
          </a:p>
          <a:p>
            <a:endParaRPr lang="en-US" dirty="0"/>
          </a:p>
        </p:txBody>
      </p:sp>
      <p:sp>
        <p:nvSpPr>
          <p:cNvPr id="3" name="TextBox 2">
            <a:extLst>
              <a:ext uri="{FF2B5EF4-FFF2-40B4-BE49-F238E27FC236}">
                <a16:creationId xmlns:a16="http://schemas.microsoft.com/office/drawing/2014/main" id="{A6CED79D-B850-AC4A-BF6A-F305FADD81AB}"/>
              </a:ext>
            </a:extLst>
          </p:cNvPr>
          <p:cNvSpPr txBox="1"/>
          <p:nvPr/>
        </p:nvSpPr>
        <p:spPr>
          <a:xfrm>
            <a:off x="1287624" y="4247641"/>
            <a:ext cx="5477782" cy="369332"/>
          </a:xfrm>
          <a:prstGeom prst="rect">
            <a:avLst/>
          </a:prstGeom>
          <a:noFill/>
        </p:spPr>
        <p:txBody>
          <a:bodyPr wrap="none" rtlCol="0">
            <a:spAutoFit/>
          </a:bodyPr>
          <a:lstStyle/>
          <a:p>
            <a:r>
              <a:rPr lang="en-US" dirty="0"/>
              <a:t>Try to keep the access ‘as private as possible’ !!</a:t>
            </a:r>
          </a:p>
        </p:txBody>
      </p:sp>
    </p:spTree>
    <p:extLst>
      <p:ext uri="{BB962C8B-B14F-4D97-AF65-F5344CB8AC3E}">
        <p14:creationId xmlns:p14="http://schemas.microsoft.com/office/powerpoint/2010/main" val="41436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612156" cy="3139321"/>
          </a:xfrm>
          <a:prstGeom prst="rect">
            <a:avLst/>
          </a:prstGeom>
          <a:noFill/>
        </p:spPr>
        <p:txBody>
          <a:bodyPr wrap="square" rtlCol="0">
            <a:spAutoFit/>
          </a:bodyPr>
          <a:lstStyle/>
          <a:p>
            <a:r>
              <a:rPr lang="en-US" b="1" dirty="0"/>
              <a:t>Non-access modifiers</a:t>
            </a:r>
          </a:p>
          <a:p>
            <a:endParaRPr lang="en-US" dirty="0"/>
          </a:p>
          <a:p>
            <a:r>
              <a:rPr lang="en-US" dirty="0"/>
              <a:t>static		available on class level, shared with all instances of class</a:t>
            </a:r>
          </a:p>
          <a:p>
            <a:endParaRPr lang="en-US" dirty="0"/>
          </a:p>
          <a:p>
            <a:r>
              <a:rPr lang="en-US" dirty="0"/>
              <a:t>final		value for variable can not be changed after initialization</a:t>
            </a:r>
          </a:p>
          <a:p>
            <a:endParaRPr lang="en-US" dirty="0"/>
          </a:p>
          <a:p>
            <a:r>
              <a:rPr lang="en-US" dirty="0"/>
              <a:t>abstract	for abstract classes and methods (later)</a:t>
            </a:r>
          </a:p>
          <a:p>
            <a:endParaRPr lang="en-US" dirty="0"/>
          </a:p>
          <a:p>
            <a:r>
              <a:rPr lang="en-US" dirty="0"/>
              <a:t>synchronized/	used in threads (later)</a:t>
            </a:r>
          </a:p>
          <a:p>
            <a:r>
              <a:rPr lang="en-US" dirty="0"/>
              <a:t>volatile</a:t>
            </a:r>
          </a:p>
          <a:p>
            <a:endParaRPr lang="en-US" dirty="0"/>
          </a:p>
        </p:txBody>
      </p:sp>
    </p:spTree>
    <p:extLst>
      <p:ext uri="{BB962C8B-B14F-4D97-AF65-F5344CB8AC3E}">
        <p14:creationId xmlns:p14="http://schemas.microsoft.com/office/powerpoint/2010/main" val="137736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827016"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Versions of Java:</a:t>
            </a:r>
          </a:p>
          <a:p>
            <a:endParaRPr lang="nl-NL"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pic>
        <p:nvPicPr>
          <p:cNvPr id="5" name="Picture 4">
            <a:extLst>
              <a:ext uri="{FF2B5EF4-FFF2-40B4-BE49-F238E27FC236}">
                <a16:creationId xmlns:a16="http://schemas.microsoft.com/office/drawing/2014/main" id="{2113D9C3-1F80-5045-A823-EF2860D2328C}"/>
              </a:ext>
            </a:extLst>
          </p:cNvPr>
          <p:cNvPicPr>
            <a:picLocks noChangeAspect="1"/>
          </p:cNvPicPr>
          <p:nvPr/>
        </p:nvPicPr>
        <p:blipFill>
          <a:blip r:embed="rId3"/>
          <a:stretch>
            <a:fillRect/>
          </a:stretch>
        </p:blipFill>
        <p:spPr>
          <a:xfrm>
            <a:off x="7023265" y="1192249"/>
            <a:ext cx="2425535" cy="4340903"/>
          </a:xfrm>
          <a:prstGeom prst="rect">
            <a:avLst/>
          </a:prstGeom>
        </p:spPr>
      </p:pic>
      <p:sp>
        <p:nvSpPr>
          <p:cNvPr id="8" name="TextBox 7">
            <a:extLst>
              <a:ext uri="{FF2B5EF4-FFF2-40B4-BE49-F238E27FC236}">
                <a16:creationId xmlns:a16="http://schemas.microsoft.com/office/drawing/2014/main" id="{46842FA2-954D-0E4D-B146-540E716375EA}"/>
              </a:ext>
            </a:extLst>
          </p:cNvPr>
          <p:cNvSpPr txBox="1"/>
          <p:nvPr/>
        </p:nvSpPr>
        <p:spPr>
          <a:xfrm>
            <a:off x="827016" y="1931540"/>
            <a:ext cx="5844870" cy="2862322"/>
          </a:xfrm>
          <a:prstGeom prst="rect">
            <a:avLst/>
          </a:prstGeom>
          <a:noFill/>
        </p:spPr>
        <p:txBody>
          <a:bodyPr wrap="none" rtlCol="0">
            <a:spAutoFit/>
          </a:bodyPr>
          <a:lstStyle/>
          <a:p>
            <a:pPr marL="285750" indent="-285750">
              <a:buFontTx/>
              <a:buChar char="-"/>
            </a:pPr>
            <a:r>
              <a:rPr lang="en-US" dirty="0">
                <a:cs typeface="Arial" panose="020B0604020202020204" pitchFamily="34" charset="0"/>
              </a:rPr>
              <a:t>Major improvements in version 5.0 (originally 1.5)</a:t>
            </a:r>
          </a:p>
          <a:p>
            <a:pPr marL="742950" lvl="1" indent="-285750">
              <a:buFontTx/>
              <a:buChar char="-"/>
            </a:pPr>
            <a:r>
              <a:rPr lang="en-US" dirty="0">
                <a:cs typeface="Arial" panose="020B0604020202020204" pitchFamily="34" charset="0"/>
              </a:rPr>
              <a:t>Generics (see example)</a:t>
            </a:r>
          </a:p>
          <a:p>
            <a:pPr marL="742950" lvl="1" indent="-285750">
              <a:buFontTx/>
              <a:buChar char="-"/>
            </a:pPr>
            <a:r>
              <a:rPr lang="en-US" dirty="0">
                <a:cs typeface="Arial" panose="020B0604020202020204" pitchFamily="34" charset="0"/>
              </a:rPr>
              <a:t>Autoboxing</a:t>
            </a:r>
          </a:p>
          <a:p>
            <a:pPr marL="742950" lvl="1" indent="-285750">
              <a:buFontTx/>
              <a:buChar char="-"/>
            </a:pPr>
            <a:r>
              <a:rPr lang="en-US" dirty="0" err="1">
                <a:cs typeface="Arial" panose="020B0604020202020204" pitchFamily="34" charset="0"/>
              </a:rPr>
              <a:t>Enum</a:t>
            </a:r>
            <a:endParaRPr lang="en-US" dirty="0">
              <a:cs typeface="Arial" panose="020B0604020202020204" pitchFamily="34" charset="0"/>
            </a:endParaRPr>
          </a:p>
          <a:p>
            <a:pPr marL="742950" lvl="1" indent="-285750">
              <a:buFontTx/>
              <a:buChar char="-"/>
            </a:pPr>
            <a:r>
              <a:rPr lang="en-US" dirty="0" err="1">
                <a:cs typeface="Arial" panose="020B0604020202020204" pitchFamily="34" charset="0"/>
              </a:rPr>
              <a:t>Varargs</a:t>
            </a:r>
            <a:endParaRPr lang="en-US" dirty="0">
              <a:cs typeface="Arial" panose="020B0604020202020204" pitchFamily="34" charset="0"/>
            </a:endParaRPr>
          </a:p>
          <a:p>
            <a:pPr marL="742950" lvl="1" indent="-285750">
              <a:buFontTx/>
              <a:buChar char="-"/>
            </a:pPr>
            <a:r>
              <a:rPr lang="en-US" dirty="0">
                <a:cs typeface="Arial" panose="020B0604020202020204" pitchFamily="34" charset="0"/>
              </a:rPr>
              <a:t>Static imports</a:t>
            </a:r>
          </a:p>
          <a:p>
            <a:pPr marL="285750" indent="-285750">
              <a:buFontTx/>
              <a:buChar char="-"/>
            </a:pPr>
            <a:r>
              <a:rPr lang="en-US" dirty="0">
                <a:cs typeface="Arial" panose="020B0604020202020204" pitchFamily="34" charset="0"/>
              </a:rPr>
              <a:t>Java 6.0 performance improvements</a:t>
            </a:r>
          </a:p>
          <a:p>
            <a:pPr marL="285750" indent="-285750">
              <a:buFontTx/>
              <a:buChar char="-"/>
            </a:pPr>
            <a:r>
              <a:rPr lang="en-US" dirty="0">
                <a:cs typeface="Arial" panose="020B0604020202020204" pitchFamily="34" charset="0"/>
              </a:rPr>
              <a:t>Java 7 new </a:t>
            </a:r>
            <a:r>
              <a:rPr lang="en-US" dirty="0" err="1">
                <a:cs typeface="Arial" panose="020B0604020202020204" pitchFamily="34" charset="0"/>
              </a:rPr>
              <a:t>io</a:t>
            </a:r>
            <a:r>
              <a:rPr lang="en-US" dirty="0">
                <a:cs typeface="Arial" panose="020B0604020202020204" pitchFamily="34" charset="0"/>
              </a:rPr>
              <a:t>-library</a:t>
            </a:r>
          </a:p>
          <a:p>
            <a:pPr marL="285750" indent="-285750">
              <a:buFontTx/>
              <a:buChar char="-"/>
            </a:pPr>
            <a:r>
              <a:rPr lang="en-US" dirty="0">
                <a:cs typeface="Arial" panose="020B0604020202020204" pitchFamily="34" charset="0"/>
              </a:rPr>
              <a:t>Java 8 lambda’s and streams</a:t>
            </a:r>
          </a:p>
          <a:p>
            <a:pPr marL="285750" indent="-285750">
              <a:buFontTx/>
              <a:buChar char="-"/>
            </a:pPr>
            <a:r>
              <a:rPr lang="en-US" dirty="0">
                <a:cs typeface="Arial" panose="020B0604020202020204" pitchFamily="34" charset="0"/>
              </a:rPr>
              <a:t>Java 9 modularization</a:t>
            </a:r>
          </a:p>
        </p:txBody>
      </p:sp>
    </p:spTree>
    <p:extLst>
      <p:ext uri="{BB962C8B-B14F-4D97-AF65-F5344CB8AC3E}">
        <p14:creationId xmlns:p14="http://schemas.microsoft.com/office/powerpoint/2010/main" val="20359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736298" y="1471298"/>
            <a:ext cx="10628671" cy="1754326"/>
          </a:xfrm>
          <a:prstGeom prst="rect">
            <a:avLst/>
          </a:prstGeom>
          <a:noFill/>
        </p:spPr>
        <p:txBody>
          <a:bodyPr wrap="square" rtlCol="0">
            <a:spAutoFit/>
          </a:bodyPr>
          <a:lstStyle/>
          <a:p>
            <a:r>
              <a:rPr lang="en-US" dirty="0"/>
              <a:t>Methods in a class define the behavior of its objects. </a:t>
            </a:r>
          </a:p>
          <a:p>
            <a:endParaRPr lang="en-US" dirty="0"/>
          </a:p>
          <a:p>
            <a:r>
              <a:rPr lang="en-US" dirty="0"/>
              <a:t>A method is like a procedure (or subroutine) in the procedural paradigm. Methods can access/modify the state of the object. A message is sent to an object by invoking one of its methods. </a:t>
            </a:r>
          </a:p>
          <a:p>
            <a:endParaRPr lang="nl-NL" dirty="0">
              <a:cs typeface="Arial" panose="020B0604020202020204" pitchFamily="34" charset="0"/>
            </a:endParaRPr>
          </a:p>
        </p:txBody>
      </p:sp>
      <p:grpSp>
        <p:nvGrpSpPr>
          <p:cNvPr id="7" name="Group 6">
            <a:extLst>
              <a:ext uri="{FF2B5EF4-FFF2-40B4-BE49-F238E27FC236}">
                <a16:creationId xmlns:a16="http://schemas.microsoft.com/office/drawing/2014/main" id="{E58628D1-F8D2-2144-B88D-EFDB4BD990FF}"/>
              </a:ext>
            </a:extLst>
          </p:cNvPr>
          <p:cNvGrpSpPr/>
          <p:nvPr/>
        </p:nvGrpSpPr>
        <p:grpSpPr>
          <a:xfrm>
            <a:off x="725518" y="3174666"/>
            <a:ext cx="10639451" cy="1063357"/>
            <a:chOff x="725518" y="3174666"/>
            <a:chExt cx="10639451" cy="1063357"/>
          </a:xfrm>
        </p:grpSpPr>
        <p:sp>
          <p:nvSpPr>
            <p:cNvPr id="3" name="TextBox 2">
              <a:extLst>
                <a:ext uri="{FF2B5EF4-FFF2-40B4-BE49-F238E27FC236}">
                  <a16:creationId xmlns:a16="http://schemas.microsoft.com/office/drawing/2014/main" id="{2B97044A-1E86-1240-86B2-AD85F8F92BC6}"/>
                </a:ext>
              </a:extLst>
            </p:cNvPr>
            <p:cNvSpPr txBox="1"/>
            <p:nvPr/>
          </p:nvSpPr>
          <p:spPr>
            <a:xfrm>
              <a:off x="725518" y="3499359"/>
              <a:ext cx="10639451" cy="738664"/>
            </a:xfrm>
            <a:prstGeom prst="rect">
              <a:avLst/>
            </a:prstGeom>
            <a:noFill/>
          </p:spPr>
          <p:txBody>
            <a:bodyPr wrap="none" rtlCol="0">
              <a:spAutoFit/>
            </a:bodyPr>
            <a:lstStyle/>
            <a:p>
              <a:r>
                <a:rPr lang="en-US" sz="1400" dirty="0"/>
                <a:t>&lt;&lt;access modifier&gt;&gt; &lt;&lt;optional specifier&gt;&gt; &lt;&lt;</a:t>
              </a:r>
              <a:r>
                <a:rPr lang="en-US" sz="1400" dirty="0" err="1"/>
                <a:t>returnType</a:t>
              </a:r>
              <a:r>
                <a:rPr lang="en-US" sz="1400" dirty="0"/>
                <a:t>&gt;&gt; &lt;&lt;</a:t>
              </a:r>
              <a:r>
                <a:rPr lang="en-US" sz="1400" dirty="0" err="1"/>
                <a:t>nameOfMethod</a:t>
              </a:r>
              <a:r>
                <a:rPr lang="en-US" sz="1400" dirty="0"/>
                <a:t>&gt;&gt; (&lt;&lt;</a:t>
              </a:r>
              <a:r>
                <a:rPr lang="en-US" sz="1400" dirty="0" err="1"/>
                <a:t>ParameterList</a:t>
              </a:r>
              <a:r>
                <a:rPr lang="en-US" sz="1400" dirty="0"/>
                <a:t>&gt;&gt;) &lt;&lt;Exceptions&gt;&gt; { </a:t>
              </a:r>
            </a:p>
            <a:p>
              <a:r>
                <a:rPr lang="en-US" sz="1400" dirty="0"/>
                <a:t>      // method body </a:t>
              </a:r>
            </a:p>
            <a:p>
              <a:r>
                <a:rPr lang="en-US" sz="1400" dirty="0"/>
                <a:t>}</a:t>
              </a:r>
            </a:p>
          </p:txBody>
        </p:sp>
        <p:sp>
          <p:nvSpPr>
            <p:cNvPr id="5" name="TextBox 4">
              <a:extLst>
                <a:ext uri="{FF2B5EF4-FFF2-40B4-BE49-F238E27FC236}">
                  <a16:creationId xmlns:a16="http://schemas.microsoft.com/office/drawing/2014/main" id="{6B33F8C8-EB32-9049-AEA9-98E6727416AC}"/>
                </a:ext>
              </a:extLst>
            </p:cNvPr>
            <p:cNvSpPr txBox="1"/>
            <p:nvPr/>
          </p:nvSpPr>
          <p:spPr>
            <a:xfrm>
              <a:off x="736298" y="3174666"/>
              <a:ext cx="1904689" cy="369332"/>
            </a:xfrm>
            <a:prstGeom prst="rect">
              <a:avLst/>
            </a:prstGeom>
            <a:noFill/>
          </p:spPr>
          <p:txBody>
            <a:bodyPr wrap="none" rtlCol="0">
              <a:spAutoFit/>
            </a:bodyPr>
            <a:lstStyle/>
            <a:p>
              <a:r>
                <a:rPr lang="en-US" dirty="0"/>
                <a:t>Method syntax:</a:t>
              </a:r>
            </a:p>
          </p:txBody>
        </p:sp>
      </p:grpSp>
    </p:spTree>
    <p:extLst>
      <p:ext uri="{BB962C8B-B14F-4D97-AF65-F5344CB8AC3E}">
        <p14:creationId xmlns:p14="http://schemas.microsoft.com/office/powerpoint/2010/main" val="259429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784830"/>
          </a:xfrm>
          <a:prstGeom prst="rect">
            <a:avLst/>
          </a:prstGeom>
          <a:noFill/>
        </p:spPr>
        <p:txBody>
          <a:bodyPr wrap="square" rtlCol="0">
            <a:spAutoFit/>
          </a:bodyPr>
          <a:lstStyle/>
          <a:p>
            <a:r>
              <a:rPr lang="en-US" sz="1500" dirty="0"/>
              <a:t>&lt;&lt;access modifier&gt;&gt; &lt;&lt;optional specifier&gt;&gt; &lt;&lt;</a:t>
            </a:r>
            <a:r>
              <a:rPr lang="en-US" sz="1500" dirty="0" err="1"/>
              <a:t>returnType</a:t>
            </a:r>
            <a:r>
              <a:rPr lang="en-US" sz="1500" dirty="0"/>
              <a:t>&gt;&gt; &lt;&lt;</a:t>
            </a:r>
            <a:r>
              <a:rPr lang="en-US" sz="1500" dirty="0" err="1"/>
              <a:t>nameOfMethod</a:t>
            </a:r>
            <a:r>
              <a:rPr lang="en-US" sz="1500" dirty="0"/>
              <a:t>&gt;&gt; (&lt;&lt;</a:t>
            </a:r>
            <a:r>
              <a:rPr lang="en-US" sz="1500" dirty="0" err="1"/>
              <a:t>ParameterList</a:t>
            </a:r>
            <a:r>
              <a:rPr lang="en-US" sz="1500" dirty="0"/>
              <a:t>&gt;&gt;) &lt;&lt;Exceptions&gt;&gt; { </a:t>
            </a:r>
          </a:p>
          <a:p>
            <a:r>
              <a:rPr lang="en-US" sz="1500" dirty="0"/>
              <a:t>      // method body </a:t>
            </a:r>
          </a:p>
          <a:p>
            <a:r>
              <a:rPr lang="en-US" sz="1500" dirty="0"/>
              <a:t>}</a:t>
            </a:r>
          </a:p>
        </p:txBody>
      </p:sp>
      <p:sp>
        <p:nvSpPr>
          <p:cNvPr id="9" name="Tekstvak 6">
            <a:extLst>
              <a:ext uri="{FF2B5EF4-FFF2-40B4-BE49-F238E27FC236}">
                <a16:creationId xmlns:a16="http://schemas.microsoft.com/office/drawing/2014/main" id="{6AE9A86C-BBE1-1B48-BDDB-F0252506A279}"/>
              </a:ext>
            </a:extLst>
          </p:cNvPr>
          <p:cNvSpPr txBox="1"/>
          <p:nvPr/>
        </p:nvSpPr>
        <p:spPr>
          <a:xfrm>
            <a:off x="191729" y="3165982"/>
            <a:ext cx="11804328" cy="923330"/>
          </a:xfrm>
          <a:prstGeom prst="rect">
            <a:avLst/>
          </a:prstGeom>
          <a:noFill/>
        </p:spPr>
        <p:txBody>
          <a:bodyPr wrap="square" rtlCol="0">
            <a:spAutoFit/>
          </a:bodyPr>
          <a:lstStyle/>
          <a:p>
            <a:r>
              <a:rPr lang="en-US" dirty="0"/>
              <a:t>public final String </a:t>
            </a:r>
            <a:r>
              <a:rPr lang="en-US" dirty="0" err="1"/>
              <a:t>getAge</a:t>
            </a:r>
            <a:r>
              <a:rPr lang="en-US" dirty="0"/>
              <a:t>(String name) throws </a:t>
            </a:r>
            <a:r>
              <a:rPr lang="en-US" dirty="0" err="1"/>
              <a:t>IllegalArgumentException</a:t>
            </a:r>
            <a:r>
              <a:rPr lang="en-US" dirty="0"/>
              <a:t> {</a:t>
            </a:r>
          </a:p>
          <a:p>
            <a:r>
              <a:rPr lang="en-US" dirty="0"/>
              <a:t>      return 35;</a:t>
            </a:r>
          </a:p>
          <a:p>
            <a:r>
              <a:rPr lang="en-US" dirty="0"/>
              <a:t>}</a:t>
            </a:r>
          </a:p>
        </p:txBody>
      </p:sp>
      <p:sp>
        <p:nvSpPr>
          <p:cNvPr id="10" name="TextBox 9">
            <a:extLst>
              <a:ext uri="{FF2B5EF4-FFF2-40B4-BE49-F238E27FC236}">
                <a16:creationId xmlns:a16="http://schemas.microsoft.com/office/drawing/2014/main" id="{43F991A4-C2E4-1943-A4CB-F2C0BC055EB4}"/>
              </a:ext>
            </a:extLst>
          </p:cNvPr>
          <p:cNvSpPr txBox="1"/>
          <p:nvPr/>
        </p:nvSpPr>
        <p:spPr>
          <a:xfrm>
            <a:off x="191729" y="2796650"/>
            <a:ext cx="1210588"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36158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1063320" y="1795991"/>
            <a:ext cx="9323853" cy="4247317"/>
          </a:xfrm>
          <a:prstGeom prst="rect">
            <a:avLst/>
          </a:prstGeom>
          <a:noFill/>
        </p:spPr>
        <p:txBody>
          <a:bodyPr wrap="square" rtlCol="0">
            <a:spAutoFit/>
          </a:bodyPr>
          <a:lstStyle/>
          <a:p>
            <a:r>
              <a:rPr lang="nl-NL" b="1" dirty="0">
                <a:cs typeface="Arial" panose="020B0604020202020204" pitchFamily="34" charset="0"/>
              </a:rPr>
              <a:t>The </a:t>
            </a:r>
            <a:r>
              <a:rPr lang="nl-NL" b="1" dirty="0" err="1">
                <a:cs typeface="Arial" panose="020B0604020202020204" pitchFamily="34" charset="0"/>
              </a:rPr>
              <a:t>language</a:t>
            </a:r>
            <a:endParaRPr lang="nl-NL" b="1" dirty="0">
              <a:cs typeface="Arial" panose="020B0604020202020204" pitchFamily="34" charset="0"/>
            </a:endParaRPr>
          </a:p>
          <a:p>
            <a:endParaRPr lang="nl-NL" dirty="0">
              <a:cs typeface="Arial" panose="020B0604020202020204" pitchFamily="34" charset="0"/>
            </a:endParaRPr>
          </a:p>
          <a:p>
            <a:pPr marL="285750" indent="-285750">
              <a:buFontTx/>
              <a:buChar char="-"/>
            </a:pPr>
            <a:r>
              <a:rPr lang="nl-NL" dirty="0">
                <a:cs typeface="Arial" panose="020B0604020202020204" pitchFamily="34" charset="0"/>
              </a:rPr>
              <a:t>Data types			- Operators</a:t>
            </a:r>
          </a:p>
          <a:p>
            <a:pPr marL="285750" indent="-285750">
              <a:buFontTx/>
              <a:buChar char="-"/>
            </a:pPr>
            <a:r>
              <a:rPr lang="nl-NL" dirty="0" err="1">
                <a:cs typeface="Arial" panose="020B0604020202020204" pitchFamily="34" charset="0"/>
              </a:rPr>
              <a:t>Keywords</a:t>
            </a:r>
            <a:r>
              <a:rPr lang="nl-NL" dirty="0">
                <a:cs typeface="Arial" panose="020B0604020202020204" pitchFamily="34" charset="0"/>
              </a:rPr>
              <a:t>			- </a:t>
            </a:r>
            <a:r>
              <a:rPr lang="nl-NL" dirty="0" err="1">
                <a:cs typeface="Arial" panose="020B0604020202020204" pitchFamily="34" charset="0"/>
              </a:rPr>
              <a:t>Constructor</a:t>
            </a:r>
            <a:endParaRPr lang="nl-NL" dirty="0">
              <a:cs typeface="Arial" panose="020B0604020202020204" pitchFamily="34" charset="0"/>
            </a:endParaRPr>
          </a:p>
          <a:p>
            <a:pPr marL="285750" indent="-285750">
              <a:buFontTx/>
              <a:buChar char="-"/>
            </a:pPr>
            <a:r>
              <a:rPr lang="nl-NL" dirty="0">
                <a:cs typeface="Arial" panose="020B0604020202020204" pitchFamily="34" charset="0"/>
              </a:rPr>
              <a:t>Classes			- </a:t>
            </a:r>
            <a:r>
              <a:rPr lang="nl-NL" dirty="0" err="1">
                <a:cs typeface="Arial" panose="020B0604020202020204" pitchFamily="34" charset="0"/>
              </a:rPr>
              <a:t>Statics</a:t>
            </a:r>
            <a:r>
              <a:rPr lang="nl-NL" dirty="0">
                <a:cs typeface="Arial" panose="020B0604020202020204" pitchFamily="34" charset="0"/>
              </a:rPr>
              <a:t> </a:t>
            </a:r>
          </a:p>
          <a:p>
            <a:pPr marL="285750" indent="-285750">
              <a:buFontTx/>
              <a:buChar char="-"/>
            </a:pPr>
            <a:r>
              <a:rPr lang="nl-NL" dirty="0">
                <a:cs typeface="Arial" panose="020B0604020202020204" pitchFamily="34" charset="0"/>
              </a:rPr>
              <a:t>Packages / </a:t>
            </a:r>
            <a:r>
              <a:rPr lang="nl-NL" dirty="0" err="1">
                <a:cs typeface="Arial" panose="020B0604020202020204" pitchFamily="34" charset="0"/>
              </a:rPr>
              <a:t>imports</a:t>
            </a:r>
            <a:r>
              <a:rPr lang="nl-NL" dirty="0">
                <a:cs typeface="Arial" panose="020B0604020202020204" pitchFamily="34" charset="0"/>
              </a:rPr>
              <a:t>		- </a:t>
            </a:r>
            <a:r>
              <a:rPr lang="nl-NL" dirty="0" err="1">
                <a:cs typeface="Arial" panose="020B0604020202020204" pitchFamily="34" charset="0"/>
              </a:rPr>
              <a:t>Wrapper</a:t>
            </a:r>
            <a:r>
              <a:rPr lang="nl-NL" dirty="0">
                <a:cs typeface="Arial" panose="020B0604020202020204" pitchFamily="34" charset="0"/>
              </a:rPr>
              <a:t> classes</a:t>
            </a:r>
          </a:p>
          <a:p>
            <a:pPr marL="285750" indent="-285750">
              <a:buFontTx/>
              <a:buChar char="-"/>
            </a:pPr>
            <a:r>
              <a:rPr lang="nl-NL" dirty="0">
                <a:cs typeface="Arial" panose="020B0604020202020204" pitchFamily="34" charset="0"/>
              </a:rPr>
              <a:t>Fields				- </a:t>
            </a:r>
            <a:r>
              <a:rPr lang="nl-NL" dirty="0" err="1">
                <a:cs typeface="Arial" panose="020B0604020202020204" pitchFamily="34" charset="0"/>
              </a:rPr>
              <a:t>Autoboxing</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Methods</a:t>
            </a:r>
            <a:r>
              <a:rPr lang="nl-NL" dirty="0">
                <a:cs typeface="Arial" panose="020B0604020202020204" pitchFamily="34" charset="0"/>
              </a:rPr>
              <a:t>			- Date / Time / </a:t>
            </a:r>
            <a:r>
              <a:rPr lang="nl-NL" dirty="0" err="1">
                <a:cs typeface="Arial" panose="020B0604020202020204" pitchFamily="34" charset="0"/>
              </a:rPr>
              <a:t>Calendars</a:t>
            </a:r>
            <a:r>
              <a:rPr lang="nl-NL" dirty="0">
                <a:cs typeface="Arial" panose="020B0604020202020204" pitchFamily="34" charset="0"/>
              </a:rPr>
              <a:t> / </a:t>
            </a:r>
            <a:r>
              <a:rPr lang="nl-NL" dirty="0" err="1">
                <a:cs typeface="Arial" panose="020B0604020202020204" pitchFamily="34" charset="0"/>
              </a:rPr>
              <a:t>Formatter</a:t>
            </a:r>
            <a:endParaRPr lang="nl-NL" dirty="0">
              <a:cs typeface="Arial" panose="020B0604020202020204" pitchFamily="34" charset="0"/>
            </a:endParaRPr>
          </a:p>
          <a:p>
            <a:pPr marL="285750" indent="-285750">
              <a:buFontTx/>
              <a:buChar char="-"/>
            </a:pPr>
            <a:r>
              <a:rPr lang="nl-NL" dirty="0">
                <a:cs typeface="Arial" panose="020B0604020202020204" pitchFamily="34" charset="0"/>
              </a:rPr>
              <a:t>Access control		- </a:t>
            </a:r>
            <a:r>
              <a:rPr lang="nl-NL" dirty="0" err="1">
                <a:cs typeface="Arial" panose="020B0604020202020204" pitchFamily="34" charset="0"/>
              </a:rPr>
              <a:t>Equals</a:t>
            </a:r>
            <a:r>
              <a:rPr lang="nl-NL" dirty="0">
                <a:cs typeface="Arial" panose="020B0604020202020204" pitchFamily="34" charset="0"/>
              </a:rPr>
              <a:t>(), </a:t>
            </a:r>
            <a:r>
              <a:rPr lang="nl-NL" dirty="0" err="1">
                <a:cs typeface="Arial" panose="020B0604020202020204" pitchFamily="34" charset="0"/>
              </a:rPr>
              <a:t>hashCode</a:t>
            </a:r>
            <a:r>
              <a:rPr lang="nl-NL" dirty="0">
                <a:cs typeface="Arial" panose="020B0604020202020204" pitchFamily="34" charset="0"/>
              </a:rPr>
              <a:t>(), </a:t>
            </a:r>
            <a:r>
              <a:rPr lang="nl-NL" dirty="0" err="1">
                <a:cs typeface="Arial" panose="020B0604020202020204" pitchFamily="34" charset="0"/>
              </a:rPr>
              <a:t>toString</a:t>
            </a:r>
            <a:r>
              <a:rPr lang="nl-NL" dirty="0">
                <a:cs typeface="Arial" panose="020B0604020202020204" pitchFamily="34" charset="0"/>
              </a:rPr>
              <a:t>()</a:t>
            </a:r>
          </a:p>
          <a:p>
            <a:r>
              <a:rPr lang="nl-NL" dirty="0">
                <a:cs typeface="Arial" panose="020B0604020202020204" pitchFamily="34" charset="0"/>
              </a:rPr>
              <a:t>				</a:t>
            </a:r>
          </a:p>
          <a:p>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endParaRPr lang="nl-NL" dirty="0">
              <a:cs typeface="Arial" panose="020B0604020202020204" pitchFamily="34" charset="0"/>
            </a:endParaRPr>
          </a:p>
          <a:p>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spTree>
    <p:extLst>
      <p:ext uri="{BB962C8B-B14F-4D97-AF65-F5344CB8AC3E}">
        <p14:creationId xmlns:p14="http://schemas.microsoft.com/office/powerpoint/2010/main" val="232391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Data types (</a:t>
            </a:r>
            <a:r>
              <a:rPr lang="nl-NL" b="1" dirty="0" err="1">
                <a:latin typeface="Arial" panose="020B0604020202020204" pitchFamily="34" charset="0"/>
                <a:cs typeface="Arial" panose="020B0604020202020204" pitchFamily="34" charset="0"/>
              </a:rPr>
              <a:t>primitive</a:t>
            </a:r>
            <a:r>
              <a:rPr lang="nl-NL" b="1" dirty="0">
                <a:latin typeface="Arial" panose="020B0604020202020204" pitchFamily="34" charset="0"/>
                <a:cs typeface="Arial" panose="020B0604020202020204" pitchFamily="34" charset="0"/>
              </a:rPr>
              <a:t>)</a:t>
            </a:r>
          </a:p>
          <a:p>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1477328"/>
          </a:xfrm>
          <a:prstGeom prst="rect">
            <a:avLst/>
          </a:prstGeom>
          <a:noFill/>
        </p:spPr>
        <p:txBody>
          <a:bodyPr wrap="square" rtlCol="0">
            <a:spAutoFit/>
          </a:bodyPr>
          <a:lstStyle/>
          <a:p>
            <a:r>
              <a:rPr lang="nl-NL" dirty="0"/>
              <a:t>Java</a:t>
            </a:r>
            <a:r>
              <a:rPr lang="nl-NL" dirty="0">
                <a:cs typeface="Arial" panose="020B0604020202020204" pitchFamily="34" charset="0"/>
              </a:rPr>
              <a:t> supports 8 basic data types </a:t>
            </a:r>
            <a:r>
              <a:rPr lang="nl-NL" dirty="0" err="1">
                <a:cs typeface="Arial" panose="020B0604020202020204" pitchFamily="34" charset="0"/>
              </a:rPr>
              <a:t>known</a:t>
            </a:r>
            <a:r>
              <a:rPr lang="nl-NL" dirty="0">
                <a:cs typeface="Arial" panose="020B0604020202020204" pitchFamily="34" charset="0"/>
              </a:rPr>
              <a:t> as </a:t>
            </a:r>
            <a:r>
              <a:rPr lang="nl-NL" dirty="0" err="1">
                <a:cs typeface="Arial" panose="020B0604020202020204" pitchFamily="34" charset="0"/>
              </a:rPr>
              <a:t>primitive</a:t>
            </a:r>
            <a:r>
              <a:rPr lang="nl-NL" dirty="0">
                <a:cs typeface="Arial" panose="020B0604020202020204" pitchFamily="34" charset="0"/>
              </a:rPr>
              <a:t> types. We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 </a:t>
            </a:r>
            <a:r>
              <a:rPr lang="nl-NL" dirty="0" err="1">
                <a:cs typeface="Arial" panose="020B0604020202020204" pitchFamily="34" charset="0"/>
              </a:rPr>
              <a:t>primitive</a:t>
            </a:r>
            <a:r>
              <a:rPr lang="nl-NL" dirty="0">
                <a:cs typeface="Arial" panose="020B0604020202020204" pitchFamily="34" charset="0"/>
              </a:rPr>
              <a:t> type</a:t>
            </a:r>
          </a:p>
          <a:p>
            <a:r>
              <a:rPr lang="nl-NL" dirty="0" err="1">
                <a:cs typeface="Arial" panose="020B0604020202020204" pitchFamily="34" charset="0"/>
              </a:rPr>
              <a:t>because</a:t>
            </a:r>
            <a:r>
              <a:rPr lang="nl-NL" dirty="0">
                <a:cs typeface="Arial" panose="020B0604020202020204" pitchFamily="34" charset="0"/>
              </a:rPr>
              <a:t> </a:t>
            </a:r>
            <a:r>
              <a:rPr lang="nl-NL" dirty="0" err="1">
                <a:cs typeface="Arial" panose="020B0604020202020204" pitchFamily="34" charset="0"/>
              </a:rPr>
              <a:t>their</a:t>
            </a:r>
            <a:r>
              <a:rPr lang="nl-NL" dirty="0">
                <a:cs typeface="Arial" panose="020B0604020202020204" pitchFamily="34" charset="0"/>
              </a:rPr>
              <a:t> first letter is </a:t>
            </a:r>
            <a:r>
              <a:rPr lang="nl-NL" dirty="0" err="1">
                <a:cs typeface="Arial" panose="020B0604020202020204" pitchFamily="34" charset="0"/>
              </a:rPr>
              <a:t>lowercase</a:t>
            </a:r>
            <a:r>
              <a:rPr lang="nl-NL" dirty="0">
                <a:cs typeface="Arial" panose="020B0604020202020204" pitchFamily="34" charset="0"/>
              </a:rPr>
              <a:t>. Later </a:t>
            </a:r>
            <a:r>
              <a:rPr lang="nl-NL" dirty="0" err="1">
                <a:cs typeface="Arial" panose="020B0604020202020204" pitchFamily="34" charset="0"/>
              </a:rPr>
              <a:t>we’ll</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Wrapper</a:t>
            </a:r>
            <a:r>
              <a:rPr lang="nl-NL" dirty="0">
                <a:cs typeface="Arial" panose="020B0604020202020204" pitchFamily="34" charset="0"/>
              </a:rPr>
              <a:t> classes.</a:t>
            </a:r>
          </a:p>
          <a:p>
            <a:endParaRPr lang="nl-NL" dirty="0">
              <a:cs typeface="Arial" panose="020B0604020202020204" pitchFamily="34" charset="0"/>
            </a:endParaRPr>
          </a:p>
          <a:p>
            <a:r>
              <a:rPr lang="nl-NL" dirty="0" err="1">
                <a:cs typeface="Arial" panose="020B0604020202020204" pitchFamily="34" charset="0"/>
              </a:rPr>
              <a:t>Primitive</a:t>
            </a:r>
            <a:r>
              <a:rPr lang="nl-NL" dirty="0">
                <a:cs typeface="Arial" panose="020B0604020202020204" pitchFamily="34" charset="0"/>
              </a:rPr>
              <a:t> data types </a:t>
            </a:r>
            <a:r>
              <a:rPr lang="nl-NL" dirty="0" err="1">
                <a:cs typeface="Arial" panose="020B0604020202020204" pitchFamily="34" charset="0"/>
              </a:rPr>
              <a:t>always</a:t>
            </a:r>
            <a:r>
              <a:rPr lang="nl-NL" dirty="0">
                <a:cs typeface="Arial" panose="020B0604020202020204" pitchFamily="34" charset="0"/>
              </a:rPr>
              <a:t> have a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cannot</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b="1" dirty="0" err="1">
                <a:cs typeface="Arial" panose="020B0604020202020204" pitchFamily="34" charset="0"/>
              </a:rPr>
              <a:t>null</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initialized</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have a default </a:t>
            </a:r>
            <a:r>
              <a:rPr lang="nl-NL" dirty="0" err="1">
                <a:cs typeface="Arial" panose="020B0604020202020204" pitchFamily="34" charset="0"/>
              </a:rPr>
              <a:t>value</a:t>
            </a:r>
            <a:r>
              <a:rPr lang="nl-NL" dirty="0">
                <a:cs typeface="Arial" panose="020B0604020202020204" pitchFamily="34" charset="0"/>
              </a:rPr>
              <a:t>.</a:t>
            </a:r>
          </a:p>
        </p:txBody>
      </p:sp>
      <p:sp>
        <p:nvSpPr>
          <p:cNvPr id="9" name="Tekstvak 6">
            <a:extLst>
              <a:ext uri="{FF2B5EF4-FFF2-40B4-BE49-F238E27FC236}">
                <a16:creationId xmlns:a16="http://schemas.microsoft.com/office/drawing/2014/main" id="{D5FEFE97-1C53-8042-BDB7-D3E6B66FF0A9}"/>
              </a:ext>
            </a:extLst>
          </p:cNvPr>
          <p:cNvSpPr txBox="1"/>
          <p:nvPr/>
        </p:nvSpPr>
        <p:spPr>
          <a:xfrm>
            <a:off x="580433" y="3448447"/>
            <a:ext cx="10628671" cy="646331"/>
          </a:xfrm>
          <a:prstGeom prst="rect">
            <a:avLst/>
          </a:prstGeom>
          <a:noFill/>
        </p:spPr>
        <p:txBody>
          <a:bodyPr wrap="square" rtlCol="0">
            <a:spAutoFit/>
          </a:bodyPr>
          <a:lstStyle/>
          <a:p>
            <a:r>
              <a:rPr lang="nl-NL" dirty="0">
                <a:cs typeface="Arial" panose="020B0604020202020204" pitchFamily="34" charset="0"/>
              </a:rPr>
              <a:t>The basic </a:t>
            </a:r>
            <a:r>
              <a:rPr lang="nl-NL" dirty="0" err="1">
                <a:cs typeface="Arial" panose="020B0604020202020204" pitchFamily="34" charset="0"/>
              </a:rPr>
              <a:t>difference</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a:t>
            </a:r>
            <a:r>
              <a:rPr lang="nl-NL" dirty="0" err="1">
                <a:cs typeface="Arial" panose="020B0604020202020204" pitchFamily="34" charset="0"/>
              </a:rPr>
              <a:t>them</a:t>
            </a:r>
            <a:r>
              <a:rPr lang="nl-NL" dirty="0">
                <a:cs typeface="Arial" panose="020B0604020202020204" pitchFamily="34" charset="0"/>
              </a:rPr>
              <a:t> is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size</a:t>
            </a:r>
            <a:r>
              <a:rPr lang="nl-NL" dirty="0">
                <a:cs typeface="Arial" panose="020B0604020202020204" pitchFamily="34" charset="0"/>
              </a:rPr>
              <a:t> of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contain</a:t>
            </a:r>
            <a:r>
              <a:rPr lang="nl-NL" dirty="0">
                <a:cs typeface="Arial" panose="020B0604020202020204" pitchFamily="34" charset="0"/>
              </a:rPr>
              <a:t> or </a:t>
            </a:r>
            <a:r>
              <a:rPr lang="nl-NL" dirty="0" err="1">
                <a:cs typeface="Arial" panose="020B0604020202020204" pitchFamily="34" charset="0"/>
              </a:rPr>
              <a:t>whether</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t>contain</a:t>
            </a:r>
            <a:r>
              <a:rPr lang="nl-NL" dirty="0">
                <a:cs typeface="Arial" panose="020B0604020202020204" pitchFamily="34" charset="0"/>
              </a:rPr>
              <a:t> </a:t>
            </a:r>
            <a:r>
              <a:rPr lang="nl-NL" dirty="0" err="1">
                <a:cs typeface="Arial" panose="020B0604020202020204" pitchFamily="34" charset="0"/>
              </a:rPr>
              <a:t>decimals</a:t>
            </a:r>
            <a:r>
              <a:rPr lang="nl-NL" dirty="0">
                <a:cs typeface="Arial" panose="020B0604020202020204" pitchFamily="34" charset="0"/>
              </a:rPr>
              <a:t> or </a:t>
            </a:r>
            <a:r>
              <a:rPr lang="nl-NL" dirty="0" err="1">
                <a:cs typeface="Arial" panose="020B0604020202020204" pitchFamily="34" charset="0"/>
              </a:rPr>
              <a:t>not</a:t>
            </a:r>
            <a:r>
              <a:rPr lang="nl-NL" dirty="0">
                <a:cs typeface="Arial" panose="020B0604020202020204" pitchFamily="34" charset="0"/>
              </a:rPr>
              <a:t>.</a:t>
            </a:r>
          </a:p>
        </p:txBody>
      </p:sp>
    </p:spTree>
    <p:extLst>
      <p:ext uri="{BB962C8B-B14F-4D97-AF65-F5344CB8AC3E}">
        <p14:creationId xmlns:p14="http://schemas.microsoft.com/office/powerpoint/2010/main" val="28702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err="1">
                <a:latin typeface="Arial" panose="020B0604020202020204" pitchFamily="34" charset="0"/>
                <a:cs typeface="Arial" panose="020B0604020202020204" pitchFamily="34" charset="0"/>
              </a:rPr>
              <a:t>Function</a:t>
            </a:r>
            <a:r>
              <a:rPr lang="nl-NL" b="1" dirty="0">
                <a:latin typeface="Arial" panose="020B0604020202020204" pitchFamily="34" charset="0"/>
                <a:cs typeface="Arial" panose="020B0604020202020204" pitchFamily="34" charset="0"/>
              </a:rPr>
              <a:t> </a:t>
            </a:r>
            <a:r>
              <a:rPr lang="nl-NL" b="1" dirty="0" err="1">
                <a:latin typeface="Arial" panose="020B0604020202020204" pitchFamily="34" charset="0"/>
                <a:cs typeface="Arial" panose="020B0604020202020204" pitchFamily="34" charset="0"/>
              </a:rPr>
              <a:t>and</a:t>
            </a:r>
            <a:r>
              <a:rPr lang="nl-NL" b="1" dirty="0">
                <a:latin typeface="Arial" panose="020B0604020202020204" pitchFamily="34" charset="0"/>
                <a:cs typeface="Arial" panose="020B0604020202020204" pitchFamily="34" charset="0"/>
              </a:rPr>
              <a:t> default </a:t>
            </a:r>
            <a:r>
              <a:rPr lang="nl-NL" b="1" dirty="0" err="1">
                <a:latin typeface="Arial" panose="020B0604020202020204" pitchFamily="34" charset="0"/>
                <a:cs typeface="Arial" panose="020B0604020202020204" pitchFamily="34" charset="0"/>
              </a:rPr>
              <a:t>value</a:t>
            </a:r>
            <a:r>
              <a:rPr lang="nl-NL" b="1" dirty="0">
                <a:latin typeface="Arial" panose="020B0604020202020204" pitchFamily="34" charset="0"/>
                <a:cs typeface="Arial" panose="020B0604020202020204" pitchFamily="34" charset="0"/>
              </a:rPr>
              <a:t> of data types </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pic>
        <p:nvPicPr>
          <p:cNvPr id="3" name="Picture 2">
            <a:extLst>
              <a:ext uri="{FF2B5EF4-FFF2-40B4-BE49-F238E27FC236}">
                <a16:creationId xmlns:a16="http://schemas.microsoft.com/office/drawing/2014/main" id="{25A86ABE-5E38-2246-8246-6AB815AB13EF}"/>
              </a:ext>
            </a:extLst>
          </p:cNvPr>
          <p:cNvPicPr>
            <a:picLocks noChangeAspect="1"/>
          </p:cNvPicPr>
          <p:nvPr/>
        </p:nvPicPr>
        <p:blipFill>
          <a:blip r:embed="rId3"/>
          <a:stretch>
            <a:fillRect/>
          </a:stretch>
        </p:blipFill>
        <p:spPr>
          <a:xfrm>
            <a:off x="2072349" y="2056448"/>
            <a:ext cx="6762731" cy="4307472"/>
          </a:xfrm>
          <a:prstGeom prst="rect">
            <a:avLst/>
          </a:prstGeom>
        </p:spPr>
      </p:pic>
    </p:spTree>
    <p:extLst>
      <p:ext uri="{BB962C8B-B14F-4D97-AF65-F5344CB8AC3E}">
        <p14:creationId xmlns:p14="http://schemas.microsoft.com/office/powerpoint/2010/main" val="333424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Scope</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3139321"/>
          </a:xfrm>
          <a:prstGeom prst="rect">
            <a:avLst/>
          </a:prstGeom>
          <a:noFill/>
        </p:spPr>
        <p:txBody>
          <a:bodyPr wrap="square" rtlCol="0">
            <a:spAutoFit/>
          </a:bodyPr>
          <a:lstStyle/>
          <a:p>
            <a:r>
              <a:rPr lang="nl-NL" dirty="0">
                <a:cs typeface="Arial" panose="020B0604020202020204" pitchFamily="34" charset="0"/>
              </a:rPr>
              <a:t>Variables </a:t>
            </a:r>
            <a:r>
              <a:rPr lang="nl-NL" dirty="0" err="1">
                <a:cs typeface="Arial" panose="020B0604020202020204" pitchFamily="34" charset="0"/>
              </a:rPr>
              <a:t>within</a:t>
            </a:r>
            <a:r>
              <a:rPr lang="nl-NL" dirty="0">
                <a:cs typeface="Arial" panose="020B0604020202020204" pitchFamily="34" charset="0"/>
              </a:rPr>
              <a:t> a Java class </a:t>
            </a:r>
            <a:r>
              <a:rPr lang="nl-NL" dirty="0" err="1">
                <a:cs typeface="Arial" panose="020B0604020202020204" pitchFamily="34" charset="0"/>
              </a:rPr>
              <a:t>can</a:t>
            </a:r>
            <a:r>
              <a:rPr lang="nl-NL" dirty="0">
                <a:cs typeface="Arial" panose="020B0604020202020204" pitchFamily="34" charset="0"/>
              </a:rPr>
              <a:t> have different scopes. </a:t>
            </a:r>
          </a:p>
          <a:p>
            <a:r>
              <a:rPr lang="en-US" dirty="0"/>
              <a:t>Scope of a variable is the part of the program where the variable is accessible. </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Often</a:t>
            </a:r>
            <a:r>
              <a:rPr lang="nl-NL" dirty="0">
                <a:cs typeface="Arial" panose="020B0604020202020204" pitchFamily="34" charset="0"/>
              </a:rPr>
              <a:t> </a:t>
            </a:r>
            <a:r>
              <a:rPr lang="nl-NL" dirty="0" err="1">
                <a:cs typeface="Arial" panose="020B0604020202020204" pitchFamily="34" charset="0"/>
              </a:rPr>
              <a:t>declared</a:t>
            </a:r>
            <a:r>
              <a:rPr lang="nl-NL" dirty="0">
                <a:cs typeface="Arial" panose="020B0604020202020204" pitchFamily="34" charset="0"/>
              </a:rPr>
              <a:t> </a:t>
            </a:r>
            <a:r>
              <a:rPr lang="nl-NL" dirty="0" err="1">
                <a:cs typeface="Arial" panose="020B0604020202020204" pitchFamily="34" charset="0"/>
              </a:rPr>
              <a:t>within</a:t>
            </a:r>
            <a:r>
              <a:rPr lang="nl-NL" dirty="0">
                <a:cs typeface="Arial" panose="020B0604020202020204" pitchFamily="34" charset="0"/>
              </a:rPr>
              <a:t> a block, </a:t>
            </a:r>
            <a:r>
              <a:rPr lang="nl-NL" dirty="0" err="1">
                <a:cs typeface="Arial" panose="020B0604020202020204" pitchFamily="34" charset="0"/>
              </a:rPr>
              <a:t>usually</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 },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addressed</a:t>
            </a:r>
            <a:r>
              <a:rPr lang="nl-NL" dirty="0">
                <a:cs typeface="Arial" panose="020B0604020202020204" pitchFamily="34" charset="0"/>
              </a:rPr>
              <a:t> </a:t>
            </a:r>
            <a:r>
              <a:rPr lang="nl-NL" dirty="0" err="1">
                <a:cs typeface="Arial" panose="020B0604020202020204" pitchFamily="34" charset="0"/>
              </a:rPr>
              <a:t>there</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Several</a:t>
            </a:r>
            <a:r>
              <a:rPr lang="nl-NL" dirty="0">
                <a:cs typeface="Arial" panose="020B0604020202020204" pitchFamily="34" charset="0"/>
              </a:rPr>
              <a:t> scopes:</a:t>
            </a:r>
          </a:p>
          <a:p>
            <a:pPr marL="285750" indent="-285750">
              <a:buFontTx/>
              <a:buChar char="-"/>
            </a:pPr>
            <a:r>
              <a:rPr lang="nl-NL" dirty="0">
                <a:cs typeface="Arial" panose="020B0604020202020204" pitchFamily="34" charset="0"/>
              </a:rPr>
              <a:t>Class scope</a:t>
            </a:r>
          </a:p>
          <a:p>
            <a:pPr marL="285750" indent="-285750">
              <a:buFontTx/>
              <a:buChar char="-"/>
            </a:pPr>
            <a:r>
              <a:rPr lang="nl-NL" dirty="0">
                <a:cs typeface="Arial" panose="020B0604020202020204" pitchFamily="34" charset="0"/>
              </a:rPr>
              <a:t>Method level scope</a:t>
            </a:r>
          </a:p>
          <a:p>
            <a:pPr marL="285750" indent="-285750">
              <a:buFontTx/>
              <a:buChar char="-"/>
            </a:pPr>
            <a:r>
              <a:rPr lang="nl-NL" dirty="0">
                <a:cs typeface="Arial" panose="020B0604020202020204" pitchFamily="34" charset="0"/>
              </a:rPr>
              <a:t>Block scope</a:t>
            </a:r>
          </a:p>
          <a:p>
            <a:pPr marL="285750" indent="-285750">
              <a:buFontTx/>
              <a:buChar char="-"/>
            </a:pPr>
            <a:endParaRPr lang="nl-NL" dirty="0">
              <a:cs typeface="Arial" panose="020B0604020202020204" pitchFamily="34" charset="0"/>
            </a:endParaRPr>
          </a:p>
          <a:p>
            <a:r>
              <a:rPr lang="nl-NL" dirty="0">
                <a:cs typeface="Arial" panose="020B0604020202020204" pitchFamily="34" charset="0"/>
              </a:rPr>
              <a:t>See </a:t>
            </a:r>
            <a:r>
              <a:rPr lang="nl-NL" dirty="0" err="1">
                <a:cs typeface="Arial" panose="020B0604020202020204" pitchFamily="34" charset="0"/>
              </a:rPr>
              <a:t>example</a:t>
            </a:r>
            <a:r>
              <a:rPr lang="nl-NL" dirty="0">
                <a:cs typeface="Arial" panose="020B0604020202020204" pitchFamily="34" charset="0"/>
              </a:rPr>
              <a:t>.</a:t>
            </a:r>
          </a:p>
        </p:txBody>
      </p:sp>
    </p:spTree>
    <p:extLst>
      <p:ext uri="{BB962C8B-B14F-4D97-AF65-F5344CB8AC3E}">
        <p14:creationId xmlns:p14="http://schemas.microsoft.com/office/powerpoint/2010/main" val="370278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pic>
        <p:nvPicPr>
          <p:cNvPr id="5" name="Picture 4">
            <a:extLst>
              <a:ext uri="{FF2B5EF4-FFF2-40B4-BE49-F238E27FC236}">
                <a16:creationId xmlns:a16="http://schemas.microsoft.com/office/drawing/2014/main" id="{6AFADE0E-0DC2-7441-B2E2-836D16ADB7AC}"/>
              </a:ext>
            </a:extLst>
          </p:cNvPr>
          <p:cNvPicPr>
            <a:picLocks noChangeAspect="1"/>
          </p:cNvPicPr>
          <p:nvPr/>
        </p:nvPicPr>
        <p:blipFill>
          <a:blip r:embed="rId3"/>
          <a:stretch>
            <a:fillRect/>
          </a:stretch>
        </p:blipFill>
        <p:spPr>
          <a:xfrm>
            <a:off x="3908831" y="3002692"/>
            <a:ext cx="6609033" cy="3657133"/>
          </a:xfrm>
          <a:prstGeom prst="rect">
            <a:avLst/>
          </a:prstGeom>
        </p:spPr>
      </p:pic>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0653879" cy="1477328"/>
          </a:xfrm>
          <a:prstGeom prst="rect">
            <a:avLst/>
          </a:prstGeom>
          <a:noFill/>
        </p:spPr>
        <p:txBody>
          <a:bodyPr wrap="none" rtlCol="0">
            <a:spAutoFit/>
          </a:bodyPr>
          <a:lstStyle/>
          <a:p>
            <a:r>
              <a:rPr lang="en-US" dirty="0"/>
              <a:t>In the </a:t>
            </a:r>
            <a:r>
              <a:rPr lang="en-US" b="1" dirty="0"/>
              <a:t>Java</a:t>
            </a:r>
            <a:r>
              <a:rPr lang="en-US" dirty="0"/>
              <a:t> programming language, a </a:t>
            </a:r>
            <a:r>
              <a:rPr lang="en-US" b="1" dirty="0"/>
              <a:t>keyword</a:t>
            </a:r>
            <a:r>
              <a:rPr lang="en-US" dirty="0"/>
              <a:t> is one of 50 reserved words that have a </a:t>
            </a:r>
          </a:p>
          <a:p>
            <a:r>
              <a:rPr lang="en-US" dirty="0"/>
              <a:t>predefined meaning in the language; </a:t>
            </a:r>
          </a:p>
          <a:p>
            <a:endParaRPr lang="en-US" dirty="0"/>
          </a:p>
          <a:p>
            <a:r>
              <a:rPr lang="en-US" dirty="0"/>
              <a:t>Because of this, programmers cannot use </a:t>
            </a:r>
            <a:r>
              <a:rPr lang="en-US" b="1" dirty="0"/>
              <a:t>keywords</a:t>
            </a:r>
            <a:r>
              <a:rPr lang="en-US" dirty="0"/>
              <a:t> as names for variables, methods, classes, </a:t>
            </a:r>
          </a:p>
          <a:p>
            <a:r>
              <a:rPr lang="en-US" dirty="0"/>
              <a:t>or as any other identifier.</a:t>
            </a:r>
          </a:p>
        </p:txBody>
      </p:sp>
    </p:spTree>
    <p:extLst>
      <p:ext uri="{BB962C8B-B14F-4D97-AF65-F5344CB8AC3E}">
        <p14:creationId xmlns:p14="http://schemas.microsoft.com/office/powerpoint/2010/main" val="2382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1022569" cy="923330"/>
          </a:xfrm>
          <a:prstGeom prst="rect">
            <a:avLst/>
          </a:prstGeom>
          <a:noFill/>
        </p:spPr>
        <p:txBody>
          <a:bodyPr wrap="none" rtlCol="0">
            <a:spAutoFit/>
          </a:bodyPr>
          <a:lstStyle/>
          <a:p>
            <a:r>
              <a:rPr lang="en-US" dirty="0"/>
              <a:t>The compiler will complain when using one of the reserved keywords. The reserved keywords can</a:t>
            </a:r>
          </a:p>
          <a:p>
            <a:r>
              <a:rPr lang="en-US" dirty="0"/>
              <a:t>be grouped to have a better understanding:</a:t>
            </a:r>
          </a:p>
          <a:p>
            <a:endParaRPr lang="en-US" dirty="0"/>
          </a:p>
        </p:txBody>
      </p:sp>
      <p:pic>
        <p:nvPicPr>
          <p:cNvPr id="7" name="Picture 6">
            <a:extLst>
              <a:ext uri="{FF2B5EF4-FFF2-40B4-BE49-F238E27FC236}">
                <a16:creationId xmlns:a16="http://schemas.microsoft.com/office/drawing/2014/main" id="{71A04228-6235-D14D-874A-D2593100E566}"/>
              </a:ext>
            </a:extLst>
          </p:cNvPr>
          <p:cNvPicPr>
            <a:picLocks noChangeAspect="1"/>
          </p:cNvPicPr>
          <p:nvPr/>
        </p:nvPicPr>
        <p:blipFill>
          <a:blip r:embed="rId3"/>
          <a:stretch>
            <a:fillRect/>
          </a:stretch>
        </p:blipFill>
        <p:spPr>
          <a:xfrm>
            <a:off x="2286000" y="2536758"/>
            <a:ext cx="8534400" cy="3632200"/>
          </a:xfrm>
          <a:prstGeom prst="rect">
            <a:avLst/>
          </a:prstGeom>
        </p:spPr>
      </p:pic>
    </p:spTree>
    <p:extLst>
      <p:ext uri="{BB962C8B-B14F-4D97-AF65-F5344CB8AC3E}">
        <p14:creationId xmlns:p14="http://schemas.microsoft.com/office/powerpoint/2010/main" val="28358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464410" cy="369332"/>
          </a:xfrm>
          <a:prstGeom prst="rect">
            <a:avLst/>
          </a:prstGeom>
          <a:noFill/>
        </p:spPr>
        <p:txBody>
          <a:bodyPr wrap="none" rtlCol="0">
            <a:spAutoFit/>
          </a:bodyPr>
          <a:lstStyle/>
          <a:p>
            <a:r>
              <a:rPr lang="en-US" b="1" dirty="0"/>
              <a:t>1. OVERVIEW JAVA – CLASSES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970318"/>
          </a:xfrm>
          <a:prstGeom prst="rect">
            <a:avLst/>
          </a:prstGeom>
          <a:noFill/>
        </p:spPr>
        <p:txBody>
          <a:bodyPr wrap="square" rtlCol="0">
            <a:spAutoFit/>
          </a:bodyPr>
          <a:lstStyle/>
          <a:p>
            <a:r>
              <a:rPr lang="en-US" dirty="0"/>
              <a:t>In Java programs, classes are the basic building blocks. When defining a </a:t>
            </a:r>
            <a:r>
              <a:rPr lang="en-US" i="1" dirty="0"/>
              <a:t>class</a:t>
            </a:r>
            <a:r>
              <a:rPr lang="en-US" dirty="0"/>
              <a:t>, you describe all the parts and characteristics of one of those building blocks. </a:t>
            </a:r>
          </a:p>
          <a:p>
            <a:endParaRPr lang="en-US" dirty="0"/>
          </a:p>
          <a:p>
            <a:r>
              <a:rPr lang="en-US" dirty="0"/>
              <a:t>A class is a definition contained in a file with the .java extension.</a:t>
            </a:r>
          </a:p>
          <a:p>
            <a:r>
              <a:rPr lang="en-US" dirty="0"/>
              <a:t>Often each class resides in it’s own file, however it is also possible to create a new class in an existing class-file. These classes are called inner-classes and are often used when we need to group some data which only is needed in the outer-class.</a:t>
            </a:r>
          </a:p>
          <a:p>
            <a:endParaRPr lang="en-US" dirty="0"/>
          </a:p>
          <a:p>
            <a:r>
              <a:rPr lang="en-US" dirty="0"/>
              <a:t>See example for inner class.</a:t>
            </a:r>
          </a:p>
          <a:p>
            <a:endParaRPr lang="en-US" dirty="0"/>
          </a:p>
          <a:p>
            <a:r>
              <a:rPr lang="en-US" dirty="0"/>
              <a:t>There’s a big difference between a class and a object (instance).</a:t>
            </a:r>
          </a:p>
          <a:p>
            <a:r>
              <a:rPr lang="en-US" dirty="0"/>
              <a:t>A </a:t>
            </a:r>
            <a:r>
              <a:rPr lang="en-US" b="1" dirty="0"/>
              <a:t>class</a:t>
            </a:r>
            <a:r>
              <a:rPr lang="en-US" dirty="0"/>
              <a:t> is a definition of the data, contained in a file. There is always </a:t>
            </a:r>
            <a:r>
              <a:rPr lang="en-US" b="1" dirty="0"/>
              <a:t>1 </a:t>
            </a:r>
            <a:r>
              <a:rPr lang="en-US" dirty="0"/>
              <a:t>class.</a:t>
            </a:r>
          </a:p>
          <a:p>
            <a:r>
              <a:rPr lang="en-US" dirty="0"/>
              <a:t>An </a:t>
            </a:r>
            <a:r>
              <a:rPr lang="en-US" b="1" dirty="0"/>
              <a:t>object</a:t>
            </a:r>
            <a:r>
              <a:rPr lang="en-US" dirty="0"/>
              <a:t> is a concrete example of a class. There can be multiple objects.</a:t>
            </a:r>
          </a:p>
          <a:p>
            <a:endParaRPr lang="nl-NL" dirty="0">
              <a:cs typeface="Arial" panose="020B0604020202020204" pitchFamily="34" charset="0"/>
            </a:endParaRPr>
          </a:p>
        </p:txBody>
      </p:sp>
    </p:spTree>
    <p:extLst>
      <p:ext uri="{BB962C8B-B14F-4D97-AF65-F5344CB8AC3E}">
        <p14:creationId xmlns:p14="http://schemas.microsoft.com/office/powerpoint/2010/main" val="1290598329"/>
      </p:ext>
    </p:extLst>
  </p:cSld>
  <p:clrMapOvr>
    <a:masterClrMapping/>
  </p:clrMapOvr>
</p:sld>
</file>

<file path=ppt/theme/theme1.xml><?xml version="1.0" encoding="utf-8"?>
<a:theme xmlns:a="http://schemas.openxmlformats.org/drawingml/2006/main" name="Condensspoor">
  <a:themeElements>
    <a:clrScheme name="Condensspo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ndensspo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densspo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{4648E529-F4EE-644D-997D-F00413EED351}tf10001079</Template>
  <TotalTime>7462</TotalTime>
  <Words>1166</Words>
  <Application>Microsoft Macintosh PowerPoint</Application>
  <PresentationFormat>Widescreen</PresentationFormat>
  <Paragraphs>206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Condensspoor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M.R. Aalten</dc:creator>
  <cp:lastModifiedBy>Richard Aalten</cp:lastModifiedBy>
  <cp:revision>46</cp:revision>
  <dcterms:created xsi:type="dcterms:W3CDTF">2018-09-12T18:51:04Z</dcterms:created>
  <dcterms:modified xsi:type="dcterms:W3CDTF">2018-09-30T12:41:42Z</dcterms:modified>
</cp:coreProperties>
</file>