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5" r:id="rId1"/>
  </p:sldMasterIdLst>
  <p:notesMasterIdLst>
    <p:notesMasterId r:id="rId23"/>
  </p:notesMasterIdLst>
  <p:sldIdLst>
    <p:sldId id="256" r:id="rId2"/>
    <p:sldId id="266" r:id="rId3"/>
    <p:sldId id="267" r:id="rId4"/>
    <p:sldId id="269" r:id="rId5"/>
    <p:sldId id="270" r:id="rId6"/>
    <p:sldId id="271" r:id="rId7"/>
    <p:sldId id="268" r:id="rId8"/>
    <p:sldId id="272" r:id="rId9"/>
    <p:sldId id="273" r:id="rId10"/>
    <p:sldId id="274" r:id="rId11"/>
    <p:sldId id="285" r:id="rId12"/>
    <p:sldId id="286" r:id="rId13"/>
    <p:sldId id="287" r:id="rId14"/>
    <p:sldId id="288" r:id="rId15"/>
    <p:sldId id="289" r:id="rId16"/>
    <p:sldId id="275" r:id="rId17"/>
    <p:sldId id="290" r:id="rId18"/>
    <p:sldId id="291" r:id="rId19"/>
    <p:sldId id="292" r:id="rId20"/>
    <p:sldId id="276" r:id="rId21"/>
    <p:sldId id="293"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2"/>
    <p:restoredTop sz="94691"/>
  </p:normalViewPr>
  <p:slideViewPr>
    <p:cSldViewPr snapToGrid="0" snapToObjects="1">
      <p:cViewPr varScale="1">
        <p:scale>
          <a:sx n="155" d="100"/>
          <a:sy n="155" d="100"/>
        </p:scale>
        <p:origin x="44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2C8A-1BFC-3A4F-8177-79563147D400}" type="datetimeFigureOut">
              <a:rPr lang="nl-NL" smtClean="0"/>
              <a:t>02-10-18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DCD0E-FEAD-3346-9C91-3E8A15FA4B48}" type="slidenum">
              <a:rPr lang="nl-NL" smtClean="0"/>
              <a:t>‹#›</a:t>
            </a:fld>
            <a:endParaRPr lang="nl-NL"/>
          </a:p>
        </p:txBody>
      </p:sp>
    </p:spTree>
    <p:extLst>
      <p:ext uri="{BB962C8B-B14F-4D97-AF65-F5344CB8AC3E}">
        <p14:creationId xmlns:p14="http://schemas.microsoft.com/office/powerpoint/2010/main" val="32628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1</a:t>
            </a:fld>
            <a:endParaRPr lang="nl-NL"/>
          </a:p>
        </p:txBody>
      </p:sp>
    </p:spTree>
    <p:extLst>
      <p:ext uri="{BB962C8B-B14F-4D97-AF65-F5344CB8AC3E}">
        <p14:creationId xmlns:p14="http://schemas.microsoft.com/office/powerpoint/2010/main" val="12984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3</a:t>
            </a:fld>
            <a:endParaRPr lang="nl-NL"/>
          </a:p>
        </p:txBody>
      </p:sp>
    </p:spTree>
    <p:extLst>
      <p:ext uri="{BB962C8B-B14F-4D97-AF65-F5344CB8AC3E}">
        <p14:creationId xmlns:p14="http://schemas.microsoft.com/office/powerpoint/2010/main" val="312599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DCD0E-FEAD-3346-9C91-3E8A15FA4B48}" type="slidenum">
              <a:rPr lang="nl-NL" smtClean="0"/>
              <a:t>4</a:t>
            </a:fld>
            <a:endParaRPr lang="nl-NL"/>
          </a:p>
        </p:txBody>
      </p:sp>
    </p:spTree>
    <p:extLst>
      <p:ext uri="{BB962C8B-B14F-4D97-AF65-F5344CB8AC3E}">
        <p14:creationId xmlns:p14="http://schemas.microsoft.com/office/powerpoint/2010/main" val="4220446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nl-NL"/>
              <a:t>Klik om stijl te bewerken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1CE9C3-58B9-7848-AEC7-8D07D1C442C6}" type="datetime1">
              <a:rPr lang="nl-NL" smtClean="0"/>
              <a:t>02-10-18</a:t>
            </a:fld>
            <a:endParaRPr lang="nl-NL"/>
          </a:p>
        </p:txBody>
      </p:sp>
      <p:sp>
        <p:nvSpPr>
          <p:cNvPr id="5" name="Footer Placeholder 4"/>
          <p:cNvSpPr>
            <a:spLocks noGrp="1"/>
          </p:cNvSpPr>
          <p:nvPr>
            <p:ph type="ftr" sz="quarter" idx="11"/>
          </p:nvPr>
        </p:nvSpPr>
        <p:spPr>
          <a:xfrm>
            <a:off x="1371600" y="4323845"/>
            <a:ext cx="6400800" cy="365125"/>
          </a:xfrm>
        </p:spPr>
        <p:txBody>
          <a:bodyPr/>
          <a:lstStyle/>
          <a:p>
            <a:endParaRPr lang="nl-NL"/>
          </a:p>
        </p:txBody>
      </p:sp>
      <p:sp>
        <p:nvSpPr>
          <p:cNvPr id="6" name="Slide Number Placeholder 5"/>
          <p:cNvSpPr>
            <a:spLocks noGrp="1"/>
          </p:cNvSpPr>
          <p:nvPr>
            <p:ph type="sldNum" sz="quarter" idx="12"/>
          </p:nvPr>
        </p:nvSpPr>
        <p:spPr>
          <a:xfrm>
            <a:off x="8077200" y="1430866"/>
            <a:ext cx="2743200"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65309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2547447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9155734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nl-NL"/>
              <a:t>Klik om stijl te bewerken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a:xfrm>
            <a:off x="685800" y="379941"/>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90625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a:xfrm>
            <a:off x="685800" y="378883"/>
            <a:ext cx="6991492" cy="365125"/>
          </a:xfrm>
        </p:spPr>
        <p:txBody>
          <a:bodyPr/>
          <a:lstStyle/>
          <a:p>
            <a:endParaRPr lang="nl-NL"/>
          </a:p>
        </p:txBody>
      </p:sp>
      <p:sp>
        <p:nvSpPr>
          <p:cNvPr id="7" name="Slide Number Placeholder 6"/>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982962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nl-NL"/>
              <a:t>Klik om stijl te bewerken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02-10-18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7019307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nl-NL"/>
              <a:t>Klik om stijl te bewerken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dirty="0"/>
          </a:p>
        </p:txBody>
      </p:sp>
      <p:sp>
        <p:nvSpPr>
          <p:cNvPr id="3" name="Date Placeholder 2"/>
          <p:cNvSpPr>
            <a:spLocks noGrp="1"/>
          </p:cNvSpPr>
          <p:nvPr>
            <p:ph type="dt" sz="half" idx="10"/>
          </p:nvPr>
        </p:nvSpPr>
        <p:spPr/>
        <p:txBody>
          <a:bodyPr/>
          <a:lstStyle/>
          <a:p>
            <a:fld id="{E500BA9B-537A-EE4B-B113-3A2907BFA681}" type="datetime1">
              <a:rPr lang="nl-NL" smtClean="0"/>
              <a:t>02-10-18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5986899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02-10-18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473829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500BA9B-537A-EE4B-B113-3A2907BFA681}" type="datetime1">
              <a:rPr lang="nl-NL" smtClean="0"/>
              <a:t>02-10-18</a:t>
            </a:fld>
            <a:endParaRPr lang="nl-NL"/>
          </a:p>
        </p:txBody>
      </p:sp>
      <p:sp>
        <p:nvSpPr>
          <p:cNvPr id="5" name="Footer Placeholder 4"/>
          <p:cNvSpPr>
            <a:spLocks noGrp="1"/>
          </p:cNvSpPr>
          <p:nvPr>
            <p:ph type="ftr" sz="quarter" idx="11"/>
          </p:nvPr>
        </p:nvSpPr>
        <p:spPr>
          <a:xfrm>
            <a:off x="685800" y="381000"/>
            <a:ext cx="6991492" cy="36512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28426997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E500BA9B-537A-EE4B-B113-3A2907BFA681}" type="datetime1">
              <a:rPr lang="nl-NL" smtClean="0"/>
              <a:t>02-10-18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1612674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nl-NL"/>
              <a:t>Klik om stijl te bewerken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659729-C882-AB47-8746-AAD4D50DCC53}" type="datetime1">
              <a:rPr lang="nl-NL" smtClean="0"/>
              <a:t>02-10-18</a:t>
            </a:fld>
            <a:endParaRPr lang="nl-NL"/>
          </a:p>
        </p:txBody>
      </p:sp>
      <p:sp>
        <p:nvSpPr>
          <p:cNvPr id="5" name="Footer Placeholder 4"/>
          <p:cNvSpPr>
            <a:spLocks noGrp="1"/>
          </p:cNvSpPr>
          <p:nvPr>
            <p:ph type="ftr" sz="quarter" idx="11"/>
          </p:nvPr>
        </p:nvSpPr>
        <p:spPr>
          <a:xfrm>
            <a:off x="685800" y="381001"/>
            <a:ext cx="6991492" cy="364065"/>
          </a:xfrm>
        </p:spPr>
        <p:txBody>
          <a:bodyPr/>
          <a:lstStyle/>
          <a:p>
            <a:endParaRPr lang="nl-NL"/>
          </a:p>
        </p:txBody>
      </p:sp>
      <p:sp>
        <p:nvSpPr>
          <p:cNvPr id="6" name="Slide Number Placeholder 5"/>
          <p:cNvSpPr>
            <a:spLocks noGrp="1"/>
          </p:cNvSpPr>
          <p:nvPr>
            <p:ph type="sldNum" sz="quarter" idx="12"/>
          </p:nvPr>
        </p:nvSpPr>
        <p:spPr>
          <a:xfrm>
            <a:off x="10862452" y="381000"/>
            <a:ext cx="643748" cy="365125"/>
          </a:xfrm>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41537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261725157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nl-NL"/>
              <a:t>Klik om stijl te bewerken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85800" y="3132666"/>
            <a:ext cx="5311775" cy="3086019"/>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172200" y="3132666"/>
            <a:ext cx="5334000" cy="3086019"/>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E500BA9B-537A-EE4B-B113-3A2907BFA681}" type="datetime1">
              <a:rPr lang="nl-NL" smtClean="0"/>
              <a:t>02-10-18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9744529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75500E47-A985-014F-BE37-29DC7E2F5426}" type="datetime1">
              <a:rPr lang="nl-NL" smtClean="0"/>
              <a:t>02-10-18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32105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D011E-EFCD-C146-A8E9-939D69792899}" type="datetime1">
              <a:rPr lang="nl-NL" smtClean="0"/>
              <a:t>02-10-18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073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nl-NL"/>
              <a:t>Klik om stijl te bewerken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3432162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E500BA9B-537A-EE4B-B113-3A2907BFA681}" type="datetime1">
              <a:rPr lang="nl-NL" smtClean="0"/>
              <a:t>02-10-18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49F81993-47B1-3743-8AA2-20AB26FB445E}" type="slidenum">
              <a:rPr lang="nl-NL" smtClean="0"/>
              <a:t>‹#›</a:t>
            </a:fld>
            <a:endParaRPr lang="nl-NL"/>
          </a:p>
        </p:txBody>
      </p:sp>
    </p:spTree>
    <p:extLst>
      <p:ext uri="{BB962C8B-B14F-4D97-AF65-F5344CB8AC3E}">
        <p14:creationId xmlns:p14="http://schemas.microsoft.com/office/powerpoint/2010/main" val="17440250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00BA9B-537A-EE4B-B113-3A2907BFA681}" type="datetime1">
              <a:rPr lang="nl-NL" smtClean="0"/>
              <a:t>02-10-18</a:t>
            </a:fld>
            <a:endParaRPr lang="nl-N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F81993-47B1-3743-8AA2-20AB26FB445E}" type="slidenum">
              <a:rPr lang="nl-NL" smtClean="0"/>
              <a:t>‹#›</a:t>
            </a:fld>
            <a:endParaRPr lang="nl-NL"/>
          </a:p>
        </p:txBody>
      </p:sp>
    </p:spTree>
    <p:extLst>
      <p:ext uri="{BB962C8B-B14F-4D97-AF65-F5344CB8AC3E}">
        <p14:creationId xmlns:p14="http://schemas.microsoft.com/office/powerpoint/2010/main" val="269499179"/>
      </p:ext>
    </p:extLst>
  </p:cSld>
  <p:clrMap bg1="dk1" tx1="lt1" bg2="dk2" tx2="lt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 id="2147484179" r:id="rId14"/>
    <p:sldLayoutId id="2147484180" r:id="rId15"/>
    <p:sldLayoutId id="2147484181" r:id="rId16"/>
    <p:sldLayoutId id="2147484182"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580435" y="1705895"/>
            <a:ext cx="10454010" cy="2585323"/>
          </a:xfrm>
          <a:prstGeom prst="rect">
            <a:avLst/>
          </a:prstGeom>
          <a:noFill/>
        </p:spPr>
        <p:txBody>
          <a:bodyPr wrap="square" rtlCol="0">
            <a:spAutoFit/>
          </a:bodyPr>
          <a:lstStyle/>
          <a:p>
            <a:r>
              <a:rPr lang="nl-NL" dirty="0">
                <a:cs typeface="Arial" panose="020B0604020202020204" pitchFamily="34" charset="0"/>
              </a:rPr>
              <a:t>JAVA is a </a:t>
            </a:r>
            <a:r>
              <a:rPr lang="nl-NL" dirty="0" err="1">
                <a:cs typeface="Arial" panose="020B0604020202020204" pitchFamily="34" charset="0"/>
              </a:rPr>
              <a:t>programming</a:t>
            </a:r>
            <a:r>
              <a:rPr lang="nl-NL" dirty="0">
                <a:cs typeface="Arial" panose="020B0604020202020204" pitchFamily="34" charset="0"/>
              </a:rPr>
              <a:t> </a:t>
            </a:r>
            <a:r>
              <a:rPr lang="nl-NL" dirty="0" err="1">
                <a:cs typeface="Arial" panose="020B0604020202020204" pitchFamily="34" charset="0"/>
              </a:rPr>
              <a:t>language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computing platform first </a:t>
            </a:r>
            <a:r>
              <a:rPr lang="nl-NL" dirty="0" err="1">
                <a:cs typeface="Arial" panose="020B0604020202020204" pitchFamily="34" charset="0"/>
              </a:rPr>
              <a:t>released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Sun Microsystems in 1995. </a:t>
            </a:r>
            <a:r>
              <a:rPr lang="nl-NL" dirty="0" err="1">
                <a:cs typeface="Arial" panose="020B0604020202020204" pitchFamily="34" charset="0"/>
              </a:rPr>
              <a:t>Today</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t>
            </a:r>
            <a:r>
              <a:rPr lang="nl-NL" dirty="0" err="1">
                <a:cs typeface="Arial" panose="020B0604020202020204" pitchFamily="34" charset="0"/>
              </a:rPr>
              <a:t>owned</a:t>
            </a:r>
            <a:r>
              <a:rPr lang="nl-NL" dirty="0">
                <a:cs typeface="Arial" panose="020B0604020202020204" pitchFamily="34" charset="0"/>
              </a:rPr>
              <a:t> </a:t>
            </a:r>
            <a:r>
              <a:rPr lang="nl-NL" dirty="0" err="1">
                <a:cs typeface="Arial" panose="020B0604020202020204" pitchFamily="34" charset="0"/>
              </a:rPr>
              <a:t>by</a:t>
            </a:r>
            <a:r>
              <a:rPr lang="nl-NL" dirty="0">
                <a:cs typeface="Arial" panose="020B0604020202020204" pitchFamily="34" charset="0"/>
              </a:rPr>
              <a:t> Oracle.</a:t>
            </a:r>
          </a:p>
          <a:p>
            <a:endParaRPr lang="nl-NL" dirty="0">
              <a:cs typeface="Arial" panose="020B0604020202020204" pitchFamily="34" charset="0"/>
            </a:endParaRPr>
          </a:p>
          <a:p>
            <a:r>
              <a:rPr lang="nl-NL" dirty="0">
                <a:cs typeface="Arial" panose="020B0604020202020204" pitchFamily="34" charset="0"/>
              </a:rPr>
              <a:t>Java is free </a:t>
            </a:r>
            <a:r>
              <a:rPr lang="nl-NL" dirty="0" err="1">
                <a:cs typeface="Arial" panose="020B0604020202020204" pitchFamily="34" charset="0"/>
              </a:rPr>
              <a:t>to</a:t>
            </a:r>
            <a:r>
              <a:rPr lang="nl-NL" dirty="0">
                <a:cs typeface="Arial" panose="020B0604020202020204" pitchFamily="34" charset="0"/>
              </a:rPr>
              <a:t> download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used</a:t>
            </a:r>
            <a:r>
              <a:rPr lang="nl-NL" dirty="0">
                <a:cs typeface="Arial" panose="020B0604020202020204" pitchFamily="34" charset="0"/>
              </a:rPr>
              <a:t> on </a:t>
            </a:r>
            <a:r>
              <a:rPr lang="nl-NL" dirty="0" err="1">
                <a:cs typeface="Arial" panose="020B0604020202020204" pitchFamily="34" charset="0"/>
              </a:rPr>
              <a:t>almost</a:t>
            </a:r>
            <a:r>
              <a:rPr lang="nl-NL" dirty="0">
                <a:cs typeface="Arial" panose="020B0604020202020204" pitchFamily="34" charset="0"/>
              </a:rPr>
              <a:t> </a:t>
            </a:r>
            <a:r>
              <a:rPr lang="nl-NL" dirty="0" err="1">
                <a:cs typeface="Arial" panose="020B0604020202020204" pitchFamily="34" charset="0"/>
              </a:rPr>
              <a:t>every</a:t>
            </a:r>
            <a:r>
              <a:rPr lang="nl-NL" dirty="0">
                <a:cs typeface="Arial" panose="020B0604020202020204" pitchFamily="34" charset="0"/>
              </a:rPr>
              <a:t> platform.</a:t>
            </a:r>
          </a:p>
          <a:p>
            <a:endParaRPr lang="nl-NL" dirty="0">
              <a:cs typeface="Arial" panose="020B0604020202020204" pitchFamily="34" charset="0"/>
            </a:endParaRPr>
          </a:p>
          <a:p>
            <a:r>
              <a:rPr lang="nl-NL" dirty="0">
                <a:cs typeface="Arial" panose="020B0604020202020204" pitchFamily="34" charset="0"/>
              </a:rPr>
              <a:t>Java </a:t>
            </a:r>
            <a:r>
              <a:rPr lang="nl-NL" dirty="0" err="1">
                <a:cs typeface="Arial" panose="020B0604020202020204" pitchFamily="34" charset="0"/>
              </a:rPr>
              <a:t>consists</a:t>
            </a:r>
            <a:r>
              <a:rPr lang="nl-NL" dirty="0">
                <a:cs typeface="Arial" panose="020B0604020202020204" pitchFamily="34" charset="0"/>
              </a:rPr>
              <a:t> of a JRE (</a:t>
            </a:r>
            <a:r>
              <a:rPr lang="nl-NL" b="1" dirty="0">
                <a:cs typeface="Arial" panose="020B0604020202020204" pitchFamily="34" charset="0"/>
              </a:rPr>
              <a:t>J</a:t>
            </a:r>
            <a:r>
              <a:rPr lang="nl-NL" dirty="0">
                <a:cs typeface="Arial" panose="020B0604020202020204" pitchFamily="34" charset="0"/>
              </a:rPr>
              <a:t>ava </a:t>
            </a:r>
            <a:r>
              <a:rPr lang="nl-NL" b="1" dirty="0">
                <a:cs typeface="Arial" panose="020B0604020202020204" pitchFamily="34" charset="0"/>
              </a:rPr>
              <a:t>R</a:t>
            </a:r>
            <a:r>
              <a:rPr lang="nl-NL" dirty="0">
                <a:cs typeface="Arial" panose="020B0604020202020204" pitchFamily="34" charset="0"/>
              </a:rPr>
              <a:t>untime </a:t>
            </a:r>
            <a:r>
              <a:rPr lang="nl-NL" b="1" dirty="0">
                <a:cs typeface="Arial" panose="020B0604020202020204" pitchFamily="34" charset="0"/>
              </a:rPr>
              <a:t>E</a:t>
            </a:r>
            <a:r>
              <a:rPr lang="nl-NL" dirty="0">
                <a:cs typeface="Arial" panose="020B0604020202020204" pitchFamily="34" charset="0"/>
              </a:rPr>
              <a:t>nvironment) </a:t>
            </a:r>
            <a:r>
              <a:rPr lang="nl-NL" dirty="0" err="1">
                <a:cs typeface="Arial" panose="020B0604020202020204" pitchFamily="34" charset="0"/>
              </a:rPr>
              <a:t>which</a:t>
            </a:r>
            <a:r>
              <a:rPr lang="nl-NL" dirty="0">
                <a:cs typeface="Arial" panose="020B0604020202020204" pitchFamily="34" charset="0"/>
              </a:rPr>
              <a:t> </a:t>
            </a:r>
            <a:r>
              <a:rPr lang="nl-NL" dirty="0" err="1">
                <a:cs typeface="Arial" panose="020B0604020202020204" pitchFamily="34" charset="0"/>
              </a:rPr>
              <a:t>consists</a:t>
            </a:r>
            <a:r>
              <a:rPr lang="nl-NL" dirty="0">
                <a:cs typeface="Arial" panose="020B0604020202020204" pitchFamily="34" charset="0"/>
              </a:rPr>
              <a:t> of:</a:t>
            </a:r>
          </a:p>
          <a:p>
            <a:pPr marL="285750" indent="-285750">
              <a:buFontTx/>
              <a:buChar char="-"/>
            </a:pPr>
            <a:r>
              <a:rPr lang="nl-NL" dirty="0">
                <a:cs typeface="Arial" panose="020B0604020202020204" pitchFamily="34" charset="0"/>
              </a:rPr>
              <a:t>a Java Virtual Machine (JVM) </a:t>
            </a:r>
            <a:r>
              <a:rPr lang="nl-NL" dirty="0" err="1">
                <a:cs typeface="Arial" panose="020B0604020202020204" pitchFamily="34" charset="0"/>
              </a:rPr>
              <a:t>to</a:t>
            </a:r>
            <a:r>
              <a:rPr lang="nl-NL" dirty="0">
                <a:cs typeface="Arial" panose="020B0604020202020204" pitchFamily="34" charset="0"/>
              </a:rPr>
              <a:t> run Java on </a:t>
            </a:r>
            <a:r>
              <a:rPr lang="nl-NL" dirty="0" err="1">
                <a:cs typeface="Arial" panose="020B0604020202020204" pitchFamily="34" charset="0"/>
              </a:rPr>
              <a:t>various</a:t>
            </a:r>
            <a:r>
              <a:rPr lang="nl-NL" dirty="0">
                <a:cs typeface="Arial" panose="020B0604020202020204" pitchFamily="34" charset="0"/>
              </a:rPr>
              <a:t> operating systems</a:t>
            </a:r>
          </a:p>
          <a:p>
            <a:pPr marL="285750" indent="-285750">
              <a:buFontTx/>
              <a:buChar char="-"/>
            </a:pPr>
            <a:r>
              <a:rPr lang="nl-NL" dirty="0">
                <a:cs typeface="Arial" panose="020B0604020202020204" pitchFamily="34" charset="0"/>
              </a:rPr>
              <a:t>Java platform </a:t>
            </a:r>
            <a:r>
              <a:rPr lang="nl-NL" dirty="0" err="1">
                <a:cs typeface="Arial" panose="020B0604020202020204" pitchFamily="34" charset="0"/>
              </a:rPr>
              <a:t>core</a:t>
            </a:r>
            <a:r>
              <a:rPr lang="nl-NL" dirty="0">
                <a:cs typeface="Arial" panose="020B0604020202020204" pitchFamily="34" charset="0"/>
              </a:rPr>
              <a:t> classes (eg. </a:t>
            </a:r>
            <a:r>
              <a:rPr lang="nl-NL" dirty="0" err="1">
                <a:cs typeface="Arial" panose="020B0604020202020204" pitchFamily="34" charset="0"/>
              </a:rPr>
              <a:t>java.lang</a:t>
            </a:r>
            <a:r>
              <a:rPr lang="nl-NL" dirty="0">
                <a:cs typeface="Arial" panose="020B0604020202020204" pitchFamily="34" charset="0"/>
              </a:rPr>
              <a:t> package)</a:t>
            </a:r>
          </a:p>
          <a:p>
            <a:pPr marL="285750" indent="-285750">
              <a:buFontTx/>
              <a:buChar char="-"/>
            </a:pPr>
            <a:r>
              <a:rPr lang="nl-NL" dirty="0" err="1">
                <a:cs typeface="Arial" panose="020B0604020202020204" pitchFamily="34" charset="0"/>
              </a:rPr>
              <a:t>Supporting</a:t>
            </a:r>
            <a:r>
              <a:rPr lang="nl-NL" dirty="0">
                <a:cs typeface="Arial" panose="020B0604020202020204" pitchFamily="34" charset="0"/>
              </a:rPr>
              <a:t> Java platform </a:t>
            </a:r>
            <a:r>
              <a:rPr lang="nl-NL" dirty="0" err="1">
                <a:cs typeface="Arial" panose="020B0604020202020204" pitchFamily="34" charset="0"/>
              </a:rPr>
              <a:t>libraries</a:t>
            </a:r>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2287806" cy="369332"/>
          </a:xfrm>
          <a:prstGeom prst="rect">
            <a:avLst/>
          </a:prstGeom>
          <a:noFill/>
        </p:spPr>
        <p:txBody>
          <a:bodyPr wrap="none" rtlCol="0">
            <a:spAutoFit/>
          </a:bodyPr>
          <a:lstStyle/>
          <a:p>
            <a:r>
              <a:rPr lang="en-US" b="1" dirty="0"/>
              <a:t>1. OVERVIEW JAVA</a:t>
            </a:r>
          </a:p>
        </p:txBody>
      </p:sp>
    </p:spTree>
    <p:extLst>
      <p:ext uri="{BB962C8B-B14F-4D97-AF65-F5344CB8AC3E}">
        <p14:creationId xmlns:p14="http://schemas.microsoft.com/office/powerpoint/2010/main" val="351310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2308324"/>
          </a:xfrm>
          <a:prstGeom prst="rect">
            <a:avLst/>
          </a:prstGeom>
          <a:noFill/>
        </p:spPr>
        <p:txBody>
          <a:bodyPr wrap="square" rtlCol="0">
            <a:spAutoFit/>
          </a:bodyPr>
          <a:lstStyle/>
          <a:p>
            <a:r>
              <a:rPr lang="en-US" dirty="0"/>
              <a:t>A package, as the name suggests, is a pack(group) of classes, interfaces and other packages. </a:t>
            </a:r>
          </a:p>
          <a:p>
            <a:endParaRPr lang="en-US" dirty="0"/>
          </a:p>
          <a:p>
            <a:r>
              <a:rPr lang="en-US" dirty="0"/>
              <a:t>In java we use packages to organize our classes and interfaces. We have two </a:t>
            </a:r>
            <a:r>
              <a:rPr lang="en-US" b="1" dirty="0"/>
              <a:t>types of packages in Java</a:t>
            </a:r>
            <a:r>
              <a:rPr lang="en-US" dirty="0"/>
              <a:t>: </a:t>
            </a:r>
          </a:p>
          <a:p>
            <a:endParaRPr lang="en-US" dirty="0"/>
          </a:p>
          <a:p>
            <a:pPr marL="285750" indent="-285750">
              <a:buFont typeface="Arial" panose="020B0604020202020204" pitchFamily="34" charset="0"/>
              <a:buChar char="•"/>
            </a:pPr>
            <a:r>
              <a:rPr lang="en-US" dirty="0"/>
              <a:t>built-in packages </a:t>
            </a:r>
          </a:p>
          <a:p>
            <a:pPr marL="285750" indent="-285750">
              <a:buFont typeface="Arial" panose="020B0604020202020204" pitchFamily="34" charset="0"/>
              <a:buChar char="•"/>
            </a:pPr>
            <a:r>
              <a:rPr lang="en-US" dirty="0"/>
              <a:t>packages we can create ourselves (also known as user defined package). </a:t>
            </a:r>
            <a:endParaRPr lang="nl-NL" dirty="0">
              <a:cs typeface="Arial" panose="020B0604020202020204" pitchFamily="34" charset="0"/>
            </a:endParaRPr>
          </a:p>
        </p:txBody>
      </p:sp>
    </p:spTree>
    <p:extLst>
      <p:ext uri="{BB962C8B-B14F-4D97-AF65-F5344CB8AC3E}">
        <p14:creationId xmlns:p14="http://schemas.microsoft.com/office/powerpoint/2010/main" val="11742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14895" y="1333801"/>
            <a:ext cx="10628671" cy="1754326"/>
          </a:xfrm>
          <a:prstGeom prst="rect">
            <a:avLst/>
          </a:prstGeom>
          <a:noFill/>
        </p:spPr>
        <p:txBody>
          <a:bodyPr wrap="square" rtlCol="0">
            <a:spAutoFit/>
          </a:bodyPr>
          <a:lstStyle/>
          <a:p>
            <a:r>
              <a:rPr lang="en-US" b="1" dirty="0"/>
              <a:t>Three reasons for using packages:</a:t>
            </a:r>
          </a:p>
          <a:p>
            <a:endParaRPr lang="en-US" b="1" dirty="0"/>
          </a:p>
          <a:p>
            <a:r>
              <a:rPr lang="en-US" b="1" dirty="0"/>
              <a:t>Reusability</a:t>
            </a:r>
            <a:r>
              <a:rPr lang="en-US" dirty="0"/>
              <a:t>: While developing a project in java, we often feel that there are few things that we are writing again and again in our code. Using packages, you can create such things in form of classes inside a package and whenever you need to perform that same task, just import that package and use the class.</a:t>
            </a:r>
          </a:p>
        </p:txBody>
      </p:sp>
      <p:sp>
        <p:nvSpPr>
          <p:cNvPr id="3" name="TextBox 2">
            <a:extLst>
              <a:ext uri="{FF2B5EF4-FFF2-40B4-BE49-F238E27FC236}">
                <a16:creationId xmlns:a16="http://schemas.microsoft.com/office/drawing/2014/main" id="{8EBFACE0-E449-BE42-8819-957828E87EE5}"/>
              </a:ext>
            </a:extLst>
          </p:cNvPr>
          <p:cNvSpPr txBox="1"/>
          <p:nvPr/>
        </p:nvSpPr>
        <p:spPr>
          <a:xfrm>
            <a:off x="814895" y="4614622"/>
            <a:ext cx="10490372" cy="923330"/>
          </a:xfrm>
          <a:prstGeom prst="rect">
            <a:avLst/>
          </a:prstGeom>
          <a:noFill/>
        </p:spPr>
        <p:txBody>
          <a:bodyPr wrap="none" rtlCol="0">
            <a:spAutoFit/>
          </a:bodyPr>
          <a:lstStyle/>
          <a:p>
            <a:r>
              <a:rPr lang="en-US" b="1" dirty="0"/>
              <a:t>Name Conflicts</a:t>
            </a:r>
            <a:r>
              <a:rPr lang="en-US" dirty="0"/>
              <a:t>: We can define two classes with the same name in different packages so to </a:t>
            </a:r>
          </a:p>
          <a:p>
            <a:r>
              <a:rPr lang="en-US" dirty="0"/>
              <a:t>avoid name collision, we can use packages.</a:t>
            </a:r>
          </a:p>
          <a:p>
            <a:endParaRPr lang="en-US" dirty="0"/>
          </a:p>
        </p:txBody>
      </p:sp>
      <p:sp>
        <p:nvSpPr>
          <p:cNvPr id="5" name="TextBox 4">
            <a:extLst>
              <a:ext uri="{FF2B5EF4-FFF2-40B4-BE49-F238E27FC236}">
                <a16:creationId xmlns:a16="http://schemas.microsoft.com/office/drawing/2014/main" id="{2CD60296-8549-034C-A852-648A81160D18}"/>
              </a:ext>
            </a:extLst>
          </p:cNvPr>
          <p:cNvSpPr txBox="1"/>
          <p:nvPr/>
        </p:nvSpPr>
        <p:spPr>
          <a:xfrm>
            <a:off x="814895" y="3180460"/>
            <a:ext cx="10565713" cy="1477328"/>
          </a:xfrm>
          <a:prstGeom prst="rect">
            <a:avLst/>
          </a:prstGeom>
          <a:noFill/>
        </p:spPr>
        <p:txBody>
          <a:bodyPr wrap="none" rtlCol="0">
            <a:spAutoFit/>
          </a:bodyPr>
          <a:lstStyle/>
          <a:p>
            <a:r>
              <a:rPr lang="en-US" b="1" dirty="0"/>
              <a:t>Better Organization</a:t>
            </a:r>
            <a:r>
              <a:rPr lang="en-US" dirty="0"/>
              <a:t>: Again, in large java projects where we have several hundreds of classes,</a:t>
            </a:r>
          </a:p>
          <a:p>
            <a:r>
              <a:rPr lang="en-US" dirty="0"/>
              <a:t>it is always required to group the similar types of classes in a meaningful package name so</a:t>
            </a:r>
          </a:p>
          <a:p>
            <a:r>
              <a:rPr lang="en-US" dirty="0"/>
              <a:t>that you can organize your project better and when you need something you can quickly </a:t>
            </a:r>
          </a:p>
          <a:p>
            <a:r>
              <a:rPr lang="en-US" dirty="0"/>
              <a:t>locate it and use it, which improves the efficiency.</a:t>
            </a:r>
          </a:p>
          <a:p>
            <a:endParaRPr lang="en-US" dirty="0"/>
          </a:p>
        </p:txBody>
      </p:sp>
    </p:spTree>
    <p:extLst>
      <p:ext uri="{BB962C8B-B14F-4D97-AF65-F5344CB8AC3E}">
        <p14:creationId xmlns:p14="http://schemas.microsoft.com/office/powerpoint/2010/main" val="327403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To group classes within a package, we can use </a:t>
            </a:r>
            <a:r>
              <a:rPr lang="en-US" dirty="0" err="1"/>
              <a:t>subpackages</a:t>
            </a:r>
            <a:r>
              <a:rPr lang="en-US" dirty="0"/>
              <a:t>. A </a:t>
            </a:r>
            <a:r>
              <a:rPr lang="en-US" dirty="0" err="1"/>
              <a:t>subpackage</a:t>
            </a:r>
            <a:r>
              <a:rPr lang="en-US" dirty="0"/>
              <a:t> is a package</a:t>
            </a:r>
          </a:p>
          <a:p>
            <a:r>
              <a:rPr lang="en-US" dirty="0"/>
              <a:t>Inside another package.</a:t>
            </a:r>
          </a:p>
          <a:p>
            <a:endParaRPr lang="en-US" dirty="0"/>
          </a:p>
          <a:p>
            <a:r>
              <a:rPr lang="en-US" dirty="0"/>
              <a:t>Using classes from other packages can be done by importing them.</a:t>
            </a:r>
          </a:p>
          <a:p>
            <a:r>
              <a:rPr lang="en-US" dirty="0"/>
              <a:t>As long as the class is on the </a:t>
            </a:r>
            <a:r>
              <a:rPr lang="en-US" dirty="0" err="1"/>
              <a:t>classpath</a:t>
            </a:r>
            <a:r>
              <a:rPr lang="en-US" dirty="0"/>
              <a:t> it can be imported in the current Java class.</a:t>
            </a:r>
          </a:p>
          <a:p>
            <a:endParaRPr lang="en-US" dirty="0"/>
          </a:p>
          <a:p>
            <a:r>
              <a:rPr lang="en-US" b="1" dirty="0"/>
              <a:t>Example:</a:t>
            </a:r>
          </a:p>
          <a:p>
            <a:r>
              <a:rPr lang="en-US" dirty="0"/>
              <a:t>import </a:t>
            </a:r>
            <a:r>
              <a:rPr lang="en-US" dirty="0" err="1"/>
              <a:t>nl.craftsmen.domain.Product</a:t>
            </a:r>
            <a:r>
              <a:rPr lang="en-US" dirty="0"/>
              <a:t>;</a:t>
            </a:r>
          </a:p>
          <a:p>
            <a:endParaRPr lang="en-US" dirty="0"/>
          </a:p>
          <a:p>
            <a:r>
              <a:rPr lang="en-US" dirty="0"/>
              <a:t>Avoid ‘star-imports’:</a:t>
            </a:r>
          </a:p>
          <a:p>
            <a:r>
              <a:rPr lang="en-US" dirty="0"/>
              <a:t>Import </a:t>
            </a:r>
            <a:r>
              <a:rPr lang="en-US" dirty="0" err="1"/>
              <a:t>nl.craftsmen.domain</a:t>
            </a:r>
            <a:r>
              <a:rPr lang="en-US" dirty="0"/>
              <a:t>.*; </a:t>
            </a:r>
          </a:p>
          <a:p>
            <a:r>
              <a:rPr lang="en-US" dirty="0"/>
              <a:t>This way it is uncertain and unclear for the reader which class is imported.</a:t>
            </a:r>
          </a:p>
        </p:txBody>
      </p:sp>
    </p:spTree>
    <p:extLst>
      <p:ext uri="{BB962C8B-B14F-4D97-AF65-F5344CB8AC3E}">
        <p14:creationId xmlns:p14="http://schemas.microsoft.com/office/powerpoint/2010/main" val="124495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3416320"/>
          </a:xfrm>
          <a:prstGeom prst="rect">
            <a:avLst/>
          </a:prstGeom>
          <a:noFill/>
        </p:spPr>
        <p:txBody>
          <a:bodyPr wrap="square" rtlCol="0">
            <a:spAutoFit/>
          </a:bodyPr>
          <a:lstStyle/>
          <a:p>
            <a:r>
              <a:rPr lang="en-US" dirty="0"/>
              <a:t>Static imports can make the code more readable provided that it is clear where</a:t>
            </a:r>
          </a:p>
          <a:p>
            <a:r>
              <a:rPr lang="en-US" dirty="0"/>
              <a:t>the imported class comes from.</a:t>
            </a:r>
          </a:p>
          <a:p>
            <a:endParaRPr lang="en-US" dirty="0"/>
          </a:p>
          <a:p>
            <a:r>
              <a:rPr lang="en-US" b="1" dirty="0"/>
              <a:t>import </a:t>
            </a:r>
            <a:r>
              <a:rPr lang="en-US" dirty="0" err="1"/>
              <a:t>java.time.DayOfWeek</a:t>
            </a:r>
            <a:r>
              <a:rPr lang="en-US" dirty="0"/>
              <a:t>;</a:t>
            </a:r>
          </a:p>
          <a:p>
            <a:endParaRPr lang="en-US"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SATURDAY</a:t>
            </a:r>
            <a:r>
              <a:rPr lang="en-US" b="1" i="1" dirty="0">
                <a:highlight>
                  <a:srgbClr val="FF0000"/>
                </a:highlight>
              </a:rPr>
              <a:t> </a:t>
            </a:r>
            <a:r>
              <a:rPr lang="en-US" dirty="0">
                <a:highlight>
                  <a:srgbClr val="FF0000"/>
                </a:highlight>
              </a:rPr>
              <a:t>|| </a:t>
            </a:r>
            <a:r>
              <a:rPr lang="en-US" dirty="0" err="1">
                <a:highlight>
                  <a:srgbClr val="FF0000"/>
                </a:highlight>
              </a:rPr>
              <a:t>dayOfWeek</a:t>
            </a:r>
            <a:r>
              <a:rPr lang="en-US" dirty="0">
                <a:highlight>
                  <a:srgbClr val="FF0000"/>
                </a:highlight>
              </a:rPr>
              <a:t> == </a:t>
            </a:r>
            <a:r>
              <a:rPr lang="en-US" dirty="0" err="1">
                <a:highlight>
                  <a:srgbClr val="FF0000"/>
                </a:highlight>
              </a:rPr>
              <a:t>DayOfWeek.</a:t>
            </a:r>
            <a:r>
              <a:rPr lang="en-US" b="1" i="1" dirty="0" err="1">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a:p>
            <a:endParaRPr lang="en-US" dirty="0"/>
          </a:p>
        </p:txBody>
      </p:sp>
    </p:spTree>
    <p:extLst>
      <p:ext uri="{BB962C8B-B14F-4D97-AF65-F5344CB8AC3E}">
        <p14:creationId xmlns:p14="http://schemas.microsoft.com/office/powerpoint/2010/main" val="144583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862322"/>
          </a:xfrm>
          <a:prstGeom prst="rect">
            <a:avLst/>
          </a:prstGeom>
          <a:noFill/>
        </p:spPr>
        <p:txBody>
          <a:bodyPr wrap="square" rtlCol="0">
            <a:spAutoFit/>
          </a:bodyPr>
          <a:lstStyle/>
          <a:p>
            <a:r>
              <a:rPr lang="en-US" b="1" dirty="0"/>
              <a:t>import </a:t>
            </a:r>
            <a:r>
              <a:rPr lang="en-US" dirty="0" err="1"/>
              <a:t>java.time.DayOfWeek</a:t>
            </a:r>
            <a:r>
              <a:rPr lang="en-US" dirty="0"/>
              <a:t>;</a:t>
            </a:r>
            <a:br>
              <a:rPr lang="en-US" dirty="0"/>
            </a:br>
            <a:r>
              <a:rPr lang="en-US" b="1" dirty="0"/>
              <a:t>import static </a:t>
            </a:r>
            <a:r>
              <a:rPr lang="en-US" dirty="0" err="1"/>
              <a:t>java.time.DayOfWeek.</a:t>
            </a:r>
            <a:r>
              <a:rPr lang="en-US" b="1" i="1" dirty="0" err="1"/>
              <a:t>SATURDAY</a:t>
            </a:r>
            <a:r>
              <a:rPr lang="en-US" dirty="0"/>
              <a:t>;</a:t>
            </a:r>
            <a:br>
              <a:rPr lang="en-US" dirty="0"/>
            </a:br>
            <a:r>
              <a:rPr lang="en-US" b="1" dirty="0"/>
              <a:t>import static </a:t>
            </a:r>
            <a:r>
              <a:rPr lang="en-US" dirty="0" err="1"/>
              <a:t>java.time.DayOfWeek.</a:t>
            </a:r>
            <a:r>
              <a:rPr lang="en-US" b="1" i="1" dirty="0" err="1"/>
              <a:t>SUNDAY</a:t>
            </a:r>
            <a:r>
              <a:rPr lang="en-US" dirty="0"/>
              <a:t>;</a:t>
            </a:r>
          </a:p>
          <a:p>
            <a:endParaRPr lang="en-US" b="1" dirty="0"/>
          </a:p>
          <a:p>
            <a:r>
              <a:rPr lang="en-US" b="1" dirty="0"/>
              <a:t>public </a:t>
            </a:r>
            <a:r>
              <a:rPr lang="en-US" dirty="0"/>
              <a:t>String </a:t>
            </a:r>
            <a:r>
              <a:rPr lang="en-US" dirty="0" err="1"/>
              <a:t>isWeekend</a:t>
            </a:r>
            <a:r>
              <a:rPr lang="en-US" dirty="0"/>
              <a:t>(</a:t>
            </a:r>
            <a:r>
              <a:rPr lang="en-US" dirty="0" err="1"/>
              <a:t>DayOfWeek</a:t>
            </a:r>
            <a:r>
              <a:rPr lang="en-US" dirty="0"/>
              <a:t> </a:t>
            </a:r>
            <a:r>
              <a:rPr lang="en-US" dirty="0" err="1"/>
              <a:t>dayOfWeek</a:t>
            </a:r>
            <a:r>
              <a:rPr lang="en-US" dirty="0"/>
              <a:t>) {</a:t>
            </a:r>
            <a:br>
              <a:rPr lang="en-US" dirty="0"/>
            </a:br>
            <a:r>
              <a:rPr lang="en-US" dirty="0"/>
              <a:t>   </a:t>
            </a:r>
            <a:r>
              <a:rPr lang="en-US" dirty="0">
                <a:highlight>
                  <a:srgbClr val="FF0000"/>
                </a:highlight>
              </a:rPr>
              <a:t> </a:t>
            </a:r>
            <a:r>
              <a:rPr lang="en-US" b="1" dirty="0">
                <a:highlight>
                  <a:srgbClr val="FF0000"/>
                </a:highlight>
              </a:rPr>
              <a:t>if </a:t>
            </a:r>
            <a:r>
              <a:rPr lang="en-US" dirty="0">
                <a:highlight>
                  <a:srgbClr val="FF0000"/>
                </a:highlight>
              </a:rPr>
              <a:t>(</a:t>
            </a:r>
            <a:r>
              <a:rPr lang="en-US" dirty="0" err="1">
                <a:highlight>
                  <a:srgbClr val="FF0000"/>
                </a:highlight>
              </a:rPr>
              <a:t>dayOfWeek</a:t>
            </a:r>
            <a:r>
              <a:rPr lang="en-US" dirty="0">
                <a:highlight>
                  <a:srgbClr val="FF0000"/>
                </a:highlight>
              </a:rPr>
              <a:t> == </a:t>
            </a:r>
            <a:r>
              <a:rPr lang="en-US" b="1" i="1" dirty="0">
                <a:highlight>
                  <a:srgbClr val="FF0000"/>
                </a:highlight>
              </a:rPr>
              <a:t>SATURDAY </a:t>
            </a:r>
            <a:r>
              <a:rPr lang="en-US" dirty="0">
                <a:highlight>
                  <a:srgbClr val="FF0000"/>
                </a:highlight>
              </a:rPr>
              <a:t>|| </a:t>
            </a:r>
            <a:r>
              <a:rPr lang="en-US" dirty="0" err="1">
                <a:highlight>
                  <a:srgbClr val="FF0000"/>
                </a:highlight>
              </a:rPr>
              <a:t>dayOfWeek</a:t>
            </a:r>
            <a:r>
              <a:rPr lang="en-US" dirty="0">
                <a:highlight>
                  <a:srgbClr val="FF0000"/>
                </a:highlight>
              </a:rPr>
              <a:t> == </a:t>
            </a:r>
            <a:r>
              <a:rPr lang="en-US" b="1" i="1" dirty="0">
                <a:highlight>
                  <a:srgbClr val="FF0000"/>
                </a:highlight>
              </a:rPr>
              <a:t>SUNDAY</a:t>
            </a:r>
            <a:r>
              <a:rPr lang="en-US" dirty="0">
                <a:highlight>
                  <a:srgbClr val="FF0000"/>
                </a:highlight>
              </a:rPr>
              <a:t>) {</a:t>
            </a:r>
            <a:br>
              <a:rPr lang="en-US" dirty="0">
                <a:highlight>
                  <a:srgbClr val="FF0000"/>
                </a:highlight>
              </a:rPr>
            </a:br>
            <a:r>
              <a:rPr lang="en-US" dirty="0"/>
              <a:t>        </a:t>
            </a:r>
            <a:r>
              <a:rPr lang="en-US" b="1" dirty="0"/>
              <a:t>return "Let's party!"</a:t>
            </a:r>
            <a:r>
              <a:rPr lang="en-US" dirty="0"/>
              <a:t>;</a:t>
            </a:r>
            <a:br>
              <a:rPr lang="en-US" dirty="0"/>
            </a:br>
            <a:r>
              <a:rPr lang="en-US" dirty="0"/>
              <a:t>    }</a:t>
            </a:r>
            <a:br>
              <a:rPr lang="en-US" dirty="0"/>
            </a:br>
            <a:r>
              <a:rPr lang="en-US" dirty="0"/>
              <a:t>    </a:t>
            </a:r>
            <a:r>
              <a:rPr lang="en-US" b="1" dirty="0"/>
              <a:t>return "Let's work!"</a:t>
            </a:r>
            <a:r>
              <a:rPr lang="en-US" dirty="0"/>
              <a:t>;</a:t>
            </a:r>
            <a:br>
              <a:rPr lang="en-US" dirty="0"/>
            </a:br>
            <a:r>
              <a:rPr lang="en-US" dirty="0"/>
              <a:t>}</a:t>
            </a:r>
          </a:p>
        </p:txBody>
      </p:sp>
    </p:spTree>
    <p:extLst>
      <p:ext uri="{BB962C8B-B14F-4D97-AF65-F5344CB8AC3E}">
        <p14:creationId xmlns:p14="http://schemas.microsoft.com/office/powerpoint/2010/main" val="206917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4942379" cy="369332"/>
          </a:xfrm>
          <a:prstGeom prst="rect">
            <a:avLst/>
          </a:prstGeom>
          <a:noFill/>
        </p:spPr>
        <p:txBody>
          <a:bodyPr wrap="none" rtlCol="0">
            <a:spAutoFit/>
          </a:bodyPr>
          <a:lstStyle/>
          <a:p>
            <a:r>
              <a:rPr lang="en-US" b="1" dirty="0"/>
              <a:t>1. OVERVIEW JAVA – PACKAGES / IMPORTS</a:t>
            </a:r>
          </a:p>
        </p:txBody>
      </p:sp>
      <p:sp>
        <p:nvSpPr>
          <p:cNvPr id="8" name="Tekstvak 6">
            <a:extLst>
              <a:ext uri="{FF2B5EF4-FFF2-40B4-BE49-F238E27FC236}">
                <a16:creationId xmlns:a16="http://schemas.microsoft.com/office/drawing/2014/main" id="{A97BDFA1-1198-214C-9E40-EFC2B55537B4}"/>
              </a:ext>
            </a:extLst>
          </p:cNvPr>
          <p:cNvSpPr txBox="1"/>
          <p:nvPr/>
        </p:nvSpPr>
        <p:spPr>
          <a:xfrm>
            <a:off x="803172" y="1430866"/>
            <a:ext cx="10628671" cy="2031325"/>
          </a:xfrm>
          <a:prstGeom prst="rect">
            <a:avLst/>
          </a:prstGeom>
          <a:noFill/>
        </p:spPr>
        <p:txBody>
          <a:bodyPr wrap="square" rtlCol="0">
            <a:spAutoFit/>
          </a:bodyPr>
          <a:lstStyle/>
          <a:p>
            <a:r>
              <a:rPr lang="en-US" b="1" dirty="0"/>
              <a:t>Finally:</a:t>
            </a:r>
          </a:p>
          <a:p>
            <a:endParaRPr lang="en-US" b="1" dirty="0"/>
          </a:p>
          <a:p>
            <a:r>
              <a:rPr lang="en-US" dirty="0"/>
              <a:t>One package is always available and does not need to be imported:</a:t>
            </a:r>
          </a:p>
          <a:p>
            <a:endParaRPr lang="en-US" dirty="0"/>
          </a:p>
          <a:p>
            <a:r>
              <a:rPr lang="en-US" dirty="0"/>
              <a:t>	</a:t>
            </a:r>
            <a:r>
              <a:rPr lang="en-US" dirty="0" err="1"/>
              <a:t>java.lang</a:t>
            </a:r>
            <a:endParaRPr lang="en-US" dirty="0"/>
          </a:p>
          <a:p>
            <a:endParaRPr lang="en-US" dirty="0"/>
          </a:p>
          <a:p>
            <a:r>
              <a:rPr lang="en-US" dirty="0"/>
              <a:t>It is always present on the </a:t>
            </a:r>
            <a:r>
              <a:rPr lang="en-US" dirty="0" err="1"/>
              <a:t>classpath</a:t>
            </a:r>
            <a:r>
              <a:rPr lang="en-US" dirty="0"/>
              <a:t>.</a:t>
            </a:r>
          </a:p>
        </p:txBody>
      </p:sp>
    </p:spTree>
    <p:extLst>
      <p:ext uri="{BB962C8B-B14F-4D97-AF65-F5344CB8AC3E}">
        <p14:creationId xmlns:p14="http://schemas.microsoft.com/office/powerpoint/2010/main" val="414842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972320" y="1372319"/>
            <a:ext cx="10628671" cy="646331"/>
          </a:xfrm>
          <a:prstGeom prst="rect">
            <a:avLst/>
          </a:prstGeom>
          <a:noFill/>
        </p:spPr>
        <p:txBody>
          <a:bodyPr wrap="square" rtlCol="0">
            <a:spAutoFit/>
          </a:bodyPr>
          <a:lstStyle/>
          <a:p>
            <a:r>
              <a:rPr lang="en-US" dirty="0"/>
              <a:t>Fields and methods are also known as members of the class.</a:t>
            </a:r>
          </a:p>
          <a:p>
            <a:r>
              <a:rPr lang="en-US" dirty="0"/>
              <a:t>Fields of a class represent properties (also called attributes) of objects of that class.</a:t>
            </a:r>
          </a:p>
        </p:txBody>
      </p:sp>
      <p:sp>
        <p:nvSpPr>
          <p:cNvPr id="3" name="TextBox 2">
            <a:extLst>
              <a:ext uri="{FF2B5EF4-FFF2-40B4-BE49-F238E27FC236}">
                <a16:creationId xmlns:a16="http://schemas.microsoft.com/office/drawing/2014/main" id="{0C872C4D-B21C-0245-9DC7-81A81B106A08}"/>
              </a:ext>
            </a:extLst>
          </p:cNvPr>
          <p:cNvSpPr txBox="1"/>
          <p:nvPr/>
        </p:nvSpPr>
        <p:spPr>
          <a:xfrm>
            <a:off x="972320" y="2188029"/>
            <a:ext cx="7455887" cy="646331"/>
          </a:xfrm>
          <a:prstGeom prst="rect">
            <a:avLst/>
          </a:prstGeom>
          <a:noFill/>
        </p:spPr>
        <p:txBody>
          <a:bodyPr wrap="none" rtlCol="0">
            <a:spAutoFit/>
          </a:bodyPr>
          <a:lstStyle/>
          <a:p>
            <a:r>
              <a:rPr lang="en-US" dirty="0"/>
              <a:t>Declaring fields syntax:</a:t>
            </a:r>
          </a:p>
          <a:p>
            <a:r>
              <a:rPr lang="en-US" dirty="0"/>
              <a:t>&lt;&lt;modifiers&gt;&gt; &lt;&lt;data type&gt;&gt; &lt;&lt;field name&gt;&gt; = &lt;&lt;initial value&gt;&gt;;</a:t>
            </a:r>
          </a:p>
        </p:txBody>
      </p:sp>
      <p:sp>
        <p:nvSpPr>
          <p:cNvPr id="5" name="TextBox 4">
            <a:extLst>
              <a:ext uri="{FF2B5EF4-FFF2-40B4-BE49-F238E27FC236}">
                <a16:creationId xmlns:a16="http://schemas.microsoft.com/office/drawing/2014/main" id="{8271112F-EA60-A544-B3C4-276F6AD5F64E}"/>
              </a:ext>
            </a:extLst>
          </p:cNvPr>
          <p:cNvSpPr txBox="1"/>
          <p:nvPr/>
        </p:nvSpPr>
        <p:spPr>
          <a:xfrm>
            <a:off x="972320" y="3003739"/>
            <a:ext cx="8739893" cy="2031325"/>
          </a:xfrm>
          <a:prstGeom prst="rect">
            <a:avLst/>
          </a:prstGeom>
          <a:noFill/>
        </p:spPr>
        <p:txBody>
          <a:bodyPr wrap="none" rtlCol="0">
            <a:spAutoFit/>
          </a:bodyPr>
          <a:lstStyle/>
          <a:p>
            <a:r>
              <a:rPr lang="en-US" dirty="0"/>
              <a:t>Naming convention:</a:t>
            </a:r>
          </a:p>
          <a:p>
            <a:r>
              <a:rPr lang="en-US" dirty="0"/>
              <a:t>The name of fields and methods should start with a lowercase letter and the </a:t>
            </a:r>
          </a:p>
          <a:p>
            <a:r>
              <a:rPr lang="en-US" dirty="0"/>
              <a:t>subsequent words should be capitalized, for example:</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err="1"/>
              <a:t>firstName</a:t>
            </a:r>
            <a:endParaRPr lang="en-US" dirty="0"/>
          </a:p>
          <a:p>
            <a:pPr marL="285750" indent="-285750">
              <a:buFont typeface="Arial" panose="020B0604020202020204" pitchFamily="34" charset="0"/>
              <a:buChar char="•"/>
            </a:pPr>
            <a:r>
              <a:rPr lang="en-US" dirty="0" err="1"/>
              <a:t>maxDebitAmount</a:t>
            </a:r>
            <a:r>
              <a:rPr lang="en-US" dirty="0"/>
              <a:t> </a:t>
            </a:r>
          </a:p>
          <a:p>
            <a:endParaRPr lang="en-US" dirty="0"/>
          </a:p>
        </p:txBody>
      </p:sp>
    </p:spTree>
    <p:extLst>
      <p:ext uri="{BB962C8B-B14F-4D97-AF65-F5344CB8AC3E}">
        <p14:creationId xmlns:p14="http://schemas.microsoft.com/office/powerpoint/2010/main" val="322852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031325"/>
          </a:xfrm>
          <a:prstGeom prst="rect">
            <a:avLst/>
          </a:prstGeom>
          <a:noFill/>
        </p:spPr>
        <p:txBody>
          <a:bodyPr wrap="square" rtlCol="0">
            <a:spAutoFit/>
          </a:bodyPr>
          <a:lstStyle/>
          <a:p>
            <a:r>
              <a:rPr lang="en-US" b="1" dirty="0"/>
              <a:t>Modifiers</a:t>
            </a:r>
          </a:p>
          <a:p>
            <a:endParaRPr lang="en-US" b="1" dirty="0"/>
          </a:p>
          <a:p>
            <a:r>
              <a:rPr lang="en-US" dirty="0"/>
              <a:t>Two kinds of modifiers:</a:t>
            </a:r>
          </a:p>
          <a:p>
            <a:r>
              <a:rPr lang="en-US" dirty="0"/>
              <a:t>1.  Access control modifiers (default, private, public and protected)</a:t>
            </a:r>
          </a:p>
          <a:p>
            <a:endParaRPr lang="en-US" dirty="0"/>
          </a:p>
          <a:p>
            <a:r>
              <a:rPr lang="en-US" dirty="0"/>
              <a:t>2. Non-access modifiers (static, final, abstract and synchronized</a:t>
            </a:r>
          </a:p>
          <a:p>
            <a:endParaRPr lang="en-US" dirty="0"/>
          </a:p>
        </p:txBody>
      </p:sp>
    </p:spTree>
    <p:extLst>
      <p:ext uri="{BB962C8B-B14F-4D97-AF65-F5344CB8AC3E}">
        <p14:creationId xmlns:p14="http://schemas.microsoft.com/office/powerpoint/2010/main" val="100084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201609" cy="2862322"/>
          </a:xfrm>
          <a:prstGeom prst="rect">
            <a:avLst/>
          </a:prstGeom>
          <a:noFill/>
        </p:spPr>
        <p:txBody>
          <a:bodyPr wrap="square" rtlCol="0">
            <a:spAutoFit/>
          </a:bodyPr>
          <a:lstStyle/>
          <a:p>
            <a:r>
              <a:rPr lang="en-US" b="1" dirty="0"/>
              <a:t>Access control modifiers</a:t>
            </a:r>
          </a:p>
          <a:p>
            <a:endParaRPr lang="en-US" dirty="0"/>
          </a:p>
          <a:p>
            <a:r>
              <a:rPr lang="en-US" dirty="0"/>
              <a:t>private		visible for the class only</a:t>
            </a:r>
          </a:p>
          <a:p>
            <a:endParaRPr lang="en-US" dirty="0"/>
          </a:p>
          <a:p>
            <a:r>
              <a:rPr lang="en-US" dirty="0"/>
              <a:t>default		only access from same package</a:t>
            </a:r>
          </a:p>
          <a:p>
            <a:endParaRPr lang="en-US" dirty="0"/>
          </a:p>
          <a:p>
            <a:r>
              <a:rPr lang="en-US" dirty="0"/>
              <a:t>protected	visible to the package and all sub-classes</a:t>
            </a:r>
          </a:p>
          <a:p>
            <a:endParaRPr lang="en-US" dirty="0"/>
          </a:p>
          <a:p>
            <a:r>
              <a:rPr lang="en-US" dirty="0"/>
              <a:t>public		visible to the ‘world’</a:t>
            </a:r>
          </a:p>
          <a:p>
            <a:endParaRPr lang="en-US" dirty="0"/>
          </a:p>
        </p:txBody>
      </p:sp>
      <p:sp>
        <p:nvSpPr>
          <p:cNvPr id="3" name="TextBox 2">
            <a:extLst>
              <a:ext uri="{FF2B5EF4-FFF2-40B4-BE49-F238E27FC236}">
                <a16:creationId xmlns:a16="http://schemas.microsoft.com/office/drawing/2014/main" id="{A6CED79D-B850-AC4A-BF6A-F305FADD81AB}"/>
              </a:ext>
            </a:extLst>
          </p:cNvPr>
          <p:cNvSpPr txBox="1"/>
          <p:nvPr/>
        </p:nvSpPr>
        <p:spPr>
          <a:xfrm>
            <a:off x="1287624" y="4247641"/>
            <a:ext cx="5477782" cy="369332"/>
          </a:xfrm>
          <a:prstGeom prst="rect">
            <a:avLst/>
          </a:prstGeom>
          <a:noFill/>
        </p:spPr>
        <p:txBody>
          <a:bodyPr wrap="none" rtlCol="0">
            <a:spAutoFit/>
          </a:bodyPr>
          <a:lstStyle/>
          <a:p>
            <a:r>
              <a:rPr lang="en-US" dirty="0"/>
              <a:t>Try to keep the access ‘as private as possible’ !!</a:t>
            </a:r>
          </a:p>
        </p:txBody>
      </p:sp>
    </p:spTree>
    <p:extLst>
      <p:ext uri="{BB962C8B-B14F-4D97-AF65-F5344CB8AC3E}">
        <p14:creationId xmlns:p14="http://schemas.microsoft.com/office/powerpoint/2010/main" val="414364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19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209533" cy="369332"/>
          </a:xfrm>
          <a:prstGeom prst="rect">
            <a:avLst/>
          </a:prstGeom>
          <a:noFill/>
        </p:spPr>
        <p:txBody>
          <a:bodyPr wrap="none" rtlCol="0">
            <a:spAutoFit/>
          </a:bodyPr>
          <a:lstStyle/>
          <a:p>
            <a:r>
              <a:rPr lang="en-US" b="1" dirty="0"/>
              <a:t>1. OVERVIEW JAVA – FIELDS</a:t>
            </a:r>
          </a:p>
        </p:txBody>
      </p:sp>
      <p:sp>
        <p:nvSpPr>
          <p:cNvPr id="7" name="TextBox 6">
            <a:extLst>
              <a:ext uri="{FF2B5EF4-FFF2-40B4-BE49-F238E27FC236}">
                <a16:creationId xmlns:a16="http://schemas.microsoft.com/office/drawing/2014/main" id="{D8987BEC-DE84-2743-A93E-1B3BB5B05A57}"/>
              </a:ext>
            </a:extLst>
          </p:cNvPr>
          <p:cNvSpPr txBox="1"/>
          <p:nvPr/>
        </p:nvSpPr>
        <p:spPr>
          <a:xfrm>
            <a:off x="1287624" y="1430866"/>
            <a:ext cx="8612156" cy="3139321"/>
          </a:xfrm>
          <a:prstGeom prst="rect">
            <a:avLst/>
          </a:prstGeom>
          <a:noFill/>
        </p:spPr>
        <p:txBody>
          <a:bodyPr wrap="square" rtlCol="0">
            <a:spAutoFit/>
          </a:bodyPr>
          <a:lstStyle/>
          <a:p>
            <a:r>
              <a:rPr lang="en-US" b="1" dirty="0"/>
              <a:t>Non-access modifiers</a:t>
            </a:r>
          </a:p>
          <a:p>
            <a:endParaRPr lang="en-US" dirty="0"/>
          </a:p>
          <a:p>
            <a:r>
              <a:rPr lang="en-US" dirty="0"/>
              <a:t>static		available on class level, shared with all instances of class</a:t>
            </a:r>
          </a:p>
          <a:p>
            <a:endParaRPr lang="en-US" dirty="0"/>
          </a:p>
          <a:p>
            <a:r>
              <a:rPr lang="en-US" dirty="0"/>
              <a:t>final		value for variable can not be changed after initialization</a:t>
            </a:r>
          </a:p>
          <a:p>
            <a:endParaRPr lang="en-US" dirty="0"/>
          </a:p>
          <a:p>
            <a:r>
              <a:rPr lang="en-US" dirty="0"/>
              <a:t>abstract	for abstract classes and methods (later)</a:t>
            </a:r>
          </a:p>
          <a:p>
            <a:endParaRPr lang="en-US" dirty="0"/>
          </a:p>
          <a:p>
            <a:r>
              <a:rPr lang="en-US" dirty="0"/>
              <a:t>synchronized/	used in threads (later)</a:t>
            </a:r>
          </a:p>
          <a:p>
            <a:r>
              <a:rPr lang="en-US" dirty="0"/>
              <a:t>volatile</a:t>
            </a:r>
          </a:p>
          <a:p>
            <a:endParaRPr lang="en-US" dirty="0"/>
          </a:p>
        </p:txBody>
      </p:sp>
    </p:spTree>
    <p:extLst>
      <p:ext uri="{BB962C8B-B14F-4D97-AF65-F5344CB8AC3E}">
        <p14:creationId xmlns:p14="http://schemas.microsoft.com/office/powerpoint/2010/main" val="1377361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827016"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Versions of Java:</a:t>
            </a:r>
          </a:p>
          <a:p>
            <a:endParaRPr lang="nl-NL"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pic>
        <p:nvPicPr>
          <p:cNvPr id="5" name="Picture 4">
            <a:extLst>
              <a:ext uri="{FF2B5EF4-FFF2-40B4-BE49-F238E27FC236}">
                <a16:creationId xmlns:a16="http://schemas.microsoft.com/office/drawing/2014/main" id="{2113D9C3-1F80-5045-A823-EF2860D2328C}"/>
              </a:ext>
            </a:extLst>
          </p:cNvPr>
          <p:cNvPicPr>
            <a:picLocks noChangeAspect="1"/>
          </p:cNvPicPr>
          <p:nvPr/>
        </p:nvPicPr>
        <p:blipFill>
          <a:blip r:embed="rId3"/>
          <a:stretch>
            <a:fillRect/>
          </a:stretch>
        </p:blipFill>
        <p:spPr>
          <a:xfrm>
            <a:off x="7023265" y="1192249"/>
            <a:ext cx="2425535" cy="4340903"/>
          </a:xfrm>
          <a:prstGeom prst="rect">
            <a:avLst/>
          </a:prstGeom>
        </p:spPr>
      </p:pic>
      <p:sp>
        <p:nvSpPr>
          <p:cNvPr id="8" name="TextBox 7">
            <a:extLst>
              <a:ext uri="{FF2B5EF4-FFF2-40B4-BE49-F238E27FC236}">
                <a16:creationId xmlns:a16="http://schemas.microsoft.com/office/drawing/2014/main" id="{46842FA2-954D-0E4D-B146-540E716375EA}"/>
              </a:ext>
            </a:extLst>
          </p:cNvPr>
          <p:cNvSpPr txBox="1"/>
          <p:nvPr/>
        </p:nvSpPr>
        <p:spPr>
          <a:xfrm>
            <a:off x="827016" y="1931540"/>
            <a:ext cx="5844870" cy="2862322"/>
          </a:xfrm>
          <a:prstGeom prst="rect">
            <a:avLst/>
          </a:prstGeom>
          <a:noFill/>
        </p:spPr>
        <p:txBody>
          <a:bodyPr wrap="none" rtlCol="0">
            <a:spAutoFit/>
          </a:bodyPr>
          <a:lstStyle/>
          <a:p>
            <a:pPr marL="285750" indent="-285750">
              <a:buFontTx/>
              <a:buChar char="-"/>
            </a:pPr>
            <a:r>
              <a:rPr lang="en-US" dirty="0">
                <a:cs typeface="Arial" panose="020B0604020202020204" pitchFamily="34" charset="0"/>
              </a:rPr>
              <a:t>Major improvements in version 5.0 (originally 1.5)</a:t>
            </a:r>
          </a:p>
          <a:p>
            <a:pPr marL="742950" lvl="1" indent="-285750">
              <a:buFontTx/>
              <a:buChar char="-"/>
            </a:pPr>
            <a:r>
              <a:rPr lang="en-US" dirty="0">
                <a:cs typeface="Arial" panose="020B0604020202020204" pitchFamily="34" charset="0"/>
              </a:rPr>
              <a:t>Generics (see example)</a:t>
            </a:r>
          </a:p>
          <a:p>
            <a:pPr marL="742950" lvl="1" indent="-285750">
              <a:buFontTx/>
              <a:buChar char="-"/>
            </a:pPr>
            <a:r>
              <a:rPr lang="en-US" dirty="0">
                <a:cs typeface="Arial" panose="020B0604020202020204" pitchFamily="34" charset="0"/>
              </a:rPr>
              <a:t>Autoboxing</a:t>
            </a:r>
          </a:p>
          <a:p>
            <a:pPr marL="742950" lvl="1" indent="-285750">
              <a:buFontTx/>
              <a:buChar char="-"/>
            </a:pPr>
            <a:r>
              <a:rPr lang="en-US" dirty="0" err="1">
                <a:cs typeface="Arial" panose="020B0604020202020204" pitchFamily="34" charset="0"/>
              </a:rPr>
              <a:t>Enum</a:t>
            </a:r>
            <a:endParaRPr lang="en-US" dirty="0">
              <a:cs typeface="Arial" panose="020B0604020202020204" pitchFamily="34" charset="0"/>
            </a:endParaRPr>
          </a:p>
          <a:p>
            <a:pPr marL="742950" lvl="1" indent="-285750">
              <a:buFontTx/>
              <a:buChar char="-"/>
            </a:pPr>
            <a:r>
              <a:rPr lang="en-US" dirty="0" err="1">
                <a:cs typeface="Arial" panose="020B0604020202020204" pitchFamily="34" charset="0"/>
              </a:rPr>
              <a:t>Varargs</a:t>
            </a:r>
            <a:endParaRPr lang="en-US" dirty="0">
              <a:cs typeface="Arial" panose="020B0604020202020204" pitchFamily="34" charset="0"/>
            </a:endParaRPr>
          </a:p>
          <a:p>
            <a:pPr marL="742950" lvl="1" indent="-285750">
              <a:buFontTx/>
              <a:buChar char="-"/>
            </a:pPr>
            <a:r>
              <a:rPr lang="en-US" dirty="0">
                <a:cs typeface="Arial" panose="020B0604020202020204" pitchFamily="34" charset="0"/>
              </a:rPr>
              <a:t>Static imports</a:t>
            </a:r>
          </a:p>
          <a:p>
            <a:pPr marL="285750" indent="-285750">
              <a:buFontTx/>
              <a:buChar char="-"/>
            </a:pPr>
            <a:r>
              <a:rPr lang="en-US" dirty="0">
                <a:cs typeface="Arial" panose="020B0604020202020204" pitchFamily="34" charset="0"/>
              </a:rPr>
              <a:t>Java 6.0 performance improvements</a:t>
            </a:r>
          </a:p>
          <a:p>
            <a:pPr marL="285750" indent="-285750">
              <a:buFontTx/>
              <a:buChar char="-"/>
            </a:pPr>
            <a:r>
              <a:rPr lang="en-US" dirty="0">
                <a:cs typeface="Arial" panose="020B0604020202020204" pitchFamily="34" charset="0"/>
              </a:rPr>
              <a:t>Java 7 new </a:t>
            </a:r>
            <a:r>
              <a:rPr lang="en-US" dirty="0" err="1">
                <a:cs typeface="Arial" panose="020B0604020202020204" pitchFamily="34" charset="0"/>
              </a:rPr>
              <a:t>io</a:t>
            </a:r>
            <a:r>
              <a:rPr lang="en-US" dirty="0">
                <a:cs typeface="Arial" panose="020B0604020202020204" pitchFamily="34" charset="0"/>
              </a:rPr>
              <a:t>-library</a:t>
            </a:r>
          </a:p>
          <a:p>
            <a:pPr marL="285750" indent="-285750">
              <a:buFontTx/>
              <a:buChar char="-"/>
            </a:pPr>
            <a:r>
              <a:rPr lang="en-US" dirty="0">
                <a:cs typeface="Arial" panose="020B0604020202020204" pitchFamily="34" charset="0"/>
              </a:rPr>
              <a:t>Java 8 lambda’s and streams</a:t>
            </a:r>
          </a:p>
          <a:p>
            <a:pPr marL="285750" indent="-285750">
              <a:buFontTx/>
              <a:buChar char="-"/>
            </a:pPr>
            <a:r>
              <a:rPr lang="en-US" dirty="0">
                <a:cs typeface="Arial" panose="020B0604020202020204" pitchFamily="34" charset="0"/>
              </a:rPr>
              <a:t>Java 9 modularization</a:t>
            </a:r>
          </a:p>
        </p:txBody>
      </p:sp>
    </p:spTree>
    <p:extLst>
      <p:ext uri="{BB962C8B-B14F-4D97-AF65-F5344CB8AC3E}">
        <p14:creationId xmlns:p14="http://schemas.microsoft.com/office/powerpoint/2010/main" val="203592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20</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736298" y="1471298"/>
            <a:ext cx="10628671" cy="1754326"/>
          </a:xfrm>
          <a:prstGeom prst="rect">
            <a:avLst/>
          </a:prstGeom>
          <a:noFill/>
        </p:spPr>
        <p:txBody>
          <a:bodyPr wrap="square" rtlCol="0">
            <a:spAutoFit/>
          </a:bodyPr>
          <a:lstStyle/>
          <a:p>
            <a:r>
              <a:rPr lang="en-US" dirty="0"/>
              <a:t>Methods in a class define the behavior of its objects. </a:t>
            </a:r>
          </a:p>
          <a:p>
            <a:endParaRPr lang="en-US" dirty="0"/>
          </a:p>
          <a:p>
            <a:r>
              <a:rPr lang="en-US" dirty="0"/>
              <a:t>A method is like a procedure (or subroutine) in the procedural paradigm. Methods can access/modify the state of the object. A message is sent to an object by invoking one of its methods. </a:t>
            </a:r>
          </a:p>
          <a:p>
            <a:endParaRPr lang="nl-NL" dirty="0">
              <a:cs typeface="Arial" panose="020B0604020202020204" pitchFamily="34" charset="0"/>
            </a:endParaRPr>
          </a:p>
        </p:txBody>
      </p:sp>
      <p:grpSp>
        <p:nvGrpSpPr>
          <p:cNvPr id="7" name="Group 6">
            <a:extLst>
              <a:ext uri="{FF2B5EF4-FFF2-40B4-BE49-F238E27FC236}">
                <a16:creationId xmlns:a16="http://schemas.microsoft.com/office/drawing/2014/main" id="{E58628D1-F8D2-2144-B88D-EFDB4BD990FF}"/>
              </a:ext>
            </a:extLst>
          </p:cNvPr>
          <p:cNvGrpSpPr/>
          <p:nvPr/>
        </p:nvGrpSpPr>
        <p:grpSpPr>
          <a:xfrm>
            <a:off x="725518" y="3174666"/>
            <a:ext cx="10639451" cy="1063357"/>
            <a:chOff x="725518" y="3174666"/>
            <a:chExt cx="10639451" cy="1063357"/>
          </a:xfrm>
        </p:grpSpPr>
        <p:sp>
          <p:nvSpPr>
            <p:cNvPr id="3" name="TextBox 2">
              <a:extLst>
                <a:ext uri="{FF2B5EF4-FFF2-40B4-BE49-F238E27FC236}">
                  <a16:creationId xmlns:a16="http://schemas.microsoft.com/office/drawing/2014/main" id="{2B97044A-1E86-1240-86B2-AD85F8F92BC6}"/>
                </a:ext>
              </a:extLst>
            </p:cNvPr>
            <p:cNvSpPr txBox="1"/>
            <p:nvPr/>
          </p:nvSpPr>
          <p:spPr>
            <a:xfrm>
              <a:off x="725518" y="3499359"/>
              <a:ext cx="10639451" cy="738664"/>
            </a:xfrm>
            <a:prstGeom prst="rect">
              <a:avLst/>
            </a:prstGeom>
            <a:noFill/>
          </p:spPr>
          <p:txBody>
            <a:bodyPr wrap="none" rtlCol="0">
              <a:spAutoFit/>
            </a:bodyPr>
            <a:lstStyle/>
            <a:p>
              <a:r>
                <a:rPr lang="en-US" sz="1400" dirty="0"/>
                <a:t>&lt;&lt;access modifier&gt;&gt; &lt;&lt;optional specifier&gt;&gt; &lt;&lt;</a:t>
              </a:r>
              <a:r>
                <a:rPr lang="en-US" sz="1400" dirty="0" err="1"/>
                <a:t>returnType</a:t>
              </a:r>
              <a:r>
                <a:rPr lang="en-US" sz="1400" dirty="0"/>
                <a:t>&gt;&gt; &lt;&lt;</a:t>
              </a:r>
              <a:r>
                <a:rPr lang="en-US" sz="1400" dirty="0" err="1"/>
                <a:t>nameOfMethod</a:t>
              </a:r>
              <a:r>
                <a:rPr lang="en-US" sz="1400" dirty="0"/>
                <a:t>&gt;&gt; (&lt;&lt;</a:t>
              </a:r>
              <a:r>
                <a:rPr lang="en-US" sz="1400" dirty="0" err="1"/>
                <a:t>ParameterList</a:t>
              </a:r>
              <a:r>
                <a:rPr lang="en-US" sz="1400" dirty="0"/>
                <a:t>&gt;&gt;) &lt;&lt;Exceptions&gt;&gt; { </a:t>
              </a:r>
            </a:p>
            <a:p>
              <a:r>
                <a:rPr lang="en-US" sz="1400" dirty="0"/>
                <a:t>      // method body </a:t>
              </a:r>
            </a:p>
            <a:p>
              <a:r>
                <a:rPr lang="en-US" sz="1400" dirty="0"/>
                <a:t>}</a:t>
              </a:r>
            </a:p>
          </p:txBody>
        </p:sp>
        <p:sp>
          <p:nvSpPr>
            <p:cNvPr id="5" name="TextBox 4">
              <a:extLst>
                <a:ext uri="{FF2B5EF4-FFF2-40B4-BE49-F238E27FC236}">
                  <a16:creationId xmlns:a16="http://schemas.microsoft.com/office/drawing/2014/main" id="{6B33F8C8-EB32-9049-AEA9-98E6727416AC}"/>
                </a:ext>
              </a:extLst>
            </p:cNvPr>
            <p:cNvSpPr txBox="1"/>
            <p:nvPr/>
          </p:nvSpPr>
          <p:spPr>
            <a:xfrm>
              <a:off x="736298" y="3174666"/>
              <a:ext cx="1904689" cy="369332"/>
            </a:xfrm>
            <a:prstGeom prst="rect">
              <a:avLst/>
            </a:prstGeom>
            <a:noFill/>
          </p:spPr>
          <p:txBody>
            <a:bodyPr wrap="none" rtlCol="0">
              <a:spAutoFit/>
            </a:bodyPr>
            <a:lstStyle/>
            <a:p>
              <a:r>
                <a:rPr lang="en-US" dirty="0"/>
                <a:t>Method syntax:</a:t>
              </a:r>
            </a:p>
          </p:txBody>
        </p:sp>
      </p:grpSp>
    </p:spTree>
    <p:extLst>
      <p:ext uri="{BB962C8B-B14F-4D97-AF65-F5344CB8AC3E}">
        <p14:creationId xmlns:p14="http://schemas.microsoft.com/office/powerpoint/2010/main" val="259429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21</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589444" cy="369332"/>
          </a:xfrm>
          <a:prstGeom prst="rect">
            <a:avLst/>
          </a:prstGeom>
          <a:noFill/>
        </p:spPr>
        <p:txBody>
          <a:bodyPr wrap="none" rtlCol="0">
            <a:spAutoFit/>
          </a:bodyPr>
          <a:lstStyle/>
          <a:p>
            <a:r>
              <a:rPr lang="en-US" b="1" dirty="0"/>
              <a:t>1. OVERVIEW JAVA – METHODS</a:t>
            </a:r>
          </a:p>
        </p:txBody>
      </p:sp>
      <p:sp>
        <p:nvSpPr>
          <p:cNvPr id="8" name="Tekstvak 6">
            <a:extLst>
              <a:ext uri="{FF2B5EF4-FFF2-40B4-BE49-F238E27FC236}">
                <a16:creationId xmlns:a16="http://schemas.microsoft.com/office/drawing/2014/main" id="{A97BDFA1-1198-214C-9E40-EFC2B55537B4}"/>
              </a:ext>
            </a:extLst>
          </p:cNvPr>
          <p:cNvSpPr txBox="1"/>
          <p:nvPr/>
        </p:nvSpPr>
        <p:spPr>
          <a:xfrm>
            <a:off x="191729" y="1744426"/>
            <a:ext cx="11804328" cy="784830"/>
          </a:xfrm>
          <a:prstGeom prst="rect">
            <a:avLst/>
          </a:prstGeom>
          <a:noFill/>
        </p:spPr>
        <p:txBody>
          <a:bodyPr wrap="square" rtlCol="0">
            <a:spAutoFit/>
          </a:bodyPr>
          <a:lstStyle/>
          <a:p>
            <a:r>
              <a:rPr lang="en-US" sz="1500" dirty="0"/>
              <a:t>&lt;&lt;access modifier&gt;&gt; &lt;&lt;optional specifier&gt;&gt; &lt;&lt;</a:t>
            </a:r>
            <a:r>
              <a:rPr lang="en-US" sz="1500" dirty="0" err="1"/>
              <a:t>returnType</a:t>
            </a:r>
            <a:r>
              <a:rPr lang="en-US" sz="1500" dirty="0"/>
              <a:t>&gt;&gt; &lt;&lt;</a:t>
            </a:r>
            <a:r>
              <a:rPr lang="en-US" sz="1500" dirty="0" err="1"/>
              <a:t>nameOfMethod</a:t>
            </a:r>
            <a:r>
              <a:rPr lang="en-US" sz="1500" dirty="0"/>
              <a:t>&gt;&gt; (&lt;&lt;</a:t>
            </a:r>
            <a:r>
              <a:rPr lang="en-US" sz="1500" dirty="0" err="1"/>
              <a:t>ParameterList</a:t>
            </a:r>
            <a:r>
              <a:rPr lang="en-US" sz="1500" dirty="0"/>
              <a:t>&gt;&gt;) &lt;&lt;Exceptions&gt;&gt; { </a:t>
            </a:r>
          </a:p>
          <a:p>
            <a:r>
              <a:rPr lang="en-US" sz="1500" dirty="0"/>
              <a:t>      // method body </a:t>
            </a:r>
          </a:p>
          <a:p>
            <a:r>
              <a:rPr lang="en-US" sz="1500" dirty="0"/>
              <a:t>}</a:t>
            </a:r>
          </a:p>
        </p:txBody>
      </p:sp>
      <p:sp>
        <p:nvSpPr>
          <p:cNvPr id="9" name="Tekstvak 6">
            <a:extLst>
              <a:ext uri="{FF2B5EF4-FFF2-40B4-BE49-F238E27FC236}">
                <a16:creationId xmlns:a16="http://schemas.microsoft.com/office/drawing/2014/main" id="{6AE9A86C-BBE1-1B48-BDDB-F0252506A279}"/>
              </a:ext>
            </a:extLst>
          </p:cNvPr>
          <p:cNvSpPr txBox="1"/>
          <p:nvPr/>
        </p:nvSpPr>
        <p:spPr>
          <a:xfrm>
            <a:off x="191729" y="3165982"/>
            <a:ext cx="11804328" cy="923330"/>
          </a:xfrm>
          <a:prstGeom prst="rect">
            <a:avLst/>
          </a:prstGeom>
          <a:noFill/>
        </p:spPr>
        <p:txBody>
          <a:bodyPr wrap="square" rtlCol="0">
            <a:spAutoFit/>
          </a:bodyPr>
          <a:lstStyle/>
          <a:p>
            <a:r>
              <a:rPr lang="en-US" dirty="0"/>
              <a:t>public final </a:t>
            </a:r>
            <a:r>
              <a:rPr lang="en-US" dirty="0" err="1"/>
              <a:t>int</a:t>
            </a:r>
            <a:r>
              <a:rPr lang="en-US" dirty="0"/>
              <a:t> </a:t>
            </a:r>
            <a:r>
              <a:rPr lang="en-US" dirty="0" err="1"/>
              <a:t>getAge</a:t>
            </a:r>
            <a:r>
              <a:rPr lang="en-US" dirty="0"/>
              <a:t>(String name) throws </a:t>
            </a:r>
            <a:r>
              <a:rPr lang="en-US" dirty="0" err="1"/>
              <a:t>IllegalArgumentException</a:t>
            </a:r>
            <a:r>
              <a:rPr lang="en-US" dirty="0"/>
              <a:t> {</a:t>
            </a:r>
          </a:p>
          <a:p>
            <a:r>
              <a:rPr lang="en-US" dirty="0"/>
              <a:t>      return 35;</a:t>
            </a:r>
          </a:p>
          <a:p>
            <a:r>
              <a:rPr lang="en-US" dirty="0"/>
              <a:t>}</a:t>
            </a:r>
          </a:p>
        </p:txBody>
      </p:sp>
      <p:sp>
        <p:nvSpPr>
          <p:cNvPr id="10" name="TextBox 9">
            <a:extLst>
              <a:ext uri="{FF2B5EF4-FFF2-40B4-BE49-F238E27FC236}">
                <a16:creationId xmlns:a16="http://schemas.microsoft.com/office/drawing/2014/main" id="{43F991A4-C2E4-1943-A4CB-F2C0BC055EB4}"/>
              </a:ext>
            </a:extLst>
          </p:cNvPr>
          <p:cNvSpPr txBox="1"/>
          <p:nvPr/>
        </p:nvSpPr>
        <p:spPr>
          <a:xfrm>
            <a:off x="191729" y="2796650"/>
            <a:ext cx="1210588"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361580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3</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1063320" y="1795991"/>
            <a:ext cx="9323853" cy="4247317"/>
          </a:xfrm>
          <a:prstGeom prst="rect">
            <a:avLst/>
          </a:prstGeom>
          <a:noFill/>
        </p:spPr>
        <p:txBody>
          <a:bodyPr wrap="square" rtlCol="0">
            <a:spAutoFit/>
          </a:bodyPr>
          <a:lstStyle/>
          <a:p>
            <a:r>
              <a:rPr lang="nl-NL" b="1" dirty="0">
                <a:cs typeface="Arial" panose="020B0604020202020204" pitchFamily="34" charset="0"/>
              </a:rPr>
              <a:t>The </a:t>
            </a:r>
            <a:r>
              <a:rPr lang="nl-NL" b="1" dirty="0" err="1">
                <a:cs typeface="Arial" panose="020B0604020202020204" pitchFamily="34" charset="0"/>
              </a:rPr>
              <a:t>language</a:t>
            </a:r>
            <a:endParaRPr lang="nl-NL" b="1" dirty="0">
              <a:cs typeface="Arial" panose="020B0604020202020204" pitchFamily="34" charset="0"/>
            </a:endParaRPr>
          </a:p>
          <a:p>
            <a:endParaRPr lang="nl-NL" dirty="0">
              <a:cs typeface="Arial" panose="020B0604020202020204" pitchFamily="34" charset="0"/>
            </a:endParaRPr>
          </a:p>
          <a:p>
            <a:pPr marL="285750" indent="-285750">
              <a:buFontTx/>
              <a:buChar char="-"/>
            </a:pPr>
            <a:r>
              <a:rPr lang="nl-NL" dirty="0">
                <a:cs typeface="Arial" panose="020B0604020202020204" pitchFamily="34" charset="0"/>
              </a:rPr>
              <a:t>Data types			- Operators</a:t>
            </a:r>
          </a:p>
          <a:p>
            <a:pPr marL="285750" indent="-285750">
              <a:buFontTx/>
              <a:buChar char="-"/>
            </a:pPr>
            <a:r>
              <a:rPr lang="nl-NL" dirty="0" err="1">
                <a:cs typeface="Arial" panose="020B0604020202020204" pitchFamily="34" charset="0"/>
              </a:rPr>
              <a:t>Keywords</a:t>
            </a:r>
            <a:r>
              <a:rPr lang="nl-NL" dirty="0">
                <a:cs typeface="Arial" panose="020B0604020202020204" pitchFamily="34" charset="0"/>
              </a:rPr>
              <a:t>			- </a:t>
            </a:r>
            <a:r>
              <a:rPr lang="nl-NL" dirty="0" err="1">
                <a:cs typeface="Arial" panose="020B0604020202020204" pitchFamily="34" charset="0"/>
              </a:rPr>
              <a:t>Constructor</a:t>
            </a:r>
            <a:endParaRPr lang="nl-NL" dirty="0">
              <a:cs typeface="Arial" panose="020B0604020202020204" pitchFamily="34" charset="0"/>
            </a:endParaRPr>
          </a:p>
          <a:p>
            <a:pPr marL="285750" indent="-285750">
              <a:buFontTx/>
              <a:buChar char="-"/>
            </a:pPr>
            <a:r>
              <a:rPr lang="nl-NL" dirty="0">
                <a:cs typeface="Arial" panose="020B0604020202020204" pitchFamily="34" charset="0"/>
              </a:rPr>
              <a:t>Classes			- </a:t>
            </a:r>
            <a:r>
              <a:rPr lang="nl-NL" dirty="0" err="1">
                <a:cs typeface="Arial" panose="020B0604020202020204" pitchFamily="34" charset="0"/>
              </a:rPr>
              <a:t>Statics</a:t>
            </a:r>
            <a:r>
              <a:rPr lang="nl-NL" dirty="0">
                <a:cs typeface="Arial" panose="020B0604020202020204" pitchFamily="34" charset="0"/>
              </a:rPr>
              <a:t> </a:t>
            </a:r>
          </a:p>
          <a:p>
            <a:pPr marL="285750" indent="-285750">
              <a:buFontTx/>
              <a:buChar char="-"/>
            </a:pPr>
            <a:r>
              <a:rPr lang="nl-NL" dirty="0">
                <a:cs typeface="Arial" panose="020B0604020202020204" pitchFamily="34" charset="0"/>
              </a:rPr>
              <a:t>Packages / </a:t>
            </a:r>
            <a:r>
              <a:rPr lang="nl-NL" dirty="0" err="1">
                <a:cs typeface="Arial" panose="020B0604020202020204" pitchFamily="34" charset="0"/>
              </a:rPr>
              <a:t>imports</a:t>
            </a:r>
            <a:r>
              <a:rPr lang="nl-NL" dirty="0">
                <a:cs typeface="Arial" panose="020B0604020202020204" pitchFamily="34" charset="0"/>
              </a:rPr>
              <a:t>		- </a:t>
            </a:r>
            <a:r>
              <a:rPr lang="nl-NL" dirty="0" err="1">
                <a:cs typeface="Arial" panose="020B0604020202020204" pitchFamily="34" charset="0"/>
              </a:rPr>
              <a:t>Wrapper</a:t>
            </a:r>
            <a:r>
              <a:rPr lang="nl-NL" dirty="0">
                <a:cs typeface="Arial" panose="020B0604020202020204" pitchFamily="34" charset="0"/>
              </a:rPr>
              <a:t> classes</a:t>
            </a:r>
          </a:p>
          <a:p>
            <a:pPr marL="285750" indent="-285750">
              <a:buFontTx/>
              <a:buChar char="-"/>
            </a:pPr>
            <a:r>
              <a:rPr lang="nl-NL" dirty="0">
                <a:cs typeface="Arial" panose="020B0604020202020204" pitchFamily="34" charset="0"/>
              </a:rPr>
              <a:t>Fields				- </a:t>
            </a:r>
            <a:r>
              <a:rPr lang="nl-NL" dirty="0" err="1">
                <a:cs typeface="Arial" panose="020B0604020202020204" pitchFamily="34" charset="0"/>
              </a:rPr>
              <a:t>Autoboxing</a:t>
            </a:r>
            <a:endParaRPr lang="nl-NL" dirty="0">
              <a:cs typeface="Arial" panose="020B0604020202020204" pitchFamily="34" charset="0"/>
            </a:endParaRPr>
          </a:p>
          <a:p>
            <a:pPr marL="285750" indent="-285750">
              <a:buFontTx/>
              <a:buChar char="-"/>
            </a:pPr>
            <a:r>
              <a:rPr lang="nl-NL" dirty="0" err="1">
                <a:cs typeface="Arial" panose="020B0604020202020204" pitchFamily="34" charset="0"/>
              </a:rPr>
              <a:t>Methods</a:t>
            </a:r>
            <a:r>
              <a:rPr lang="nl-NL" dirty="0">
                <a:cs typeface="Arial" panose="020B0604020202020204" pitchFamily="34" charset="0"/>
              </a:rPr>
              <a:t>			- Date / Time / </a:t>
            </a:r>
            <a:r>
              <a:rPr lang="nl-NL" dirty="0" err="1">
                <a:cs typeface="Arial" panose="020B0604020202020204" pitchFamily="34" charset="0"/>
              </a:rPr>
              <a:t>Calendars</a:t>
            </a:r>
            <a:r>
              <a:rPr lang="nl-NL" dirty="0">
                <a:cs typeface="Arial" panose="020B0604020202020204" pitchFamily="34" charset="0"/>
              </a:rPr>
              <a:t> / </a:t>
            </a:r>
            <a:r>
              <a:rPr lang="nl-NL" dirty="0" err="1">
                <a:cs typeface="Arial" panose="020B0604020202020204" pitchFamily="34" charset="0"/>
              </a:rPr>
              <a:t>Formatter</a:t>
            </a:r>
            <a:endParaRPr lang="nl-NL" dirty="0">
              <a:cs typeface="Arial" panose="020B0604020202020204" pitchFamily="34" charset="0"/>
            </a:endParaRPr>
          </a:p>
          <a:p>
            <a:pPr marL="285750" indent="-285750">
              <a:buFontTx/>
              <a:buChar char="-"/>
            </a:pPr>
            <a:r>
              <a:rPr lang="nl-NL" dirty="0">
                <a:cs typeface="Arial" panose="020B0604020202020204" pitchFamily="34" charset="0"/>
              </a:rPr>
              <a:t>Access control		- </a:t>
            </a:r>
            <a:r>
              <a:rPr lang="nl-NL" dirty="0" err="1">
                <a:cs typeface="Arial" panose="020B0604020202020204" pitchFamily="34" charset="0"/>
              </a:rPr>
              <a:t>Equals</a:t>
            </a:r>
            <a:r>
              <a:rPr lang="nl-NL" dirty="0">
                <a:cs typeface="Arial" panose="020B0604020202020204" pitchFamily="34" charset="0"/>
              </a:rPr>
              <a:t>(), </a:t>
            </a:r>
            <a:r>
              <a:rPr lang="nl-NL" dirty="0" err="1">
                <a:cs typeface="Arial" panose="020B0604020202020204" pitchFamily="34" charset="0"/>
              </a:rPr>
              <a:t>hashCode</a:t>
            </a:r>
            <a:r>
              <a:rPr lang="nl-NL" dirty="0">
                <a:cs typeface="Arial" panose="020B0604020202020204" pitchFamily="34" charset="0"/>
              </a:rPr>
              <a:t>(), </a:t>
            </a:r>
            <a:r>
              <a:rPr lang="nl-NL" dirty="0" err="1">
                <a:cs typeface="Arial" panose="020B0604020202020204" pitchFamily="34" charset="0"/>
              </a:rPr>
              <a:t>toString</a:t>
            </a:r>
            <a:r>
              <a:rPr lang="nl-NL" dirty="0">
                <a:cs typeface="Arial" panose="020B0604020202020204" pitchFamily="34" charset="0"/>
              </a:rPr>
              <a:t>()</a:t>
            </a:r>
          </a:p>
          <a:p>
            <a:r>
              <a:rPr lang="nl-NL" dirty="0">
                <a:cs typeface="Arial" panose="020B0604020202020204" pitchFamily="34" charset="0"/>
              </a:rPr>
              <a:t>				</a:t>
            </a:r>
          </a:p>
          <a:p>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pPr marL="285750" indent="-285750">
              <a:buFontTx/>
              <a:buChar char="-"/>
            </a:pPr>
            <a:endParaRPr lang="nl-NL" dirty="0">
              <a:cs typeface="Arial" panose="020B0604020202020204" pitchFamily="34" charset="0"/>
            </a:endParaRPr>
          </a:p>
          <a:p>
            <a:endParaRPr lang="nl-NL" dirty="0">
              <a:cs typeface="Arial" panose="020B0604020202020204" pitchFamily="34" charset="0"/>
            </a:endParaRPr>
          </a:p>
          <a:p>
            <a:endParaRPr lang="nl-NL" dirty="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18674" cy="369332"/>
          </a:xfrm>
          <a:prstGeom prst="rect">
            <a:avLst/>
          </a:prstGeom>
          <a:noFill/>
        </p:spPr>
        <p:txBody>
          <a:bodyPr wrap="none" rtlCol="0">
            <a:spAutoFit/>
          </a:bodyPr>
          <a:lstStyle/>
          <a:p>
            <a:r>
              <a:rPr lang="en-US" b="1" dirty="0"/>
              <a:t>1. OVERVIEW JAVA - CONTINUED</a:t>
            </a:r>
          </a:p>
        </p:txBody>
      </p:sp>
    </p:spTree>
    <p:extLst>
      <p:ext uri="{BB962C8B-B14F-4D97-AF65-F5344CB8AC3E}">
        <p14:creationId xmlns:p14="http://schemas.microsoft.com/office/powerpoint/2010/main" val="232391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4</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3">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646331"/>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Data types (</a:t>
            </a:r>
            <a:r>
              <a:rPr lang="nl-NL" b="1" dirty="0" err="1">
                <a:latin typeface="Arial" panose="020B0604020202020204" pitchFamily="34" charset="0"/>
                <a:cs typeface="Arial" panose="020B0604020202020204" pitchFamily="34" charset="0"/>
              </a:rPr>
              <a:t>primitive</a:t>
            </a:r>
            <a:r>
              <a:rPr lang="nl-NL" b="1" dirty="0">
                <a:latin typeface="Arial" panose="020B0604020202020204" pitchFamily="34" charset="0"/>
                <a:cs typeface="Arial" panose="020B0604020202020204" pitchFamily="34" charset="0"/>
              </a:rPr>
              <a:t>)</a:t>
            </a:r>
          </a:p>
          <a:p>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1477328"/>
          </a:xfrm>
          <a:prstGeom prst="rect">
            <a:avLst/>
          </a:prstGeom>
          <a:noFill/>
        </p:spPr>
        <p:txBody>
          <a:bodyPr wrap="square" rtlCol="0">
            <a:spAutoFit/>
          </a:bodyPr>
          <a:lstStyle/>
          <a:p>
            <a:r>
              <a:rPr lang="nl-NL" dirty="0"/>
              <a:t>Java</a:t>
            </a:r>
            <a:r>
              <a:rPr lang="nl-NL" dirty="0">
                <a:cs typeface="Arial" panose="020B0604020202020204" pitchFamily="34" charset="0"/>
              </a:rPr>
              <a:t> supports 8 basic data types </a:t>
            </a:r>
            <a:r>
              <a:rPr lang="nl-NL" dirty="0" err="1">
                <a:cs typeface="Arial" panose="020B0604020202020204" pitchFamily="34" charset="0"/>
              </a:rPr>
              <a:t>known</a:t>
            </a:r>
            <a:r>
              <a:rPr lang="nl-NL" dirty="0">
                <a:cs typeface="Arial" panose="020B0604020202020204" pitchFamily="34" charset="0"/>
              </a:rPr>
              <a:t> as </a:t>
            </a:r>
            <a:r>
              <a:rPr lang="nl-NL" dirty="0" err="1">
                <a:cs typeface="Arial" panose="020B0604020202020204" pitchFamily="34" charset="0"/>
              </a:rPr>
              <a:t>primitive</a:t>
            </a:r>
            <a:r>
              <a:rPr lang="nl-NL" dirty="0">
                <a:cs typeface="Arial" panose="020B0604020202020204" pitchFamily="34" charset="0"/>
              </a:rPr>
              <a:t> types. We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it</a:t>
            </a:r>
            <a:r>
              <a:rPr lang="nl-NL" dirty="0">
                <a:cs typeface="Arial" panose="020B0604020202020204" pitchFamily="34" charset="0"/>
              </a:rPr>
              <a:t> is a </a:t>
            </a:r>
            <a:r>
              <a:rPr lang="nl-NL" dirty="0" err="1">
                <a:cs typeface="Arial" panose="020B0604020202020204" pitchFamily="34" charset="0"/>
              </a:rPr>
              <a:t>primitive</a:t>
            </a:r>
            <a:r>
              <a:rPr lang="nl-NL" dirty="0">
                <a:cs typeface="Arial" panose="020B0604020202020204" pitchFamily="34" charset="0"/>
              </a:rPr>
              <a:t> type</a:t>
            </a:r>
          </a:p>
          <a:p>
            <a:r>
              <a:rPr lang="nl-NL" dirty="0" err="1">
                <a:cs typeface="Arial" panose="020B0604020202020204" pitchFamily="34" charset="0"/>
              </a:rPr>
              <a:t>because</a:t>
            </a:r>
            <a:r>
              <a:rPr lang="nl-NL" dirty="0">
                <a:cs typeface="Arial" panose="020B0604020202020204" pitchFamily="34" charset="0"/>
              </a:rPr>
              <a:t> </a:t>
            </a:r>
            <a:r>
              <a:rPr lang="nl-NL" dirty="0" err="1">
                <a:cs typeface="Arial" panose="020B0604020202020204" pitchFamily="34" charset="0"/>
              </a:rPr>
              <a:t>their</a:t>
            </a:r>
            <a:r>
              <a:rPr lang="nl-NL" dirty="0">
                <a:cs typeface="Arial" panose="020B0604020202020204" pitchFamily="34" charset="0"/>
              </a:rPr>
              <a:t> first letter is </a:t>
            </a:r>
            <a:r>
              <a:rPr lang="nl-NL" dirty="0" err="1">
                <a:cs typeface="Arial" panose="020B0604020202020204" pitchFamily="34" charset="0"/>
              </a:rPr>
              <a:t>lowercase</a:t>
            </a:r>
            <a:r>
              <a:rPr lang="nl-NL" dirty="0">
                <a:cs typeface="Arial" panose="020B0604020202020204" pitchFamily="34" charset="0"/>
              </a:rPr>
              <a:t>. Later </a:t>
            </a:r>
            <a:r>
              <a:rPr lang="nl-NL" dirty="0" err="1">
                <a:cs typeface="Arial" panose="020B0604020202020204" pitchFamily="34" charset="0"/>
              </a:rPr>
              <a:t>we’ll</a:t>
            </a:r>
            <a:r>
              <a:rPr lang="nl-NL" dirty="0">
                <a:cs typeface="Arial" panose="020B0604020202020204" pitchFamily="34" charset="0"/>
              </a:rPr>
              <a:t> </a:t>
            </a:r>
            <a:r>
              <a:rPr lang="nl-NL" dirty="0" err="1">
                <a:cs typeface="Arial" panose="020B0604020202020204" pitchFamily="34" charset="0"/>
              </a:rPr>
              <a:t>see</a:t>
            </a:r>
            <a:r>
              <a:rPr lang="nl-NL" dirty="0">
                <a:cs typeface="Arial" panose="020B0604020202020204" pitchFamily="34" charset="0"/>
              </a:rPr>
              <a:t> </a:t>
            </a:r>
            <a:r>
              <a:rPr lang="nl-NL" dirty="0" err="1">
                <a:cs typeface="Arial" panose="020B0604020202020204" pitchFamily="34" charset="0"/>
              </a:rPr>
              <a:t>Wrapper</a:t>
            </a:r>
            <a:r>
              <a:rPr lang="nl-NL" dirty="0">
                <a:cs typeface="Arial" panose="020B0604020202020204" pitchFamily="34" charset="0"/>
              </a:rPr>
              <a:t> classes.</a:t>
            </a:r>
          </a:p>
          <a:p>
            <a:endParaRPr lang="nl-NL" dirty="0">
              <a:cs typeface="Arial" panose="020B0604020202020204" pitchFamily="34" charset="0"/>
            </a:endParaRPr>
          </a:p>
          <a:p>
            <a:r>
              <a:rPr lang="nl-NL" dirty="0" err="1">
                <a:cs typeface="Arial" panose="020B0604020202020204" pitchFamily="34" charset="0"/>
              </a:rPr>
              <a:t>Primitive</a:t>
            </a:r>
            <a:r>
              <a:rPr lang="nl-NL" dirty="0">
                <a:cs typeface="Arial" panose="020B0604020202020204" pitchFamily="34" charset="0"/>
              </a:rPr>
              <a:t> data types </a:t>
            </a:r>
            <a:r>
              <a:rPr lang="nl-NL" dirty="0" err="1">
                <a:cs typeface="Arial" panose="020B0604020202020204" pitchFamily="34" charset="0"/>
              </a:rPr>
              <a:t>always</a:t>
            </a:r>
            <a:r>
              <a:rPr lang="nl-NL" dirty="0">
                <a:cs typeface="Arial" panose="020B0604020202020204" pitchFamily="34" charset="0"/>
              </a:rPr>
              <a:t> have a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and</a:t>
            </a:r>
            <a:r>
              <a:rPr lang="nl-NL" dirty="0">
                <a:cs typeface="Arial" panose="020B0604020202020204" pitchFamily="34" charset="0"/>
              </a:rPr>
              <a:t> </a:t>
            </a:r>
            <a:r>
              <a:rPr lang="nl-NL" dirty="0" err="1">
                <a:cs typeface="Arial" panose="020B0604020202020204" pitchFamily="34" charset="0"/>
              </a:rPr>
              <a:t>cannot</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b="1" dirty="0" err="1">
                <a:cs typeface="Arial" panose="020B0604020202020204" pitchFamily="34" charset="0"/>
              </a:rPr>
              <a:t>null</a:t>
            </a:r>
            <a:r>
              <a:rPr lang="nl-NL" dirty="0">
                <a:cs typeface="Arial" panose="020B0604020202020204" pitchFamily="34" charset="0"/>
              </a:rPr>
              <a:t>. </a:t>
            </a:r>
            <a:r>
              <a:rPr lang="nl-NL" dirty="0" err="1">
                <a:cs typeface="Arial" panose="020B0604020202020204" pitchFamily="34" charset="0"/>
              </a:rPr>
              <a:t>If</a:t>
            </a:r>
            <a:r>
              <a:rPr lang="nl-NL" dirty="0">
                <a:cs typeface="Arial" panose="020B0604020202020204" pitchFamily="34" charset="0"/>
              </a:rPr>
              <a:t> </a:t>
            </a:r>
            <a:r>
              <a:rPr lang="nl-NL" dirty="0" err="1">
                <a:cs typeface="Arial" panose="020B0604020202020204" pitchFamily="34" charset="0"/>
              </a:rPr>
              <a:t>not</a:t>
            </a:r>
            <a:r>
              <a:rPr lang="nl-NL" dirty="0">
                <a:cs typeface="Arial" panose="020B0604020202020204" pitchFamily="34" charset="0"/>
              </a:rPr>
              <a:t> </a:t>
            </a:r>
            <a:r>
              <a:rPr lang="nl-NL" dirty="0" err="1">
                <a:cs typeface="Arial" panose="020B0604020202020204" pitchFamily="34" charset="0"/>
              </a:rPr>
              <a:t>initialized</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have a default </a:t>
            </a:r>
            <a:r>
              <a:rPr lang="nl-NL" dirty="0" err="1">
                <a:cs typeface="Arial" panose="020B0604020202020204" pitchFamily="34" charset="0"/>
              </a:rPr>
              <a:t>value</a:t>
            </a:r>
            <a:r>
              <a:rPr lang="nl-NL" dirty="0">
                <a:cs typeface="Arial" panose="020B0604020202020204" pitchFamily="34" charset="0"/>
              </a:rPr>
              <a:t>.</a:t>
            </a:r>
          </a:p>
        </p:txBody>
      </p:sp>
      <p:sp>
        <p:nvSpPr>
          <p:cNvPr id="9" name="Tekstvak 6">
            <a:extLst>
              <a:ext uri="{FF2B5EF4-FFF2-40B4-BE49-F238E27FC236}">
                <a16:creationId xmlns:a16="http://schemas.microsoft.com/office/drawing/2014/main" id="{D5FEFE97-1C53-8042-BDB7-D3E6B66FF0A9}"/>
              </a:ext>
            </a:extLst>
          </p:cNvPr>
          <p:cNvSpPr txBox="1"/>
          <p:nvPr/>
        </p:nvSpPr>
        <p:spPr>
          <a:xfrm>
            <a:off x="580433" y="3448447"/>
            <a:ext cx="10628671" cy="646331"/>
          </a:xfrm>
          <a:prstGeom prst="rect">
            <a:avLst/>
          </a:prstGeom>
          <a:noFill/>
        </p:spPr>
        <p:txBody>
          <a:bodyPr wrap="square" rtlCol="0">
            <a:spAutoFit/>
          </a:bodyPr>
          <a:lstStyle/>
          <a:p>
            <a:r>
              <a:rPr lang="nl-NL" dirty="0">
                <a:cs typeface="Arial" panose="020B0604020202020204" pitchFamily="34" charset="0"/>
              </a:rPr>
              <a:t>The basic </a:t>
            </a:r>
            <a:r>
              <a:rPr lang="nl-NL" dirty="0" err="1">
                <a:cs typeface="Arial" panose="020B0604020202020204" pitchFamily="34" charset="0"/>
              </a:rPr>
              <a:t>difference</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a:t>
            </a:r>
            <a:r>
              <a:rPr lang="nl-NL" dirty="0" err="1">
                <a:cs typeface="Arial" panose="020B0604020202020204" pitchFamily="34" charset="0"/>
              </a:rPr>
              <a:t>them</a:t>
            </a:r>
            <a:r>
              <a:rPr lang="nl-NL" dirty="0">
                <a:cs typeface="Arial" panose="020B0604020202020204" pitchFamily="34" charset="0"/>
              </a:rPr>
              <a:t> is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size</a:t>
            </a:r>
            <a:r>
              <a:rPr lang="nl-NL" dirty="0">
                <a:cs typeface="Arial" panose="020B0604020202020204" pitchFamily="34" charset="0"/>
              </a:rPr>
              <a:t> of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value</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contain</a:t>
            </a:r>
            <a:r>
              <a:rPr lang="nl-NL" dirty="0">
                <a:cs typeface="Arial" panose="020B0604020202020204" pitchFamily="34" charset="0"/>
              </a:rPr>
              <a:t> or </a:t>
            </a:r>
            <a:r>
              <a:rPr lang="nl-NL" dirty="0" err="1">
                <a:cs typeface="Arial" panose="020B0604020202020204" pitchFamily="34" charset="0"/>
              </a:rPr>
              <a:t>whether</a:t>
            </a:r>
            <a:r>
              <a:rPr lang="nl-NL" dirty="0">
                <a:cs typeface="Arial" panose="020B0604020202020204" pitchFamily="34" charset="0"/>
              </a:rPr>
              <a:t> </a:t>
            </a:r>
            <a:r>
              <a:rPr lang="nl-NL" dirty="0" err="1">
                <a:cs typeface="Arial" panose="020B0604020202020204" pitchFamily="34" charset="0"/>
              </a:rPr>
              <a:t>they</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t>contain</a:t>
            </a:r>
            <a:r>
              <a:rPr lang="nl-NL" dirty="0">
                <a:cs typeface="Arial" panose="020B0604020202020204" pitchFamily="34" charset="0"/>
              </a:rPr>
              <a:t> </a:t>
            </a:r>
            <a:r>
              <a:rPr lang="nl-NL" dirty="0" err="1">
                <a:cs typeface="Arial" panose="020B0604020202020204" pitchFamily="34" charset="0"/>
              </a:rPr>
              <a:t>decimals</a:t>
            </a:r>
            <a:r>
              <a:rPr lang="nl-NL" dirty="0">
                <a:cs typeface="Arial" panose="020B0604020202020204" pitchFamily="34" charset="0"/>
              </a:rPr>
              <a:t> or </a:t>
            </a:r>
            <a:r>
              <a:rPr lang="nl-NL" dirty="0" err="1">
                <a:cs typeface="Arial" panose="020B0604020202020204" pitchFamily="34" charset="0"/>
              </a:rPr>
              <a:t>not</a:t>
            </a:r>
            <a:r>
              <a:rPr lang="nl-NL" dirty="0">
                <a:cs typeface="Arial" panose="020B0604020202020204" pitchFamily="34" charset="0"/>
              </a:rPr>
              <a:t>.</a:t>
            </a:r>
          </a:p>
        </p:txBody>
      </p:sp>
    </p:spTree>
    <p:extLst>
      <p:ext uri="{BB962C8B-B14F-4D97-AF65-F5344CB8AC3E}">
        <p14:creationId xmlns:p14="http://schemas.microsoft.com/office/powerpoint/2010/main" val="28702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5</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err="1">
                <a:latin typeface="Arial" panose="020B0604020202020204" pitchFamily="34" charset="0"/>
                <a:cs typeface="Arial" panose="020B0604020202020204" pitchFamily="34" charset="0"/>
              </a:rPr>
              <a:t>Function</a:t>
            </a:r>
            <a:r>
              <a:rPr lang="nl-NL" b="1" dirty="0">
                <a:latin typeface="Arial" panose="020B0604020202020204" pitchFamily="34" charset="0"/>
                <a:cs typeface="Arial" panose="020B0604020202020204" pitchFamily="34" charset="0"/>
              </a:rPr>
              <a:t> </a:t>
            </a:r>
            <a:r>
              <a:rPr lang="nl-NL" b="1" dirty="0" err="1">
                <a:latin typeface="Arial" panose="020B0604020202020204" pitchFamily="34" charset="0"/>
                <a:cs typeface="Arial" panose="020B0604020202020204" pitchFamily="34" charset="0"/>
              </a:rPr>
              <a:t>and</a:t>
            </a:r>
            <a:r>
              <a:rPr lang="nl-NL" b="1" dirty="0">
                <a:latin typeface="Arial" panose="020B0604020202020204" pitchFamily="34" charset="0"/>
                <a:cs typeface="Arial" panose="020B0604020202020204" pitchFamily="34" charset="0"/>
              </a:rPr>
              <a:t> default </a:t>
            </a:r>
            <a:r>
              <a:rPr lang="nl-NL" b="1" dirty="0" err="1">
                <a:latin typeface="Arial" panose="020B0604020202020204" pitchFamily="34" charset="0"/>
                <a:cs typeface="Arial" panose="020B0604020202020204" pitchFamily="34" charset="0"/>
              </a:rPr>
              <a:t>value</a:t>
            </a:r>
            <a:r>
              <a:rPr lang="nl-NL" b="1" dirty="0">
                <a:latin typeface="Arial" panose="020B0604020202020204" pitchFamily="34" charset="0"/>
                <a:cs typeface="Arial" panose="020B0604020202020204" pitchFamily="34" charset="0"/>
              </a:rPr>
              <a:t> of data types </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pic>
        <p:nvPicPr>
          <p:cNvPr id="3" name="Picture 2">
            <a:extLst>
              <a:ext uri="{FF2B5EF4-FFF2-40B4-BE49-F238E27FC236}">
                <a16:creationId xmlns:a16="http://schemas.microsoft.com/office/drawing/2014/main" id="{25A86ABE-5E38-2246-8246-6AB815AB13EF}"/>
              </a:ext>
            </a:extLst>
          </p:cNvPr>
          <p:cNvPicPr>
            <a:picLocks noChangeAspect="1"/>
          </p:cNvPicPr>
          <p:nvPr/>
        </p:nvPicPr>
        <p:blipFill>
          <a:blip r:embed="rId3"/>
          <a:stretch>
            <a:fillRect/>
          </a:stretch>
        </p:blipFill>
        <p:spPr>
          <a:xfrm>
            <a:off x="2072349" y="2056448"/>
            <a:ext cx="6762731" cy="4307472"/>
          </a:xfrm>
          <a:prstGeom prst="rect">
            <a:avLst/>
          </a:prstGeom>
        </p:spPr>
      </p:pic>
    </p:spTree>
    <p:extLst>
      <p:ext uri="{BB962C8B-B14F-4D97-AF65-F5344CB8AC3E}">
        <p14:creationId xmlns:p14="http://schemas.microsoft.com/office/powerpoint/2010/main" val="333424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6</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7" name="Tekstvak 6">
            <a:extLst>
              <a:ext uri="{FF2B5EF4-FFF2-40B4-BE49-F238E27FC236}">
                <a16:creationId xmlns:a16="http://schemas.microsoft.com/office/drawing/2014/main" id="{7FD33075-6B10-4E4F-9D70-F3B22C88FBBC}"/>
              </a:ext>
            </a:extLst>
          </p:cNvPr>
          <p:cNvSpPr txBox="1"/>
          <p:nvPr/>
        </p:nvSpPr>
        <p:spPr>
          <a:xfrm>
            <a:off x="457145" y="1472825"/>
            <a:ext cx="9417377" cy="369332"/>
          </a:xfrm>
          <a:prstGeom prst="rect">
            <a:avLst/>
          </a:prstGeom>
          <a:noFill/>
        </p:spPr>
        <p:txBody>
          <a:bodyPr wrap="square" rtlCol="0">
            <a:spAutoFit/>
          </a:bodyPr>
          <a:lstStyle/>
          <a:p>
            <a:r>
              <a:rPr lang="nl-NL" b="1" dirty="0">
                <a:latin typeface="Arial" panose="020B0604020202020204" pitchFamily="34" charset="0"/>
                <a:cs typeface="Arial" panose="020B0604020202020204" pitchFamily="34" charset="0"/>
              </a:rPr>
              <a:t>Scope</a:t>
            </a:r>
            <a:endParaRPr lang="nl-NL"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805850" cy="369332"/>
          </a:xfrm>
          <a:prstGeom prst="rect">
            <a:avLst/>
          </a:prstGeom>
          <a:noFill/>
        </p:spPr>
        <p:txBody>
          <a:bodyPr wrap="none" rtlCol="0">
            <a:spAutoFit/>
          </a:bodyPr>
          <a:lstStyle/>
          <a:p>
            <a:r>
              <a:rPr lang="en-US" b="1" dirty="0"/>
              <a:t>1. OVERVIEW JAVA – DATA TYPES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837950"/>
            <a:ext cx="10628671" cy="3139321"/>
          </a:xfrm>
          <a:prstGeom prst="rect">
            <a:avLst/>
          </a:prstGeom>
          <a:noFill/>
        </p:spPr>
        <p:txBody>
          <a:bodyPr wrap="square" rtlCol="0">
            <a:spAutoFit/>
          </a:bodyPr>
          <a:lstStyle/>
          <a:p>
            <a:r>
              <a:rPr lang="nl-NL" dirty="0">
                <a:cs typeface="Arial" panose="020B0604020202020204" pitchFamily="34" charset="0"/>
              </a:rPr>
              <a:t>Variables </a:t>
            </a:r>
            <a:r>
              <a:rPr lang="nl-NL" dirty="0" err="1">
                <a:cs typeface="Arial" panose="020B0604020202020204" pitchFamily="34" charset="0"/>
              </a:rPr>
              <a:t>within</a:t>
            </a:r>
            <a:r>
              <a:rPr lang="nl-NL" dirty="0">
                <a:cs typeface="Arial" panose="020B0604020202020204" pitchFamily="34" charset="0"/>
              </a:rPr>
              <a:t> a Java class </a:t>
            </a:r>
            <a:r>
              <a:rPr lang="nl-NL" dirty="0" err="1">
                <a:cs typeface="Arial" panose="020B0604020202020204" pitchFamily="34" charset="0"/>
              </a:rPr>
              <a:t>can</a:t>
            </a:r>
            <a:r>
              <a:rPr lang="nl-NL" dirty="0">
                <a:cs typeface="Arial" panose="020B0604020202020204" pitchFamily="34" charset="0"/>
              </a:rPr>
              <a:t> have different scopes. </a:t>
            </a:r>
          </a:p>
          <a:p>
            <a:r>
              <a:rPr lang="en-US" dirty="0"/>
              <a:t>Scope of a variable is the part of the program where the variable is accessible. </a:t>
            </a:r>
            <a:endParaRPr lang="nl-NL" dirty="0">
              <a:cs typeface="Arial" panose="020B0604020202020204" pitchFamily="34" charset="0"/>
            </a:endParaRPr>
          </a:p>
          <a:p>
            <a:endParaRPr lang="nl-NL" dirty="0">
              <a:cs typeface="Arial" panose="020B0604020202020204" pitchFamily="34" charset="0"/>
            </a:endParaRPr>
          </a:p>
          <a:p>
            <a:r>
              <a:rPr lang="nl-NL" dirty="0" err="1">
                <a:cs typeface="Arial" panose="020B0604020202020204" pitchFamily="34" charset="0"/>
              </a:rPr>
              <a:t>Often</a:t>
            </a:r>
            <a:r>
              <a:rPr lang="nl-NL" dirty="0">
                <a:cs typeface="Arial" panose="020B0604020202020204" pitchFamily="34" charset="0"/>
              </a:rPr>
              <a:t> </a:t>
            </a:r>
            <a:r>
              <a:rPr lang="nl-NL" dirty="0" err="1">
                <a:cs typeface="Arial" panose="020B0604020202020204" pitchFamily="34" charset="0"/>
              </a:rPr>
              <a:t>declared</a:t>
            </a:r>
            <a:r>
              <a:rPr lang="nl-NL" dirty="0">
                <a:cs typeface="Arial" panose="020B0604020202020204" pitchFamily="34" charset="0"/>
              </a:rPr>
              <a:t> </a:t>
            </a:r>
            <a:r>
              <a:rPr lang="nl-NL" dirty="0" err="1">
                <a:cs typeface="Arial" panose="020B0604020202020204" pitchFamily="34" charset="0"/>
              </a:rPr>
              <a:t>within</a:t>
            </a:r>
            <a:r>
              <a:rPr lang="nl-NL" dirty="0">
                <a:cs typeface="Arial" panose="020B0604020202020204" pitchFamily="34" charset="0"/>
              </a:rPr>
              <a:t> a block, </a:t>
            </a:r>
            <a:r>
              <a:rPr lang="nl-NL" dirty="0" err="1">
                <a:cs typeface="Arial" panose="020B0604020202020204" pitchFamily="34" charset="0"/>
              </a:rPr>
              <a:t>usually</a:t>
            </a:r>
            <a:r>
              <a:rPr lang="nl-NL" dirty="0">
                <a:cs typeface="Arial" panose="020B0604020202020204" pitchFamily="34" charset="0"/>
              </a:rPr>
              <a:t> </a:t>
            </a:r>
            <a:r>
              <a:rPr lang="nl-NL" dirty="0" err="1">
                <a:cs typeface="Arial" panose="020B0604020202020204" pitchFamily="34" charset="0"/>
              </a:rPr>
              <a:t>between</a:t>
            </a:r>
            <a:r>
              <a:rPr lang="nl-NL" dirty="0">
                <a:cs typeface="Arial" panose="020B0604020202020204" pitchFamily="34" charset="0"/>
              </a:rPr>
              <a:t> { }, </a:t>
            </a:r>
            <a:r>
              <a:rPr lang="nl-NL" dirty="0" err="1">
                <a:cs typeface="Arial" panose="020B0604020202020204" pitchFamily="34" charset="0"/>
              </a:rPr>
              <a:t>the</a:t>
            </a:r>
            <a:r>
              <a:rPr lang="nl-NL" dirty="0">
                <a:cs typeface="Arial" panose="020B0604020202020204" pitchFamily="34" charset="0"/>
              </a:rPr>
              <a:t> </a:t>
            </a:r>
            <a:r>
              <a:rPr lang="nl-NL" dirty="0" err="1">
                <a:cs typeface="Arial" panose="020B0604020202020204" pitchFamily="34" charset="0"/>
              </a:rPr>
              <a:t>variable</a:t>
            </a:r>
            <a:r>
              <a:rPr lang="nl-NL" dirty="0">
                <a:cs typeface="Arial" panose="020B0604020202020204" pitchFamily="34" charset="0"/>
              </a:rPr>
              <a:t> </a:t>
            </a:r>
            <a:r>
              <a:rPr lang="nl-NL" dirty="0" err="1">
                <a:cs typeface="Arial" panose="020B0604020202020204" pitchFamily="34" charset="0"/>
              </a:rPr>
              <a:t>can</a:t>
            </a:r>
            <a:r>
              <a:rPr lang="nl-NL" dirty="0">
                <a:cs typeface="Arial" panose="020B0604020202020204" pitchFamily="34" charset="0"/>
              </a:rPr>
              <a:t> </a:t>
            </a:r>
            <a:r>
              <a:rPr lang="nl-NL" dirty="0" err="1">
                <a:cs typeface="Arial" panose="020B0604020202020204" pitchFamily="34" charset="0"/>
              </a:rPr>
              <a:t>only</a:t>
            </a:r>
            <a:r>
              <a:rPr lang="nl-NL" dirty="0">
                <a:cs typeface="Arial" panose="020B0604020202020204" pitchFamily="34" charset="0"/>
              </a:rPr>
              <a:t> </a:t>
            </a:r>
            <a:r>
              <a:rPr lang="nl-NL" dirty="0" err="1">
                <a:cs typeface="Arial" panose="020B0604020202020204" pitchFamily="34" charset="0"/>
              </a:rPr>
              <a:t>be</a:t>
            </a:r>
            <a:r>
              <a:rPr lang="nl-NL" dirty="0">
                <a:cs typeface="Arial" panose="020B0604020202020204" pitchFamily="34" charset="0"/>
              </a:rPr>
              <a:t> </a:t>
            </a:r>
            <a:r>
              <a:rPr lang="nl-NL" dirty="0" err="1">
                <a:cs typeface="Arial" panose="020B0604020202020204" pitchFamily="34" charset="0"/>
              </a:rPr>
              <a:t>addressed</a:t>
            </a:r>
            <a:r>
              <a:rPr lang="nl-NL" dirty="0">
                <a:cs typeface="Arial" panose="020B0604020202020204" pitchFamily="34" charset="0"/>
              </a:rPr>
              <a:t> </a:t>
            </a:r>
            <a:r>
              <a:rPr lang="nl-NL" dirty="0" err="1">
                <a:cs typeface="Arial" panose="020B0604020202020204" pitchFamily="34" charset="0"/>
              </a:rPr>
              <a:t>there</a:t>
            </a:r>
            <a:r>
              <a:rPr lang="nl-NL" dirty="0">
                <a:cs typeface="Arial" panose="020B0604020202020204" pitchFamily="34" charset="0"/>
              </a:rPr>
              <a:t>.</a:t>
            </a:r>
          </a:p>
          <a:p>
            <a:endParaRPr lang="nl-NL" dirty="0">
              <a:cs typeface="Arial" panose="020B0604020202020204" pitchFamily="34" charset="0"/>
            </a:endParaRPr>
          </a:p>
          <a:p>
            <a:r>
              <a:rPr lang="nl-NL" dirty="0" err="1">
                <a:cs typeface="Arial" panose="020B0604020202020204" pitchFamily="34" charset="0"/>
              </a:rPr>
              <a:t>Several</a:t>
            </a:r>
            <a:r>
              <a:rPr lang="nl-NL" dirty="0">
                <a:cs typeface="Arial" panose="020B0604020202020204" pitchFamily="34" charset="0"/>
              </a:rPr>
              <a:t> scopes:</a:t>
            </a:r>
          </a:p>
          <a:p>
            <a:pPr marL="285750" indent="-285750">
              <a:buFontTx/>
              <a:buChar char="-"/>
            </a:pPr>
            <a:r>
              <a:rPr lang="nl-NL" dirty="0">
                <a:cs typeface="Arial" panose="020B0604020202020204" pitchFamily="34" charset="0"/>
              </a:rPr>
              <a:t>Class scope</a:t>
            </a:r>
          </a:p>
          <a:p>
            <a:pPr marL="285750" indent="-285750">
              <a:buFontTx/>
              <a:buChar char="-"/>
            </a:pPr>
            <a:r>
              <a:rPr lang="nl-NL" dirty="0">
                <a:cs typeface="Arial" panose="020B0604020202020204" pitchFamily="34" charset="0"/>
              </a:rPr>
              <a:t>Method level scope</a:t>
            </a:r>
          </a:p>
          <a:p>
            <a:pPr marL="285750" indent="-285750">
              <a:buFontTx/>
              <a:buChar char="-"/>
            </a:pPr>
            <a:r>
              <a:rPr lang="nl-NL" dirty="0">
                <a:cs typeface="Arial" panose="020B0604020202020204" pitchFamily="34" charset="0"/>
              </a:rPr>
              <a:t>Block scope</a:t>
            </a:r>
          </a:p>
          <a:p>
            <a:pPr marL="285750" indent="-285750">
              <a:buFontTx/>
              <a:buChar char="-"/>
            </a:pPr>
            <a:endParaRPr lang="nl-NL" dirty="0">
              <a:cs typeface="Arial" panose="020B0604020202020204" pitchFamily="34" charset="0"/>
            </a:endParaRPr>
          </a:p>
          <a:p>
            <a:r>
              <a:rPr lang="nl-NL" dirty="0">
                <a:cs typeface="Arial" panose="020B0604020202020204" pitchFamily="34" charset="0"/>
              </a:rPr>
              <a:t>See </a:t>
            </a:r>
            <a:r>
              <a:rPr lang="nl-NL" dirty="0" err="1">
                <a:cs typeface="Arial" panose="020B0604020202020204" pitchFamily="34" charset="0"/>
              </a:rPr>
              <a:t>example</a:t>
            </a:r>
            <a:r>
              <a:rPr lang="nl-NL" dirty="0">
                <a:cs typeface="Arial" panose="020B0604020202020204" pitchFamily="34" charset="0"/>
              </a:rPr>
              <a:t>.</a:t>
            </a:r>
          </a:p>
        </p:txBody>
      </p:sp>
    </p:spTree>
    <p:extLst>
      <p:ext uri="{BB962C8B-B14F-4D97-AF65-F5344CB8AC3E}">
        <p14:creationId xmlns:p14="http://schemas.microsoft.com/office/powerpoint/2010/main" val="370278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7</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pic>
        <p:nvPicPr>
          <p:cNvPr id="5" name="Picture 4">
            <a:extLst>
              <a:ext uri="{FF2B5EF4-FFF2-40B4-BE49-F238E27FC236}">
                <a16:creationId xmlns:a16="http://schemas.microsoft.com/office/drawing/2014/main" id="{6AFADE0E-0DC2-7441-B2E2-836D16ADB7AC}"/>
              </a:ext>
            </a:extLst>
          </p:cNvPr>
          <p:cNvPicPr>
            <a:picLocks noChangeAspect="1"/>
          </p:cNvPicPr>
          <p:nvPr/>
        </p:nvPicPr>
        <p:blipFill>
          <a:blip r:embed="rId3"/>
          <a:stretch>
            <a:fillRect/>
          </a:stretch>
        </p:blipFill>
        <p:spPr>
          <a:xfrm>
            <a:off x="3908831" y="3002692"/>
            <a:ext cx="6609033" cy="3657133"/>
          </a:xfrm>
          <a:prstGeom prst="rect">
            <a:avLst/>
          </a:prstGeom>
        </p:spPr>
      </p:pic>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0653879" cy="1477328"/>
          </a:xfrm>
          <a:prstGeom prst="rect">
            <a:avLst/>
          </a:prstGeom>
          <a:noFill/>
        </p:spPr>
        <p:txBody>
          <a:bodyPr wrap="none" rtlCol="0">
            <a:spAutoFit/>
          </a:bodyPr>
          <a:lstStyle/>
          <a:p>
            <a:r>
              <a:rPr lang="en-US" dirty="0"/>
              <a:t>In the </a:t>
            </a:r>
            <a:r>
              <a:rPr lang="en-US" b="1" dirty="0"/>
              <a:t>Java</a:t>
            </a:r>
            <a:r>
              <a:rPr lang="en-US" dirty="0"/>
              <a:t> programming language, a </a:t>
            </a:r>
            <a:r>
              <a:rPr lang="en-US" b="1" dirty="0"/>
              <a:t>keyword</a:t>
            </a:r>
            <a:r>
              <a:rPr lang="en-US" dirty="0"/>
              <a:t> is one of 50 reserved words that have a </a:t>
            </a:r>
          </a:p>
          <a:p>
            <a:r>
              <a:rPr lang="en-US" dirty="0"/>
              <a:t>predefined meaning in the language; </a:t>
            </a:r>
          </a:p>
          <a:p>
            <a:endParaRPr lang="en-US" dirty="0"/>
          </a:p>
          <a:p>
            <a:r>
              <a:rPr lang="en-US" dirty="0"/>
              <a:t>Because of this, programmers cannot use </a:t>
            </a:r>
            <a:r>
              <a:rPr lang="en-US" b="1" dirty="0"/>
              <a:t>keywords</a:t>
            </a:r>
            <a:r>
              <a:rPr lang="en-US" dirty="0"/>
              <a:t> as names for variables, methods, classes, </a:t>
            </a:r>
          </a:p>
          <a:p>
            <a:r>
              <a:rPr lang="en-US" dirty="0"/>
              <a:t>or as any other identifier.</a:t>
            </a:r>
          </a:p>
        </p:txBody>
      </p:sp>
    </p:spTree>
    <p:extLst>
      <p:ext uri="{BB962C8B-B14F-4D97-AF65-F5344CB8AC3E}">
        <p14:creationId xmlns:p14="http://schemas.microsoft.com/office/powerpoint/2010/main" val="2382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8</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736920" cy="369332"/>
          </a:xfrm>
          <a:prstGeom prst="rect">
            <a:avLst/>
          </a:prstGeom>
          <a:noFill/>
        </p:spPr>
        <p:txBody>
          <a:bodyPr wrap="none" rtlCol="0">
            <a:spAutoFit/>
          </a:bodyPr>
          <a:lstStyle/>
          <a:p>
            <a:r>
              <a:rPr lang="en-US" b="1" dirty="0"/>
              <a:t>1. OVERVIEW JAVA - KEYWORDS</a:t>
            </a:r>
          </a:p>
        </p:txBody>
      </p:sp>
      <p:sp>
        <p:nvSpPr>
          <p:cNvPr id="8" name="TextBox 7">
            <a:extLst>
              <a:ext uri="{FF2B5EF4-FFF2-40B4-BE49-F238E27FC236}">
                <a16:creationId xmlns:a16="http://schemas.microsoft.com/office/drawing/2014/main" id="{9B82211D-AC94-7F46-8A72-893038B12B02}"/>
              </a:ext>
            </a:extLst>
          </p:cNvPr>
          <p:cNvSpPr txBox="1"/>
          <p:nvPr/>
        </p:nvSpPr>
        <p:spPr>
          <a:xfrm>
            <a:off x="395361" y="1613428"/>
            <a:ext cx="11022569" cy="923330"/>
          </a:xfrm>
          <a:prstGeom prst="rect">
            <a:avLst/>
          </a:prstGeom>
          <a:noFill/>
        </p:spPr>
        <p:txBody>
          <a:bodyPr wrap="none" rtlCol="0">
            <a:spAutoFit/>
          </a:bodyPr>
          <a:lstStyle/>
          <a:p>
            <a:r>
              <a:rPr lang="en-US" dirty="0"/>
              <a:t>The compiler will complain when using one of the reserved keywords. The reserved keywords can</a:t>
            </a:r>
          </a:p>
          <a:p>
            <a:r>
              <a:rPr lang="en-US" dirty="0"/>
              <a:t>be grouped to have a better understanding:</a:t>
            </a:r>
          </a:p>
          <a:p>
            <a:endParaRPr lang="en-US" dirty="0"/>
          </a:p>
        </p:txBody>
      </p:sp>
      <p:pic>
        <p:nvPicPr>
          <p:cNvPr id="7" name="Picture 6">
            <a:extLst>
              <a:ext uri="{FF2B5EF4-FFF2-40B4-BE49-F238E27FC236}">
                <a16:creationId xmlns:a16="http://schemas.microsoft.com/office/drawing/2014/main" id="{71A04228-6235-D14D-874A-D2593100E566}"/>
              </a:ext>
            </a:extLst>
          </p:cNvPr>
          <p:cNvPicPr>
            <a:picLocks noChangeAspect="1"/>
          </p:cNvPicPr>
          <p:nvPr/>
        </p:nvPicPr>
        <p:blipFill>
          <a:blip r:embed="rId3"/>
          <a:stretch>
            <a:fillRect/>
          </a:stretch>
        </p:blipFill>
        <p:spPr>
          <a:xfrm>
            <a:off x="2286000" y="2536758"/>
            <a:ext cx="8534400" cy="3632200"/>
          </a:xfrm>
          <a:prstGeom prst="rect">
            <a:avLst/>
          </a:prstGeom>
        </p:spPr>
      </p:pic>
    </p:spTree>
    <p:extLst>
      <p:ext uri="{BB962C8B-B14F-4D97-AF65-F5344CB8AC3E}">
        <p14:creationId xmlns:p14="http://schemas.microsoft.com/office/powerpoint/2010/main" val="28358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3A5772F8-4CF1-C845-9BC1-EA3B74DF606F}"/>
              </a:ext>
            </a:extLst>
          </p:cNvPr>
          <p:cNvSpPr>
            <a:spLocks noGrp="1"/>
          </p:cNvSpPr>
          <p:nvPr>
            <p:ph type="sldNum" sz="quarter" idx="12"/>
          </p:nvPr>
        </p:nvSpPr>
        <p:spPr/>
        <p:txBody>
          <a:bodyPr/>
          <a:lstStyle/>
          <a:p>
            <a:fld id="{49F81993-47B1-3743-8AA2-20AB26FB445E}" type="slidenum">
              <a:rPr lang="nl-NL" smtClean="0"/>
              <a:t>9</a:t>
            </a:fld>
            <a:endParaRPr lang="nl-NL"/>
          </a:p>
        </p:txBody>
      </p:sp>
      <p:pic>
        <p:nvPicPr>
          <p:cNvPr id="6" name="Picture 1">
            <a:extLst>
              <a:ext uri="{FF2B5EF4-FFF2-40B4-BE49-F238E27FC236}">
                <a16:creationId xmlns:a16="http://schemas.microsoft.com/office/drawing/2014/main" id="{D06E817C-76DD-0F44-ADB0-7048E1EBF455}"/>
              </a:ext>
            </a:extLst>
          </p:cNvPr>
          <p:cNvPicPr/>
          <p:nvPr/>
        </p:nvPicPr>
        <p:blipFill>
          <a:blip r:embed="rId2">
            <a:extLst>
              <a:ext uri="{28A0092B-C50C-407E-A947-70E740481C1C}">
                <a14:useLocalDpi xmlns:a14="http://schemas.microsoft.com/office/drawing/2010/main" val="0"/>
              </a:ext>
            </a:extLst>
          </a:blip>
          <a:stretch>
            <a:fillRect/>
          </a:stretch>
        </p:blipFill>
        <p:spPr>
          <a:xfrm>
            <a:off x="160255" y="509048"/>
            <a:ext cx="1912095" cy="456054"/>
          </a:xfrm>
          <a:prstGeom prst="rect">
            <a:avLst/>
          </a:prstGeom>
        </p:spPr>
      </p:pic>
      <p:sp>
        <p:nvSpPr>
          <p:cNvPr id="2" name="TextBox 1">
            <a:extLst>
              <a:ext uri="{FF2B5EF4-FFF2-40B4-BE49-F238E27FC236}">
                <a16:creationId xmlns:a16="http://schemas.microsoft.com/office/drawing/2014/main" id="{95EAFD46-64F1-4840-B77E-76816183096E}"/>
              </a:ext>
            </a:extLst>
          </p:cNvPr>
          <p:cNvSpPr txBox="1"/>
          <p:nvPr/>
        </p:nvSpPr>
        <p:spPr>
          <a:xfrm>
            <a:off x="6780944" y="595901"/>
            <a:ext cx="3464410" cy="369332"/>
          </a:xfrm>
          <a:prstGeom prst="rect">
            <a:avLst/>
          </a:prstGeom>
          <a:noFill/>
        </p:spPr>
        <p:txBody>
          <a:bodyPr wrap="none" rtlCol="0">
            <a:spAutoFit/>
          </a:bodyPr>
          <a:lstStyle/>
          <a:p>
            <a:r>
              <a:rPr lang="en-US" b="1" dirty="0"/>
              <a:t>1. OVERVIEW JAVA – CLASSES</a:t>
            </a:r>
          </a:p>
        </p:txBody>
      </p:sp>
      <p:sp>
        <p:nvSpPr>
          <p:cNvPr id="8" name="Tekstvak 6">
            <a:extLst>
              <a:ext uri="{FF2B5EF4-FFF2-40B4-BE49-F238E27FC236}">
                <a16:creationId xmlns:a16="http://schemas.microsoft.com/office/drawing/2014/main" id="{A97BDFA1-1198-214C-9E40-EFC2B55537B4}"/>
              </a:ext>
            </a:extLst>
          </p:cNvPr>
          <p:cNvSpPr txBox="1"/>
          <p:nvPr/>
        </p:nvSpPr>
        <p:spPr>
          <a:xfrm>
            <a:off x="580434" y="1568262"/>
            <a:ext cx="10628671" cy="3970318"/>
          </a:xfrm>
          <a:prstGeom prst="rect">
            <a:avLst/>
          </a:prstGeom>
          <a:noFill/>
        </p:spPr>
        <p:txBody>
          <a:bodyPr wrap="square" rtlCol="0">
            <a:spAutoFit/>
          </a:bodyPr>
          <a:lstStyle/>
          <a:p>
            <a:r>
              <a:rPr lang="en-US" dirty="0"/>
              <a:t>In Java programs, classes are the basic building blocks. When defining a </a:t>
            </a:r>
            <a:r>
              <a:rPr lang="en-US" i="1" dirty="0"/>
              <a:t>class</a:t>
            </a:r>
            <a:r>
              <a:rPr lang="en-US" dirty="0"/>
              <a:t>, you describe all the parts and characteristics of one of those building blocks. </a:t>
            </a:r>
          </a:p>
          <a:p>
            <a:endParaRPr lang="en-US" dirty="0"/>
          </a:p>
          <a:p>
            <a:r>
              <a:rPr lang="en-US" dirty="0"/>
              <a:t>A class is a definition contained in a file with the .java extension.</a:t>
            </a:r>
          </a:p>
          <a:p>
            <a:r>
              <a:rPr lang="en-US" dirty="0"/>
              <a:t>Often each class resides in it’s own file, however it is also possible to create a new class in an existing class-file. These classes are called inner-classes and are often used when we need to group some data which only is needed in the outer-class.</a:t>
            </a:r>
          </a:p>
          <a:p>
            <a:endParaRPr lang="en-US" dirty="0"/>
          </a:p>
          <a:p>
            <a:r>
              <a:rPr lang="en-US" dirty="0"/>
              <a:t>See example for inner class.</a:t>
            </a:r>
          </a:p>
          <a:p>
            <a:endParaRPr lang="en-US" dirty="0"/>
          </a:p>
          <a:p>
            <a:r>
              <a:rPr lang="en-US" dirty="0"/>
              <a:t>There’s a big difference between a class and a object (instance).</a:t>
            </a:r>
          </a:p>
          <a:p>
            <a:r>
              <a:rPr lang="en-US" dirty="0"/>
              <a:t>A </a:t>
            </a:r>
            <a:r>
              <a:rPr lang="en-US" b="1" dirty="0"/>
              <a:t>class</a:t>
            </a:r>
            <a:r>
              <a:rPr lang="en-US" dirty="0"/>
              <a:t> is a definition of the data, contained in a file. There is always </a:t>
            </a:r>
            <a:r>
              <a:rPr lang="en-US" b="1" dirty="0"/>
              <a:t>1 </a:t>
            </a:r>
            <a:r>
              <a:rPr lang="en-US" dirty="0"/>
              <a:t>class.</a:t>
            </a:r>
          </a:p>
          <a:p>
            <a:r>
              <a:rPr lang="en-US" dirty="0"/>
              <a:t>An </a:t>
            </a:r>
            <a:r>
              <a:rPr lang="en-US" b="1" dirty="0"/>
              <a:t>object</a:t>
            </a:r>
            <a:r>
              <a:rPr lang="en-US" dirty="0"/>
              <a:t> is a concrete example of a class. There can be multiple objects.</a:t>
            </a:r>
          </a:p>
          <a:p>
            <a:endParaRPr lang="nl-NL" dirty="0">
              <a:cs typeface="Arial" panose="020B0604020202020204" pitchFamily="34" charset="0"/>
            </a:endParaRPr>
          </a:p>
        </p:txBody>
      </p:sp>
    </p:spTree>
    <p:extLst>
      <p:ext uri="{BB962C8B-B14F-4D97-AF65-F5344CB8AC3E}">
        <p14:creationId xmlns:p14="http://schemas.microsoft.com/office/powerpoint/2010/main" val="1290598329"/>
      </p:ext>
    </p:extLst>
  </p:cSld>
  <p:clrMapOvr>
    <a:masterClrMapping/>
  </p:clrMapOvr>
</p:sld>
</file>

<file path=ppt/theme/theme1.xml><?xml version="1.0" encoding="utf-8"?>
<a:theme xmlns:a="http://schemas.openxmlformats.org/drawingml/2006/main" name="Condensspoor">
  <a:themeElements>
    <a:clrScheme name="Condensspo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ondensspo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densspo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{4648E529-F4EE-644D-997D-F00413EED351}tf10001079</Template>
  <TotalTime>8313</TotalTime>
  <Words>1166</Words>
  <Application>Microsoft Macintosh PowerPoint</Application>
  <PresentationFormat>Widescreen</PresentationFormat>
  <Paragraphs>206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Condensspoor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M.R. Aalten</dc:creator>
  <cp:lastModifiedBy>Richard Aalten</cp:lastModifiedBy>
  <cp:revision>48</cp:revision>
  <dcterms:created xsi:type="dcterms:W3CDTF">2018-09-12T18:51:04Z</dcterms:created>
  <dcterms:modified xsi:type="dcterms:W3CDTF">2018-10-03T04:55:25Z</dcterms:modified>
</cp:coreProperties>
</file>