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5" r:id="rId1"/>
  </p:sldMasterIdLst>
  <p:notesMasterIdLst>
    <p:notesMasterId r:id="rId54"/>
  </p:notesMasterIdLst>
  <p:sldIdLst>
    <p:sldId id="256" r:id="rId2"/>
    <p:sldId id="266" r:id="rId3"/>
    <p:sldId id="267" r:id="rId4"/>
    <p:sldId id="269" r:id="rId5"/>
    <p:sldId id="270" r:id="rId6"/>
    <p:sldId id="271" r:id="rId7"/>
    <p:sldId id="268" r:id="rId8"/>
    <p:sldId id="272" r:id="rId9"/>
    <p:sldId id="273" r:id="rId10"/>
    <p:sldId id="274" r:id="rId11"/>
    <p:sldId id="285" r:id="rId12"/>
    <p:sldId id="286" r:id="rId13"/>
    <p:sldId id="287" r:id="rId14"/>
    <p:sldId id="288" r:id="rId15"/>
    <p:sldId id="289" r:id="rId16"/>
    <p:sldId id="275" r:id="rId17"/>
    <p:sldId id="290" r:id="rId18"/>
    <p:sldId id="291" r:id="rId19"/>
    <p:sldId id="292" r:id="rId20"/>
    <p:sldId id="276" r:id="rId21"/>
    <p:sldId id="293" r:id="rId22"/>
    <p:sldId id="294" r:id="rId23"/>
    <p:sldId id="295" r:id="rId24"/>
    <p:sldId id="296" r:id="rId25"/>
    <p:sldId id="297" r:id="rId26"/>
    <p:sldId id="298" r:id="rId27"/>
    <p:sldId id="299" r:id="rId28"/>
    <p:sldId id="300" r:id="rId29"/>
    <p:sldId id="301" r:id="rId30"/>
    <p:sldId id="278" r:id="rId31"/>
    <p:sldId id="302" r:id="rId32"/>
    <p:sldId id="303" r:id="rId33"/>
    <p:sldId id="304" r:id="rId34"/>
    <p:sldId id="305" r:id="rId35"/>
    <p:sldId id="306" r:id="rId36"/>
    <p:sldId id="307" r:id="rId37"/>
    <p:sldId id="308" r:id="rId38"/>
    <p:sldId id="279" r:id="rId39"/>
    <p:sldId id="280" r:id="rId40"/>
    <p:sldId id="281" r:id="rId41"/>
    <p:sldId id="282" r:id="rId42"/>
    <p:sldId id="309" r:id="rId43"/>
    <p:sldId id="283" r:id="rId44"/>
    <p:sldId id="310" r:id="rId45"/>
    <p:sldId id="311" r:id="rId46"/>
    <p:sldId id="312" r:id="rId47"/>
    <p:sldId id="313" r:id="rId48"/>
    <p:sldId id="314" r:id="rId49"/>
    <p:sldId id="315" r:id="rId50"/>
    <p:sldId id="316" r:id="rId51"/>
    <p:sldId id="317" r:id="rId52"/>
    <p:sldId id="318" r:id="rId5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94663"/>
  </p:normalViewPr>
  <p:slideViewPr>
    <p:cSldViewPr snapToGrid="0" snapToObjects="1">
      <p:cViewPr varScale="1">
        <p:scale>
          <a:sx n="161" d="100"/>
          <a:sy n="161" d="100"/>
        </p:scale>
        <p:origin x="448"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52C8A-1BFC-3A4F-8177-79563147D400}" type="datetimeFigureOut">
              <a:rPr lang="nl-NL" smtClean="0"/>
              <a:t>16-10-18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DCD0E-FEAD-3346-9C91-3E8A15FA4B48}" type="slidenum">
              <a:rPr lang="nl-NL" smtClean="0"/>
              <a:t>‹#›</a:t>
            </a:fld>
            <a:endParaRPr lang="nl-NL"/>
          </a:p>
        </p:txBody>
      </p:sp>
    </p:spTree>
    <p:extLst>
      <p:ext uri="{BB962C8B-B14F-4D97-AF65-F5344CB8AC3E}">
        <p14:creationId xmlns:p14="http://schemas.microsoft.com/office/powerpoint/2010/main" val="326286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DCD0E-FEAD-3346-9C91-3E8A15FA4B48}" type="slidenum">
              <a:rPr lang="nl-NL" smtClean="0"/>
              <a:t>1</a:t>
            </a:fld>
            <a:endParaRPr lang="nl-NL"/>
          </a:p>
        </p:txBody>
      </p:sp>
    </p:spTree>
    <p:extLst>
      <p:ext uri="{BB962C8B-B14F-4D97-AF65-F5344CB8AC3E}">
        <p14:creationId xmlns:p14="http://schemas.microsoft.com/office/powerpoint/2010/main" val="12984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DCD0E-FEAD-3346-9C91-3E8A15FA4B48}" type="slidenum">
              <a:rPr lang="nl-NL" smtClean="0"/>
              <a:t>3</a:t>
            </a:fld>
            <a:endParaRPr lang="nl-NL"/>
          </a:p>
        </p:txBody>
      </p:sp>
    </p:spTree>
    <p:extLst>
      <p:ext uri="{BB962C8B-B14F-4D97-AF65-F5344CB8AC3E}">
        <p14:creationId xmlns:p14="http://schemas.microsoft.com/office/powerpoint/2010/main" val="3125990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DCD0E-FEAD-3346-9C91-3E8A15FA4B48}" type="slidenum">
              <a:rPr lang="nl-NL" smtClean="0"/>
              <a:t>4</a:t>
            </a:fld>
            <a:endParaRPr lang="nl-NL"/>
          </a:p>
        </p:txBody>
      </p:sp>
    </p:spTree>
    <p:extLst>
      <p:ext uri="{BB962C8B-B14F-4D97-AF65-F5344CB8AC3E}">
        <p14:creationId xmlns:p14="http://schemas.microsoft.com/office/powerpoint/2010/main" val="4220446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nl-NL"/>
              <a:t>Klik om stijl te bewerken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B1CE9C3-58B9-7848-AEC7-8D07D1C442C6}" type="datetime1">
              <a:rPr lang="nl-NL" smtClean="0"/>
              <a:t>16-10-18</a:t>
            </a:fld>
            <a:endParaRPr lang="nl-NL"/>
          </a:p>
        </p:txBody>
      </p:sp>
      <p:sp>
        <p:nvSpPr>
          <p:cNvPr id="5" name="Footer Placeholder 4"/>
          <p:cNvSpPr>
            <a:spLocks noGrp="1"/>
          </p:cNvSpPr>
          <p:nvPr>
            <p:ph type="ftr" sz="quarter" idx="11"/>
          </p:nvPr>
        </p:nvSpPr>
        <p:spPr>
          <a:xfrm>
            <a:off x="1371600" y="4323845"/>
            <a:ext cx="6400800" cy="365125"/>
          </a:xfrm>
        </p:spPr>
        <p:txBody>
          <a:bodyPr/>
          <a:lstStyle/>
          <a:p>
            <a:endParaRPr lang="nl-NL"/>
          </a:p>
        </p:txBody>
      </p:sp>
      <p:sp>
        <p:nvSpPr>
          <p:cNvPr id="6" name="Slide Number Placeholder 5"/>
          <p:cNvSpPr>
            <a:spLocks noGrp="1"/>
          </p:cNvSpPr>
          <p:nvPr>
            <p:ph type="sldNum" sz="quarter" idx="12"/>
          </p:nvPr>
        </p:nvSpPr>
        <p:spPr>
          <a:xfrm>
            <a:off x="8077200" y="1430866"/>
            <a:ext cx="2743200"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65309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00BA9B-537A-EE4B-B113-3A2907BFA681}" type="datetime1">
              <a:rPr lang="nl-NL" smtClean="0"/>
              <a:t>16-10-18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425474472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en bijschrif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nl-NL"/>
              <a:t>Klik om stijl te bewerken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500BA9B-537A-EE4B-B113-3A2907BFA681}" type="datetime1">
              <a:rPr lang="nl-NL" smtClean="0"/>
              <a:t>16-10-18</a:t>
            </a:fld>
            <a:endParaRPr lang="nl-NL"/>
          </a:p>
        </p:txBody>
      </p:sp>
      <p:sp>
        <p:nvSpPr>
          <p:cNvPr id="6" name="Footer Placeholder 5"/>
          <p:cNvSpPr>
            <a:spLocks noGrp="1"/>
          </p:cNvSpPr>
          <p:nvPr>
            <p:ph type="ftr" sz="quarter" idx="11"/>
          </p:nvPr>
        </p:nvSpPr>
        <p:spPr>
          <a:xfrm>
            <a:off x="685800" y="379941"/>
            <a:ext cx="6991492" cy="365125"/>
          </a:xfrm>
        </p:spPr>
        <p:txBody>
          <a:bodyPr/>
          <a:lstStyle/>
          <a:p>
            <a:endParaRPr lang="nl-NL"/>
          </a:p>
        </p:txBody>
      </p:sp>
      <p:sp>
        <p:nvSpPr>
          <p:cNvPr id="7" name="Slide Number Placeholder 6"/>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39155734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eraat met bijschrift">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nl-NL"/>
              <a:t>Klik om stijl te bewerken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500BA9B-537A-EE4B-B113-3A2907BFA681}" type="datetime1">
              <a:rPr lang="nl-NL" smtClean="0"/>
              <a:t>16-10-18</a:t>
            </a:fld>
            <a:endParaRPr lang="nl-NL"/>
          </a:p>
        </p:txBody>
      </p:sp>
      <p:sp>
        <p:nvSpPr>
          <p:cNvPr id="6" name="Footer Placeholder 5"/>
          <p:cNvSpPr>
            <a:spLocks noGrp="1"/>
          </p:cNvSpPr>
          <p:nvPr>
            <p:ph type="ftr" sz="quarter" idx="11"/>
          </p:nvPr>
        </p:nvSpPr>
        <p:spPr>
          <a:xfrm>
            <a:off x="685800" y="379941"/>
            <a:ext cx="6991492" cy="365125"/>
          </a:xfrm>
        </p:spPr>
        <p:txBody>
          <a:bodyPr/>
          <a:lstStyle/>
          <a:p>
            <a:endParaRPr lang="nl-NL"/>
          </a:p>
        </p:txBody>
      </p:sp>
      <p:sp>
        <p:nvSpPr>
          <p:cNvPr id="7" name="Slide Number Placeholder 6"/>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906250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amkaartj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nl-NL"/>
              <a:t>Klik om stijl te bewerken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500BA9B-537A-EE4B-B113-3A2907BFA681}" type="datetime1">
              <a:rPr lang="nl-NL" smtClean="0"/>
              <a:t>16-10-18</a:t>
            </a:fld>
            <a:endParaRPr lang="nl-NL"/>
          </a:p>
        </p:txBody>
      </p:sp>
      <p:sp>
        <p:nvSpPr>
          <p:cNvPr id="6" name="Footer Placeholder 5"/>
          <p:cNvSpPr>
            <a:spLocks noGrp="1"/>
          </p:cNvSpPr>
          <p:nvPr>
            <p:ph type="ftr" sz="quarter" idx="11"/>
          </p:nvPr>
        </p:nvSpPr>
        <p:spPr>
          <a:xfrm>
            <a:off x="685800" y="378883"/>
            <a:ext cx="6991492" cy="365125"/>
          </a:xfrm>
        </p:spPr>
        <p:txBody>
          <a:bodyPr/>
          <a:lstStyle/>
          <a:p>
            <a:endParaRPr lang="nl-NL"/>
          </a:p>
        </p:txBody>
      </p:sp>
      <p:sp>
        <p:nvSpPr>
          <p:cNvPr id="7" name="Slide Number Placeholder 6"/>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69829628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nl-NL"/>
              <a:t>Klik om stijl te bewerken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3" name="Date Placeholder 2"/>
          <p:cNvSpPr>
            <a:spLocks noGrp="1"/>
          </p:cNvSpPr>
          <p:nvPr>
            <p:ph type="dt" sz="half" idx="10"/>
          </p:nvPr>
        </p:nvSpPr>
        <p:spPr/>
        <p:txBody>
          <a:bodyPr/>
          <a:lstStyle/>
          <a:p>
            <a:fld id="{E500BA9B-537A-EE4B-B113-3A2907BFA681}" type="datetime1">
              <a:rPr lang="nl-NL" smtClean="0"/>
              <a:t>16-10-18</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370193079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nl-NL"/>
              <a:t>Klik om stijl te bewerken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3" name="Date Placeholder 2"/>
          <p:cNvSpPr>
            <a:spLocks noGrp="1"/>
          </p:cNvSpPr>
          <p:nvPr>
            <p:ph type="dt" sz="half" idx="10"/>
          </p:nvPr>
        </p:nvSpPr>
        <p:spPr/>
        <p:txBody>
          <a:bodyPr/>
          <a:lstStyle/>
          <a:p>
            <a:fld id="{E500BA9B-537A-EE4B-B113-3A2907BFA681}" type="datetime1">
              <a:rPr lang="nl-NL" smtClean="0"/>
              <a:t>16-10-18</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59868999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E500BA9B-537A-EE4B-B113-3A2907BFA681}" type="datetime1">
              <a:rPr lang="nl-NL" smtClean="0"/>
              <a:t>16-10-18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64738298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nl-NL"/>
              <a:t>Klik om stijl te bewerken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500BA9B-537A-EE4B-B113-3A2907BFA681}" type="datetime1">
              <a:rPr lang="nl-NL" smtClean="0"/>
              <a:t>16-10-18</a:t>
            </a:fld>
            <a:endParaRPr lang="nl-NL"/>
          </a:p>
        </p:txBody>
      </p:sp>
      <p:sp>
        <p:nvSpPr>
          <p:cNvPr id="5" name="Footer Placeholder 4"/>
          <p:cNvSpPr>
            <a:spLocks noGrp="1"/>
          </p:cNvSpPr>
          <p:nvPr>
            <p:ph type="ftr" sz="quarter" idx="11"/>
          </p:nvPr>
        </p:nvSpPr>
        <p:spPr>
          <a:xfrm>
            <a:off x="685800" y="381000"/>
            <a:ext cx="6991492" cy="365125"/>
          </a:xfrm>
        </p:spPr>
        <p:txBody>
          <a:bodyPr/>
          <a:lstStyle/>
          <a:p>
            <a:endParaRPr lang="nl-NL"/>
          </a:p>
        </p:txBody>
      </p:sp>
      <p:sp>
        <p:nvSpPr>
          <p:cNvPr id="6" name="Slide Number Placeholder 5"/>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28426997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E500BA9B-537A-EE4B-B113-3A2907BFA681}" type="datetime1">
              <a:rPr lang="nl-NL" smtClean="0"/>
              <a:t>16-10-18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16126743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nl-NL"/>
              <a:t>Klik om stijl te bewerken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2659729-C882-AB47-8746-AAD4D50DCC53}" type="datetime1">
              <a:rPr lang="nl-NL" smtClean="0"/>
              <a:t>16-10-18</a:t>
            </a:fld>
            <a:endParaRPr lang="nl-NL"/>
          </a:p>
        </p:txBody>
      </p:sp>
      <p:sp>
        <p:nvSpPr>
          <p:cNvPr id="5" name="Footer Placeholder 4"/>
          <p:cNvSpPr>
            <a:spLocks noGrp="1"/>
          </p:cNvSpPr>
          <p:nvPr>
            <p:ph type="ftr" sz="quarter" idx="11"/>
          </p:nvPr>
        </p:nvSpPr>
        <p:spPr>
          <a:xfrm>
            <a:off x="685800" y="381001"/>
            <a:ext cx="6991492" cy="364065"/>
          </a:xfrm>
        </p:spPr>
        <p:txBody>
          <a:bodyPr/>
          <a:lstStyle/>
          <a:p>
            <a:endParaRPr lang="nl-NL"/>
          </a:p>
        </p:txBody>
      </p:sp>
      <p:sp>
        <p:nvSpPr>
          <p:cNvPr id="6" name="Slide Number Placeholder 5"/>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415377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nl-NL"/>
              <a:t>Tekststijl van het model bewerken
Tweede niveau
Derde niveau
Vierde niveau
Vijfde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00BA9B-537A-EE4B-B113-3A2907BFA681}" type="datetime1">
              <a:rPr lang="nl-NL" smtClean="0"/>
              <a:t>16-10-18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61725157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nl-NL"/>
              <a:t>Klik om stijl te bewerken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4" name="Content Placeholder 3"/>
          <p:cNvSpPr>
            <a:spLocks noGrp="1"/>
          </p:cNvSpPr>
          <p:nvPr>
            <p:ph sz="half" idx="2"/>
          </p:nvPr>
        </p:nvSpPr>
        <p:spPr>
          <a:xfrm>
            <a:off x="685800" y="3132666"/>
            <a:ext cx="5311775" cy="3086019"/>
          </a:xfrm>
        </p:spPr>
        <p:txBody>
          <a:bodyPr/>
          <a:lstStyle/>
          <a:p>
            <a:pPr lvl="0"/>
            <a:r>
              <a:rPr lang="nl-NL"/>
              <a:t>Tekststijl van het model bewerken
Tweede niveau
Derde niveau
Vierde niveau
Vijfde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6" name="Content Placeholder 5"/>
          <p:cNvSpPr>
            <a:spLocks noGrp="1"/>
          </p:cNvSpPr>
          <p:nvPr>
            <p:ph sz="quarter" idx="4"/>
          </p:nvPr>
        </p:nvSpPr>
        <p:spPr>
          <a:xfrm>
            <a:off x="6172200" y="3132666"/>
            <a:ext cx="5334000" cy="3086019"/>
          </a:xfrm>
        </p:spPr>
        <p:txBody>
          <a:bodyPr/>
          <a:lstStyle/>
          <a:p>
            <a:pPr lvl="0"/>
            <a:r>
              <a:rPr lang="nl-NL"/>
              <a:t>Tekststijl van het model bewerken
Tweede niveau
Derde niveau
Vierde niveau
Vijfde niveau</a:t>
            </a:r>
            <a:endParaRPr lang="en-US" dirty="0"/>
          </a:p>
        </p:txBody>
      </p:sp>
      <p:sp>
        <p:nvSpPr>
          <p:cNvPr id="7" name="Date Placeholder 6"/>
          <p:cNvSpPr>
            <a:spLocks noGrp="1"/>
          </p:cNvSpPr>
          <p:nvPr>
            <p:ph type="dt" sz="half" idx="10"/>
          </p:nvPr>
        </p:nvSpPr>
        <p:spPr/>
        <p:txBody>
          <a:bodyPr/>
          <a:lstStyle/>
          <a:p>
            <a:fld id="{E500BA9B-537A-EE4B-B113-3A2907BFA681}" type="datetime1">
              <a:rPr lang="nl-NL" smtClean="0"/>
              <a:t>16-10-18</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97445291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75500E47-A985-014F-BE37-29DC7E2F5426}" type="datetime1">
              <a:rPr lang="nl-NL" smtClean="0"/>
              <a:t>16-10-18</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321050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D011E-EFCD-C146-A8E9-939D69792899}" type="datetime1">
              <a:rPr lang="nl-NL" smtClean="0"/>
              <a:t>16-10-18</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3073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nl-NL"/>
              <a:t>Klik om stijl te bewerken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nl-NL"/>
              <a:t>Tekststijl van het model bewerken
Tweede niveau
Derde niveau
Vierde niveau
Vijfde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00BA9B-537A-EE4B-B113-3A2907BFA681}" type="datetime1">
              <a:rPr lang="nl-NL" smtClean="0"/>
              <a:t>16-10-18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34321623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00BA9B-537A-EE4B-B113-3A2907BFA681}" type="datetime1">
              <a:rPr lang="nl-NL" smtClean="0"/>
              <a:t>16-10-18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74402500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00BA9B-537A-EE4B-B113-3A2907BFA681}" type="datetime1">
              <a:rPr lang="nl-NL" smtClean="0"/>
              <a:t>16-10-18</a:t>
            </a:fld>
            <a:endParaRPr lang="nl-N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F81993-47B1-3743-8AA2-20AB26FB445E}" type="slidenum">
              <a:rPr lang="nl-NL" smtClean="0"/>
              <a:t>‹#›</a:t>
            </a:fld>
            <a:endParaRPr lang="nl-NL"/>
          </a:p>
        </p:txBody>
      </p:sp>
    </p:spTree>
    <p:extLst>
      <p:ext uri="{BB962C8B-B14F-4D97-AF65-F5344CB8AC3E}">
        <p14:creationId xmlns:p14="http://schemas.microsoft.com/office/powerpoint/2010/main" val="269499179"/>
      </p:ext>
    </p:extLst>
  </p:cSld>
  <p:clrMap bg1="dk1" tx1="lt1" bg2="dk2" tx2="lt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 id="2147484177" r:id="rId12"/>
    <p:sldLayoutId id="2147484178" r:id="rId13"/>
    <p:sldLayoutId id="2147484179" r:id="rId14"/>
    <p:sldLayoutId id="2147484180" r:id="rId15"/>
    <p:sldLayoutId id="2147484181" r:id="rId16"/>
    <p:sldLayoutId id="2147484182"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3">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580435" y="1705895"/>
            <a:ext cx="10454010" cy="2585323"/>
          </a:xfrm>
          <a:prstGeom prst="rect">
            <a:avLst/>
          </a:prstGeom>
          <a:noFill/>
        </p:spPr>
        <p:txBody>
          <a:bodyPr wrap="square" rtlCol="0">
            <a:spAutoFit/>
          </a:bodyPr>
          <a:lstStyle/>
          <a:p>
            <a:r>
              <a:rPr lang="nl-NL" dirty="0">
                <a:cs typeface="Arial" panose="020B0604020202020204" pitchFamily="34" charset="0"/>
              </a:rPr>
              <a:t>JAVA is a </a:t>
            </a:r>
            <a:r>
              <a:rPr lang="nl-NL" dirty="0" err="1">
                <a:cs typeface="Arial" panose="020B0604020202020204" pitchFamily="34" charset="0"/>
              </a:rPr>
              <a:t>programming</a:t>
            </a:r>
            <a:r>
              <a:rPr lang="nl-NL" dirty="0">
                <a:cs typeface="Arial" panose="020B0604020202020204" pitchFamily="34" charset="0"/>
              </a:rPr>
              <a:t> </a:t>
            </a:r>
            <a:r>
              <a:rPr lang="nl-NL" dirty="0" err="1">
                <a:cs typeface="Arial" panose="020B0604020202020204" pitchFamily="34" charset="0"/>
              </a:rPr>
              <a:t>language</a:t>
            </a:r>
            <a:r>
              <a:rPr lang="nl-NL" dirty="0">
                <a:cs typeface="Arial" panose="020B0604020202020204" pitchFamily="34" charset="0"/>
              </a:rPr>
              <a:t> </a:t>
            </a:r>
            <a:r>
              <a:rPr lang="nl-NL" dirty="0" err="1">
                <a:cs typeface="Arial" panose="020B0604020202020204" pitchFamily="34" charset="0"/>
              </a:rPr>
              <a:t>and</a:t>
            </a:r>
            <a:r>
              <a:rPr lang="nl-NL" dirty="0">
                <a:cs typeface="Arial" panose="020B0604020202020204" pitchFamily="34" charset="0"/>
              </a:rPr>
              <a:t> computing platform first </a:t>
            </a:r>
            <a:r>
              <a:rPr lang="nl-NL" dirty="0" err="1">
                <a:cs typeface="Arial" panose="020B0604020202020204" pitchFamily="34" charset="0"/>
              </a:rPr>
              <a:t>released</a:t>
            </a:r>
            <a:r>
              <a:rPr lang="nl-NL" dirty="0">
                <a:cs typeface="Arial" panose="020B0604020202020204" pitchFamily="34" charset="0"/>
              </a:rPr>
              <a:t> </a:t>
            </a:r>
            <a:r>
              <a:rPr lang="nl-NL" dirty="0" err="1">
                <a:cs typeface="Arial" panose="020B0604020202020204" pitchFamily="34" charset="0"/>
              </a:rPr>
              <a:t>by</a:t>
            </a:r>
            <a:r>
              <a:rPr lang="nl-NL" dirty="0">
                <a:cs typeface="Arial" panose="020B0604020202020204" pitchFamily="34" charset="0"/>
              </a:rPr>
              <a:t> Sun Microsystems in 1995. </a:t>
            </a:r>
            <a:r>
              <a:rPr lang="nl-NL" dirty="0" err="1">
                <a:cs typeface="Arial" panose="020B0604020202020204" pitchFamily="34" charset="0"/>
              </a:rPr>
              <a:t>Today</a:t>
            </a:r>
            <a:r>
              <a:rPr lang="nl-NL" dirty="0">
                <a:cs typeface="Arial" panose="020B0604020202020204" pitchFamily="34" charset="0"/>
              </a:rPr>
              <a:t> </a:t>
            </a:r>
            <a:r>
              <a:rPr lang="nl-NL" dirty="0" err="1">
                <a:cs typeface="Arial" panose="020B0604020202020204" pitchFamily="34" charset="0"/>
              </a:rPr>
              <a:t>it</a:t>
            </a:r>
            <a:r>
              <a:rPr lang="nl-NL" dirty="0">
                <a:cs typeface="Arial" panose="020B0604020202020204" pitchFamily="34" charset="0"/>
              </a:rPr>
              <a:t> is </a:t>
            </a:r>
            <a:r>
              <a:rPr lang="nl-NL" dirty="0" err="1">
                <a:cs typeface="Arial" panose="020B0604020202020204" pitchFamily="34" charset="0"/>
              </a:rPr>
              <a:t>owned</a:t>
            </a:r>
            <a:r>
              <a:rPr lang="nl-NL" dirty="0">
                <a:cs typeface="Arial" panose="020B0604020202020204" pitchFamily="34" charset="0"/>
              </a:rPr>
              <a:t> </a:t>
            </a:r>
            <a:r>
              <a:rPr lang="nl-NL" dirty="0" err="1">
                <a:cs typeface="Arial" panose="020B0604020202020204" pitchFamily="34" charset="0"/>
              </a:rPr>
              <a:t>by</a:t>
            </a:r>
            <a:r>
              <a:rPr lang="nl-NL" dirty="0">
                <a:cs typeface="Arial" panose="020B0604020202020204" pitchFamily="34" charset="0"/>
              </a:rPr>
              <a:t> Oracle.</a:t>
            </a:r>
          </a:p>
          <a:p>
            <a:endParaRPr lang="nl-NL" dirty="0">
              <a:cs typeface="Arial" panose="020B0604020202020204" pitchFamily="34" charset="0"/>
            </a:endParaRPr>
          </a:p>
          <a:p>
            <a:r>
              <a:rPr lang="nl-NL" dirty="0">
                <a:cs typeface="Arial" panose="020B0604020202020204" pitchFamily="34" charset="0"/>
              </a:rPr>
              <a:t>Java is free </a:t>
            </a:r>
            <a:r>
              <a:rPr lang="nl-NL" dirty="0" err="1">
                <a:cs typeface="Arial" panose="020B0604020202020204" pitchFamily="34" charset="0"/>
              </a:rPr>
              <a:t>to</a:t>
            </a:r>
            <a:r>
              <a:rPr lang="nl-NL" dirty="0">
                <a:cs typeface="Arial" panose="020B0604020202020204" pitchFamily="34" charset="0"/>
              </a:rPr>
              <a:t> download </a:t>
            </a:r>
            <a:r>
              <a:rPr lang="nl-NL" dirty="0" err="1">
                <a:cs typeface="Arial" panose="020B0604020202020204" pitchFamily="34" charset="0"/>
              </a:rPr>
              <a:t>and</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dirty="0" err="1">
                <a:cs typeface="Arial" panose="020B0604020202020204" pitchFamily="34" charset="0"/>
              </a:rPr>
              <a:t>used</a:t>
            </a:r>
            <a:r>
              <a:rPr lang="nl-NL" dirty="0">
                <a:cs typeface="Arial" panose="020B0604020202020204" pitchFamily="34" charset="0"/>
              </a:rPr>
              <a:t> on </a:t>
            </a:r>
            <a:r>
              <a:rPr lang="nl-NL" dirty="0" err="1">
                <a:cs typeface="Arial" panose="020B0604020202020204" pitchFamily="34" charset="0"/>
              </a:rPr>
              <a:t>almost</a:t>
            </a:r>
            <a:r>
              <a:rPr lang="nl-NL" dirty="0">
                <a:cs typeface="Arial" panose="020B0604020202020204" pitchFamily="34" charset="0"/>
              </a:rPr>
              <a:t> </a:t>
            </a:r>
            <a:r>
              <a:rPr lang="nl-NL" dirty="0" err="1">
                <a:cs typeface="Arial" panose="020B0604020202020204" pitchFamily="34" charset="0"/>
              </a:rPr>
              <a:t>every</a:t>
            </a:r>
            <a:r>
              <a:rPr lang="nl-NL" dirty="0">
                <a:cs typeface="Arial" panose="020B0604020202020204" pitchFamily="34" charset="0"/>
              </a:rPr>
              <a:t> platform.</a:t>
            </a:r>
          </a:p>
          <a:p>
            <a:endParaRPr lang="nl-NL" dirty="0">
              <a:cs typeface="Arial" panose="020B0604020202020204" pitchFamily="34" charset="0"/>
            </a:endParaRPr>
          </a:p>
          <a:p>
            <a:r>
              <a:rPr lang="nl-NL" dirty="0">
                <a:cs typeface="Arial" panose="020B0604020202020204" pitchFamily="34" charset="0"/>
              </a:rPr>
              <a:t>Java </a:t>
            </a:r>
            <a:r>
              <a:rPr lang="nl-NL" dirty="0" err="1">
                <a:cs typeface="Arial" panose="020B0604020202020204" pitchFamily="34" charset="0"/>
              </a:rPr>
              <a:t>consists</a:t>
            </a:r>
            <a:r>
              <a:rPr lang="nl-NL" dirty="0">
                <a:cs typeface="Arial" panose="020B0604020202020204" pitchFamily="34" charset="0"/>
              </a:rPr>
              <a:t> of a JRE (</a:t>
            </a:r>
            <a:r>
              <a:rPr lang="nl-NL" b="1" dirty="0">
                <a:cs typeface="Arial" panose="020B0604020202020204" pitchFamily="34" charset="0"/>
              </a:rPr>
              <a:t>J</a:t>
            </a:r>
            <a:r>
              <a:rPr lang="nl-NL" dirty="0">
                <a:cs typeface="Arial" panose="020B0604020202020204" pitchFamily="34" charset="0"/>
              </a:rPr>
              <a:t>ava </a:t>
            </a:r>
            <a:r>
              <a:rPr lang="nl-NL" b="1" dirty="0">
                <a:cs typeface="Arial" panose="020B0604020202020204" pitchFamily="34" charset="0"/>
              </a:rPr>
              <a:t>R</a:t>
            </a:r>
            <a:r>
              <a:rPr lang="nl-NL" dirty="0">
                <a:cs typeface="Arial" panose="020B0604020202020204" pitchFamily="34" charset="0"/>
              </a:rPr>
              <a:t>untime </a:t>
            </a:r>
            <a:r>
              <a:rPr lang="nl-NL" b="1" dirty="0">
                <a:cs typeface="Arial" panose="020B0604020202020204" pitchFamily="34" charset="0"/>
              </a:rPr>
              <a:t>E</a:t>
            </a:r>
            <a:r>
              <a:rPr lang="nl-NL" dirty="0">
                <a:cs typeface="Arial" panose="020B0604020202020204" pitchFamily="34" charset="0"/>
              </a:rPr>
              <a:t>nvironment) </a:t>
            </a:r>
            <a:r>
              <a:rPr lang="nl-NL" dirty="0" err="1">
                <a:cs typeface="Arial" panose="020B0604020202020204" pitchFamily="34" charset="0"/>
              </a:rPr>
              <a:t>which</a:t>
            </a:r>
            <a:r>
              <a:rPr lang="nl-NL" dirty="0">
                <a:cs typeface="Arial" panose="020B0604020202020204" pitchFamily="34" charset="0"/>
              </a:rPr>
              <a:t> </a:t>
            </a:r>
            <a:r>
              <a:rPr lang="nl-NL" dirty="0" err="1">
                <a:cs typeface="Arial" panose="020B0604020202020204" pitchFamily="34" charset="0"/>
              </a:rPr>
              <a:t>consists</a:t>
            </a:r>
            <a:r>
              <a:rPr lang="nl-NL" dirty="0">
                <a:cs typeface="Arial" panose="020B0604020202020204" pitchFamily="34" charset="0"/>
              </a:rPr>
              <a:t> of:</a:t>
            </a:r>
          </a:p>
          <a:p>
            <a:pPr marL="285750" indent="-285750">
              <a:buFontTx/>
              <a:buChar char="-"/>
            </a:pPr>
            <a:r>
              <a:rPr lang="nl-NL" dirty="0">
                <a:cs typeface="Arial" panose="020B0604020202020204" pitchFamily="34" charset="0"/>
              </a:rPr>
              <a:t>a Java Virtual Machine (JVM) </a:t>
            </a:r>
            <a:r>
              <a:rPr lang="nl-NL" dirty="0" err="1">
                <a:cs typeface="Arial" panose="020B0604020202020204" pitchFamily="34" charset="0"/>
              </a:rPr>
              <a:t>to</a:t>
            </a:r>
            <a:r>
              <a:rPr lang="nl-NL" dirty="0">
                <a:cs typeface="Arial" panose="020B0604020202020204" pitchFamily="34" charset="0"/>
              </a:rPr>
              <a:t> run Java on </a:t>
            </a:r>
            <a:r>
              <a:rPr lang="nl-NL" dirty="0" err="1">
                <a:cs typeface="Arial" panose="020B0604020202020204" pitchFamily="34" charset="0"/>
              </a:rPr>
              <a:t>various</a:t>
            </a:r>
            <a:r>
              <a:rPr lang="nl-NL" dirty="0">
                <a:cs typeface="Arial" panose="020B0604020202020204" pitchFamily="34" charset="0"/>
              </a:rPr>
              <a:t> operating systems</a:t>
            </a:r>
          </a:p>
          <a:p>
            <a:pPr marL="285750" indent="-285750">
              <a:buFontTx/>
              <a:buChar char="-"/>
            </a:pPr>
            <a:r>
              <a:rPr lang="nl-NL" dirty="0">
                <a:cs typeface="Arial" panose="020B0604020202020204" pitchFamily="34" charset="0"/>
              </a:rPr>
              <a:t>Java platform </a:t>
            </a:r>
            <a:r>
              <a:rPr lang="nl-NL" dirty="0" err="1">
                <a:cs typeface="Arial" panose="020B0604020202020204" pitchFamily="34" charset="0"/>
              </a:rPr>
              <a:t>core</a:t>
            </a:r>
            <a:r>
              <a:rPr lang="nl-NL" dirty="0">
                <a:cs typeface="Arial" panose="020B0604020202020204" pitchFamily="34" charset="0"/>
              </a:rPr>
              <a:t> classes (eg. </a:t>
            </a:r>
            <a:r>
              <a:rPr lang="nl-NL" dirty="0" err="1">
                <a:cs typeface="Arial" panose="020B0604020202020204" pitchFamily="34" charset="0"/>
              </a:rPr>
              <a:t>java.lang</a:t>
            </a:r>
            <a:r>
              <a:rPr lang="nl-NL" dirty="0">
                <a:cs typeface="Arial" panose="020B0604020202020204" pitchFamily="34" charset="0"/>
              </a:rPr>
              <a:t> package)</a:t>
            </a:r>
          </a:p>
          <a:p>
            <a:pPr marL="285750" indent="-285750">
              <a:buFontTx/>
              <a:buChar char="-"/>
            </a:pPr>
            <a:r>
              <a:rPr lang="nl-NL" dirty="0" err="1">
                <a:cs typeface="Arial" panose="020B0604020202020204" pitchFamily="34" charset="0"/>
              </a:rPr>
              <a:t>Supporting</a:t>
            </a:r>
            <a:r>
              <a:rPr lang="nl-NL" dirty="0">
                <a:cs typeface="Arial" panose="020B0604020202020204" pitchFamily="34" charset="0"/>
              </a:rPr>
              <a:t> Java platform </a:t>
            </a:r>
            <a:r>
              <a:rPr lang="nl-NL" dirty="0" err="1">
                <a:cs typeface="Arial" panose="020B0604020202020204" pitchFamily="34" charset="0"/>
              </a:rPr>
              <a:t>libraries</a:t>
            </a:r>
            <a:endParaRPr lang="nl-NL" dirty="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2287806" cy="369332"/>
          </a:xfrm>
          <a:prstGeom prst="rect">
            <a:avLst/>
          </a:prstGeom>
          <a:noFill/>
        </p:spPr>
        <p:txBody>
          <a:bodyPr wrap="none" rtlCol="0">
            <a:spAutoFit/>
          </a:bodyPr>
          <a:lstStyle/>
          <a:p>
            <a:r>
              <a:rPr lang="en-US" b="1" dirty="0"/>
              <a:t>1. OVERVIEW JAVA</a:t>
            </a:r>
          </a:p>
        </p:txBody>
      </p:sp>
    </p:spTree>
    <p:extLst>
      <p:ext uri="{BB962C8B-B14F-4D97-AF65-F5344CB8AC3E}">
        <p14:creationId xmlns:p14="http://schemas.microsoft.com/office/powerpoint/2010/main" val="351310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10</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568262"/>
            <a:ext cx="10628671" cy="2308324"/>
          </a:xfrm>
          <a:prstGeom prst="rect">
            <a:avLst/>
          </a:prstGeom>
          <a:noFill/>
        </p:spPr>
        <p:txBody>
          <a:bodyPr wrap="square" rtlCol="0">
            <a:spAutoFit/>
          </a:bodyPr>
          <a:lstStyle/>
          <a:p>
            <a:r>
              <a:rPr lang="en-US" dirty="0"/>
              <a:t>A package, as the name suggests, is a pack(group) of classes, interfaces and other packages. </a:t>
            </a:r>
          </a:p>
          <a:p>
            <a:endParaRPr lang="en-US" dirty="0"/>
          </a:p>
          <a:p>
            <a:r>
              <a:rPr lang="en-US" dirty="0"/>
              <a:t>In java we use packages to organize our classes and interfaces. We have two </a:t>
            </a:r>
            <a:r>
              <a:rPr lang="en-US" b="1" dirty="0"/>
              <a:t>types of packages in Java</a:t>
            </a:r>
            <a:r>
              <a:rPr lang="en-US" dirty="0"/>
              <a:t>: </a:t>
            </a:r>
          </a:p>
          <a:p>
            <a:endParaRPr lang="en-US" dirty="0"/>
          </a:p>
          <a:p>
            <a:pPr marL="285750" indent="-285750">
              <a:buFont typeface="Arial" panose="020B0604020202020204" pitchFamily="34" charset="0"/>
              <a:buChar char="•"/>
            </a:pPr>
            <a:r>
              <a:rPr lang="en-US" dirty="0"/>
              <a:t>built-in packages </a:t>
            </a:r>
          </a:p>
          <a:p>
            <a:pPr marL="285750" indent="-285750">
              <a:buFont typeface="Arial" panose="020B0604020202020204" pitchFamily="34" charset="0"/>
              <a:buChar char="•"/>
            </a:pPr>
            <a:r>
              <a:rPr lang="en-US" dirty="0"/>
              <a:t>packages we can create ourselves (also known as user defined package). </a:t>
            </a:r>
            <a:endParaRPr lang="nl-NL" dirty="0">
              <a:cs typeface="Arial" panose="020B0604020202020204" pitchFamily="34" charset="0"/>
            </a:endParaRPr>
          </a:p>
        </p:txBody>
      </p:sp>
    </p:spTree>
    <p:extLst>
      <p:ext uri="{BB962C8B-B14F-4D97-AF65-F5344CB8AC3E}">
        <p14:creationId xmlns:p14="http://schemas.microsoft.com/office/powerpoint/2010/main" val="1174230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11</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14895" y="1333801"/>
            <a:ext cx="10628671" cy="1754326"/>
          </a:xfrm>
          <a:prstGeom prst="rect">
            <a:avLst/>
          </a:prstGeom>
          <a:noFill/>
        </p:spPr>
        <p:txBody>
          <a:bodyPr wrap="square" rtlCol="0">
            <a:spAutoFit/>
          </a:bodyPr>
          <a:lstStyle/>
          <a:p>
            <a:r>
              <a:rPr lang="en-US" b="1" dirty="0"/>
              <a:t>Three reasons for using packages:</a:t>
            </a:r>
          </a:p>
          <a:p>
            <a:endParaRPr lang="en-US" b="1" dirty="0"/>
          </a:p>
          <a:p>
            <a:r>
              <a:rPr lang="en-US" b="1" dirty="0"/>
              <a:t>Reusability</a:t>
            </a:r>
            <a:r>
              <a:rPr lang="en-US" dirty="0"/>
              <a:t>: While developing a project in java, we often feel that there are few things that we are writing again and again in our code. Using packages, you can create such things in form of classes inside a package and whenever you need to perform that same task, just import that package and use the class.</a:t>
            </a:r>
          </a:p>
        </p:txBody>
      </p:sp>
      <p:sp>
        <p:nvSpPr>
          <p:cNvPr id="3" name="TextBox 2">
            <a:extLst>
              <a:ext uri="{FF2B5EF4-FFF2-40B4-BE49-F238E27FC236}">
                <a16:creationId xmlns:a16="http://schemas.microsoft.com/office/drawing/2014/main" id="{8EBFACE0-E449-BE42-8819-957828E87EE5}"/>
              </a:ext>
            </a:extLst>
          </p:cNvPr>
          <p:cNvSpPr txBox="1"/>
          <p:nvPr/>
        </p:nvSpPr>
        <p:spPr>
          <a:xfrm>
            <a:off x="814895" y="4614622"/>
            <a:ext cx="10490372" cy="923330"/>
          </a:xfrm>
          <a:prstGeom prst="rect">
            <a:avLst/>
          </a:prstGeom>
          <a:noFill/>
        </p:spPr>
        <p:txBody>
          <a:bodyPr wrap="none" rtlCol="0">
            <a:spAutoFit/>
          </a:bodyPr>
          <a:lstStyle/>
          <a:p>
            <a:r>
              <a:rPr lang="en-US" b="1" dirty="0"/>
              <a:t>Name Conflicts</a:t>
            </a:r>
            <a:r>
              <a:rPr lang="en-US" dirty="0"/>
              <a:t>: We can define two classes with the same name in different packages so to </a:t>
            </a:r>
          </a:p>
          <a:p>
            <a:r>
              <a:rPr lang="en-US" dirty="0"/>
              <a:t>avoid name collision, we can use packages.</a:t>
            </a:r>
          </a:p>
          <a:p>
            <a:endParaRPr lang="en-US" dirty="0"/>
          </a:p>
        </p:txBody>
      </p:sp>
      <p:sp>
        <p:nvSpPr>
          <p:cNvPr id="5" name="TextBox 4">
            <a:extLst>
              <a:ext uri="{FF2B5EF4-FFF2-40B4-BE49-F238E27FC236}">
                <a16:creationId xmlns:a16="http://schemas.microsoft.com/office/drawing/2014/main" id="{2CD60296-8549-034C-A852-648A81160D18}"/>
              </a:ext>
            </a:extLst>
          </p:cNvPr>
          <p:cNvSpPr txBox="1"/>
          <p:nvPr/>
        </p:nvSpPr>
        <p:spPr>
          <a:xfrm>
            <a:off x="814895" y="3180460"/>
            <a:ext cx="10565713" cy="1477328"/>
          </a:xfrm>
          <a:prstGeom prst="rect">
            <a:avLst/>
          </a:prstGeom>
          <a:noFill/>
        </p:spPr>
        <p:txBody>
          <a:bodyPr wrap="none" rtlCol="0">
            <a:spAutoFit/>
          </a:bodyPr>
          <a:lstStyle/>
          <a:p>
            <a:r>
              <a:rPr lang="en-US" b="1" dirty="0"/>
              <a:t>Better Organization</a:t>
            </a:r>
            <a:r>
              <a:rPr lang="en-US" dirty="0"/>
              <a:t>: Again, in large java projects where we have several hundreds of classes,</a:t>
            </a:r>
          </a:p>
          <a:p>
            <a:r>
              <a:rPr lang="en-US" dirty="0"/>
              <a:t>it is always required to group the similar types of classes in a meaningful package name so</a:t>
            </a:r>
          </a:p>
          <a:p>
            <a:r>
              <a:rPr lang="en-US" dirty="0"/>
              <a:t>that you can organize your project better and when you need something you can quickly </a:t>
            </a:r>
          </a:p>
          <a:p>
            <a:r>
              <a:rPr lang="en-US" dirty="0"/>
              <a:t>locate it and use it, which improves the efficiency.</a:t>
            </a:r>
          </a:p>
          <a:p>
            <a:endParaRPr lang="en-US" dirty="0"/>
          </a:p>
        </p:txBody>
      </p:sp>
    </p:spTree>
    <p:extLst>
      <p:ext uri="{BB962C8B-B14F-4D97-AF65-F5344CB8AC3E}">
        <p14:creationId xmlns:p14="http://schemas.microsoft.com/office/powerpoint/2010/main" val="327403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12</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03172" y="1430866"/>
            <a:ext cx="10628671" cy="3416320"/>
          </a:xfrm>
          <a:prstGeom prst="rect">
            <a:avLst/>
          </a:prstGeom>
          <a:noFill/>
        </p:spPr>
        <p:txBody>
          <a:bodyPr wrap="square" rtlCol="0">
            <a:spAutoFit/>
          </a:bodyPr>
          <a:lstStyle/>
          <a:p>
            <a:r>
              <a:rPr lang="en-US" dirty="0"/>
              <a:t>To group classes within a package, we can use </a:t>
            </a:r>
            <a:r>
              <a:rPr lang="en-US" dirty="0" err="1"/>
              <a:t>subpackages</a:t>
            </a:r>
            <a:r>
              <a:rPr lang="en-US" dirty="0"/>
              <a:t>. A </a:t>
            </a:r>
            <a:r>
              <a:rPr lang="en-US" dirty="0" err="1"/>
              <a:t>subpackage</a:t>
            </a:r>
            <a:r>
              <a:rPr lang="en-US" dirty="0"/>
              <a:t> is a package</a:t>
            </a:r>
          </a:p>
          <a:p>
            <a:r>
              <a:rPr lang="en-US" dirty="0"/>
              <a:t>Inside another package.</a:t>
            </a:r>
          </a:p>
          <a:p>
            <a:endParaRPr lang="en-US" dirty="0"/>
          </a:p>
          <a:p>
            <a:r>
              <a:rPr lang="en-US" dirty="0"/>
              <a:t>Using classes from other packages can be done by importing them.</a:t>
            </a:r>
          </a:p>
          <a:p>
            <a:r>
              <a:rPr lang="en-US" dirty="0"/>
              <a:t>As long as the class is on the </a:t>
            </a:r>
            <a:r>
              <a:rPr lang="en-US" dirty="0" err="1"/>
              <a:t>classpath</a:t>
            </a:r>
            <a:r>
              <a:rPr lang="en-US" dirty="0"/>
              <a:t> it can be imported in the current Java class.</a:t>
            </a:r>
          </a:p>
          <a:p>
            <a:endParaRPr lang="en-US" dirty="0"/>
          </a:p>
          <a:p>
            <a:r>
              <a:rPr lang="en-US" b="1" dirty="0"/>
              <a:t>Example:</a:t>
            </a:r>
          </a:p>
          <a:p>
            <a:r>
              <a:rPr lang="en-US" dirty="0"/>
              <a:t>import </a:t>
            </a:r>
            <a:r>
              <a:rPr lang="en-US" dirty="0" err="1"/>
              <a:t>nl.craftsmen.domain.Product</a:t>
            </a:r>
            <a:r>
              <a:rPr lang="en-US" dirty="0"/>
              <a:t>;</a:t>
            </a:r>
          </a:p>
          <a:p>
            <a:endParaRPr lang="en-US" dirty="0"/>
          </a:p>
          <a:p>
            <a:r>
              <a:rPr lang="en-US" dirty="0"/>
              <a:t>Avoid ‘star-imports’:</a:t>
            </a:r>
          </a:p>
          <a:p>
            <a:r>
              <a:rPr lang="en-US" dirty="0"/>
              <a:t>Import </a:t>
            </a:r>
            <a:r>
              <a:rPr lang="en-US" dirty="0" err="1"/>
              <a:t>nl.craftsmen.domain</a:t>
            </a:r>
            <a:r>
              <a:rPr lang="en-US" dirty="0"/>
              <a:t>.*; </a:t>
            </a:r>
          </a:p>
          <a:p>
            <a:r>
              <a:rPr lang="en-US" dirty="0"/>
              <a:t>This way it is uncertain and unclear for the reader which class is imported.</a:t>
            </a:r>
          </a:p>
        </p:txBody>
      </p:sp>
    </p:spTree>
    <p:extLst>
      <p:ext uri="{BB962C8B-B14F-4D97-AF65-F5344CB8AC3E}">
        <p14:creationId xmlns:p14="http://schemas.microsoft.com/office/powerpoint/2010/main" val="1244956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13</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03172" y="1430866"/>
            <a:ext cx="10628671" cy="3416320"/>
          </a:xfrm>
          <a:prstGeom prst="rect">
            <a:avLst/>
          </a:prstGeom>
          <a:noFill/>
        </p:spPr>
        <p:txBody>
          <a:bodyPr wrap="square" rtlCol="0">
            <a:spAutoFit/>
          </a:bodyPr>
          <a:lstStyle/>
          <a:p>
            <a:r>
              <a:rPr lang="en-US" dirty="0"/>
              <a:t>Static imports can make the code more readable provided that it is clear where</a:t>
            </a:r>
          </a:p>
          <a:p>
            <a:r>
              <a:rPr lang="en-US" dirty="0"/>
              <a:t>the imported class comes from.</a:t>
            </a:r>
          </a:p>
          <a:p>
            <a:endParaRPr lang="en-US" dirty="0"/>
          </a:p>
          <a:p>
            <a:r>
              <a:rPr lang="en-US" b="1" dirty="0"/>
              <a:t>import </a:t>
            </a:r>
            <a:r>
              <a:rPr lang="en-US" dirty="0" err="1"/>
              <a:t>java.time.DayOfWeek</a:t>
            </a:r>
            <a:r>
              <a:rPr lang="en-US" dirty="0"/>
              <a:t>;</a:t>
            </a:r>
          </a:p>
          <a:p>
            <a:endParaRPr lang="en-US" dirty="0"/>
          </a:p>
          <a:p>
            <a:r>
              <a:rPr lang="en-US" b="1" dirty="0"/>
              <a:t>public </a:t>
            </a:r>
            <a:r>
              <a:rPr lang="en-US" dirty="0"/>
              <a:t>String </a:t>
            </a:r>
            <a:r>
              <a:rPr lang="en-US" dirty="0" err="1"/>
              <a:t>isWeekend</a:t>
            </a:r>
            <a:r>
              <a:rPr lang="en-US" dirty="0"/>
              <a:t>(</a:t>
            </a:r>
            <a:r>
              <a:rPr lang="en-US" dirty="0" err="1"/>
              <a:t>DayOfWeek</a:t>
            </a:r>
            <a:r>
              <a:rPr lang="en-US" dirty="0"/>
              <a:t> </a:t>
            </a:r>
            <a:r>
              <a:rPr lang="en-US" dirty="0" err="1"/>
              <a:t>dayOfWeek</a:t>
            </a:r>
            <a:r>
              <a:rPr lang="en-US" dirty="0"/>
              <a:t>) {</a:t>
            </a:r>
            <a:br>
              <a:rPr lang="en-US" dirty="0"/>
            </a:br>
            <a:r>
              <a:rPr lang="en-US" dirty="0"/>
              <a:t>    </a:t>
            </a:r>
            <a:r>
              <a:rPr lang="en-US" b="1" dirty="0">
                <a:highlight>
                  <a:srgbClr val="FF0000"/>
                </a:highlight>
              </a:rPr>
              <a:t>if </a:t>
            </a:r>
            <a:r>
              <a:rPr lang="en-US" dirty="0">
                <a:highlight>
                  <a:srgbClr val="FF0000"/>
                </a:highlight>
              </a:rPr>
              <a:t>(</a:t>
            </a:r>
            <a:r>
              <a:rPr lang="en-US" dirty="0" err="1">
                <a:highlight>
                  <a:srgbClr val="FF0000"/>
                </a:highlight>
              </a:rPr>
              <a:t>dayOfWeek</a:t>
            </a:r>
            <a:r>
              <a:rPr lang="en-US" dirty="0">
                <a:highlight>
                  <a:srgbClr val="FF0000"/>
                </a:highlight>
              </a:rPr>
              <a:t> == </a:t>
            </a:r>
            <a:r>
              <a:rPr lang="en-US" dirty="0" err="1">
                <a:highlight>
                  <a:srgbClr val="FF0000"/>
                </a:highlight>
              </a:rPr>
              <a:t>DayOfWeek.</a:t>
            </a:r>
            <a:r>
              <a:rPr lang="en-US" b="1" i="1" dirty="0" err="1">
                <a:highlight>
                  <a:srgbClr val="FF0000"/>
                </a:highlight>
              </a:rPr>
              <a:t>SATURDAY</a:t>
            </a:r>
            <a:r>
              <a:rPr lang="en-US" b="1" i="1" dirty="0">
                <a:highlight>
                  <a:srgbClr val="FF0000"/>
                </a:highlight>
              </a:rPr>
              <a:t> </a:t>
            </a:r>
            <a:r>
              <a:rPr lang="en-US" dirty="0">
                <a:highlight>
                  <a:srgbClr val="FF0000"/>
                </a:highlight>
              </a:rPr>
              <a:t>|| </a:t>
            </a:r>
            <a:r>
              <a:rPr lang="en-US" dirty="0" err="1">
                <a:highlight>
                  <a:srgbClr val="FF0000"/>
                </a:highlight>
              </a:rPr>
              <a:t>dayOfWeek</a:t>
            </a:r>
            <a:r>
              <a:rPr lang="en-US" dirty="0">
                <a:highlight>
                  <a:srgbClr val="FF0000"/>
                </a:highlight>
              </a:rPr>
              <a:t> == </a:t>
            </a:r>
            <a:r>
              <a:rPr lang="en-US" dirty="0" err="1">
                <a:highlight>
                  <a:srgbClr val="FF0000"/>
                </a:highlight>
              </a:rPr>
              <a:t>DayOfWeek.</a:t>
            </a:r>
            <a:r>
              <a:rPr lang="en-US" b="1" i="1" dirty="0" err="1">
                <a:highlight>
                  <a:srgbClr val="FF0000"/>
                </a:highlight>
              </a:rPr>
              <a:t>SUNDAY</a:t>
            </a:r>
            <a:r>
              <a:rPr lang="en-US" dirty="0">
                <a:highlight>
                  <a:srgbClr val="FF0000"/>
                </a:highlight>
              </a:rPr>
              <a:t>) {</a:t>
            </a:r>
            <a:br>
              <a:rPr lang="en-US" dirty="0">
                <a:highlight>
                  <a:srgbClr val="FF0000"/>
                </a:highlight>
              </a:rPr>
            </a:br>
            <a:r>
              <a:rPr lang="en-US" dirty="0"/>
              <a:t>        </a:t>
            </a:r>
            <a:r>
              <a:rPr lang="en-US" b="1" dirty="0"/>
              <a:t>return "Let's party!"</a:t>
            </a:r>
            <a:r>
              <a:rPr lang="en-US" dirty="0"/>
              <a:t>;</a:t>
            </a:r>
            <a:br>
              <a:rPr lang="en-US" dirty="0"/>
            </a:br>
            <a:r>
              <a:rPr lang="en-US" dirty="0"/>
              <a:t>    }</a:t>
            </a:r>
            <a:br>
              <a:rPr lang="en-US" dirty="0"/>
            </a:br>
            <a:r>
              <a:rPr lang="en-US" dirty="0"/>
              <a:t>    </a:t>
            </a:r>
            <a:r>
              <a:rPr lang="en-US" b="1" dirty="0"/>
              <a:t>return "Let's work!"</a:t>
            </a:r>
            <a:r>
              <a:rPr lang="en-US" dirty="0"/>
              <a:t>;</a:t>
            </a:r>
            <a:br>
              <a:rPr lang="en-US" dirty="0"/>
            </a:br>
            <a:r>
              <a:rPr lang="en-US" dirty="0"/>
              <a:t>}</a:t>
            </a:r>
          </a:p>
          <a:p>
            <a:endParaRPr lang="en-US" dirty="0"/>
          </a:p>
        </p:txBody>
      </p:sp>
    </p:spTree>
    <p:extLst>
      <p:ext uri="{BB962C8B-B14F-4D97-AF65-F5344CB8AC3E}">
        <p14:creationId xmlns:p14="http://schemas.microsoft.com/office/powerpoint/2010/main" val="1445832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14</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03172" y="1430866"/>
            <a:ext cx="10628671" cy="2862322"/>
          </a:xfrm>
          <a:prstGeom prst="rect">
            <a:avLst/>
          </a:prstGeom>
          <a:noFill/>
        </p:spPr>
        <p:txBody>
          <a:bodyPr wrap="square" rtlCol="0">
            <a:spAutoFit/>
          </a:bodyPr>
          <a:lstStyle/>
          <a:p>
            <a:r>
              <a:rPr lang="en-US" b="1" dirty="0"/>
              <a:t>import </a:t>
            </a:r>
            <a:r>
              <a:rPr lang="en-US" dirty="0" err="1"/>
              <a:t>java.time.DayOfWeek</a:t>
            </a:r>
            <a:r>
              <a:rPr lang="en-US" dirty="0"/>
              <a:t>;</a:t>
            </a:r>
            <a:br>
              <a:rPr lang="en-US" dirty="0"/>
            </a:br>
            <a:r>
              <a:rPr lang="en-US" b="1" dirty="0"/>
              <a:t>import static </a:t>
            </a:r>
            <a:r>
              <a:rPr lang="en-US" dirty="0" err="1"/>
              <a:t>java.time.DayOfWeek.</a:t>
            </a:r>
            <a:r>
              <a:rPr lang="en-US" b="1" i="1" dirty="0" err="1"/>
              <a:t>SATURDAY</a:t>
            </a:r>
            <a:r>
              <a:rPr lang="en-US" dirty="0"/>
              <a:t>;</a:t>
            </a:r>
            <a:br>
              <a:rPr lang="en-US" dirty="0"/>
            </a:br>
            <a:r>
              <a:rPr lang="en-US" b="1" dirty="0"/>
              <a:t>import static </a:t>
            </a:r>
            <a:r>
              <a:rPr lang="en-US" dirty="0" err="1"/>
              <a:t>java.time.DayOfWeek.</a:t>
            </a:r>
            <a:r>
              <a:rPr lang="en-US" b="1" i="1" dirty="0" err="1"/>
              <a:t>SUNDAY</a:t>
            </a:r>
            <a:r>
              <a:rPr lang="en-US" dirty="0"/>
              <a:t>;</a:t>
            </a:r>
          </a:p>
          <a:p>
            <a:endParaRPr lang="en-US" b="1" dirty="0"/>
          </a:p>
          <a:p>
            <a:r>
              <a:rPr lang="en-US" b="1" dirty="0"/>
              <a:t>public </a:t>
            </a:r>
            <a:r>
              <a:rPr lang="en-US" dirty="0"/>
              <a:t>String </a:t>
            </a:r>
            <a:r>
              <a:rPr lang="en-US" dirty="0" err="1"/>
              <a:t>isWeekend</a:t>
            </a:r>
            <a:r>
              <a:rPr lang="en-US" dirty="0"/>
              <a:t>(</a:t>
            </a:r>
            <a:r>
              <a:rPr lang="en-US" dirty="0" err="1"/>
              <a:t>DayOfWeek</a:t>
            </a:r>
            <a:r>
              <a:rPr lang="en-US" dirty="0"/>
              <a:t> </a:t>
            </a:r>
            <a:r>
              <a:rPr lang="en-US" dirty="0" err="1"/>
              <a:t>dayOfWeek</a:t>
            </a:r>
            <a:r>
              <a:rPr lang="en-US" dirty="0"/>
              <a:t>) {</a:t>
            </a:r>
            <a:br>
              <a:rPr lang="en-US" dirty="0"/>
            </a:br>
            <a:r>
              <a:rPr lang="en-US" dirty="0"/>
              <a:t>   </a:t>
            </a:r>
            <a:r>
              <a:rPr lang="en-US" dirty="0">
                <a:highlight>
                  <a:srgbClr val="FF0000"/>
                </a:highlight>
              </a:rPr>
              <a:t> </a:t>
            </a:r>
            <a:r>
              <a:rPr lang="en-US" b="1" dirty="0">
                <a:highlight>
                  <a:srgbClr val="FF0000"/>
                </a:highlight>
              </a:rPr>
              <a:t>if </a:t>
            </a:r>
            <a:r>
              <a:rPr lang="en-US" dirty="0">
                <a:highlight>
                  <a:srgbClr val="FF0000"/>
                </a:highlight>
              </a:rPr>
              <a:t>(</a:t>
            </a:r>
            <a:r>
              <a:rPr lang="en-US" dirty="0" err="1">
                <a:highlight>
                  <a:srgbClr val="FF0000"/>
                </a:highlight>
              </a:rPr>
              <a:t>dayOfWeek</a:t>
            </a:r>
            <a:r>
              <a:rPr lang="en-US" dirty="0">
                <a:highlight>
                  <a:srgbClr val="FF0000"/>
                </a:highlight>
              </a:rPr>
              <a:t> == </a:t>
            </a:r>
            <a:r>
              <a:rPr lang="en-US" b="1" i="1" dirty="0">
                <a:highlight>
                  <a:srgbClr val="FF0000"/>
                </a:highlight>
              </a:rPr>
              <a:t>SATURDAY </a:t>
            </a:r>
            <a:r>
              <a:rPr lang="en-US" dirty="0">
                <a:highlight>
                  <a:srgbClr val="FF0000"/>
                </a:highlight>
              </a:rPr>
              <a:t>|| </a:t>
            </a:r>
            <a:r>
              <a:rPr lang="en-US" dirty="0" err="1">
                <a:highlight>
                  <a:srgbClr val="FF0000"/>
                </a:highlight>
              </a:rPr>
              <a:t>dayOfWeek</a:t>
            </a:r>
            <a:r>
              <a:rPr lang="en-US" dirty="0">
                <a:highlight>
                  <a:srgbClr val="FF0000"/>
                </a:highlight>
              </a:rPr>
              <a:t> == </a:t>
            </a:r>
            <a:r>
              <a:rPr lang="en-US" b="1" i="1" dirty="0">
                <a:highlight>
                  <a:srgbClr val="FF0000"/>
                </a:highlight>
              </a:rPr>
              <a:t>SUNDAY</a:t>
            </a:r>
            <a:r>
              <a:rPr lang="en-US" dirty="0">
                <a:highlight>
                  <a:srgbClr val="FF0000"/>
                </a:highlight>
              </a:rPr>
              <a:t>) {</a:t>
            </a:r>
            <a:br>
              <a:rPr lang="en-US" dirty="0">
                <a:highlight>
                  <a:srgbClr val="FF0000"/>
                </a:highlight>
              </a:rPr>
            </a:br>
            <a:r>
              <a:rPr lang="en-US" dirty="0"/>
              <a:t>        </a:t>
            </a:r>
            <a:r>
              <a:rPr lang="en-US" b="1" dirty="0"/>
              <a:t>return "Let's party!"</a:t>
            </a:r>
            <a:r>
              <a:rPr lang="en-US" dirty="0"/>
              <a:t>;</a:t>
            </a:r>
            <a:br>
              <a:rPr lang="en-US" dirty="0"/>
            </a:br>
            <a:r>
              <a:rPr lang="en-US" dirty="0"/>
              <a:t>    }</a:t>
            </a:r>
            <a:br>
              <a:rPr lang="en-US" dirty="0"/>
            </a:br>
            <a:r>
              <a:rPr lang="en-US" dirty="0"/>
              <a:t>    </a:t>
            </a:r>
            <a:r>
              <a:rPr lang="en-US" b="1" dirty="0"/>
              <a:t>return "Let's work!"</a:t>
            </a:r>
            <a:r>
              <a:rPr lang="en-US" dirty="0"/>
              <a:t>;</a:t>
            </a:r>
            <a:br>
              <a:rPr lang="en-US" dirty="0"/>
            </a:br>
            <a:r>
              <a:rPr lang="en-US" dirty="0"/>
              <a:t>}</a:t>
            </a:r>
          </a:p>
        </p:txBody>
      </p:sp>
    </p:spTree>
    <p:extLst>
      <p:ext uri="{BB962C8B-B14F-4D97-AF65-F5344CB8AC3E}">
        <p14:creationId xmlns:p14="http://schemas.microsoft.com/office/powerpoint/2010/main" val="2069172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15</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03172" y="1430866"/>
            <a:ext cx="10628671" cy="2031325"/>
          </a:xfrm>
          <a:prstGeom prst="rect">
            <a:avLst/>
          </a:prstGeom>
          <a:noFill/>
        </p:spPr>
        <p:txBody>
          <a:bodyPr wrap="square" rtlCol="0">
            <a:spAutoFit/>
          </a:bodyPr>
          <a:lstStyle/>
          <a:p>
            <a:r>
              <a:rPr lang="en-US" b="1" dirty="0"/>
              <a:t>Finally:</a:t>
            </a:r>
          </a:p>
          <a:p>
            <a:endParaRPr lang="en-US" b="1" dirty="0"/>
          </a:p>
          <a:p>
            <a:r>
              <a:rPr lang="en-US" dirty="0"/>
              <a:t>One package is always available and does not need to be imported:</a:t>
            </a:r>
          </a:p>
          <a:p>
            <a:endParaRPr lang="en-US" dirty="0"/>
          </a:p>
          <a:p>
            <a:r>
              <a:rPr lang="en-US" dirty="0"/>
              <a:t>	</a:t>
            </a:r>
            <a:r>
              <a:rPr lang="en-US" dirty="0" err="1"/>
              <a:t>java.lang</a:t>
            </a:r>
            <a:endParaRPr lang="en-US" dirty="0"/>
          </a:p>
          <a:p>
            <a:endParaRPr lang="en-US" dirty="0"/>
          </a:p>
          <a:p>
            <a:r>
              <a:rPr lang="en-US" dirty="0"/>
              <a:t>It is always present on the </a:t>
            </a:r>
            <a:r>
              <a:rPr lang="en-US" dirty="0" err="1"/>
              <a:t>classpath</a:t>
            </a:r>
            <a:r>
              <a:rPr lang="en-US" dirty="0"/>
              <a:t>.</a:t>
            </a:r>
          </a:p>
        </p:txBody>
      </p:sp>
    </p:spTree>
    <p:extLst>
      <p:ext uri="{BB962C8B-B14F-4D97-AF65-F5344CB8AC3E}">
        <p14:creationId xmlns:p14="http://schemas.microsoft.com/office/powerpoint/2010/main" val="4148421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16</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209533" cy="369332"/>
          </a:xfrm>
          <a:prstGeom prst="rect">
            <a:avLst/>
          </a:prstGeom>
          <a:noFill/>
        </p:spPr>
        <p:txBody>
          <a:bodyPr wrap="none" rtlCol="0">
            <a:spAutoFit/>
          </a:bodyPr>
          <a:lstStyle/>
          <a:p>
            <a:r>
              <a:rPr lang="en-US" b="1" dirty="0"/>
              <a:t>1. OVERVIEW JAVA – FIELDS</a:t>
            </a:r>
          </a:p>
        </p:txBody>
      </p:sp>
      <p:sp>
        <p:nvSpPr>
          <p:cNvPr id="8" name="Tekstvak 6">
            <a:extLst>
              <a:ext uri="{FF2B5EF4-FFF2-40B4-BE49-F238E27FC236}">
                <a16:creationId xmlns:a16="http://schemas.microsoft.com/office/drawing/2014/main" id="{A97BDFA1-1198-214C-9E40-EFC2B55537B4}"/>
              </a:ext>
            </a:extLst>
          </p:cNvPr>
          <p:cNvSpPr txBox="1"/>
          <p:nvPr/>
        </p:nvSpPr>
        <p:spPr>
          <a:xfrm>
            <a:off x="972320" y="1372319"/>
            <a:ext cx="10628671" cy="646331"/>
          </a:xfrm>
          <a:prstGeom prst="rect">
            <a:avLst/>
          </a:prstGeom>
          <a:noFill/>
        </p:spPr>
        <p:txBody>
          <a:bodyPr wrap="square" rtlCol="0">
            <a:spAutoFit/>
          </a:bodyPr>
          <a:lstStyle/>
          <a:p>
            <a:r>
              <a:rPr lang="en-US" dirty="0"/>
              <a:t>Fields and methods are also known as members of the class.</a:t>
            </a:r>
          </a:p>
          <a:p>
            <a:r>
              <a:rPr lang="en-US" dirty="0"/>
              <a:t>Fields of a class represent properties (also called attributes) of objects of that class.</a:t>
            </a:r>
          </a:p>
        </p:txBody>
      </p:sp>
      <p:sp>
        <p:nvSpPr>
          <p:cNvPr id="3" name="TextBox 2">
            <a:extLst>
              <a:ext uri="{FF2B5EF4-FFF2-40B4-BE49-F238E27FC236}">
                <a16:creationId xmlns:a16="http://schemas.microsoft.com/office/drawing/2014/main" id="{0C872C4D-B21C-0245-9DC7-81A81B106A08}"/>
              </a:ext>
            </a:extLst>
          </p:cNvPr>
          <p:cNvSpPr txBox="1"/>
          <p:nvPr/>
        </p:nvSpPr>
        <p:spPr>
          <a:xfrm>
            <a:off x="972320" y="2188029"/>
            <a:ext cx="7455887" cy="646331"/>
          </a:xfrm>
          <a:prstGeom prst="rect">
            <a:avLst/>
          </a:prstGeom>
          <a:noFill/>
        </p:spPr>
        <p:txBody>
          <a:bodyPr wrap="none" rtlCol="0">
            <a:spAutoFit/>
          </a:bodyPr>
          <a:lstStyle/>
          <a:p>
            <a:r>
              <a:rPr lang="en-US" dirty="0"/>
              <a:t>Declaring fields syntax:</a:t>
            </a:r>
          </a:p>
          <a:p>
            <a:r>
              <a:rPr lang="en-US" dirty="0"/>
              <a:t>&lt;&lt;modifiers&gt;&gt; &lt;&lt;data type&gt;&gt; &lt;&lt;field name&gt;&gt; = &lt;&lt;initial value&gt;&gt;;</a:t>
            </a:r>
          </a:p>
        </p:txBody>
      </p:sp>
      <p:sp>
        <p:nvSpPr>
          <p:cNvPr id="5" name="TextBox 4">
            <a:extLst>
              <a:ext uri="{FF2B5EF4-FFF2-40B4-BE49-F238E27FC236}">
                <a16:creationId xmlns:a16="http://schemas.microsoft.com/office/drawing/2014/main" id="{8271112F-EA60-A544-B3C4-276F6AD5F64E}"/>
              </a:ext>
            </a:extLst>
          </p:cNvPr>
          <p:cNvSpPr txBox="1"/>
          <p:nvPr/>
        </p:nvSpPr>
        <p:spPr>
          <a:xfrm>
            <a:off x="972320" y="3003739"/>
            <a:ext cx="8739893" cy="2031325"/>
          </a:xfrm>
          <a:prstGeom prst="rect">
            <a:avLst/>
          </a:prstGeom>
          <a:noFill/>
        </p:spPr>
        <p:txBody>
          <a:bodyPr wrap="none" rtlCol="0">
            <a:spAutoFit/>
          </a:bodyPr>
          <a:lstStyle/>
          <a:p>
            <a:r>
              <a:rPr lang="en-US" dirty="0"/>
              <a:t>Naming convention:</a:t>
            </a:r>
          </a:p>
          <a:p>
            <a:r>
              <a:rPr lang="en-US" dirty="0"/>
              <a:t>The name of fields and methods should start with a lowercase letter and the </a:t>
            </a:r>
          </a:p>
          <a:p>
            <a:r>
              <a:rPr lang="en-US" dirty="0"/>
              <a:t>subsequent words should be capitalized, for example:</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err="1"/>
              <a:t>firstName</a:t>
            </a:r>
            <a:endParaRPr lang="en-US" dirty="0"/>
          </a:p>
          <a:p>
            <a:pPr marL="285750" indent="-285750">
              <a:buFont typeface="Arial" panose="020B0604020202020204" pitchFamily="34" charset="0"/>
              <a:buChar char="•"/>
            </a:pPr>
            <a:r>
              <a:rPr lang="en-US" dirty="0" err="1"/>
              <a:t>maxDebitAmount</a:t>
            </a:r>
            <a:r>
              <a:rPr lang="en-US" dirty="0"/>
              <a:t> </a:t>
            </a:r>
          </a:p>
          <a:p>
            <a:endParaRPr lang="en-US" dirty="0"/>
          </a:p>
        </p:txBody>
      </p:sp>
    </p:spTree>
    <p:extLst>
      <p:ext uri="{BB962C8B-B14F-4D97-AF65-F5344CB8AC3E}">
        <p14:creationId xmlns:p14="http://schemas.microsoft.com/office/powerpoint/2010/main" val="322852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17</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209533" cy="369332"/>
          </a:xfrm>
          <a:prstGeom prst="rect">
            <a:avLst/>
          </a:prstGeom>
          <a:noFill/>
        </p:spPr>
        <p:txBody>
          <a:bodyPr wrap="none" rtlCol="0">
            <a:spAutoFit/>
          </a:bodyPr>
          <a:lstStyle/>
          <a:p>
            <a:r>
              <a:rPr lang="en-US" b="1" dirty="0"/>
              <a:t>1. OVERVIEW JAVA – FIELDS</a:t>
            </a:r>
          </a:p>
        </p:txBody>
      </p:sp>
      <p:sp>
        <p:nvSpPr>
          <p:cNvPr id="7" name="TextBox 6">
            <a:extLst>
              <a:ext uri="{FF2B5EF4-FFF2-40B4-BE49-F238E27FC236}">
                <a16:creationId xmlns:a16="http://schemas.microsoft.com/office/drawing/2014/main" id="{D8987BEC-DE84-2743-A93E-1B3BB5B05A57}"/>
              </a:ext>
            </a:extLst>
          </p:cNvPr>
          <p:cNvSpPr txBox="1"/>
          <p:nvPr/>
        </p:nvSpPr>
        <p:spPr>
          <a:xfrm>
            <a:off x="1287624" y="1430866"/>
            <a:ext cx="8201609" cy="2031325"/>
          </a:xfrm>
          <a:prstGeom prst="rect">
            <a:avLst/>
          </a:prstGeom>
          <a:noFill/>
        </p:spPr>
        <p:txBody>
          <a:bodyPr wrap="square" rtlCol="0">
            <a:spAutoFit/>
          </a:bodyPr>
          <a:lstStyle/>
          <a:p>
            <a:r>
              <a:rPr lang="en-US" b="1" dirty="0"/>
              <a:t>Modifiers</a:t>
            </a:r>
          </a:p>
          <a:p>
            <a:endParaRPr lang="en-US" b="1" dirty="0"/>
          </a:p>
          <a:p>
            <a:r>
              <a:rPr lang="en-US" dirty="0"/>
              <a:t>Two kinds of modifiers:</a:t>
            </a:r>
          </a:p>
          <a:p>
            <a:r>
              <a:rPr lang="en-US" dirty="0"/>
              <a:t>1. Access control modifiers (default, private, public and protected)</a:t>
            </a:r>
          </a:p>
          <a:p>
            <a:endParaRPr lang="en-US" dirty="0"/>
          </a:p>
          <a:p>
            <a:r>
              <a:rPr lang="en-US" dirty="0"/>
              <a:t>2. Non-access modifiers (static, final, abstract and synchronized</a:t>
            </a:r>
          </a:p>
          <a:p>
            <a:endParaRPr lang="en-US" dirty="0"/>
          </a:p>
        </p:txBody>
      </p:sp>
    </p:spTree>
    <p:extLst>
      <p:ext uri="{BB962C8B-B14F-4D97-AF65-F5344CB8AC3E}">
        <p14:creationId xmlns:p14="http://schemas.microsoft.com/office/powerpoint/2010/main" val="1000840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18</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209533" cy="369332"/>
          </a:xfrm>
          <a:prstGeom prst="rect">
            <a:avLst/>
          </a:prstGeom>
          <a:noFill/>
        </p:spPr>
        <p:txBody>
          <a:bodyPr wrap="none" rtlCol="0">
            <a:spAutoFit/>
          </a:bodyPr>
          <a:lstStyle/>
          <a:p>
            <a:r>
              <a:rPr lang="en-US" b="1" dirty="0"/>
              <a:t>1. OVERVIEW JAVA – FIELDS</a:t>
            </a:r>
          </a:p>
        </p:txBody>
      </p:sp>
      <p:sp>
        <p:nvSpPr>
          <p:cNvPr id="7" name="TextBox 6">
            <a:extLst>
              <a:ext uri="{FF2B5EF4-FFF2-40B4-BE49-F238E27FC236}">
                <a16:creationId xmlns:a16="http://schemas.microsoft.com/office/drawing/2014/main" id="{D8987BEC-DE84-2743-A93E-1B3BB5B05A57}"/>
              </a:ext>
            </a:extLst>
          </p:cNvPr>
          <p:cNvSpPr txBox="1"/>
          <p:nvPr/>
        </p:nvSpPr>
        <p:spPr>
          <a:xfrm>
            <a:off x="1287624" y="1430866"/>
            <a:ext cx="8201609" cy="2862322"/>
          </a:xfrm>
          <a:prstGeom prst="rect">
            <a:avLst/>
          </a:prstGeom>
          <a:noFill/>
        </p:spPr>
        <p:txBody>
          <a:bodyPr wrap="square" rtlCol="0">
            <a:spAutoFit/>
          </a:bodyPr>
          <a:lstStyle/>
          <a:p>
            <a:r>
              <a:rPr lang="en-US" b="1" dirty="0"/>
              <a:t>Access control modifiers</a:t>
            </a:r>
          </a:p>
          <a:p>
            <a:endParaRPr lang="en-US" dirty="0"/>
          </a:p>
          <a:p>
            <a:r>
              <a:rPr lang="en-US" dirty="0"/>
              <a:t>private		visible for the class only</a:t>
            </a:r>
          </a:p>
          <a:p>
            <a:endParaRPr lang="en-US" dirty="0"/>
          </a:p>
          <a:p>
            <a:r>
              <a:rPr lang="en-US" dirty="0"/>
              <a:t>default		only access from same package</a:t>
            </a:r>
          </a:p>
          <a:p>
            <a:endParaRPr lang="en-US" dirty="0"/>
          </a:p>
          <a:p>
            <a:r>
              <a:rPr lang="en-US" dirty="0"/>
              <a:t>protected	visible to the package and all sub-classes</a:t>
            </a:r>
          </a:p>
          <a:p>
            <a:endParaRPr lang="en-US" dirty="0"/>
          </a:p>
          <a:p>
            <a:r>
              <a:rPr lang="en-US" dirty="0"/>
              <a:t>public		visible to the ‘world’</a:t>
            </a:r>
          </a:p>
          <a:p>
            <a:endParaRPr lang="en-US" dirty="0"/>
          </a:p>
        </p:txBody>
      </p:sp>
      <p:sp>
        <p:nvSpPr>
          <p:cNvPr id="3" name="TextBox 2">
            <a:extLst>
              <a:ext uri="{FF2B5EF4-FFF2-40B4-BE49-F238E27FC236}">
                <a16:creationId xmlns:a16="http://schemas.microsoft.com/office/drawing/2014/main" id="{A6CED79D-B850-AC4A-BF6A-F305FADD81AB}"/>
              </a:ext>
            </a:extLst>
          </p:cNvPr>
          <p:cNvSpPr txBox="1"/>
          <p:nvPr/>
        </p:nvSpPr>
        <p:spPr>
          <a:xfrm>
            <a:off x="1287624" y="4247641"/>
            <a:ext cx="5477782" cy="369332"/>
          </a:xfrm>
          <a:prstGeom prst="rect">
            <a:avLst/>
          </a:prstGeom>
          <a:noFill/>
        </p:spPr>
        <p:txBody>
          <a:bodyPr wrap="none" rtlCol="0">
            <a:spAutoFit/>
          </a:bodyPr>
          <a:lstStyle/>
          <a:p>
            <a:r>
              <a:rPr lang="en-US" dirty="0"/>
              <a:t>Try to keep the access ‘as private as possible’ !!</a:t>
            </a:r>
          </a:p>
        </p:txBody>
      </p:sp>
    </p:spTree>
    <p:extLst>
      <p:ext uri="{BB962C8B-B14F-4D97-AF65-F5344CB8AC3E}">
        <p14:creationId xmlns:p14="http://schemas.microsoft.com/office/powerpoint/2010/main" val="414364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19</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209533" cy="369332"/>
          </a:xfrm>
          <a:prstGeom prst="rect">
            <a:avLst/>
          </a:prstGeom>
          <a:noFill/>
        </p:spPr>
        <p:txBody>
          <a:bodyPr wrap="none" rtlCol="0">
            <a:spAutoFit/>
          </a:bodyPr>
          <a:lstStyle/>
          <a:p>
            <a:r>
              <a:rPr lang="en-US" b="1" dirty="0"/>
              <a:t>1. OVERVIEW JAVA – FIELDS</a:t>
            </a:r>
          </a:p>
        </p:txBody>
      </p:sp>
      <p:sp>
        <p:nvSpPr>
          <p:cNvPr id="7" name="TextBox 6">
            <a:extLst>
              <a:ext uri="{FF2B5EF4-FFF2-40B4-BE49-F238E27FC236}">
                <a16:creationId xmlns:a16="http://schemas.microsoft.com/office/drawing/2014/main" id="{D8987BEC-DE84-2743-A93E-1B3BB5B05A57}"/>
              </a:ext>
            </a:extLst>
          </p:cNvPr>
          <p:cNvSpPr txBox="1"/>
          <p:nvPr/>
        </p:nvSpPr>
        <p:spPr>
          <a:xfrm>
            <a:off x="1287624" y="1430866"/>
            <a:ext cx="8612156" cy="3139321"/>
          </a:xfrm>
          <a:prstGeom prst="rect">
            <a:avLst/>
          </a:prstGeom>
          <a:noFill/>
        </p:spPr>
        <p:txBody>
          <a:bodyPr wrap="square" rtlCol="0">
            <a:spAutoFit/>
          </a:bodyPr>
          <a:lstStyle/>
          <a:p>
            <a:r>
              <a:rPr lang="en-US" b="1" dirty="0"/>
              <a:t>Non-access modifiers</a:t>
            </a:r>
          </a:p>
          <a:p>
            <a:endParaRPr lang="en-US" dirty="0"/>
          </a:p>
          <a:p>
            <a:r>
              <a:rPr lang="en-US" dirty="0"/>
              <a:t>static		available on class level, shared with all instances of class</a:t>
            </a:r>
          </a:p>
          <a:p>
            <a:endParaRPr lang="en-US" dirty="0"/>
          </a:p>
          <a:p>
            <a:r>
              <a:rPr lang="en-US" dirty="0"/>
              <a:t>final		value for variable can not be changed after initialization</a:t>
            </a:r>
          </a:p>
          <a:p>
            <a:endParaRPr lang="en-US" dirty="0"/>
          </a:p>
          <a:p>
            <a:r>
              <a:rPr lang="en-US" dirty="0"/>
              <a:t>abstract	for abstract classes and methods (later)</a:t>
            </a:r>
          </a:p>
          <a:p>
            <a:endParaRPr lang="en-US" dirty="0"/>
          </a:p>
          <a:p>
            <a:r>
              <a:rPr lang="en-US" dirty="0"/>
              <a:t>synchronized/	used in threads (later)</a:t>
            </a:r>
          </a:p>
          <a:p>
            <a:r>
              <a:rPr lang="en-US" dirty="0"/>
              <a:t>volatile</a:t>
            </a:r>
          </a:p>
          <a:p>
            <a:endParaRPr lang="en-US" dirty="0"/>
          </a:p>
        </p:txBody>
      </p:sp>
    </p:spTree>
    <p:extLst>
      <p:ext uri="{BB962C8B-B14F-4D97-AF65-F5344CB8AC3E}">
        <p14:creationId xmlns:p14="http://schemas.microsoft.com/office/powerpoint/2010/main" val="1377361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827016" y="1472825"/>
            <a:ext cx="9417377" cy="646331"/>
          </a:xfrm>
          <a:prstGeom prst="rect">
            <a:avLst/>
          </a:prstGeom>
          <a:noFill/>
        </p:spPr>
        <p:txBody>
          <a:bodyPr wrap="square" rtlCol="0">
            <a:spAutoFit/>
          </a:bodyPr>
          <a:lstStyle/>
          <a:p>
            <a:r>
              <a:rPr lang="nl-NL" b="1" dirty="0">
                <a:latin typeface="Arial" panose="020B0604020202020204" pitchFamily="34" charset="0"/>
                <a:cs typeface="Arial" panose="020B0604020202020204" pitchFamily="34" charset="0"/>
              </a:rPr>
              <a:t>Versions of Java:</a:t>
            </a:r>
          </a:p>
          <a:p>
            <a:endParaRPr lang="nl-NL"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18674" cy="369332"/>
          </a:xfrm>
          <a:prstGeom prst="rect">
            <a:avLst/>
          </a:prstGeom>
          <a:noFill/>
        </p:spPr>
        <p:txBody>
          <a:bodyPr wrap="none" rtlCol="0">
            <a:spAutoFit/>
          </a:bodyPr>
          <a:lstStyle/>
          <a:p>
            <a:r>
              <a:rPr lang="en-US" b="1" dirty="0"/>
              <a:t>1. OVERVIEW JAVA - CONTINUED</a:t>
            </a:r>
          </a:p>
        </p:txBody>
      </p:sp>
      <p:pic>
        <p:nvPicPr>
          <p:cNvPr id="5" name="Picture 4">
            <a:extLst>
              <a:ext uri="{FF2B5EF4-FFF2-40B4-BE49-F238E27FC236}">
                <a16:creationId xmlns:a16="http://schemas.microsoft.com/office/drawing/2014/main" id="{2113D9C3-1F80-5045-A823-EF2860D2328C}"/>
              </a:ext>
            </a:extLst>
          </p:cNvPr>
          <p:cNvPicPr>
            <a:picLocks noChangeAspect="1"/>
          </p:cNvPicPr>
          <p:nvPr/>
        </p:nvPicPr>
        <p:blipFill>
          <a:blip r:embed="rId3"/>
          <a:stretch>
            <a:fillRect/>
          </a:stretch>
        </p:blipFill>
        <p:spPr>
          <a:xfrm>
            <a:off x="7023265" y="1192249"/>
            <a:ext cx="2425535" cy="4340903"/>
          </a:xfrm>
          <a:prstGeom prst="rect">
            <a:avLst/>
          </a:prstGeom>
        </p:spPr>
      </p:pic>
      <p:sp>
        <p:nvSpPr>
          <p:cNvPr id="8" name="TextBox 7">
            <a:extLst>
              <a:ext uri="{FF2B5EF4-FFF2-40B4-BE49-F238E27FC236}">
                <a16:creationId xmlns:a16="http://schemas.microsoft.com/office/drawing/2014/main" id="{46842FA2-954D-0E4D-B146-540E716375EA}"/>
              </a:ext>
            </a:extLst>
          </p:cNvPr>
          <p:cNvSpPr txBox="1"/>
          <p:nvPr/>
        </p:nvSpPr>
        <p:spPr>
          <a:xfrm>
            <a:off x="827016" y="1931540"/>
            <a:ext cx="5844870" cy="2862322"/>
          </a:xfrm>
          <a:prstGeom prst="rect">
            <a:avLst/>
          </a:prstGeom>
          <a:noFill/>
        </p:spPr>
        <p:txBody>
          <a:bodyPr wrap="none" rtlCol="0">
            <a:spAutoFit/>
          </a:bodyPr>
          <a:lstStyle/>
          <a:p>
            <a:pPr marL="285750" indent="-285750">
              <a:buFontTx/>
              <a:buChar char="-"/>
            </a:pPr>
            <a:r>
              <a:rPr lang="en-US" dirty="0">
                <a:cs typeface="Arial" panose="020B0604020202020204" pitchFamily="34" charset="0"/>
              </a:rPr>
              <a:t>Major improvements in version 5.0 (originally 1.5)</a:t>
            </a:r>
          </a:p>
          <a:p>
            <a:pPr marL="742950" lvl="1" indent="-285750">
              <a:buFontTx/>
              <a:buChar char="-"/>
            </a:pPr>
            <a:r>
              <a:rPr lang="en-US" dirty="0">
                <a:cs typeface="Arial" panose="020B0604020202020204" pitchFamily="34" charset="0"/>
              </a:rPr>
              <a:t>Generics (see example)</a:t>
            </a:r>
          </a:p>
          <a:p>
            <a:pPr marL="742950" lvl="1" indent="-285750">
              <a:buFontTx/>
              <a:buChar char="-"/>
            </a:pPr>
            <a:r>
              <a:rPr lang="en-US" dirty="0">
                <a:cs typeface="Arial" panose="020B0604020202020204" pitchFamily="34" charset="0"/>
              </a:rPr>
              <a:t>Autoboxing</a:t>
            </a:r>
          </a:p>
          <a:p>
            <a:pPr marL="742950" lvl="1" indent="-285750">
              <a:buFontTx/>
              <a:buChar char="-"/>
            </a:pPr>
            <a:r>
              <a:rPr lang="en-US" dirty="0" err="1">
                <a:cs typeface="Arial" panose="020B0604020202020204" pitchFamily="34" charset="0"/>
              </a:rPr>
              <a:t>Enum</a:t>
            </a:r>
            <a:endParaRPr lang="en-US" dirty="0">
              <a:cs typeface="Arial" panose="020B0604020202020204" pitchFamily="34" charset="0"/>
            </a:endParaRPr>
          </a:p>
          <a:p>
            <a:pPr marL="742950" lvl="1" indent="-285750">
              <a:buFontTx/>
              <a:buChar char="-"/>
            </a:pPr>
            <a:r>
              <a:rPr lang="en-US" dirty="0" err="1">
                <a:cs typeface="Arial" panose="020B0604020202020204" pitchFamily="34" charset="0"/>
              </a:rPr>
              <a:t>Varargs</a:t>
            </a:r>
            <a:endParaRPr lang="en-US" dirty="0">
              <a:cs typeface="Arial" panose="020B0604020202020204" pitchFamily="34" charset="0"/>
            </a:endParaRPr>
          </a:p>
          <a:p>
            <a:pPr marL="742950" lvl="1" indent="-285750">
              <a:buFontTx/>
              <a:buChar char="-"/>
            </a:pPr>
            <a:r>
              <a:rPr lang="en-US" dirty="0">
                <a:cs typeface="Arial" panose="020B0604020202020204" pitchFamily="34" charset="0"/>
              </a:rPr>
              <a:t>Static imports</a:t>
            </a:r>
          </a:p>
          <a:p>
            <a:pPr marL="285750" indent="-285750">
              <a:buFontTx/>
              <a:buChar char="-"/>
            </a:pPr>
            <a:r>
              <a:rPr lang="en-US" dirty="0">
                <a:cs typeface="Arial" panose="020B0604020202020204" pitchFamily="34" charset="0"/>
              </a:rPr>
              <a:t>Java 6.0 performance improvements</a:t>
            </a:r>
          </a:p>
          <a:p>
            <a:pPr marL="285750" indent="-285750">
              <a:buFontTx/>
              <a:buChar char="-"/>
            </a:pPr>
            <a:r>
              <a:rPr lang="en-US" dirty="0">
                <a:cs typeface="Arial" panose="020B0604020202020204" pitchFamily="34" charset="0"/>
              </a:rPr>
              <a:t>Java 7 new </a:t>
            </a:r>
            <a:r>
              <a:rPr lang="en-US" dirty="0" err="1">
                <a:cs typeface="Arial" panose="020B0604020202020204" pitchFamily="34" charset="0"/>
              </a:rPr>
              <a:t>io</a:t>
            </a:r>
            <a:r>
              <a:rPr lang="en-US" dirty="0">
                <a:cs typeface="Arial" panose="020B0604020202020204" pitchFamily="34" charset="0"/>
              </a:rPr>
              <a:t>-library</a:t>
            </a:r>
          </a:p>
          <a:p>
            <a:pPr marL="285750" indent="-285750">
              <a:buFontTx/>
              <a:buChar char="-"/>
            </a:pPr>
            <a:r>
              <a:rPr lang="en-US" dirty="0">
                <a:cs typeface="Arial" panose="020B0604020202020204" pitchFamily="34" charset="0"/>
              </a:rPr>
              <a:t>Java 8 lambda’s and streams</a:t>
            </a:r>
          </a:p>
          <a:p>
            <a:pPr marL="285750" indent="-285750">
              <a:buFontTx/>
              <a:buChar char="-"/>
            </a:pPr>
            <a:r>
              <a:rPr lang="en-US" dirty="0">
                <a:cs typeface="Arial" panose="020B0604020202020204" pitchFamily="34" charset="0"/>
              </a:rPr>
              <a:t>Java 9 modularization</a:t>
            </a:r>
          </a:p>
        </p:txBody>
      </p:sp>
    </p:spTree>
    <p:extLst>
      <p:ext uri="{BB962C8B-B14F-4D97-AF65-F5344CB8AC3E}">
        <p14:creationId xmlns:p14="http://schemas.microsoft.com/office/powerpoint/2010/main" val="203592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20</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589444" cy="369332"/>
          </a:xfrm>
          <a:prstGeom prst="rect">
            <a:avLst/>
          </a:prstGeom>
          <a:noFill/>
        </p:spPr>
        <p:txBody>
          <a:bodyPr wrap="none" rtlCol="0">
            <a:spAutoFit/>
          </a:bodyPr>
          <a:lstStyle/>
          <a:p>
            <a:r>
              <a:rPr lang="en-US" b="1" dirty="0"/>
              <a:t>1. OVERVIEW JAVA – METHODS</a:t>
            </a:r>
          </a:p>
        </p:txBody>
      </p:sp>
      <p:sp>
        <p:nvSpPr>
          <p:cNvPr id="8" name="Tekstvak 6">
            <a:extLst>
              <a:ext uri="{FF2B5EF4-FFF2-40B4-BE49-F238E27FC236}">
                <a16:creationId xmlns:a16="http://schemas.microsoft.com/office/drawing/2014/main" id="{A97BDFA1-1198-214C-9E40-EFC2B55537B4}"/>
              </a:ext>
            </a:extLst>
          </p:cNvPr>
          <p:cNvSpPr txBox="1"/>
          <p:nvPr/>
        </p:nvSpPr>
        <p:spPr>
          <a:xfrm>
            <a:off x="736298" y="1471298"/>
            <a:ext cx="10628671" cy="1754326"/>
          </a:xfrm>
          <a:prstGeom prst="rect">
            <a:avLst/>
          </a:prstGeom>
          <a:noFill/>
        </p:spPr>
        <p:txBody>
          <a:bodyPr wrap="square" rtlCol="0">
            <a:spAutoFit/>
          </a:bodyPr>
          <a:lstStyle/>
          <a:p>
            <a:r>
              <a:rPr lang="en-US" dirty="0"/>
              <a:t>Methods in a class define the behavior of its objects. </a:t>
            </a:r>
          </a:p>
          <a:p>
            <a:endParaRPr lang="en-US" dirty="0"/>
          </a:p>
          <a:p>
            <a:r>
              <a:rPr lang="en-US" dirty="0"/>
              <a:t>A method is like a procedure (or subroutine) in the procedural paradigm. Methods can access/modify the state of the object. A message is sent to an object by invoking one of its methods. </a:t>
            </a:r>
          </a:p>
          <a:p>
            <a:endParaRPr lang="nl-NL" dirty="0">
              <a:cs typeface="Arial" panose="020B0604020202020204" pitchFamily="34" charset="0"/>
            </a:endParaRPr>
          </a:p>
        </p:txBody>
      </p:sp>
      <p:grpSp>
        <p:nvGrpSpPr>
          <p:cNvPr id="7" name="Group 6">
            <a:extLst>
              <a:ext uri="{FF2B5EF4-FFF2-40B4-BE49-F238E27FC236}">
                <a16:creationId xmlns:a16="http://schemas.microsoft.com/office/drawing/2014/main" id="{E58628D1-F8D2-2144-B88D-EFDB4BD990FF}"/>
              </a:ext>
            </a:extLst>
          </p:cNvPr>
          <p:cNvGrpSpPr/>
          <p:nvPr/>
        </p:nvGrpSpPr>
        <p:grpSpPr>
          <a:xfrm>
            <a:off x="725518" y="3174666"/>
            <a:ext cx="10639451" cy="1063357"/>
            <a:chOff x="725518" y="3174666"/>
            <a:chExt cx="10639451" cy="1063357"/>
          </a:xfrm>
        </p:grpSpPr>
        <p:sp>
          <p:nvSpPr>
            <p:cNvPr id="3" name="TextBox 2">
              <a:extLst>
                <a:ext uri="{FF2B5EF4-FFF2-40B4-BE49-F238E27FC236}">
                  <a16:creationId xmlns:a16="http://schemas.microsoft.com/office/drawing/2014/main" id="{2B97044A-1E86-1240-86B2-AD85F8F92BC6}"/>
                </a:ext>
              </a:extLst>
            </p:cNvPr>
            <p:cNvSpPr txBox="1"/>
            <p:nvPr/>
          </p:nvSpPr>
          <p:spPr>
            <a:xfrm>
              <a:off x="725518" y="3499359"/>
              <a:ext cx="10639451" cy="738664"/>
            </a:xfrm>
            <a:prstGeom prst="rect">
              <a:avLst/>
            </a:prstGeom>
            <a:noFill/>
          </p:spPr>
          <p:txBody>
            <a:bodyPr wrap="none" rtlCol="0">
              <a:spAutoFit/>
            </a:bodyPr>
            <a:lstStyle/>
            <a:p>
              <a:r>
                <a:rPr lang="en-US" sz="1400" dirty="0"/>
                <a:t>&lt;&lt;access modifier&gt;&gt; &lt;&lt;optional specifier&gt;&gt; &lt;&lt;</a:t>
              </a:r>
              <a:r>
                <a:rPr lang="en-US" sz="1400" dirty="0" err="1"/>
                <a:t>returnType</a:t>
              </a:r>
              <a:r>
                <a:rPr lang="en-US" sz="1400" dirty="0"/>
                <a:t>&gt;&gt; &lt;&lt;</a:t>
              </a:r>
              <a:r>
                <a:rPr lang="en-US" sz="1400" dirty="0" err="1"/>
                <a:t>nameOfMethod</a:t>
              </a:r>
              <a:r>
                <a:rPr lang="en-US" sz="1400" dirty="0"/>
                <a:t>&gt;&gt; (&lt;&lt;</a:t>
              </a:r>
              <a:r>
                <a:rPr lang="en-US" sz="1400" dirty="0" err="1"/>
                <a:t>ParameterList</a:t>
              </a:r>
              <a:r>
                <a:rPr lang="en-US" sz="1400" dirty="0"/>
                <a:t>&gt;&gt;) &lt;&lt;Exceptions&gt;&gt; { </a:t>
              </a:r>
            </a:p>
            <a:p>
              <a:r>
                <a:rPr lang="en-US" sz="1400" dirty="0"/>
                <a:t>      // method body </a:t>
              </a:r>
            </a:p>
            <a:p>
              <a:r>
                <a:rPr lang="en-US" sz="1400" dirty="0"/>
                <a:t>}</a:t>
              </a:r>
            </a:p>
          </p:txBody>
        </p:sp>
        <p:sp>
          <p:nvSpPr>
            <p:cNvPr id="5" name="TextBox 4">
              <a:extLst>
                <a:ext uri="{FF2B5EF4-FFF2-40B4-BE49-F238E27FC236}">
                  <a16:creationId xmlns:a16="http://schemas.microsoft.com/office/drawing/2014/main" id="{6B33F8C8-EB32-9049-AEA9-98E6727416AC}"/>
                </a:ext>
              </a:extLst>
            </p:cNvPr>
            <p:cNvSpPr txBox="1"/>
            <p:nvPr/>
          </p:nvSpPr>
          <p:spPr>
            <a:xfrm>
              <a:off x="736298" y="3174666"/>
              <a:ext cx="1904689" cy="369332"/>
            </a:xfrm>
            <a:prstGeom prst="rect">
              <a:avLst/>
            </a:prstGeom>
            <a:noFill/>
          </p:spPr>
          <p:txBody>
            <a:bodyPr wrap="none" rtlCol="0">
              <a:spAutoFit/>
            </a:bodyPr>
            <a:lstStyle/>
            <a:p>
              <a:r>
                <a:rPr lang="en-US" dirty="0"/>
                <a:t>Method syntax:</a:t>
              </a:r>
            </a:p>
          </p:txBody>
        </p:sp>
      </p:grpSp>
    </p:spTree>
    <p:extLst>
      <p:ext uri="{BB962C8B-B14F-4D97-AF65-F5344CB8AC3E}">
        <p14:creationId xmlns:p14="http://schemas.microsoft.com/office/powerpoint/2010/main" val="259429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21</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589444" cy="369332"/>
          </a:xfrm>
          <a:prstGeom prst="rect">
            <a:avLst/>
          </a:prstGeom>
          <a:noFill/>
        </p:spPr>
        <p:txBody>
          <a:bodyPr wrap="none" rtlCol="0">
            <a:spAutoFit/>
          </a:bodyPr>
          <a:lstStyle/>
          <a:p>
            <a:r>
              <a:rPr lang="en-US" b="1" dirty="0"/>
              <a:t>1. OVERVIEW JAVA – METHODS</a:t>
            </a:r>
          </a:p>
        </p:txBody>
      </p:sp>
      <p:sp>
        <p:nvSpPr>
          <p:cNvPr id="8" name="Tekstvak 6">
            <a:extLst>
              <a:ext uri="{FF2B5EF4-FFF2-40B4-BE49-F238E27FC236}">
                <a16:creationId xmlns:a16="http://schemas.microsoft.com/office/drawing/2014/main" id="{A97BDFA1-1198-214C-9E40-EFC2B55537B4}"/>
              </a:ext>
            </a:extLst>
          </p:cNvPr>
          <p:cNvSpPr txBox="1"/>
          <p:nvPr/>
        </p:nvSpPr>
        <p:spPr>
          <a:xfrm>
            <a:off x="191729" y="1744426"/>
            <a:ext cx="11804328" cy="784830"/>
          </a:xfrm>
          <a:prstGeom prst="rect">
            <a:avLst/>
          </a:prstGeom>
          <a:noFill/>
        </p:spPr>
        <p:txBody>
          <a:bodyPr wrap="square" rtlCol="0">
            <a:spAutoFit/>
          </a:bodyPr>
          <a:lstStyle/>
          <a:p>
            <a:r>
              <a:rPr lang="en-US" sz="1500" dirty="0"/>
              <a:t>&lt;&lt;access modifier&gt;&gt; &lt;&lt;optional specifier&gt;&gt; &lt;&lt;</a:t>
            </a:r>
            <a:r>
              <a:rPr lang="en-US" sz="1500" dirty="0" err="1"/>
              <a:t>returnType</a:t>
            </a:r>
            <a:r>
              <a:rPr lang="en-US" sz="1500" dirty="0"/>
              <a:t>&gt;&gt; &lt;&lt;</a:t>
            </a:r>
            <a:r>
              <a:rPr lang="en-US" sz="1500" dirty="0" err="1"/>
              <a:t>nameOfMethod</a:t>
            </a:r>
            <a:r>
              <a:rPr lang="en-US" sz="1500" dirty="0"/>
              <a:t>&gt;&gt; (&lt;&lt;</a:t>
            </a:r>
            <a:r>
              <a:rPr lang="en-US" sz="1500" dirty="0" err="1"/>
              <a:t>ParameterList</a:t>
            </a:r>
            <a:r>
              <a:rPr lang="en-US" sz="1500" dirty="0"/>
              <a:t>&gt;&gt;) &lt;&lt;Exceptions&gt;&gt; { </a:t>
            </a:r>
          </a:p>
          <a:p>
            <a:r>
              <a:rPr lang="en-US" sz="1500" dirty="0"/>
              <a:t>      // method body </a:t>
            </a:r>
          </a:p>
          <a:p>
            <a:r>
              <a:rPr lang="en-US" sz="1500" dirty="0"/>
              <a:t>}</a:t>
            </a:r>
          </a:p>
        </p:txBody>
      </p:sp>
      <p:sp>
        <p:nvSpPr>
          <p:cNvPr id="9" name="Tekstvak 6">
            <a:extLst>
              <a:ext uri="{FF2B5EF4-FFF2-40B4-BE49-F238E27FC236}">
                <a16:creationId xmlns:a16="http://schemas.microsoft.com/office/drawing/2014/main" id="{6AE9A86C-BBE1-1B48-BDDB-F0252506A279}"/>
              </a:ext>
            </a:extLst>
          </p:cNvPr>
          <p:cNvSpPr txBox="1"/>
          <p:nvPr/>
        </p:nvSpPr>
        <p:spPr>
          <a:xfrm>
            <a:off x="191729" y="3165982"/>
            <a:ext cx="11804328" cy="923330"/>
          </a:xfrm>
          <a:prstGeom prst="rect">
            <a:avLst/>
          </a:prstGeom>
          <a:noFill/>
        </p:spPr>
        <p:txBody>
          <a:bodyPr wrap="square" rtlCol="0">
            <a:spAutoFit/>
          </a:bodyPr>
          <a:lstStyle/>
          <a:p>
            <a:r>
              <a:rPr lang="en-US" dirty="0"/>
              <a:t>public final </a:t>
            </a:r>
            <a:r>
              <a:rPr lang="en-US" dirty="0" err="1"/>
              <a:t>int</a:t>
            </a:r>
            <a:r>
              <a:rPr lang="en-US" dirty="0"/>
              <a:t> </a:t>
            </a:r>
            <a:r>
              <a:rPr lang="en-US" dirty="0" err="1"/>
              <a:t>getAge</a:t>
            </a:r>
            <a:r>
              <a:rPr lang="en-US" dirty="0"/>
              <a:t>(String name) throws </a:t>
            </a:r>
            <a:r>
              <a:rPr lang="en-US" dirty="0" err="1"/>
              <a:t>IllegalArgumentException</a:t>
            </a:r>
            <a:r>
              <a:rPr lang="en-US" dirty="0"/>
              <a:t> {</a:t>
            </a:r>
          </a:p>
          <a:p>
            <a:r>
              <a:rPr lang="en-US" dirty="0"/>
              <a:t>      return 35;</a:t>
            </a:r>
          </a:p>
          <a:p>
            <a:r>
              <a:rPr lang="en-US" dirty="0"/>
              <a:t>}</a:t>
            </a:r>
          </a:p>
        </p:txBody>
      </p:sp>
      <p:sp>
        <p:nvSpPr>
          <p:cNvPr id="10" name="TextBox 9">
            <a:extLst>
              <a:ext uri="{FF2B5EF4-FFF2-40B4-BE49-F238E27FC236}">
                <a16:creationId xmlns:a16="http://schemas.microsoft.com/office/drawing/2014/main" id="{43F991A4-C2E4-1943-A4CB-F2C0BC055EB4}"/>
              </a:ext>
            </a:extLst>
          </p:cNvPr>
          <p:cNvSpPr txBox="1"/>
          <p:nvPr/>
        </p:nvSpPr>
        <p:spPr>
          <a:xfrm>
            <a:off x="191729" y="2796650"/>
            <a:ext cx="1210588" cy="369332"/>
          </a:xfrm>
          <a:prstGeom prst="rect">
            <a:avLst/>
          </a:prstGeom>
          <a:noFill/>
        </p:spPr>
        <p:txBody>
          <a:bodyPr wrap="none" rtlCol="0">
            <a:spAutoFit/>
          </a:bodyPr>
          <a:lstStyle/>
          <a:p>
            <a:r>
              <a:rPr lang="en-US" dirty="0"/>
              <a:t>Example:</a:t>
            </a:r>
          </a:p>
        </p:txBody>
      </p:sp>
    </p:spTree>
    <p:extLst>
      <p:ext uri="{BB962C8B-B14F-4D97-AF65-F5344CB8AC3E}">
        <p14:creationId xmlns:p14="http://schemas.microsoft.com/office/powerpoint/2010/main" val="3615800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22</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963725" cy="369332"/>
          </a:xfrm>
          <a:prstGeom prst="rect">
            <a:avLst/>
          </a:prstGeom>
          <a:noFill/>
        </p:spPr>
        <p:txBody>
          <a:bodyPr wrap="none" rtlCol="0">
            <a:spAutoFit/>
          </a:bodyPr>
          <a:lstStyle/>
          <a:p>
            <a:r>
              <a:rPr lang="en-US" b="1" dirty="0"/>
              <a:t>1. QUIZ</a:t>
            </a:r>
          </a:p>
        </p:txBody>
      </p:sp>
      <p:sp>
        <p:nvSpPr>
          <p:cNvPr id="8" name="Tekstvak 6">
            <a:extLst>
              <a:ext uri="{FF2B5EF4-FFF2-40B4-BE49-F238E27FC236}">
                <a16:creationId xmlns:a16="http://schemas.microsoft.com/office/drawing/2014/main" id="{A97BDFA1-1198-214C-9E40-EFC2B55537B4}"/>
              </a:ext>
            </a:extLst>
          </p:cNvPr>
          <p:cNvSpPr txBox="1"/>
          <p:nvPr/>
        </p:nvSpPr>
        <p:spPr>
          <a:xfrm>
            <a:off x="191729" y="1744426"/>
            <a:ext cx="11804328" cy="2169825"/>
          </a:xfrm>
          <a:prstGeom prst="rect">
            <a:avLst/>
          </a:prstGeom>
          <a:noFill/>
        </p:spPr>
        <p:txBody>
          <a:bodyPr wrap="square" rtlCol="0">
            <a:spAutoFit/>
          </a:bodyPr>
          <a:lstStyle/>
          <a:p>
            <a:pPr marL="342900" indent="-342900">
              <a:buAutoNum type="arabicPeriod"/>
            </a:pPr>
            <a:r>
              <a:rPr lang="en-US" sz="1500" dirty="0"/>
              <a:t>Which of the following is not a primitive</a:t>
            </a:r>
          </a:p>
          <a:p>
            <a:endParaRPr lang="en-US" sz="1500" dirty="0"/>
          </a:p>
          <a:p>
            <a:pPr marL="342900" indent="-342900">
              <a:buAutoNum type="alphaUcPeriod"/>
            </a:pPr>
            <a:r>
              <a:rPr lang="en-US" sz="1500" dirty="0"/>
              <a:t>String</a:t>
            </a:r>
          </a:p>
          <a:p>
            <a:pPr marL="342900" indent="-342900">
              <a:buAutoNum type="alphaUcPeriod"/>
            </a:pPr>
            <a:endParaRPr lang="en-US" sz="1500" dirty="0"/>
          </a:p>
          <a:p>
            <a:pPr marL="342900" indent="-342900">
              <a:buAutoNum type="alphaUcPeriod"/>
            </a:pPr>
            <a:r>
              <a:rPr lang="en-US" sz="1500" dirty="0" err="1"/>
              <a:t>int</a:t>
            </a:r>
            <a:endParaRPr lang="en-US" sz="1500" dirty="0"/>
          </a:p>
          <a:p>
            <a:pPr marL="342900" indent="-342900">
              <a:buAutoNum type="alphaUcPeriod"/>
            </a:pPr>
            <a:endParaRPr lang="en-US" sz="1500" dirty="0"/>
          </a:p>
          <a:p>
            <a:pPr marL="342900" indent="-342900">
              <a:buAutoNum type="alphaUcPeriod"/>
            </a:pPr>
            <a:r>
              <a:rPr lang="en-US" sz="1500" dirty="0"/>
              <a:t>long</a:t>
            </a:r>
          </a:p>
          <a:p>
            <a:pPr marL="342900" indent="-342900">
              <a:buAutoNum type="alphaUcPeriod"/>
            </a:pPr>
            <a:endParaRPr lang="en-US" sz="1500" dirty="0"/>
          </a:p>
          <a:p>
            <a:pPr marL="342900" indent="-342900">
              <a:buAutoNum type="alphaUcPeriod"/>
            </a:pPr>
            <a:r>
              <a:rPr lang="en-US" sz="1500" dirty="0"/>
              <a:t>double</a:t>
            </a:r>
          </a:p>
        </p:txBody>
      </p:sp>
    </p:spTree>
    <p:extLst>
      <p:ext uri="{BB962C8B-B14F-4D97-AF65-F5344CB8AC3E}">
        <p14:creationId xmlns:p14="http://schemas.microsoft.com/office/powerpoint/2010/main" val="2148048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23</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963725" cy="369332"/>
          </a:xfrm>
          <a:prstGeom prst="rect">
            <a:avLst/>
          </a:prstGeom>
          <a:noFill/>
        </p:spPr>
        <p:txBody>
          <a:bodyPr wrap="none" rtlCol="0">
            <a:spAutoFit/>
          </a:bodyPr>
          <a:lstStyle/>
          <a:p>
            <a:r>
              <a:rPr lang="en-US" b="1" dirty="0"/>
              <a:t>1. QUIZ</a:t>
            </a:r>
          </a:p>
        </p:txBody>
      </p:sp>
      <p:sp>
        <p:nvSpPr>
          <p:cNvPr id="8" name="Tekstvak 6">
            <a:extLst>
              <a:ext uri="{FF2B5EF4-FFF2-40B4-BE49-F238E27FC236}">
                <a16:creationId xmlns:a16="http://schemas.microsoft.com/office/drawing/2014/main" id="{A97BDFA1-1198-214C-9E40-EFC2B55537B4}"/>
              </a:ext>
            </a:extLst>
          </p:cNvPr>
          <p:cNvSpPr txBox="1"/>
          <p:nvPr/>
        </p:nvSpPr>
        <p:spPr>
          <a:xfrm>
            <a:off x="191729" y="1744426"/>
            <a:ext cx="11804328" cy="2169825"/>
          </a:xfrm>
          <a:prstGeom prst="rect">
            <a:avLst/>
          </a:prstGeom>
          <a:noFill/>
        </p:spPr>
        <p:txBody>
          <a:bodyPr wrap="square" rtlCol="0">
            <a:spAutoFit/>
          </a:bodyPr>
          <a:lstStyle/>
          <a:p>
            <a:pPr marL="342900" indent="-342900">
              <a:buAutoNum type="arabicPeriod"/>
            </a:pPr>
            <a:r>
              <a:rPr lang="en-US" sz="1500" dirty="0"/>
              <a:t>Which of the following is not a primitive</a:t>
            </a:r>
          </a:p>
          <a:p>
            <a:endParaRPr lang="en-US" sz="1500" dirty="0"/>
          </a:p>
          <a:p>
            <a:pPr marL="342900" indent="-342900">
              <a:buAutoNum type="alphaUcPeriod"/>
            </a:pPr>
            <a:r>
              <a:rPr lang="en-US" sz="1500" dirty="0">
                <a:highlight>
                  <a:srgbClr val="FF0000"/>
                </a:highlight>
              </a:rPr>
              <a:t>String</a:t>
            </a:r>
          </a:p>
          <a:p>
            <a:pPr marL="342900" indent="-342900">
              <a:buAutoNum type="alphaUcPeriod"/>
            </a:pPr>
            <a:endParaRPr lang="en-US" sz="1500" dirty="0"/>
          </a:p>
          <a:p>
            <a:pPr marL="342900" indent="-342900">
              <a:buAutoNum type="alphaUcPeriod"/>
            </a:pPr>
            <a:r>
              <a:rPr lang="en-US" sz="1500" dirty="0" err="1"/>
              <a:t>int</a:t>
            </a:r>
            <a:endParaRPr lang="en-US" sz="1500" dirty="0"/>
          </a:p>
          <a:p>
            <a:pPr marL="342900" indent="-342900">
              <a:buAutoNum type="alphaUcPeriod"/>
            </a:pPr>
            <a:endParaRPr lang="en-US" sz="1500" dirty="0"/>
          </a:p>
          <a:p>
            <a:pPr marL="342900" indent="-342900">
              <a:buAutoNum type="alphaUcPeriod"/>
            </a:pPr>
            <a:r>
              <a:rPr lang="en-US" sz="1500" dirty="0"/>
              <a:t>long</a:t>
            </a:r>
          </a:p>
          <a:p>
            <a:pPr marL="342900" indent="-342900">
              <a:buAutoNum type="alphaUcPeriod"/>
            </a:pPr>
            <a:endParaRPr lang="en-US" sz="1500" dirty="0"/>
          </a:p>
          <a:p>
            <a:pPr marL="342900" indent="-342900">
              <a:buAutoNum type="alphaUcPeriod"/>
            </a:pPr>
            <a:r>
              <a:rPr lang="en-US" sz="1500" dirty="0"/>
              <a:t>double</a:t>
            </a:r>
          </a:p>
        </p:txBody>
      </p:sp>
    </p:spTree>
    <p:extLst>
      <p:ext uri="{BB962C8B-B14F-4D97-AF65-F5344CB8AC3E}">
        <p14:creationId xmlns:p14="http://schemas.microsoft.com/office/powerpoint/2010/main" val="2384815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24</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963725" cy="369332"/>
          </a:xfrm>
          <a:prstGeom prst="rect">
            <a:avLst/>
          </a:prstGeom>
          <a:noFill/>
        </p:spPr>
        <p:txBody>
          <a:bodyPr wrap="none" rtlCol="0">
            <a:spAutoFit/>
          </a:bodyPr>
          <a:lstStyle/>
          <a:p>
            <a:r>
              <a:rPr lang="en-US" b="1" dirty="0"/>
              <a:t>1. QUIZ</a:t>
            </a:r>
          </a:p>
        </p:txBody>
      </p:sp>
      <p:sp>
        <p:nvSpPr>
          <p:cNvPr id="8" name="Tekstvak 6">
            <a:extLst>
              <a:ext uri="{FF2B5EF4-FFF2-40B4-BE49-F238E27FC236}">
                <a16:creationId xmlns:a16="http://schemas.microsoft.com/office/drawing/2014/main" id="{A97BDFA1-1198-214C-9E40-EFC2B55537B4}"/>
              </a:ext>
            </a:extLst>
          </p:cNvPr>
          <p:cNvSpPr txBox="1"/>
          <p:nvPr/>
        </p:nvSpPr>
        <p:spPr>
          <a:xfrm>
            <a:off x="191729" y="1744426"/>
            <a:ext cx="11804328" cy="2169825"/>
          </a:xfrm>
          <a:prstGeom prst="rect">
            <a:avLst/>
          </a:prstGeom>
          <a:noFill/>
        </p:spPr>
        <p:txBody>
          <a:bodyPr wrap="square" rtlCol="0">
            <a:spAutoFit/>
          </a:bodyPr>
          <a:lstStyle/>
          <a:p>
            <a:r>
              <a:rPr lang="en-US" sz="1500" dirty="0"/>
              <a:t>2. Which of the following are Java keywords (multiple answers possible)</a:t>
            </a:r>
          </a:p>
          <a:p>
            <a:endParaRPr lang="en-US" sz="1500" dirty="0"/>
          </a:p>
          <a:p>
            <a:pPr marL="342900" indent="-342900">
              <a:buAutoNum type="alphaUcPeriod"/>
            </a:pPr>
            <a:r>
              <a:rPr lang="en-US" sz="1500" dirty="0"/>
              <a:t>abstract</a:t>
            </a:r>
          </a:p>
          <a:p>
            <a:pPr marL="342900" indent="-342900">
              <a:buAutoNum type="alphaUcPeriod"/>
            </a:pPr>
            <a:endParaRPr lang="en-US" sz="1500" dirty="0"/>
          </a:p>
          <a:p>
            <a:pPr marL="342900" indent="-342900">
              <a:buAutoNum type="alphaUcPeriod"/>
            </a:pPr>
            <a:r>
              <a:rPr lang="en-US" sz="1500" dirty="0"/>
              <a:t>system</a:t>
            </a:r>
          </a:p>
          <a:p>
            <a:pPr marL="342900" indent="-342900">
              <a:buAutoNum type="alphaUcPeriod"/>
            </a:pPr>
            <a:endParaRPr lang="en-US" sz="1500" dirty="0"/>
          </a:p>
          <a:p>
            <a:pPr marL="342900" indent="-342900">
              <a:buAutoNum type="alphaUcPeriod"/>
            </a:pPr>
            <a:r>
              <a:rPr lang="en-US" sz="1500" dirty="0"/>
              <a:t>static</a:t>
            </a:r>
          </a:p>
          <a:p>
            <a:pPr marL="342900" indent="-342900">
              <a:buAutoNum type="alphaUcPeriod"/>
            </a:pPr>
            <a:endParaRPr lang="en-US" sz="1500" dirty="0"/>
          </a:p>
          <a:p>
            <a:pPr marL="342900" indent="-342900">
              <a:buAutoNum type="alphaUcPeriod"/>
            </a:pPr>
            <a:r>
              <a:rPr lang="en-US" sz="1500" dirty="0"/>
              <a:t>final</a:t>
            </a:r>
          </a:p>
        </p:txBody>
      </p:sp>
    </p:spTree>
    <p:extLst>
      <p:ext uri="{BB962C8B-B14F-4D97-AF65-F5344CB8AC3E}">
        <p14:creationId xmlns:p14="http://schemas.microsoft.com/office/powerpoint/2010/main" val="304990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25</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963725" cy="369332"/>
          </a:xfrm>
          <a:prstGeom prst="rect">
            <a:avLst/>
          </a:prstGeom>
          <a:noFill/>
        </p:spPr>
        <p:txBody>
          <a:bodyPr wrap="none" rtlCol="0">
            <a:spAutoFit/>
          </a:bodyPr>
          <a:lstStyle/>
          <a:p>
            <a:r>
              <a:rPr lang="en-US" b="1" dirty="0"/>
              <a:t>1. QUIZ</a:t>
            </a:r>
          </a:p>
        </p:txBody>
      </p:sp>
      <p:sp>
        <p:nvSpPr>
          <p:cNvPr id="8" name="Tekstvak 6">
            <a:extLst>
              <a:ext uri="{FF2B5EF4-FFF2-40B4-BE49-F238E27FC236}">
                <a16:creationId xmlns:a16="http://schemas.microsoft.com/office/drawing/2014/main" id="{A97BDFA1-1198-214C-9E40-EFC2B55537B4}"/>
              </a:ext>
            </a:extLst>
          </p:cNvPr>
          <p:cNvSpPr txBox="1"/>
          <p:nvPr/>
        </p:nvSpPr>
        <p:spPr>
          <a:xfrm>
            <a:off x="191729" y="1744426"/>
            <a:ext cx="11804328" cy="2169825"/>
          </a:xfrm>
          <a:prstGeom prst="rect">
            <a:avLst/>
          </a:prstGeom>
          <a:noFill/>
        </p:spPr>
        <p:txBody>
          <a:bodyPr wrap="square" rtlCol="0">
            <a:spAutoFit/>
          </a:bodyPr>
          <a:lstStyle/>
          <a:p>
            <a:r>
              <a:rPr lang="en-US" sz="1500" dirty="0"/>
              <a:t>2. Which of the following are Java keywords (multiple answers possible)</a:t>
            </a:r>
          </a:p>
          <a:p>
            <a:endParaRPr lang="en-US" sz="1500" dirty="0"/>
          </a:p>
          <a:p>
            <a:pPr marL="342900" indent="-342900">
              <a:buAutoNum type="alphaUcPeriod"/>
            </a:pPr>
            <a:r>
              <a:rPr lang="en-US" sz="1500" dirty="0">
                <a:solidFill>
                  <a:schemeClr val="bg1"/>
                </a:solidFill>
                <a:highlight>
                  <a:srgbClr val="00FF00"/>
                </a:highlight>
              </a:rPr>
              <a:t>abstract</a:t>
            </a:r>
          </a:p>
          <a:p>
            <a:pPr marL="342900" indent="-342900">
              <a:buAutoNum type="alphaUcPeriod"/>
            </a:pPr>
            <a:endParaRPr lang="en-US" sz="1500" dirty="0"/>
          </a:p>
          <a:p>
            <a:pPr marL="342900" indent="-342900">
              <a:buAutoNum type="alphaUcPeriod"/>
            </a:pPr>
            <a:r>
              <a:rPr lang="en-US" sz="1500" dirty="0"/>
              <a:t>system</a:t>
            </a:r>
          </a:p>
          <a:p>
            <a:pPr marL="342900" indent="-342900">
              <a:buAutoNum type="alphaUcPeriod"/>
            </a:pPr>
            <a:endParaRPr lang="en-US" sz="1500" dirty="0"/>
          </a:p>
          <a:p>
            <a:pPr marL="342900" indent="-342900">
              <a:buAutoNum type="alphaUcPeriod"/>
            </a:pPr>
            <a:r>
              <a:rPr lang="en-US" sz="1500" dirty="0">
                <a:solidFill>
                  <a:schemeClr val="bg1"/>
                </a:solidFill>
                <a:highlight>
                  <a:srgbClr val="00FF00"/>
                </a:highlight>
              </a:rPr>
              <a:t>static</a:t>
            </a:r>
          </a:p>
          <a:p>
            <a:pPr marL="342900" indent="-342900">
              <a:buAutoNum type="alphaUcPeriod"/>
            </a:pPr>
            <a:endParaRPr lang="en-US" sz="1500" dirty="0"/>
          </a:p>
          <a:p>
            <a:pPr marL="342900" indent="-342900">
              <a:buAutoNum type="alphaUcPeriod"/>
            </a:pPr>
            <a:r>
              <a:rPr lang="en-US" sz="1500" dirty="0">
                <a:solidFill>
                  <a:schemeClr val="bg1"/>
                </a:solidFill>
                <a:highlight>
                  <a:srgbClr val="00FF00"/>
                </a:highlight>
              </a:rPr>
              <a:t>final</a:t>
            </a:r>
          </a:p>
        </p:txBody>
      </p:sp>
    </p:spTree>
    <p:extLst>
      <p:ext uri="{BB962C8B-B14F-4D97-AF65-F5344CB8AC3E}">
        <p14:creationId xmlns:p14="http://schemas.microsoft.com/office/powerpoint/2010/main" val="2286746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26</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963725" cy="369332"/>
          </a:xfrm>
          <a:prstGeom prst="rect">
            <a:avLst/>
          </a:prstGeom>
          <a:noFill/>
        </p:spPr>
        <p:txBody>
          <a:bodyPr wrap="none" rtlCol="0">
            <a:spAutoFit/>
          </a:bodyPr>
          <a:lstStyle/>
          <a:p>
            <a:r>
              <a:rPr lang="en-US" b="1" dirty="0"/>
              <a:t>1. QUIZ</a:t>
            </a:r>
          </a:p>
        </p:txBody>
      </p:sp>
      <p:sp>
        <p:nvSpPr>
          <p:cNvPr id="8" name="Tekstvak 6">
            <a:extLst>
              <a:ext uri="{FF2B5EF4-FFF2-40B4-BE49-F238E27FC236}">
                <a16:creationId xmlns:a16="http://schemas.microsoft.com/office/drawing/2014/main" id="{A97BDFA1-1198-214C-9E40-EFC2B55537B4}"/>
              </a:ext>
            </a:extLst>
          </p:cNvPr>
          <p:cNvSpPr txBox="1"/>
          <p:nvPr/>
        </p:nvSpPr>
        <p:spPr>
          <a:xfrm>
            <a:off x="191729" y="1744426"/>
            <a:ext cx="11804328" cy="2169825"/>
          </a:xfrm>
          <a:prstGeom prst="rect">
            <a:avLst/>
          </a:prstGeom>
          <a:noFill/>
        </p:spPr>
        <p:txBody>
          <a:bodyPr wrap="square" rtlCol="0">
            <a:spAutoFit/>
          </a:bodyPr>
          <a:lstStyle/>
          <a:p>
            <a:r>
              <a:rPr lang="en-US" sz="1500" dirty="0"/>
              <a:t>3. Which field declaration is  NOT correct?</a:t>
            </a:r>
          </a:p>
          <a:p>
            <a:endParaRPr lang="en-US" sz="1500" dirty="0"/>
          </a:p>
          <a:p>
            <a:pPr marL="342900" indent="-342900">
              <a:buAutoNum type="alphaUcPeriod"/>
            </a:pPr>
            <a:r>
              <a:rPr lang="en-US" sz="1500" dirty="0"/>
              <a:t>final name;</a:t>
            </a:r>
          </a:p>
          <a:p>
            <a:pPr marL="342900" indent="-342900">
              <a:buAutoNum type="alphaUcPeriod"/>
            </a:pPr>
            <a:endParaRPr lang="en-US" sz="1500" dirty="0"/>
          </a:p>
          <a:p>
            <a:pPr marL="342900" indent="-342900">
              <a:buAutoNum type="alphaUcPeriod"/>
            </a:pPr>
            <a:r>
              <a:rPr lang="en-US" sz="1500" dirty="0"/>
              <a:t>private </a:t>
            </a:r>
            <a:r>
              <a:rPr lang="en-US" sz="1500" dirty="0" err="1"/>
              <a:t>int</a:t>
            </a:r>
            <a:r>
              <a:rPr lang="en-US" sz="1500" dirty="0"/>
              <a:t> sum = 0;</a:t>
            </a:r>
          </a:p>
          <a:p>
            <a:pPr marL="342900" indent="-342900">
              <a:buAutoNum type="alphaUcPeriod"/>
            </a:pPr>
            <a:endParaRPr lang="en-US" sz="1500" dirty="0"/>
          </a:p>
          <a:p>
            <a:pPr marL="342900" indent="-342900">
              <a:buAutoNum type="alphaUcPeriod"/>
            </a:pPr>
            <a:r>
              <a:rPr lang="en-US" sz="1500" dirty="0"/>
              <a:t>public static String PREFIX = “NL”;</a:t>
            </a:r>
          </a:p>
          <a:p>
            <a:pPr marL="342900" indent="-342900">
              <a:buAutoNum type="alphaUcPeriod"/>
            </a:pPr>
            <a:endParaRPr lang="en-US" sz="1500" dirty="0"/>
          </a:p>
          <a:p>
            <a:pPr marL="342900" indent="-342900">
              <a:buAutoNum type="alphaUcPeriod"/>
            </a:pPr>
            <a:r>
              <a:rPr lang="en-US" sz="1500" dirty="0"/>
              <a:t>double price = 2.0;</a:t>
            </a:r>
          </a:p>
        </p:txBody>
      </p:sp>
    </p:spTree>
    <p:extLst>
      <p:ext uri="{BB962C8B-B14F-4D97-AF65-F5344CB8AC3E}">
        <p14:creationId xmlns:p14="http://schemas.microsoft.com/office/powerpoint/2010/main" val="3863996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27</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963725" cy="369332"/>
          </a:xfrm>
          <a:prstGeom prst="rect">
            <a:avLst/>
          </a:prstGeom>
          <a:noFill/>
        </p:spPr>
        <p:txBody>
          <a:bodyPr wrap="none" rtlCol="0">
            <a:spAutoFit/>
          </a:bodyPr>
          <a:lstStyle/>
          <a:p>
            <a:r>
              <a:rPr lang="en-US" b="1" dirty="0"/>
              <a:t>1. QUIZ</a:t>
            </a:r>
          </a:p>
        </p:txBody>
      </p:sp>
      <p:sp>
        <p:nvSpPr>
          <p:cNvPr id="8" name="Tekstvak 6">
            <a:extLst>
              <a:ext uri="{FF2B5EF4-FFF2-40B4-BE49-F238E27FC236}">
                <a16:creationId xmlns:a16="http://schemas.microsoft.com/office/drawing/2014/main" id="{A97BDFA1-1198-214C-9E40-EFC2B55537B4}"/>
              </a:ext>
            </a:extLst>
          </p:cNvPr>
          <p:cNvSpPr txBox="1"/>
          <p:nvPr/>
        </p:nvSpPr>
        <p:spPr>
          <a:xfrm>
            <a:off x="191729" y="1744426"/>
            <a:ext cx="11804328" cy="2169825"/>
          </a:xfrm>
          <a:prstGeom prst="rect">
            <a:avLst/>
          </a:prstGeom>
          <a:noFill/>
        </p:spPr>
        <p:txBody>
          <a:bodyPr wrap="square" rtlCol="0">
            <a:spAutoFit/>
          </a:bodyPr>
          <a:lstStyle/>
          <a:p>
            <a:r>
              <a:rPr lang="en-US" sz="1500" dirty="0"/>
              <a:t>3. Which field declaration is  NOT correct?</a:t>
            </a:r>
          </a:p>
          <a:p>
            <a:endParaRPr lang="en-US" sz="1500" dirty="0"/>
          </a:p>
          <a:p>
            <a:pPr marL="342900" indent="-342900">
              <a:buAutoNum type="alphaUcPeriod"/>
            </a:pPr>
            <a:r>
              <a:rPr lang="en-US" sz="1500" dirty="0">
                <a:highlight>
                  <a:srgbClr val="FF0000"/>
                </a:highlight>
              </a:rPr>
              <a:t>final name;</a:t>
            </a:r>
          </a:p>
          <a:p>
            <a:pPr marL="342900" indent="-342900">
              <a:buAutoNum type="alphaUcPeriod"/>
            </a:pPr>
            <a:endParaRPr lang="en-US" sz="1500" dirty="0"/>
          </a:p>
          <a:p>
            <a:pPr marL="342900" indent="-342900">
              <a:buAutoNum type="alphaUcPeriod"/>
            </a:pPr>
            <a:r>
              <a:rPr lang="en-US" sz="1500" dirty="0"/>
              <a:t>private </a:t>
            </a:r>
            <a:r>
              <a:rPr lang="en-US" sz="1500" dirty="0" err="1"/>
              <a:t>int</a:t>
            </a:r>
            <a:r>
              <a:rPr lang="en-US" sz="1500" dirty="0"/>
              <a:t> sum = 0;</a:t>
            </a:r>
          </a:p>
          <a:p>
            <a:pPr marL="342900" indent="-342900">
              <a:buAutoNum type="alphaUcPeriod"/>
            </a:pPr>
            <a:endParaRPr lang="en-US" sz="1500" dirty="0"/>
          </a:p>
          <a:p>
            <a:pPr marL="342900" indent="-342900">
              <a:buAutoNum type="alphaUcPeriod"/>
            </a:pPr>
            <a:r>
              <a:rPr lang="en-US" sz="1500" dirty="0"/>
              <a:t>public static String PREFIX = “NL”;</a:t>
            </a:r>
          </a:p>
          <a:p>
            <a:pPr marL="342900" indent="-342900">
              <a:buAutoNum type="alphaUcPeriod"/>
            </a:pPr>
            <a:endParaRPr lang="en-US" sz="1500" dirty="0"/>
          </a:p>
          <a:p>
            <a:pPr marL="342900" indent="-342900">
              <a:buAutoNum type="alphaUcPeriod"/>
            </a:pPr>
            <a:r>
              <a:rPr lang="en-US" sz="1500" dirty="0"/>
              <a:t>double price = 2.0;</a:t>
            </a:r>
          </a:p>
        </p:txBody>
      </p:sp>
    </p:spTree>
    <p:extLst>
      <p:ext uri="{BB962C8B-B14F-4D97-AF65-F5344CB8AC3E}">
        <p14:creationId xmlns:p14="http://schemas.microsoft.com/office/powerpoint/2010/main" val="770015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28</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963725" cy="369332"/>
          </a:xfrm>
          <a:prstGeom prst="rect">
            <a:avLst/>
          </a:prstGeom>
          <a:noFill/>
        </p:spPr>
        <p:txBody>
          <a:bodyPr wrap="none" rtlCol="0">
            <a:spAutoFit/>
          </a:bodyPr>
          <a:lstStyle/>
          <a:p>
            <a:r>
              <a:rPr lang="en-US" b="1" dirty="0"/>
              <a:t>1. QUIZ</a:t>
            </a:r>
          </a:p>
        </p:txBody>
      </p:sp>
      <p:sp>
        <p:nvSpPr>
          <p:cNvPr id="8" name="Tekstvak 6">
            <a:extLst>
              <a:ext uri="{FF2B5EF4-FFF2-40B4-BE49-F238E27FC236}">
                <a16:creationId xmlns:a16="http://schemas.microsoft.com/office/drawing/2014/main" id="{A97BDFA1-1198-214C-9E40-EFC2B55537B4}"/>
              </a:ext>
            </a:extLst>
          </p:cNvPr>
          <p:cNvSpPr txBox="1"/>
          <p:nvPr/>
        </p:nvSpPr>
        <p:spPr>
          <a:xfrm>
            <a:off x="878780" y="1430866"/>
            <a:ext cx="11804328" cy="4478149"/>
          </a:xfrm>
          <a:prstGeom prst="rect">
            <a:avLst/>
          </a:prstGeom>
          <a:noFill/>
        </p:spPr>
        <p:txBody>
          <a:bodyPr wrap="square" rtlCol="0">
            <a:spAutoFit/>
          </a:bodyPr>
          <a:lstStyle/>
          <a:p>
            <a:r>
              <a:rPr lang="en-US" sz="1500" dirty="0"/>
              <a:t>4. What is the result of this code when having 2 products: </a:t>
            </a:r>
          </a:p>
          <a:p>
            <a:r>
              <a:rPr lang="en-US" sz="1500" dirty="0"/>
              <a:t>Product 1:  id=1   price=10</a:t>
            </a:r>
          </a:p>
          <a:p>
            <a:r>
              <a:rPr lang="en-US" sz="1500" dirty="0"/>
              <a:t>Product 2:  id=2   price=20</a:t>
            </a:r>
          </a:p>
          <a:p>
            <a:endParaRPr lang="en-US" sz="1500" dirty="0"/>
          </a:p>
          <a:p>
            <a:r>
              <a:rPr lang="en-US" sz="1500" dirty="0"/>
              <a:t>1. public class Calculator {</a:t>
            </a:r>
          </a:p>
          <a:p>
            <a:pPr marL="342900" indent="-342900">
              <a:buAutoNum type="arabicPeriod" startAt="2"/>
            </a:pPr>
            <a:r>
              <a:rPr lang="en-US" sz="1500" dirty="0"/>
              <a:t>   </a:t>
            </a:r>
            <a:r>
              <a:rPr lang="en-US" sz="1500" dirty="0" err="1"/>
              <a:t>int</a:t>
            </a:r>
            <a:r>
              <a:rPr lang="en-US" sz="1500" dirty="0"/>
              <a:t> sum = 0;</a:t>
            </a:r>
          </a:p>
          <a:p>
            <a:pPr marL="342900" indent="-342900">
              <a:buAutoNum type="arabicPeriod" startAt="2"/>
            </a:pPr>
            <a:r>
              <a:rPr lang="en-US" sz="1500" dirty="0"/>
              <a:t> </a:t>
            </a:r>
          </a:p>
          <a:p>
            <a:pPr marL="342900" indent="-342900">
              <a:buAutoNum type="arabicPeriod" startAt="2"/>
            </a:pPr>
            <a:r>
              <a:rPr lang="en-US" sz="1500" dirty="0"/>
              <a:t>   public </a:t>
            </a:r>
            <a:r>
              <a:rPr lang="en-US" sz="1500" dirty="0" err="1"/>
              <a:t>int</a:t>
            </a:r>
            <a:r>
              <a:rPr lang="en-US" sz="1500" dirty="0"/>
              <a:t> </a:t>
            </a:r>
            <a:r>
              <a:rPr lang="en-US" sz="1500" dirty="0" err="1"/>
              <a:t>countTotal</a:t>
            </a:r>
            <a:r>
              <a:rPr lang="en-US" sz="1500" dirty="0"/>
              <a:t>(List&lt;Product&gt;) products) {</a:t>
            </a:r>
          </a:p>
          <a:p>
            <a:pPr marL="342900" indent="-342900">
              <a:buAutoNum type="arabicPeriod" startAt="2"/>
            </a:pPr>
            <a:r>
              <a:rPr lang="en-US" sz="1500" dirty="0"/>
              <a:t>      for (Product product: products) {</a:t>
            </a:r>
          </a:p>
          <a:p>
            <a:pPr marL="342900" indent="-342900">
              <a:buAutoNum type="arabicPeriod" startAt="2"/>
            </a:pPr>
            <a:r>
              <a:rPr lang="en-US" sz="1500" dirty="0"/>
              <a:t>         if (</a:t>
            </a:r>
            <a:r>
              <a:rPr lang="en-US" sz="1500" dirty="0" err="1"/>
              <a:t>product.price</a:t>
            </a:r>
            <a:r>
              <a:rPr lang="en-US" sz="1500" dirty="0"/>
              <a:t>() &gt; 0) {</a:t>
            </a:r>
          </a:p>
          <a:p>
            <a:pPr marL="342900" indent="-342900">
              <a:buAutoNum type="arabicPeriod" startAt="2"/>
            </a:pPr>
            <a:r>
              <a:rPr lang="en-US" sz="1500" dirty="0"/>
              <a:t>            long id = </a:t>
            </a:r>
            <a:r>
              <a:rPr lang="en-US" sz="1500" dirty="0" err="1"/>
              <a:t>product.getId</a:t>
            </a:r>
            <a:r>
              <a:rPr lang="en-US" sz="1500" dirty="0"/>
              <a:t>();</a:t>
            </a:r>
          </a:p>
          <a:p>
            <a:pPr marL="342900" indent="-342900">
              <a:buAutoNum type="arabicPeriod" startAt="2"/>
            </a:pPr>
            <a:r>
              <a:rPr lang="en-US" sz="1500" dirty="0"/>
              <a:t>            sum = sum + </a:t>
            </a:r>
            <a:r>
              <a:rPr lang="en-US" sz="1500" dirty="0" err="1"/>
              <a:t>product.price</a:t>
            </a:r>
            <a:r>
              <a:rPr lang="en-US" sz="1500" dirty="0"/>
              <a:t>();</a:t>
            </a:r>
          </a:p>
          <a:p>
            <a:pPr marL="342900" indent="-342900">
              <a:buAutoNum type="arabicPeriod" startAt="2"/>
            </a:pPr>
            <a:r>
              <a:rPr lang="en-US" sz="1500" dirty="0"/>
              <a:t>         }</a:t>
            </a:r>
          </a:p>
          <a:p>
            <a:pPr marL="342900" indent="-342900">
              <a:buAutoNum type="arabicPeriod" startAt="2"/>
            </a:pPr>
            <a:r>
              <a:rPr lang="en-US" sz="1500" dirty="0"/>
              <a:t>      }</a:t>
            </a:r>
          </a:p>
          <a:p>
            <a:pPr marL="342900" indent="-342900">
              <a:buAutoNum type="arabicPeriod" startAt="2"/>
            </a:pPr>
            <a:r>
              <a:rPr lang="en-US" sz="1500" dirty="0"/>
              <a:t>      </a:t>
            </a:r>
            <a:r>
              <a:rPr lang="en-US" sz="1500" dirty="0" err="1"/>
              <a:t>System.out.println</a:t>
            </a:r>
            <a:r>
              <a:rPr lang="en-US" sz="1500" dirty="0"/>
              <a:t>(“Last productid is “ + id);</a:t>
            </a:r>
          </a:p>
          <a:p>
            <a:pPr marL="342900" indent="-342900">
              <a:buAutoNum type="arabicPeriod" startAt="2"/>
            </a:pPr>
            <a:r>
              <a:rPr lang="en-US" sz="1500" dirty="0"/>
              <a:t>      </a:t>
            </a:r>
            <a:r>
              <a:rPr lang="en-US" sz="1500" dirty="0" err="1"/>
              <a:t>System.out.println</a:t>
            </a:r>
            <a:r>
              <a:rPr lang="en-US" sz="1500" dirty="0"/>
              <a:t>(“Total is “ + sum);</a:t>
            </a:r>
          </a:p>
          <a:p>
            <a:pPr marL="342900" indent="-342900">
              <a:buAutoNum type="arabicPeriod" startAt="2"/>
            </a:pPr>
            <a:r>
              <a:rPr lang="en-US" sz="1500" dirty="0"/>
              <a:t>   }</a:t>
            </a:r>
          </a:p>
          <a:p>
            <a:pPr marL="342900" indent="-342900">
              <a:buAutoNum type="arabicPeriod" startAt="2"/>
            </a:pPr>
            <a:r>
              <a:rPr lang="en-US" sz="1500" dirty="0"/>
              <a:t> </a:t>
            </a:r>
          </a:p>
          <a:p>
            <a:pPr marL="342900" indent="-342900">
              <a:buAutoNum type="arabicPeriod" startAt="2"/>
            </a:pPr>
            <a:r>
              <a:rPr lang="en-US" sz="1500" dirty="0"/>
              <a:t>}</a:t>
            </a:r>
          </a:p>
        </p:txBody>
      </p:sp>
      <p:sp>
        <p:nvSpPr>
          <p:cNvPr id="3" name="TextBox 2">
            <a:extLst>
              <a:ext uri="{FF2B5EF4-FFF2-40B4-BE49-F238E27FC236}">
                <a16:creationId xmlns:a16="http://schemas.microsoft.com/office/drawing/2014/main" id="{BC53FDF9-1618-6345-BA8B-3863B7F8F21C}"/>
              </a:ext>
            </a:extLst>
          </p:cNvPr>
          <p:cNvSpPr txBox="1"/>
          <p:nvPr/>
        </p:nvSpPr>
        <p:spPr>
          <a:xfrm>
            <a:off x="7551506" y="1902938"/>
            <a:ext cx="2743059" cy="2400657"/>
          </a:xfrm>
          <a:prstGeom prst="rect">
            <a:avLst/>
          </a:prstGeom>
          <a:noFill/>
        </p:spPr>
        <p:txBody>
          <a:bodyPr wrap="none" rtlCol="0">
            <a:spAutoFit/>
          </a:bodyPr>
          <a:lstStyle/>
          <a:p>
            <a:endParaRPr lang="en-US" sz="1500" dirty="0"/>
          </a:p>
          <a:p>
            <a:pPr marL="342900" indent="-342900">
              <a:buAutoNum type="alphaUcPeriod"/>
            </a:pPr>
            <a:r>
              <a:rPr lang="en-US" sz="1500" dirty="0"/>
              <a:t>Compile error on line 2</a:t>
            </a:r>
          </a:p>
          <a:p>
            <a:pPr marL="342900" indent="-342900">
              <a:buAutoNum type="alphaUcPeriod"/>
            </a:pPr>
            <a:endParaRPr lang="en-US" sz="1500" dirty="0"/>
          </a:p>
          <a:p>
            <a:pPr marL="342900" indent="-342900">
              <a:buAutoNum type="alphaUcPeriod"/>
            </a:pPr>
            <a:r>
              <a:rPr lang="en-US" sz="1500" dirty="0"/>
              <a:t>Compile error on line 7</a:t>
            </a:r>
          </a:p>
          <a:p>
            <a:pPr marL="342900" indent="-342900">
              <a:buAutoNum type="alphaUcPeriod"/>
            </a:pPr>
            <a:endParaRPr lang="en-US" sz="1500" dirty="0"/>
          </a:p>
          <a:p>
            <a:pPr marL="342900" indent="-342900">
              <a:buAutoNum type="alphaUcPeriod"/>
            </a:pPr>
            <a:r>
              <a:rPr lang="en-US" sz="1500" dirty="0"/>
              <a:t>Compile error on line 11</a:t>
            </a:r>
          </a:p>
          <a:p>
            <a:pPr marL="342900" indent="-342900">
              <a:buAutoNum type="alphaUcPeriod"/>
            </a:pPr>
            <a:endParaRPr lang="en-US" sz="1500" dirty="0"/>
          </a:p>
          <a:p>
            <a:pPr marL="342900" indent="-342900">
              <a:buAutoNum type="alphaUcPeriod"/>
            </a:pPr>
            <a:r>
              <a:rPr lang="en-US" sz="1500" dirty="0"/>
              <a:t>Last productid is 2</a:t>
            </a:r>
          </a:p>
          <a:p>
            <a:r>
              <a:rPr lang="en-US" sz="1500" dirty="0"/>
              <a:t>       Total is 30</a:t>
            </a:r>
          </a:p>
          <a:p>
            <a:endParaRPr lang="en-US" sz="1500" dirty="0"/>
          </a:p>
        </p:txBody>
      </p:sp>
    </p:spTree>
    <p:extLst>
      <p:ext uri="{BB962C8B-B14F-4D97-AF65-F5344CB8AC3E}">
        <p14:creationId xmlns:p14="http://schemas.microsoft.com/office/powerpoint/2010/main" val="2793688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29</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963725" cy="369332"/>
          </a:xfrm>
          <a:prstGeom prst="rect">
            <a:avLst/>
          </a:prstGeom>
          <a:noFill/>
        </p:spPr>
        <p:txBody>
          <a:bodyPr wrap="none" rtlCol="0">
            <a:spAutoFit/>
          </a:bodyPr>
          <a:lstStyle/>
          <a:p>
            <a:r>
              <a:rPr lang="en-US" b="1" dirty="0"/>
              <a:t>1. QUIZ</a:t>
            </a:r>
          </a:p>
        </p:txBody>
      </p:sp>
      <p:sp>
        <p:nvSpPr>
          <p:cNvPr id="8" name="Tekstvak 6">
            <a:extLst>
              <a:ext uri="{FF2B5EF4-FFF2-40B4-BE49-F238E27FC236}">
                <a16:creationId xmlns:a16="http://schemas.microsoft.com/office/drawing/2014/main" id="{A97BDFA1-1198-214C-9E40-EFC2B55537B4}"/>
              </a:ext>
            </a:extLst>
          </p:cNvPr>
          <p:cNvSpPr txBox="1"/>
          <p:nvPr/>
        </p:nvSpPr>
        <p:spPr>
          <a:xfrm>
            <a:off x="878780" y="1430866"/>
            <a:ext cx="11804328" cy="4478149"/>
          </a:xfrm>
          <a:prstGeom prst="rect">
            <a:avLst/>
          </a:prstGeom>
          <a:noFill/>
        </p:spPr>
        <p:txBody>
          <a:bodyPr wrap="square" rtlCol="0">
            <a:spAutoFit/>
          </a:bodyPr>
          <a:lstStyle/>
          <a:p>
            <a:r>
              <a:rPr lang="en-US" sz="1500" dirty="0"/>
              <a:t>4. What is the result of this code when having 2 products: </a:t>
            </a:r>
          </a:p>
          <a:p>
            <a:r>
              <a:rPr lang="en-US" sz="1500" dirty="0"/>
              <a:t>Product 1:  id=1   price=10</a:t>
            </a:r>
          </a:p>
          <a:p>
            <a:r>
              <a:rPr lang="en-US" sz="1500" dirty="0"/>
              <a:t>Product 2:  id=2   price=20</a:t>
            </a:r>
          </a:p>
          <a:p>
            <a:endParaRPr lang="en-US" sz="1500" dirty="0"/>
          </a:p>
          <a:p>
            <a:r>
              <a:rPr lang="en-US" sz="1500" dirty="0"/>
              <a:t>1. public class Calculator {</a:t>
            </a:r>
          </a:p>
          <a:p>
            <a:pPr marL="342900" indent="-342900">
              <a:buAutoNum type="arabicPeriod" startAt="2"/>
            </a:pPr>
            <a:r>
              <a:rPr lang="en-US" sz="1500" dirty="0"/>
              <a:t>   </a:t>
            </a:r>
            <a:r>
              <a:rPr lang="en-US" sz="1500" dirty="0" err="1"/>
              <a:t>int</a:t>
            </a:r>
            <a:r>
              <a:rPr lang="en-US" sz="1500" dirty="0"/>
              <a:t> sum = 0;</a:t>
            </a:r>
          </a:p>
          <a:p>
            <a:pPr marL="342900" indent="-342900">
              <a:buAutoNum type="arabicPeriod" startAt="2"/>
            </a:pPr>
            <a:r>
              <a:rPr lang="en-US" sz="1500" dirty="0"/>
              <a:t> </a:t>
            </a:r>
          </a:p>
          <a:p>
            <a:pPr marL="342900" indent="-342900">
              <a:buAutoNum type="arabicPeriod" startAt="2"/>
            </a:pPr>
            <a:r>
              <a:rPr lang="en-US" sz="1500" dirty="0"/>
              <a:t>   public </a:t>
            </a:r>
            <a:r>
              <a:rPr lang="en-US" sz="1500" dirty="0" err="1"/>
              <a:t>int</a:t>
            </a:r>
            <a:r>
              <a:rPr lang="en-US" sz="1500" dirty="0"/>
              <a:t> </a:t>
            </a:r>
            <a:r>
              <a:rPr lang="en-US" sz="1500" dirty="0" err="1"/>
              <a:t>countTotal</a:t>
            </a:r>
            <a:r>
              <a:rPr lang="en-US" sz="1500" dirty="0"/>
              <a:t>(List&lt;Product&gt;) products) {</a:t>
            </a:r>
          </a:p>
          <a:p>
            <a:pPr marL="342900" indent="-342900">
              <a:buAutoNum type="arabicPeriod" startAt="2"/>
            </a:pPr>
            <a:r>
              <a:rPr lang="en-US" sz="1500" dirty="0"/>
              <a:t>      for (Product product: products) {</a:t>
            </a:r>
          </a:p>
          <a:p>
            <a:pPr marL="342900" indent="-342900">
              <a:buAutoNum type="arabicPeriod" startAt="2"/>
            </a:pPr>
            <a:r>
              <a:rPr lang="en-US" sz="1500" dirty="0"/>
              <a:t>         if (</a:t>
            </a:r>
            <a:r>
              <a:rPr lang="en-US" sz="1500" dirty="0" err="1"/>
              <a:t>product.price</a:t>
            </a:r>
            <a:r>
              <a:rPr lang="en-US" sz="1500" dirty="0"/>
              <a:t>() &gt; 0) {</a:t>
            </a:r>
          </a:p>
          <a:p>
            <a:pPr marL="342900" indent="-342900">
              <a:buAutoNum type="arabicPeriod" startAt="2"/>
            </a:pPr>
            <a:r>
              <a:rPr lang="en-US" sz="1500" dirty="0"/>
              <a:t>            long id = </a:t>
            </a:r>
            <a:r>
              <a:rPr lang="en-US" sz="1500" dirty="0" err="1"/>
              <a:t>product.getId</a:t>
            </a:r>
            <a:r>
              <a:rPr lang="en-US" sz="1500" dirty="0"/>
              <a:t>();</a:t>
            </a:r>
          </a:p>
          <a:p>
            <a:pPr marL="342900" indent="-342900">
              <a:buAutoNum type="arabicPeriod" startAt="2"/>
            </a:pPr>
            <a:r>
              <a:rPr lang="en-US" sz="1500" dirty="0"/>
              <a:t>            sum = sum + </a:t>
            </a:r>
            <a:r>
              <a:rPr lang="en-US" sz="1500" dirty="0" err="1"/>
              <a:t>product.price</a:t>
            </a:r>
            <a:r>
              <a:rPr lang="en-US" sz="1500" dirty="0"/>
              <a:t>();</a:t>
            </a:r>
          </a:p>
          <a:p>
            <a:pPr marL="342900" indent="-342900">
              <a:buAutoNum type="arabicPeriod" startAt="2"/>
            </a:pPr>
            <a:r>
              <a:rPr lang="en-US" sz="1500" dirty="0"/>
              <a:t>         }</a:t>
            </a:r>
          </a:p>
          <a:p>
            <a:pPr marL="342900" indent="-342900">
              <a:buAutoNum type="arabicPeriod" startAt="2"/>
            </a:pPr>
            <a:r>
              <a:rPr lang="en-US" sz="1500" dirty="0"/>
              <a:t>      }</a:t>
            </a:r>
          </a:p>
          <a:p>
            <a:pPr marL="342900" indent="-342900">
              <a:buAutoNum type="arabicPeriod" startAt="2"/>
            </a:pPr>
            <a:r>
              <a:rPr lang="en-US" sz="1500" dirty="0"/>
              <a:t>      </a:t>
            </a:r>
            <a:r>
              <a:rPr lang="en-US" sz="1500" dirty="0" err="1"/>
              <a:t>System.out.println</a:t>
            </a:r>
            <a:r>
              <a:rPr lang="en-US" sz="1500" dirty="0"/>
              <a:t>(“Last productid is “ + id);</a:t>
            </a:r>
          </a:p>
          <a:p>
            <a:pPr marL="342900" indent="-342900">
              <a:buAutoNum type="arabicPeriod" startAt="2"/>
            </a:pPr>
            <a:r>
              <a:rPr lang="en-US" sz="1500" dirty="0"/>
              <a:t>      </a:t>
            </a:r>
            <a:r>
              <a:rPr lang="en-US" sz="1500" dirty="0" err="1"/>
              <a:t>System.out.println</a:t>
            </a:r>
            <a:r>
              <a:rPr lang="en-US" sz="1500" dirty="0"/>
              <a:t>(“Total is “ + sum);</a:t>
            </a:r>
          </a:p>
          <a:p>
            <a:pPr marL="342900" indent="-342900">
              <a:buAutoNum type="arabicPeriod" startAt="2"/>
            </a:pPr>
            <a:r>
              <a:rPr lang="en-US" sz="1500" dirty="0"/>
              <a:t>   }</a:t>
            </a:r>
          </a:p>
          <a:p>
            <a:pPr marL="342900" indent="-342900">
              <a:buAutoNum type="arabicPeriod" startAt="2"/>
            </a:pPr>
            <a:r>
              <a:rPr lang="en-US" sz="1500" dirty="0"/>
              <a:t> </a:t>
            </a:r>
          </a:p>
          <a:p>
            <a:pPr marL="342900" indent="-342900">
              <a:buAutoNum type="arabicPeriod" startAt="2"/>
            </a:pPr>
            <a:r>
              <a:rPr lang="en-US" sz="1500" dirty="0"/>
              <a:t>}</a:t>
            </a:r>
          </a:p>
        </p:txBody>
      </p:sp>
      <p:sp>
        <p:nvSpPr>
          <p:cNvPr id="3" name="TextBox 2">
            <a:extLst>
              <a:ext uri="{FF2B5EF4-FFF2-40B4-BE49-F238E27FC236}">
                <a16:creationId xmlns:a16="http://schemas.microsoft.com/office/drawing/2014/main" id="{BC53FDF9-1618-6345-BA8B-3863B7F8F21C}"/>
              </a:ext>
            </a:extLst>
          </p:cNvPr>
          <p:cNvSpPr txBox="1"/>
          <p:nvPr/>
        </p:nvSpPr>
        <p:spPr>
          <a:xfrm>
            <a:off x="7551506" y="1902938"/>
            <a:ext cx="2743059" cy="2400657"/>
          </a:xfrm>
          <a:prstGeom prst="rect">
            <a:avLst/>
          </a:prstGeom>
          <a:noFill/>
        </p:spPr>
        <p:txBody>
          <a:bodyPr wrap="none" rtlCol="0">
            <a:spAutoFit/>
          </a:bodyPr>
          <a:lstStyle/>
          <a:p>
            <a:endParaRPr lang="en-US" sz="1500" dirty="0"/>
          </a:p>
          <a:p>
            <a:pPr marL="342900" indent="-342900">
              <a:buAutoNum type="alphaUcPeriod"/>
            </a:pPr>
            <a:r>
              <a:rPr lang="en-US" sz="1500" dirty="0"/>
              <a:t>Compile error on line 2</a:t>
            </a:r>
          </a:p>
          <a:p>
            <a:pPr marL="342900" indent="-342900">
              <a:buAutoNum type="alphaUcPeriod"/>
            </a:pPr>
            <a:endParaRPr lang="en-US" sz="1500" dirty="0"/>
          </a:p>
          <a:p>
            <a:pPr marL="342900" indent="-342900">
              <a:buAutoNum type="alphaUcPeriod"/>
            </a:pPr>
            <a:r>
              <a:rPr lang="en-US" sz="1500" dirty="0"/>
              <a:t>Compile error on line 7</a:t>
            </a:r>
          </a:p>
          <a:p>
            <a:pPr marL="342900" indent="-342900">
              <a:buAutoNum type="alphaUcPeriod"/>
            </a:pPr>
            <a:endParaRPr lang="en-US" sz="1500" dirty="0"/>
          </a:p>
          <a:p>
            <a:pPr marL="342900" indent="-342900">
              <a:buAutoNum type="alphaUcPeriod"/>
            </a:pPr>
            <a:r>
              <a:rPr lang="en-US" sz="1500" dirty="0">
                <a:highlight>
                  <a:srgbClr val="FF0000"/>
                </a:highlight>
              </a:rPr>
              <a:t>Compile error on line 11</a:t>
            </a:r>
          </a:p>
          <a:p>
            <a:pPr marL="342900" indent="-342900">
              <a:buAutoNum type="alphaUcPeriod"/>
            </a:pPr>
            <a:endParaRPr lang="en-US" sz="1500" dirty="0"/>
          </a:p>
          <a:p>
            <a:pPr marL="342900" indent="-342900">
              <a:buAutoNum type="alphaUcPeriod"/>
            </a:pPr>
            <a:r>
              <a:rPr lang="en-US" sz="1500" dirty="0"/>
              <a:t>Last productid is 2</a:t>
            </a:r>
          </a:p>
          <a:p>
            <a:r>
              <a:rPr lang="en-US" sz="1500" dirty="0"/>
              <a:t>       Total is 30</a:t>
            </a:r>
          </a:p>
          <a:p>
            <a:endParaRPr lang="en-US" sz="1500" dirty="0"/>
          </a:p>
        </p:txBody>
      </p:sp>
    </p:spTree>
    <p:extLst>
      <p:ext uri="{BB962C8B-B14F-4D97-AF65-F5344CB8AC3E}">
        <p14:creationId xmlns:p14="http://schemas.microsoft.com/office/powerpoint/2010/main" val="63676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3</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3">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1063320" y="1795991"/>
            <a:ext cx="9323853" cy="4247317"/>
          </a:xfrm>
          <a:prstGeom prst="rect">
            <a:avLst/>
          </a:prstGeom>
          <a:noFill/>
        </p:spPr>
        <p:txBody>
          <a:bodyPr wrap="square" rtlCol="0">
            <a:spAutoFit/>
          </a:bodyPr>
          <a:lstStyle/>
          <a:p>
            <a:r>
              <a:rPr lang="nl-NL" b="1" dirty="0">
                <a:cs typeface="Arial" panose="020B0604020202020204" pitchFamily="34" charset="0"/>
              </a:rPr>
              <a:t>The </a:t>
            </a:r>
            <a:r>
              <a:rPr lang="nl-NL" b="1" dirty="0" err="1">
                <a:cs typeface="Arial" panose="020B0604020202020204" pitchFamily="34" charset="0"/>
              </a:rPr>
              <a:t>language</a:t>
            </a:r>
            <a:endParaRPr lang="nl-NL" b="1" dirty="0">
              <a:cs typeface="Arial" panose="020B0604020202020204" pitchFamily="34" charset="0"/>
            </a:endParaRPr>
          </a:p>
          <a:p>
            <a:endParaRPr lang="nl-NL" dirty="0">
              <a:cs typeface="Arial" panose="020B0604020202020204" pitchFamily="34" charset="0"/>
            </a:endParaRPr>
          </a:p>
          <a:p>
            <a:pPr marL="285750" indent="-285750">
              <a:buFontTx/>
              <a:buChar char="-"/>
            </a:pPr>
            <a:r>
              <a:rPr lang="nl-NL" dirty="0">
                <a:cs typeface="Arial" panose="020B0604020202020204" pitchFamily="34" charset="0"/>
              </a:rPr>
              <a:t>Data types			- Operators</a:t>
            </a:r>
          </a:p>
          <a:p>
            <a:pPr marL="285750" indent="-285750">
              <a:buFontTx/>
              <a:buChar char="-"/>
            </a:pPr>
            <a:r>
              <a:rPr lang="nl-NL" dirty="0" err="1">
                <a:cs typeface="Arial" panose="020B0604020202020204" pitchFamily="34" charset="0"/>
              </a:rPr>
              <a:t>Keywords</a:t>
            </a:r>
            <a:r>
              <a:rPr lang="nl-NL" dirty="0">
                <a:cs typeface="Arial" panose="020B0604020202020204" pitchFamily="34" charset="0"/>
              </a:rPr>
              <a:t>			- </a:t>
            </a:r>
            <a:r>
              <a:rPr lang="nl-NL" dirty="0" err="1">
                <a:cs typeface="Arial" panose="020B0604020202020204" pitchFamily="34" charset="0"/>
              </a:rPr>
              <a:t>Constructor</a:t>
            </a:r>
            <a:endParaRPr lang="nl-NL" dirty="0">
              <a:cs typeface="Arial" panose="020B0604020202020204" pitchFamily="34" charset="0"/>
            </a:endParaRPr>
          </a:p>
          <a:p>
            <a:pPr marL="285750" indent="-285750">
              <a:buFontTx/>
              <a:buChar char="-"/>
            </a:pPr>
            <a:r>
              <a:rPr lang="nl-NL" dirty="0">
                <a:cs typeface="Arial" panose="020B0604020202020204" pitchFamily="34" charset="0"/>
              </a:rPr>
              <a:t>Classes			- </a:t>
            </a:r>
            <a:r>
              <a:rPr lang="nl-NL" dirty="0" err="1">
                <a:cs typeface="Arial" panose="020B0604020202020204" pitchFamily="34" charset="0"/>
              </a:rPr>
              <a:t>Statics</a:t>
            </a:r>
            <a:r>
              <a:rPr lang="nl-NL" dirty="0">
                <a:cs typeface="Arial" panose="020B0604020202020204" pitchFamily="34" charset="0"/>
              </a:rPr>
              <a:t> </a:t>
            </a:r>
          </a:p>
          <a:p>
            <a:pPr marL="285750" indent="-285750">
              <a:buFontTx/>
              <a:buChar char="-"/>
            </a:pPr>
            <a:r>
              <a:rPr lang="nl-NL" dirty="0">
                <a:cs typeface="Arial" panose="020B0604020202020204" pitchFamily="34" charset="0"/>
              </a:rPr>
              <a:t>Packages / </a:t>
            </a:r>
            <a:r>
              <a:rPr lang="nl-NL" dirty="0" err="1">
                <a:cs typeface="Arial" panose="020B0604020202020204" pitchFamily="34" charset="0"/>
              </a:rPr>
              <a:t>imports</a:t>
            </a:r>
            <a:r>
              <a:rPr lang="nl-NL" dirty="0">
                <a:cs typeface="Arial" panose="020B0604020202020204" pitchFamily="34" charset="0"/>
              </a:rPr>
              <a:t>		- </a:t>
            </a:r>
            <a:r>
              <a:rPr lang="nl-NL" dirty="0" err="1">
                <a:cs typeface="Arial" panose="020B0604020202020204" pitchFamily="34" charset="0"/>
              </a:rPr>
              <a:t>Wrapper</a:t>
            </a:r>
            <a:r>
              <a:rPr lang="nl-NL" dirty="0">
                <a:cs typeface="Arial" panose="020B0604020202020204" pitchFamily="34" charset="0"/>
              </a:rPr>
              <a:t> classes</a:t>
            </a:r>
          </a:p>
          <a:p>
            <a:pPr marL="285750" indent="-285750">
              <a:buFontTx/>
              <a:buChar char="-"/>
            </a:pPr>
            <a:r>
              <a:rPr lang="nl-NL" dirty="0">
                <a:cs typeface="Arial" panose="020B0604020202020204" pitchFamily="34" charset="0"/>
              </a:rPr>
              <a:t>Fields				- </a:t>
            </a:r>
            <a:r>
              <a:rPr lang="nl-NL" dirty="0" err="1">
                <a:cs typeface="Arial" panose="020B0604020202020204" pitchFamily="34" charset="0"/>
              </a:rPr>
              <a:t>Autoboxing</a:t>
            </a:r>
            <a:endParaRPr lang="nl-NL" dirty="0">
              <a:cs typeface="Arial" panose="020B0604020202020204" pitchFamily="34" charset="0"/>
            </a:endParaRPr>
          </a:p>
          <a:p>
            <a:pPr marL="285750" indent="-285750">
              <a:buFontTx/>
              <a:buChar char="-"/>
            </a:pPr>
            <a:r>
              <a:rPr lang="nl-NL" dirty="0" err="1">
                <a:cs typeface="Arial" panose="020B0604020202020204" pitchFamily="34" charset="0"/>
              </a:rPr>
              <a:t>Methods</a:t>
            </a:r>
            <a:r>
              <a:rPr lang="nl-NL" dirty="0">
                <a:cs typeface="Arial" panose="020B0604020202020204" pitchFamily="34" charset="0"/>
              </a:rPr>
              <a:t>			- Statements / flow control</a:t>
            </a:r>
          </a:p>
          <a:p>
            <a:pPr marL="285750" indent="-285750">
              <a:buFontTx/>
              <a:buChar char="-"/>
            </a:pPr>
            <a:r>
              <a:rPr lang="nl-NL" dirty="0">
                <a:cs typeface="Arial" panose="020B0604020202020204" pitchFamily="34" charset="0"/>
              </a:rPr>
              <a:t>Access control		- </a:t>
            </a:r>
            <a:r>
              <a:rPr lang="nl-NL" dirty="0" err="1">
                <a:cs typeface="Arial" panose="020B0604020202020204" pitchFamily="34" charset="0"/>
              </a:rPr>
              <a:t>Equals</a:t>
            </a:r>
            <a:r>
              <a:rPr lang="nl-NL" dirty="0">
                <a:cs typeface="Arial" panose="020B0604020202020204" pitchFamily="34" charset="0"/>
              </a:rPr>
              <a:t>(), </a:t>
            </a:r>
            <a:r>
              <a:rPr lang="nl-NL" dirty="0" err="1">
                <a:cs typeface="Arial" panose="020B0604020202020204" pitchFamily="34" charset="0"/>
              </a:rPr>
              <a:t>hashCode</a:t>
            </a:r>
            <a:r>
              <a:rPr lang="nl-NL" dirty="0">
                <a:cs typeface="Arial" panose="020B0604020202020204" pitchFamily="34" charset="0"/>
              </a:rPr>
              <a:t>(), </a:t>
            </a:r>
            <a:r>
              <a:rPr lang="nl-NL" dirty="0" err="1">
                <a:cs typeface="Arial" panose="020B0604020202020204" pitchFamily="34" charset="0"/>
              </a:rPr>
              <a:t>toString</a:t>
            </a:r>
            <a:r>
              <a:rPr lang="nl-NL" dirty="0">
                <a:cs typeface="Arial" panose="020B0604020202020204" pitchFamily="34" charset="0"/>
              </a:rPr>
              <a:t>()</a:t>
            </a:r>
          </a:p>
          <a:p>
            <a:r>
              <a:rPr lang="nl-NL" dirty="0">
                <a:cs typeface="Arial" panose="020B0604020202020204" pitchFamily="34" charset="0"/>
              </a:rPr>
              <a:t>				</a:t>
            </a:r>
          </a:p>
          <a:p>
            <a:endParaRPr lang="nl-NL" dirty="0">
              <a:cs typeface="Arial" panose="020B0604020202020204" pitchFamily="34" charset="0"/>
            </a:endParaRPr>
          </a:p>
          <a:p>
            <a:pPr marL="285750" indent="-285750">
              <a:buFontTx/>
              <a:buChar char="-"/>
            </a:pPr>
            <a:endParaRPr lang="nl-NL" dirty="0">
              <a:cs typeface="Arial" panose="020B0604020202020204" pitchFamily="34" charset="0"/>
            </a:endParaRPr>
          </a:p>
          <a:p>
            <a:pPr marL="285750" indent="-285750">
              <a:buFontTx/>
              <a:buChar char="-"/>
            </a:pPr>
            <a:endParaRPr lang="nl-NL" dirty="0">
              <a:cs typeface="Arial" panose="020B0604020202020204" pitchFamily="34" charset="0"/>
            </a:endParaRPr>
          </a:p>
          <a:p>
            <a:endParaRPr lang="nl-NL" dirty="0">
              <a:cs typeface="Arial" panose="020B0604020202020204" pitchFamily="34" charset="0"/>
            </a:endParaRPr>
          </a:p>
          <a:p>
            <a:endParaRPr lang="nl-NL" dirty="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18674" cy="369332"/>
          </a:xfrm>
          <a:prstGeom prst="rect">
            <a:avLst/>
          </a:prstGeom>
          <a:noFill/>
        </p:spPr>
        <p:txBody>
          <a:bodyPr wrap="none" rtlCol="0">
            <a:spAutoFit/>
          </a:bodyPr>
          <a:lstStyle/>
          <a:p>
            <a:r>
              <a:rPr lang="en-US" b="1" dirty="0"/>
              <a:t>1. OVERVIEW JAVA - CONTINUED</a:t>
            </a:r>
          </a:p>
        </p:txBody>
      </p:sp>
    </p:spTree>
    <p:extLst>
      <p:ext uri="{BB962C8B-B14F-4D97-AF65-F5344CB8AC3E}">
        <p14:creationId xmlns:p14="http://schemas.microsoft.com/office/powerpoint/2010/main" val="2323916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30</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26689" cy="369332"/>
          </a:xfrm>
          <a:prstGeom prst="rect">
            <a:avLst/>
          </a:prstGeom>
          <a:noFill/>
        </p:spPr>
        <p:txBody>
          <a:bodyPr wrap="none" rtlCol="0">
            <a:spAutoFit/>
          </a:bodyPr>
          <a:lstStyle/>
          <a:p>
            <a:r>
              <a:rPr lang="en-US" b="1" dirty="0"/>
              <a:t>1. OVERVIEW JAVA – OPERATORS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423959"/>
            <a:ext cx="10628671" cy="646331"/>
          </a:xfrm>
          <a:prstGeom prst="rect">
            <a:avLst/>
          </a:prstGeom>
          <a:noFill/>
        </p:spPr>
        <p:txBody>
          <a:bodyPr wrap="square" rtlCol="0">
            <a:spAutoFit/>
          </a:bodyPr>
          <a:lstStyle/>
          <a:p>
            <a:r>
              <a:rPr lang="nl-NL" dirty="0">
                <a:cs typeface="Arial" panose="020B0604020202020204" pitchFamily="34" charset="0"/>
              </a:rPr>
              <a:t>An operator is a </a:t>
            </a:r>
            <a:r>
              <a:rPr lang="nl-NL" dirty="0" err="1">
                <a:cs typeface="Arial" panose="020B0604020202020204" pitchFamily="34" charset="0"/>
              </a:rPr>
              <a:t>symbol</a:t>
            </a:r>
            <a:r>
              <a:rPr lang="nl-NL" dirty="0">
                <a:cs typeface="Arial" panose="020B0604020202020204" pitchFamily="34" charset="0"/>
              </a:rPr>
              <a:t> </a:t>
            </a:r>
            <a:r>
              <a:rPr lang="nl-NL" dirty="0" err="1">
                <a:cs typeface="Arial" panose="020B0604020202020204" pitchFamily="34" charset="0"/>
              </a:rPr>
              <a:t>that</a:t>
            </a:r>
            <a:r>
              <a:rPr lang="nl-NL" dirty="0">
                <a:cs typeface="Arial" panose="020B0604020202020204" pitchFamily="34" charset="0"/>
              </a:rPr>
              <a:t> </a:t>
            </a:r>
            <a:r>
              <a:rPr lang="nl-NL" dirty="0" err="1">
                <a:cs typeface="Arial" panose="020B0604020202020204" pitchFamily="34" charset="0"/>
              </a:rPr>
              <a:t>performs</a:t>
            </a:r>
            <a:r>
              <a:rPr lang="nl-NL" dirty="0">
                <a:cs typeface="Arial" panose="020B0604020202020204" pitchFamily="34" charset="0"/>
              </a:rPr>
              <a:t> a </a:t>
            </a:r>
            <a:r>
              <a:rPr lang="nl-NL" dirty="0" err="1">
                <a:cs typeface="Arial" panose="020B0604020202020204" pitchFamily="34" charset="0"/>
              </a:rPr>
              <a:t>specific</a:t>
            </a:r>
            <a:r>
              <a:rPr lang="nl-NL" dirty="0">
                <a:cs typeface="Arial" panose="020B0604020202020204" pitchFamily="34" charset="0"/>
              </a:rPr>
              <a:t> </a:t>
            </a:r>
            <a:r>
              <a:rPr lang="nl-NL" dirty="0" err="1">
                <a:cs typeface="Arial" panose="020B0604020202020204" pitchFamily="34" charset="0"/>
              </a:rPr>
              <a:t>operation</a:t>
            </a:r>
            <a:r>
              <a:rPr lang="nl-NL" dirty="0">
                <a:cs typeface="Arial" panose="020B0604020202020204" pitchFamily="34" charset="0"/>
              </a:rPr>
              <a:t> on a </a:t>
            </a:r>
            <a:r>
              <a:rPr lang="nl-NL" dirty="0" err="1">
                <a:cs typeface="Arial" panose="020B0604020202020204" pitchFamily="34" charset="0"/>
              </a:rPr>
              <a:t>variable</a:t>
            </a:r>
            <a:r>
              <a:rPr lang="nl-NL" dirty="0">
                <a:cs typeface="Arial" panose="020B0604020202020204" pitchFamily="34" charset="0"/>
              </a:rPr>
              <a:t> or </a:t>
            </a:r>
            <a:r>
              <a:rPr lang="nl-NL" dirty="0" err="1">
                <a:cs typeface="Arial" panose="020B0604020202020204" pitchFamily="34" charset="0"/>
              </a:rPr>
              <a:t>an</a:t>
            </a:r>
            <a:r>
              <a:rPr lang="nl-NL" dirty="0">
                <a:cs typeface="Arial" panose="020B0604020202020204" pitchFamily="34" charset="0"/>
              </a:rPr>
              <a:t> object.</a:t>
            </a:r>
          </a:p>
          <a:p>
            <a:r>
              <a:rPr lang="nl-NL" dirty="0">
                <a:cs typeface="Arial" panose="020B0604020202020204" pitchFamily="34" charset="0"/>
              </a:rPr>
              <a:t>“</a:t>
            </a:r>
            <a:r>
              <a:rPr lang="nl-NL" dirty="0" err="1">
                <a:cs typeface="Arial" panose="020B0604020202020204" pitchFamily="34" charset="0"/>
              </a:rPr>
              <a:t>unary</a:t>
            </a:r>
            <a:r>
              <a:rPr lang="nl-NL" dirty="0">
                <a:cs typeface="Arial" panose="020B0604020202020204" pitchFamily="34" charset="0"/>
              </a:rPr>
              <a:t>”: </a:t>
            </a:r>
            <a:r>
              <a:rPr lang="nl-NL" dirty="0" err="1">
                <a:cs typeface="Arial" panose="020B0604020202020204" pitchFamily="34" charset="0"/>
              </a:rPr>
              <a:t>postfix</a:t>
            </a:r>
            <a:r>
              <a:rPr lang="nl-NL" dirty="0">
                <a:cs typeface="Arial" panose="020B0604020202020204" pitchFamily="34" charset="0"/>
              </a:rPr>
              <a:t> </a:t>
            </a:r>
            <a:r>
              <a:rPr lang="nl-NL" dirty="0" err="1">
                <a:cs typeface="Arial" panose="020B0604020202020204" pitchFamily="34" charset="0"/>
              </a:rPr>
              <a:t>and</a:t>
            </a:r>
            <a:r>
              <a:rPr lang="nl-NL" dirty="0">
                <a:cs typeface="Arial" panose="020B0604020202020204" pitchFamily="34" charset="0"/>
              </a:rPr>
              <a:t> prefix</a:t>
            </a:r>
          </a:p>
        </p:txBody>
      </p:sp>
      <p:sp>
        <p:nvSpPr>
          <p:cNvPr id="7" name="Tekstvak 6">
            <a:extLst>
              <a:ext uri="{FF2B5EF4-FFF2-40B4-BE49-F238E27FC236}">
                <a16:creationId xmlns:a16="http://schemas.microsoft.com/office/drawing/2014/main" id="{1DE823A0-848D-3145-BF90-6ED891BCB652}"/>
              </a:ext>
            </a:extLst>
          </p:cNvPr>
          <p:cNvSpPr txBox="1"/>
          <p:nvPr/>
        </p:nvSpPr>
        <p:spPr>
          <a:xfrm>
            <a:off x="2208059" y="2077197"/>
            <a:ext cx="10628671" cy="3139321"/>
          </a:xfrm>
          <a:prstGeom prst="rect">
            <a:avLst/>
          </a:prstGeom>
          <a:noFill/>
        </p:spPr>
        <p:txBody>
          <a:bodyPr wrap="square" rtlCol="0">
            <a:spAutoFit/>
          </a:bodyPr>
          <a:lstStyle/>
          <a:p>
            <a:r>
              <a:rPr lang="nl-NL" dirty="0" err="1">
                <a:cs typeface="Arial" panose="020B0604020202020204" pitchFamily="34" charset="0"/>
              </a:rPr>
              <a:t>Example</a:t>
            </a:r>
            <a:r>
              <a:rPr lang="nl-NL" dirty="0">
                <a:cs typeface="Arial" panose="020B0604020202020204" pitchFamily="34" charset="0"/>
              </a:rPr>
              <a:t>:</a:t>
            </a:r>
          </a:p>
          <a:p>
            <a:r>
              <a:rPr lang="nl-NL" dirty="0">
                <a:cs typeface="Arial" panose="020B0604020202020204" pitchFamily="34" charset="0"/>
              </a:rPr>
              <a:t>int </a:t>
            </a:r>
            <a:r>
              <a:rPr lang="nl-NL" dirty="0" err="1">
                <a:cs typeface="Arial" panose="020B0604020202020204" pitchFamily="34" charset="0"/>
              </a:rPr>
              <a:t>sum</a:t>
            </a:r>
            <a:r>
              <a:rPr lang="nl-NL" dirty="0">
                <a:cs typeface="Arial" panose="020B0604020202020204" pitchFamily="34" charset="0"/>
              </a:rPr>
              <a:t> = 0;</a:t>
            </a:r>
          </a:p>
          <a:p>
            <a:r>
              <a:rPr lang="nl-NL" dirty="0" err="1">
                <a:cs typeface="Arial" panose="020B0604020202020204" pitchFamily="34" charset="0"/>
              </a:rPr>
              <a:t>sum</a:t>
            </a:r>
            <a:r>
              <a:rPr lang="nl-NL" dirty="0">
                <a:cs typeface="Arial" panose="020B0604020202020204" pitchFamily="34" charset="0"/>
              </a:rPr>
              <a:t>++       or       ++</a:t>
            </a:r>
            <a:r>
              <a:rPr lang="nl-NL" dirty="0" err="1">
                <a:cs typeface="Arial" panose="020B0604020202020204" pitchFamily="34" charset="0"/>
              </a:rPr>
              <a:t>sum</a:t>
            </a:r>
            <a:endParaRPr lang="nl-NL" dirty="0">
              <a:cs typeface="Arial" panose="020B0604020202020204" pitchFamily="34" charset="0"/>
            </a:endParaRPr>
          </a:p>
          <a:p>
            <a:endParaRPr lang="nl-NL" dirty="0">
              <a:cs typeface="Arial" panose="020B0604020202020204" pitchFamily="34" charset="0"/>
            </a:endParaRPr>
          </a:p>
          <a:p>
            <a:r>
              <a:rPr lang="nl-NL" dirty="0" err="1">
                <a:cs typeface="Arial" panose="020B0604020202020204" pitchFamily="34" charset="0"/>
              </a:rPr>
              <a:t>There’s</a:t>
            </a:r>
            <a:r>
              <a:rPr lang="nl-NL" dirty="0">
                <a:cs typeface="Arial" panose="020B0604020202020204" pitchFamily="34" charset="0"/>
              </a:rPr>
              <a:t> a big </a:t>
            </a:r>
            <a:r>
              <a:rPr lang="nl-NL" dirty="0" err="1">
                <a:cs typeface="Arial" panose="020B0604020202020204" pitchFamily="34" charset="0"/>
              </a:rPr>
              <a:t>difference</a:t>
            </a:r>
            <a:r>
              <a:rPr lang="nl-NL" dirty="0">
                <a:cs typeface="Arial" panose="020B0604020202020204" pitchFamily="34" charset="0"/>
              </a:rPr>
              <a:t>:</a:t>
            </a:r>
          </a:p>
          <a:p>
            <a:endParaRPr lang="nl-NL" dirty="0">
              <a:cs typeface="Arial" panose="020B0604020202020204" pitchFamily="34" charset="0"/>
            </a:endParaRPr>
          </a:p>
          <a:p>
            <a:r>
              <a:rPr lang="nl-NL" dirty="0">
                <a:cs typeface="Arial" panose="020B0604020202020204" pitchFamily="34" charset="0"/>
              </a:rPr>
              <a:t>int </a:t>
            </a:r>
            <a:r>
              <a:rPr lang="nl-NL" dirty="0" err="1">
                <a:cs typeface="Arial" panose="020B0604020202020204" pitchFamily="34" charset="0"/>
              </a:rPr>
              <a:t>sum</a:t>
            </a:r>
            <a:r>
              <a:rPr lang="nl-NL" dirty="0">
                <a:cs typeface="Arial" panose="020B0604020202020204" pitchFamily="34" charset="0"/>
              </a:rPr>
              <a:t> = 0;</a:t>
            </a:r>
          </a:p>
          <a:p>
            <a:r>
              <a:rPr lang="nl-NL" dirty="0" err="1">
                <a:cs typeface="Arial" panose="020B0604020202020204" pitchFamily="34" charset="0"/>
              </a:rPr>
              <a:t>System.out.println</a:t>
            </a:r>
            <a:r>
              <a:rPr lang="nl-NL" dirty="0">
                <a:cs typeface="Arial" panose="020B0604020202020204" pitchFamily="34" charset="0"/>
              </a:rPr>
              <a:t>(</a:t>
            </a:r>
            <a:r>
              <a:rPr lang="nl-NL" dirty="0" err="1">
                <a:cs typeface="Arial" panose="020B0604020202020204" pitchFamily="34" charset="0"/>
              </a:rPr>
              <a:t>sum</a:t>
            </a:r>
            <a:r>
              <a:rPr lang="nl-NL" dirty="0">
                <a:cs typeface="Arial" panose="020B0604020202020204" pitchFamily="34" charset="0"/>
              </a:rPr>
              <a:t>++);		output:   0</a:t>
            </a:r>
          </a:p>
          <a:p>
            <a:endParaRPr lang="nl-NL" dirty="0">
              <a:cs typeface="Arial" panose="020B0604020202020204" pitchFamily="34" charset="0"/>
            </a:endParaRPr>
          </a:p>
          <a:p>
            <a:r>
              <a:rPr lang="nl-NL" dirty="0">
                <a:cs typeface="Arial" panose="020B0604020202020204" pitchFamily="34" charset="0"/>
              </a:rPr>
              <a:t>int </a:t>
            </a:r>
            <a:r>
              <a:rPr lang="nl-NL" dirty="0" err="1">
                <a:cs typeface="Arial" panose="020B0604020202020204" pitchFamily="34" charset="0"/>
              </a:rPr>
              <a:t>sum</a:t>
            </a:r>
            <a:r>
              <a:rPr lang="nl-NL" dirty="0">
                <a:cs typeface="Arial" panose="020B0604020202020204" pitchFamily="34" charset="0"/>
              </a:rPr>
              <a:t> = 0;</a:t>
            </a:r>
          </a:p>
          <a:p>
            <a:r>
              <a:rPr lang="nl-NL" dirty="0" err="1">
                <a:cs typeface="Arial" panose="020B0604020202020204" pitchFamily="34" charset="0"/>
              </a:rPr>
              <a:t>System.out.println</a:t>
            </a:r>
            <a:r>
              <a:rPr lang="nl-NL" dirty="0">
                <a:cs typeface="Arial" panose="020B0604020202020204" pitchFamily="34" charset="0"/>
              </a:rPr>
              <a:t>(++</a:t>
            </a:r>
            <a:r>
              <a:rPr lang="nl-NL" dirty="0" err="1">
                <a:cs typeface="Arial" panose="020B0604020202020204" pitchFamily="34" charset="0"/>
              </a:rPr>
              <a:t>sum</a:t>
            </a:r>
            <a:r>
              <a:rPr lang="nl-NL" dirty="0">
                <a:cs typeface="Arial" panose="020B0604020202020204" pitchFamily="34" charset="0"/>
              </a:rPr>
              <a:t>);		output:   1</a:t>
            </a:r>
          </a:p>
        </p:txBody>
      </p:sp>
    </p:spTree>
    <p:extLst>
      <p:ext uri="{BB962C8B-B14F-4D97-AF65-F5344CB8AC3E}">
        <p14:creationId xmlns:p14="http://schemas.microsoft.com/office/powerpoint/2010/main" val="410385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31</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26689" cy="369332"/>
          </a:xfrm>
          <a:prstGeom prst="rect">
            <a:avLst/>
          </a:prstGeom>
          <a:noFill/>
        </p:spPr>
        <p:txBody>
          <a:bodyPr wrap="none" rtlCol="0">
            <a:spAutoFit/>
          </a:bodyPr>
          <a:lstStyle/>
          <a:p>
            <a:r>
              <a:rPr lang="en-US" b="1" dirty="0"/>
              <a:t>1. OVERVIEW JAVA – OPERATORS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423959"/>
            <a:ext cx="10628671" cy="369332"/>
          </a:xfrm>
          <a:prstGeom prst="rect">
            <a:avLst/>
          </a:prstGeom>
          <a:noFill/>
        </p:spPr>
        <p:txBody>
          <a:bodyPr wrap="square" rtlCol="0">
            <a:spAutoFit/>
          </a:bodyPr>
          <a:lstStyle/>
          <a:p>
            <a:r>
              <a:rPr lang="nl-NL" dirty="0">
                <a:cs typeface="Arial" panose="020B0604020202020204" pitchFamily="34" charset="0"/>
              </a:rPr>
              <a:t>“</a:t>
            </a:r>
            <a:r>
              <a:rPr lang="nl-NL" dirty="0" err="1">
                <a:cs typeface="Arial" panose="020B0604020202020204" pitchFamily="34" charset="0"/>
              </a:rPr>
              <a:t>binary</a:t>
            </a:r>
            <a:r>
              <a:rPr lang="nl-NL" dirty="0">
                <a:cs typeface="Arial" panose="020B0604020202020204" pitchFamily="34" charset="0"/>
              </a:rPr>
              <a:t>”</a:t>
            </a:r>
          </a:p>
        </p:txBody>
      </p:sp>
      <p:sp>
        <p:nvSpPr>
          <p:cNvPr id="7" name="Tekstvak 6">
            <a:extLst>
              <a:ext uri="{FF2B5EF4-FFF2-40B4-BE49-F238E27FC236}">
                <a16:creationId xmlns:a16="http://schemas.microsoft.com/office/drawing/2014/main" id="{1DE823A0-848D-3145-BF90-6ED891BCB652}"/>
              </a:ext>
            </a:extLst>
          </p:cNvPr>
          <p:cNvSpPr txBox="1"/>
          <p:nvPr/>
        </p:nvSpPr>
        <p:spPr>
          <a:xfrm>
            <a:off x="677210" y="1984730"/>
            <a:ext cx="10628671" cy="646331"/>
          </a:xfrm>
          <a:prstGeom prst="rect">
            <a:avLst/>
          </a:prstGeom>
          <a:noFill/>
        </p:spPr>
        <p:txBody>
          <a:bodyPr wrap="square" rtlCol="0">
            <a:spAutoFit/>
          </a:bodyPr>
          <a:lstStyle/>
          <a:p>
            <a:r>
              <a:rPr lang="nl-NL" dirty="0" err="1">
                <a:cs typeface="Arial" panose="020B0604020202020204" pitchFamily="34" charset="0"/>
              </a:rPr>
              <a:t>Example</a:t>
            </a:r>
            <a:r>
              <a:rPr lang="nl-NL" dirty="0">
                <a:cs typeface="Arial" panose="020B0604020202020204" pitchFamily="34" charset="0"/>
              </a:rPr>
              <a:t>:</a:t>
            </a:r>
          </a:p>
          <a:p>
            <a:r>
              <a:rPr lang="nl-NL" dirty="0">
                <a:cs typeface="Arial" panose="020B0604020202020204" pitchFamily="34" charset="0"/>
              </a:rPr>
              <a:t>10 + 15</a:t>
            </a:r>
          </a:p>
        </p:txBody>
      </p:sp>
    </p:spTree>
    <p:extLst>
      <p:ext uri="{BB962C8B-B14F-4D97-AF65-F5344CB8AC3E}">
        <p14:creationId xmlns:p14="http://schemas.microsoft.com/office/powerpoint/2010/main" val="226229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32</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26689" cy="369332"/>
          </a:xfrm>
          <a:prstGeom prst="rect">
            <a:avLst/>
          </a:prstGeom>
          <a:noFill/>
        </p:spPr>
        <p:txBody>
          <a:bodyPr wrap="none" rtlCol="0">
            <a:spAutoFit/>
          </a:bodyPr>
          <a:lstStyle/>
          <a:p>
            <a:r>
              <a:rPr lang="en-US" b="1" dirty="0"/>
              <a:t>1. OVERVIEW JAVA – OPERATORS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423959"/>
            <a:ext cx="10628671" cy="369332"/>
          </a:xfrm>
          <a:prstGeom prst="rect">
            <a:avLst/>
          </a:prstGeom>
          <a:noFill/>
        </p:spPr>
        <p:txBody>
          <a:bodyPr wrap="square" rtlCol="0">
            <a:spAutoFit/>
          </a:bodyPr>
          <a:lstStyle/>
          <a:p>
            <a:r>
              <a:rPr lang="nl-NL" dirty="0">
                <a:cs typeface="Arial" panose="020B0604020202020204" pitchFamily="34" charset="0"/>
              </a:rPr>
              <a:t>“</a:t>
            </a:r>
            <a:r>
              <a:rPr lang="nl-NL" dirty="0" err="1">
                <a:cs typeface="Arial" panose="020B0604020202020204" pitchFamily="34" charset="0"/>
              </a:rPr>
              <a:t>ternary</a:t>
            </a:r>
            <a:r>
              <a:rPr lang="nl-NL" dirty="0">
                <a:cs typeface="Arial" panose="020B0604020202020204" pitchFamily="34" charset="0"/>
              </a:rPr>
              <a:t>”</a:t>
            </a:r>
          </a:p>
        </p:txBody>
      </p:sp>
      <p:sp>
        <p:nvSpPr>
          <p:cNvPr id="7" name="Tekstvak 6">
            <a:extLst>
              <a:ext uri="{FF2B5EF4-FFF2-40B4-BE49-F238E27FC236}">
                <a16:creationId xmlns:a16="http://schemas.microsoft.com/office/drawing/2014/main" id="{1DE823A0-848D-3145-BF90-6ED891BCB652}"/>
              </a:ext>
            </a:extLst>
          </p:cNvPr>
          <p:cNvSpPr txBox="1"/>
          <p:nvPr/>
        </p:nvSpPr>
        <p:spPr>
          <a:xfrm>
            <a:off x="677210" y="1984730"/>
            <a:ext cx="10628671" cy="646331"/>
          </a:xfrm>
          <a:prstGeom prst="rect">
            <a:avLst/>
          </a:prstGeom>
          <a:noFill/>
        </p:spPr>
        <p:txBody>
          <a:bodyPr wrap="square" rtlCol="0">
            <a:spAutoFit/>
          </a:bodyPr>
          <a:lstStyle/>
          <a:p>
            <a:r>
              <a:rPr lang="nl-NL" dirty="0" err="1">
                <a:cs typeface="Arial" panose="020B0604020202020204" pitchFamily="34" charset="0"/>
              </a:rPr>
              <a:t>Example</a:t>
            </a:r>
            <a:r>
              <a:rPr lang="nl-NL" dirty="0">
                <a:cs typeface="Arial" panose="020B0604020202020204" pitchFamily="34" charset="0"/>
              </a:rPr>
              <a:t>:</a:t>
            </a:r>
          </a:p>
          <a:p>
            <a:r>
              <a:rPr lang="nl-NL" dirty="0" err="1">
                <a:cs typeface="Arial" panose="020B0604020202020204" pitchFamily="34" charset="0"/>
              </a:rPr>
              <a:t>isSunday</a:t>
            </a:r>
            <a:r>
              <a:rPr lang="nl-NL" dirty="0">
                <a:cs typeface="Arial" panose="020B0604020202020204" pitchFamily="34" charset="0"/>
              </a:rPr>
              <a:t> ? Holiday : </a:t>
            </a:r>
            <a:r>
              <a:rPr lang="nl-NL" dirty="0" err="1">
                <a:cs typeface="Arial" panose="020B0604020202020204" pitchFamily="34" charset="0"/>
              </a:rPr>
              <a:t>noHoliday</a:t>
            </a:r>
            <a:endParaRPr lang="nl-NL" dirty="0">
              <a:cs typeface="Arial" panose="020B0604020202020204" pitchFamily="34" charset="0"/>
            </a:endParaRPr>
          </a:p>
        </p:txBody>
      </p:sp>
      <p:grpSp>
        <p:nvGrpSpPr>
          <p:cNvPr id="5" name="Group 4">
            <a:extLst>
              <a:ext uri="{FF2B5EF4-FFF2-40B4-BE49-F238E27FC236}">
                <a16:creationId xmlns:a16="http://schemas.microsoft.com/office/drawing/2014/main" id="{CAF97180-13FC-644A-B324-5D0DAAA3EF57}"/>
              </a:ext>
            </a:extLst>
          </p:cNvPr>
          <p:cNvGrpSpPr/>
          <p:nvPr/>
        </p:nvGrpSpPr>
        <p:grpSpPr>
          <a:xfrm>
            <a:off x="567130" y="2901346"/>
            <a:ext cx="10628671" cy="2057790"/>
            <a:chOff x="567130" y="2901346"/>
            <a:chExt cx="10628671" cy="2057790"/>
          </a:xfrm>
        </p:grpSpPr>
        <p:pic>
          <p:nvPicPr>
            <p:cNvPr id="3" name="Picture 2">
              <a:extLst>
                <a:ext uri="{FF2B5EF4-FFF2-40B4-BE49-F238E27FC236}">
                  <a16:creationId xmlns:a16="http://schemas.microsoft.com/office/drawing/2014/main" id="{DBA3C354-B13C-924F-8543-31562ABBCBB4}"/>
                </a:ext>
              </a:extLst>
            </p:cNvPr>
            <p:cNvPicPr>
              <a:picLocks noChangeAspect="1"/>
            </p:cNvPicPr>
            <p:nvPr/>
          </p:nvPicPr>
          <p:blipFill>
            <a:blip r:embed="rId3"/>
            <a:stretch>
              <a:fillRect/>
            </a:stretch>
          </p:blipFill>
          <p:spPr>
            <a:xfrm>
              <a:off x="2689974" y="3460536"/>
              <a:ext cx="1346200" cy="1498600"/>
            </a:xfrm>
            <a:prstGeom prst="rect">
              <a:avLst/>
            </a:prstGeom>
          </p:spPr>
        </p:pic>
        <p:sp>
          <p:nvSpPr>
            <p:cNvPr id="9" name="Tekstvak 6">
              <a:extLst>
                <a:ext uri="{FF2B5EF4-FFF2-40B4-BE49-F238E27FC236}">
                  <a16:creationId xmlns:a16="http://schemas.microsoft.com/office/drawing/2014/main" id="{0F319B3A-1276-214C-A5FA-1F4AE1EF908F}"/>
                </a:ext>
              </a:extLst>
            </p:cNvPr>
            <p:cNvSpPr txBox="1"/>
            <p:nvPr/>
          </p:nvSpPr>
          <p:spPr>
            <a:xfrm>
              <a:off x="567130" y="2901346"/>
              <a:ext cx="10628671" cy="369332"/>
            </a:xfrm>
            <a:prstGeom prst="rect">
              <a:avLst/>
            </a:prstGeom>
            <a:noFill/>
          </p:spPr>
          <p:txBody>
            <a:bodyPr wrap="square" rtlCol="0">
              <a:spAutoFit/>
            </a:bodyPr>
            <a:lstStyle/>
            <a:p>
              <a:r>
                <a:rPr lang="nl-NL" dirty="0" err="1">
                  <a:cs typeface="Arial" panose="020B0604020202020204" pitchFamily="34" charset="0"/>
                </a:rPr>
                <a:t>Also</a:t>
              </a:r>
              <a:r>
                <a:rPr lang="nl-NL" dirty="0">
                  <a:cs typeface="Arial" panose="020B0604020202020204" pitchFamily="34" charset="0"/>
                </a:rPr>
                <a:t> </a:t>
              </a:r>
              <a:r>
                <a:rPr lang="nl-NL" dirty="0" err="1">
                  <a:cs typeface="Arial" panose="020B0604020202020204" pitchFamily="34" charset="0"/>
                </a:rPr>
                <a:t>called</a:t>
              </a:r>
              <a:r>
                <a:rPr lang="nl-NL" dirty="0">
                  <a:cs typeface="Arial" panose="020B0604020202020204" pitchFamily="34" charset="0"/>
                </a:rPr>
                <a:t> Elvis operator:</a:t>
              </a:r>
            </a:p>
          </p:txBody>
        </p:sp>
      </p:grpSp>
    </p:spTree>
    <p:extLst>
      <p:ext uri="{BB962C8B-B14F-4D97-AF65-F5344CB8AC3E}">
        <p14:creationId xmlns:p14="http://schemas.microsoft.com/office/powerpoint/2010/main" val="165879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33</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26689" cy="369332"/>
          </a:xfrm>
          <a:prstGeom prst="rect">
            <a:avLst/>
          </a:prstGeom>
          <a:noFill/>
        </p:spPr>
        <p:txBody>
          <a:bodyPr wrap="none" rtlCol="0">
            <a:spAutoFit/>
          </a:bodyPr>
          <a:lstStyle/>
          <a:p>
            <a:r>
              <a:rPr lang="en-US" b="1" dirty="0"/>
              <a:t>1. OVERVIEW JAVA – OPERATORS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423959"/>
            <a:ext cx="10628671" cy="369332"/>
          </a:xfrm>
          <a:prstGeom prst="rect">
            <a:avLst/>
          </a:prstGeom>
          <a:noFill/>
        </p:spPr>
        <p:txBody>
          <a:bodyPr wrap="square" rtlCol="0">
            <a:spAutoFit/>
          </a:bodyPr>
          <a:lstStyle/>
          <a:p>
            <a:r>
              <a:rPr lang="nl-NL" dirty="0" err="1">
                <a:cs typeface="Arial" panose="020B0604020202020204" pitchFamily="34" charset="0"/>
              </a:rPr>
              <a:t>Assignment</a:t>
            </a:r>
            <a:r>
              <a:rPr lang="nl-NL" dirty="0">
                <a:cs typeface="Arial" panose="020B0604020202020204" pitchFamily="34" charset="0"/>
              </a:rPr>
              <a:t> operator : =</a:t>
            </a:r>
          </a:p>
        </p:txBody>
      </p:sp>
      <p:sp>
        <p:nvSpPr>
          <p:cNvPr id="7" name="Tekstvak 6">
            <a:extLst>
              <a:ext uri="{FF2B5EF4-FFF2-40B4-BE49-F238E27FC236}">
                <a16:creationId xmlns:a16="http://schemas.microsoft.com/office/drawing/2014/main" id="{1DE823A0-848D-3145-BF90-6ED891BCB652}"/>
              </a:ext>
            </a:extLst>
          </p:cNvPr>
          <p:cNvSpPr txBox="1"/>
          <p:nvPr/>
        </p:nvSpPr>
        <p:spPr>
          <a:xfrm>
            <a:off x="580434" y="1995005"/>
            <a:ext cx="10628671" cy="1754326"/>
          </a:xfrm>
          <a:prstGeom prst="rect">
            <a:avLst/>
          </a:prstGeom>
          <a:noFill/>
        </p:spPr>
        <p:txBody>
          <a:bodyPr wrap="square" rtlCol="0">
            <a:spAutoFit/>
          </a:bodyPr>
          <a:lstStyle/>
          <a:p>
            <a:r>
              <a:rPr lang="nl-NL" dirty="0" err="1">
                <a:cs typeface="Arial" panose="020B0604020202020204" pitchFamily="34" charset="0"/>
              </a:rPr>
              <a:t>Assign</a:t>
            </a:r>
            <a:r>
              <a:rPr lang="nl-NL" dirty="0">
                <a:cs typeface="Arial" panose="020B0604020202020204" pitchFamily="34" charset="0"/>
              </a:rPr>
              <a:t> a </a:t>
            </a:r>
            <a:r>
              <a:rPr lang="nl-NL" dirty="0" err="1">
                <a:cs typeface="Arial" panose="020B0604020202020204" pitchFamily="34" charset="0"/>
              </a:rPr>
              <a:t>value</a:t>
            </a:r>
            <a:r>
              <a:rPr lang="nl-NL" dirty="0">
                <a:cs typeface="Arial" panose="020B0604020202020204" pitchFamily="34" charset="0"/>
              </a:rPr>
              <a:t> </a:t>
            </a:r>
            <a:r>
              <a:rPr lang="nl-NL" dirty="0" err="1">
                <a:cs typeface="Arial" panose="020B0604020202020204" pitchFamily="34" charset="0"/>
              </a:rPr>
              <a:t>to</a:t>
            </a:r>
            <a:r>
              <a:rPr lang="nl-NL" dirty="0">
                <a:cs typeface="Arial" panose="020B0604020202020204" pitchFamily="34" charset="0"/>
              </a:rPr>
              <a:t> a </a:t>
            </a:r>
            <a:r>
              <a:rPr lang="nl-NL" dirty="0" err="1">
                <a:cs typeface="Arial" panose="020B0604020202020204" pitchFamily="34" charset="0"/>
              </a:rPr>
              <a:t>variable</a:t>
            </a:r>
            <a:r>
              <a:rPr lang="nl-NL" dirty="0">
                <a:cs typeface="Arial" panose="020B0604020202020204" pitchFamily="34" charset="0"/>
              </a:rPr>
              <a:t>. </a:t>
            </a:r>
            <a:r>
              <a:rPr lang="nl-NL" dirty="0" err="1">
                <a:cs typeface="Arial" panose="020B0604020202020204" pitchFamily="34" charset="0"/>
              </a:rPr>
              <a:t>Assigned</a:t>
            </a:r>
            <a:r>
              <a:rPr lang="nl-NL" dirty="0">
                <a:cs typeface="Arial" panose="020B0604020202020204" pitchFamily="34" charset="0"/>
              </a:rPr>
              <a:t> </a:t>
            </a:r>
            <a:r>
              <a:rPr lang="nl-NL" dirty="0" err="1">
                <a:cs typeface="Arial" panose="020B0604020202020204" pitchFamily="34" charset="0"/>
              </a:rPr>
              <a:t>value</a:t>
            </a:r>
            <a:r>
              <a:rPr lang="nl-NL" dirty="0">
                <a:cs typeface="Arial" panose="020B0604020202020204" pitchFamily="34" charset="0"/>
              </a:rPr>
              <a:t> must </a:t>
            </a:r>
            <a:r>
              <a:rPr lang="nl-NL" dirty="0" err="1">
                <a:cs typeface="Arial" panose="020B0604020202020204" pitchFamily="34" charset="0"/>
              </a:rPr>
              <a:t>be</a:t>
            </a:r>
            <a:r>
              <a:rPr lang="nl-NL" dirty="0">
                <a:cs typeface="Arial" panose="020B0604020202020204" pitchFamily="34" charset="0"/>
              </a:rPr>
              <a:t> compatible </a:t>
            </a:r>
            <a:r>
              <a:rPr lang="nl-NL" dirty="0" err="1">
                <a:cs typeface="Arial" panose="020B0604020202020204" pitchFamily="34" charset="0"/>
              </a:rPr>
              <a:t>with</a:t>
            </a:r>
            <a:r>
              <a:rPr lang="nl-NL" dirty="0">
                <a:cs typeface="Arial" panose="020B0604020202020204" pitchFamily="34" charset="0"/>
              </a:rPr>
              <a:t> type </a:t>
            </a:r>
            <a:r>
              <a:rPr lang="nl-NL" dirty="0" err="1">
                <a:cs typeface="Arial" panose="020B0604020202020204" pitchFamily="34" charset="0"/>
              </a:rPr>
              <a:t>otherwise</a:t>
            </a:r>
            <a:r>
              <a:rPr lang="nl-NL" dirty="0">
                <a:cs typeface="Arial" panose="020B0604020202020204" pitchFamily="34" charset="0"/>
              </a:rPr>
              <a:t> a </a:t>
            </a:r>
            <a:r>
              <a:rPr lang="nl-NL" dirty="0" err="1">
                <a:cs typeface="Arial" panose="020B0604020202020204" pitchFamily="34" charset="0"/>
              </a:rPr>
              <a:t>compile</a:t>
            </a:r>
            <a:r>
              <a:rPr lang="nl-NL" dirty="0">
                <a:cs typeface="Arial" panose="020B0604020202020204" pitchFamily="34" charset="0"/>
              </a:rPr>
              <a:t> error </a:t>
            </a:r>
            <a:r>
              <a:rPr lang="nl-NL" dirty="0" err="1">
                <a:cs typeface="Arial" panose="020B0604020202020204" pitchFamily="34" charset="0"/>
              </a:rPr>
              <a:t>will</a:t>
            </a:r>
            <a:r>
              <a:rPr lang="nl-NL" dirty="0">
                <a:cs typeface="Arial" panose="020B0604020202020204" pitchFamily="34" charset="0"/>
              </a:rPr>
              <a:t> </a:t>
            </a:r>
            <a:r>
              <a:rPr lang="nl-NL" dirty="0" err="1">
                <a:cs typeface="Arial" panose="020B0604020202020204" pitchFamily="34" charset="0"/>
              </a:rPr>
              <a:t>occur</a:t>
            </a:r>
            <a:r>
              <a:rPr lang="nl-NL" dirty="0">
                <a:cs typeface="Arial" panose="020B0604020202020204" pitchFamily="34" charset="0"/>
              </a:rPr>
              <a:t>.</a:t>
            </a:r>
          </a:p>
          <a:p>
            <a:endParaRPr lang="nl-NL" dirty="0">
              <a:cs typeface="Arial" panose="020B0604020202020204" pitchFamily="34" charset="0"/>
            </a:endParaRPr>
          </a:p>
          <a:p>
            <a:r>
              <a:rPr lang="nl-NL" dirty="0">
                <a:cs typeface="Arial" panose="020B0604020202020204" pitchFamily="34" charset="0"/>
              </a:rPr>
              <a:t>String name = “Frank”;</a:t>
            </a:r>
          </a:p>
          <a:p>
            <a:r>
              <a:rPr lang="nl-NL" dirty="0">
                <a:cs typeface="Arial" panose="020B0604020202020204" pitchFamily="34" charset="0"/>
              </a:rPr>
              <a:t>int </a:t>
            </a:r>
            <a:r>
              <a:rPr lang="nl-NL" dirty="0" err="1">
                <a:cs typeface="Arial" panose="020B0604020202020204" pitchFamily="34" charset="0"/>
              </a:rPr>
              <a:t>age</a:t>
            </a:r>
            <a:r>
              <a:rPr lang="nl-NL" dirty="0">
                <a:cs typeface="Arial" panose="020B0604020202020204" pitchFamily="34" charset="0"/>
              </a:rPr>
              <a:t> = 0;</a:t>
            </a:r>
          </a:p>
          <a:p>
            <a:r>
              <a:rPr lang="nl-NL" dirty="0" err="1">
                <a:cs typeface="Arial" panose="020B0604020202020204" pitchFamily="34" charset="0"/>
              </a:rPr>
              <a:t>age</a:t>
            </a:r>
            <a:r>
              <a:rPr lang="nl-NL" dirty="0">
                <a:cs typeface="Arial" panose="020B0604020202020204" pitchFamily="34" charset="0"/>
              </a:rPr>
              <a:t> = name;         // </a:t>
            </a:r>
            <a:r>
              <a:rPr lang="nl-NL" dirty="0" err="1">
                <a:cs typeface="Arial" panose="020B0604020202020204" pitchFamily="34" charset="0"/>
              </a:rPr>
              <a:t>compile</a:t>
            </a:r>
            <a:r>
              <a:rPr lang="nl-NL" dirty="0">
                <a:cs typeface="Arial" panose="020B0604020202020204" pitchFamily="34" charset="0"/>
              </a:rPr>
              <a:t> error</a:t>
            </a:r>
          </a:p>
        </p:txBody>
      </p:sp>
    </p:spTree>
    <p:extLst>
      <p:ext uri="{BB962C8B-B14F-4D97-AF65-F5344CB8AC3E}">
        <p14:creationId xmlns:p14="http://schemas.microsoft.com/office/powerpoint/2010/main" val="259280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34</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26689" cy="369332"/>
          </a:xfrm>
          <a:prstGeom prst="rect">
            <a:avLst/>
          </a:prstGeom>
          <a:noFill/>
        </p:spPr>
        <p:txBody>
          <a:bodyPr wrap="none" rtlCol="0">
            <a:spAutoFit/>
          </a:bodyPr>
          <a:lstStyle/>
          <a:p>
            <a:r>
              <a:rPr lang="en-US" b="1" dirty="0"/>
              <a:t>1. OVERVIEW JAVA – OPERATORS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423959"/>
            <a:ext cx="10628671" cy="369332"/>
          </a:xfrm>
          <a:prstGeom prst="rect">
            <a:avLst/>
          </a:prstGeom>
          <a:noFill/>
        </p:spPr>
        <p:txBody>
          <a:bodyPr wrap="square" rtlCol="0">
            <a:spAutoFit/>
          </a:bodyPr>
          <a:lstStyle/>
          <a:p>
            <a:r>
              <a:rPr lang="nl-NL" dirty="0" err="1">
                <a:cs typeface="Arial" panose="020B0604020202020204" pitchFamily="34" charset="0"/>
              </a:rPr>
              <a:t>Arithmetic</a:t>
            </a:r>
            <a:r>
              <a:rPr lang="nl-NL" dirty="0">
                <a:cs typeface="Arial" panose="020B0604020202020204" pitchFamily="34" charset="0"/>
              </a:rPr>
              <a:t> operators</a:t>
            </a:r>
          </a:p>
        </p:txBody>
      </p:sp>
      <p:sp>
        <p:nvSpPr>
          <p:cNvPr id="7" name="Tekstvak 6">
            <a:extLst>
              <a:ext uri="{FF2B5EF4-FFF2-40B4-BE49-F238E27FC236}">
                <a16:creationId xmlns:a16="http://schemas.microsoft.com/office/drawing/2014/main" id="{1DE823A0-848D-3145-BF90-6ED891BCB652}"/>
              </a:ext>
            </a:extLst>
          </p:cNvPr>
          <p:cNvSpPr txBox="1"/>
          <p:nvPr/>
        </p:nvSpPr>
        <p:spPr>
          <a:xfrm>
            <a:off x="580434" y="1995005"/>
            <a:ext cx="10628671" cy="646331"/>
          </a:xfrm>
          <a:prstGeom prst="rect">
            <a:avLst/>
          </a:prstGeom>
          <a:noFill/>
        </p:spPr>
        <p:txBody>
          <a:bodyPr wrap="square" rtlCol="0">
            <a:spAutoFit/>
          </a:bodyPr>
          <a:lstStyle/>
          <a:p>
            <a:r>
              <a:rPr lang="nl-NL" dirty="0" err="1">
                <a:cs typeface="Arial" panose="020B0604020202020204" pitchFamily="34" charset="0"/>
              </a:rPr>
              <a:t>Used</a:t>
            </a:r>
            <a:r>
              <a:rPr lang="nl-NL" dirty="0">
                <a:cs typeface="Arial" panose="020B0604020202020204" pitchFamily="34" charset="0"/>
              </a:rPr>
              <a:t> </a:t>
            </a:r>
            <a:r>
              <a:rPr lang="nl-NL" dirty="0" err="1">
                <a:cs typeface="Arial" panose="020B0604020202020204" pitchFamily="34" charset="0"/>
              </a:rPr>
              <a:t>for</a:t>
            </a:r>
            <a:r>
              <a:rPr lang="nl-NL" dirty="0">
                <a:cs typeface="Arial" panose="020B0604020202020204" pitchFamily="34" charset="0"/>
              </a:rPr>
              <a:t> </a:t>
            </a:r>
            <a:r>
              <a:rPr lang="nl-NL" dirty="0" err="1">
                <a:cs typeface="Arial" panose="020B0604020202020204" pitchFamily="34" charset="0"/>
              </a:rPr>
              <a:t>calculations</a:t>
            </a:r>
            <a:r>
              <a:rPr lang="nl-NL" dirty="0">
                <a:cs typeface="Arial" panose="020B0604020202020204" pitchFamily="34" charset="0"/>
              </a:rPr>
              <a:t> but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only</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dirty="0" err="1">
                <a:cs typeface="Arial" panose="020B0604020202020204" pitchFamily="34" charset="0"/>
              </a:rPr>
              <a:t>used</a:t>
            </a:r>
            <a:r>
              <a:rPr lang="nl-NL" dirty="0">
                <a:cs typeface="Arial" panose="020B0604020202020204" pitchFamily="34" charset="0"/>
              </a:rPr>
              <a:t> on </a:t>
            </a:r>
            <a:r>
              <a:rPr lang="nl-NL" dirty="0" err="1">
                <a:cs typeface="Arial" panose="020B0604020202020204" pitchFamily="34" charset="0"/>
              </a:rPr>
              <a:t>numeric</a:t>
            </a:r>
            <a:r>
              <a:rPr lang="nl-NL" dirty="0">
                <a:cs typeface="Arial" panose="020B0604020202020204" pitchFamily="34" charset="0"/>
              </a:rPr>
              <a:t> types (byte, short, </a:t>
            </a:r>
            <a:r>
              <a:rPr lang="nl-NL" dirty="0" err="1">
                <a:cs typeface="Arial" panose="020B0604020202020204" pitchFamily="34" charset="0"/>
              </a:rPr>
              <a:t>char</a:t>
            </a:r>
            <a:r>
              <a:rPr lang="nl-NL" dirty="0">
                <a:cs typeface="Arial" panose="020B0604020202020204" pitchFamily="34" charset="0"/>
              </a:rPr>
              <a:t>, int, long, </a:t>
            </a:r>
            <a:r>
              <a:rPr lang="nl-NL" dirty="0" err="1">
                <a:cs typeface="Arial" panose="020B0604020202020204" pitchFamily="34" charset="0"/>
              </a:rPr>
              <a:t>float</a:t>
            </a:r>
            <a:r>
              <a:rPr lang="nl-NL" dirty="0">
                <a:cs typeface="Arial" panose="020B0604020202020204" pitchFamily="34" charset="0"/>
              </a:rPr>
              <a:t>)</a:t>
            </a:r>
          </a:p>
          <a:p>
            <a:endParaRPr lang="nl-NL" dirty="0">
              <a:cs typeface="Arial" panose="020B0604020202020204" pitchFamily="34" charset="0"/>
            </a:endParaRPr>
          </a:p>
        </p:txBody>
      </p:sp>
      <p:pic>
        <p:nvPicPr>
          <p:cNvPr id="5" name="Picture 4">
            <a:extLst>
              <a:ext uri="{FF2B5EF4-FFF2-40B4-BE49-F238E27FC236}">
                <a16:creationId xmlns:a16="http://schemas.microsoft.com/office/drawing/2014/main" id="{45FD2A35-26ED-6F41-945D-1657B402506C}"/>
              </a:ext>
            </a:extLst>
          </p:cNvPr>
          <p:cNvPicPr>
            <a:picLocks noChangeAspect="1"/>
          </p:cNvPicPr>
          <p:nvPr/>
        </p:nvPicPr>
        <p:blipFill>
          <a:blip r:embed="rId3"/>
          <a:stretch>
            <a:fillRect/>
          </a:stretch>
        </p:blipFill>
        <p:spPr>
          <a:xfrm>
            <a:off x="4839526" y="2547991"/>
            <a:ext cx="6475348" cy="3847671"/>
          </a:xfrm>
          <a:prstGeom prst="rect">
            <a:avLst/>
          </a:prstGeom>
        </p:spPr>
      </p:pic>
    </p:spTree>
    <p:extLst>
      <p:ext uri="{BB962C8B-B14F-4D97-AF65-F5344CB8AC3E}">
        <p14:creationId xmlns:p14="http://schemas.microsoft.com/office/powerpoint/2010/main" val="49358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35</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26689" cy="369332"/>
          </a:xfrm>
          <a:prstGeom prst="rect">
            <a:avLst/>
          </a:prstGeom>
          <a:noFill/>
        </p:spPr>
        <p:txBody>
          <a:bodyPr wrap="none" rtlCol="0">
            <a:spAutoFit/>
          </a:bodyPr>
          <a:lstStyle/>
          <a:p>
            <a:r>
              <a:rPr lang="en-US" b="1" dirty="0"/>
              <a:t>1. OVERVIEW JAVA – OPERATORS</a:t>
            </a:r>
          </a:p>
        </p:txBody>
      </p:sp>
      <p:pic>
        <p:nvPicPr>
          <p:cNvPr id="9" name="Picture 8">
            <a:extLst>
              <a:ext uri="{FF2B5EF4-FFF2-40B4-BE49-F238E27FC236}">
                <a16:creationId xmlns:a16="http://schemas.microsoft.com/office/drawing/2014/main" id="{F1B0C330-4026-A345-9450-91AEEF70CD6B}"/>
              </a:ext>
            </a:extLst>
          </p:cNvPr>
          <p:cNvPicPr>
            <a:picLocks noChangeAspect="1"/>
          </p:cNvPicPr>
          <p:nvPr/>
        </p:nvPicPr>
        <p:blipFill>
          <a:blip r:embed="rId3"/>
          <a:stretch>
            <a:fillRect/>
          </a:stretch>
        </p:blipFill>
        <p:spPr>
          <a:xfrm>
            <a:off x="1731196" y="1430866"/>
            <a:ext cx="9089204" cy="3691330"/>
          </a:xfrm>
          <a:prstGeom prst="rect">
            <a:avLst/>
          </a:prstGeom>
        </p:spPr>
      </p:pic>
    </p:spTree>
    <p:extLst>
      <p:ext uri="{BB962C8B-B14F-4D97-AF65-F5344CB8AC3E}">
        <p14:creationId xmlns:p14="http://schemas.microsoft.com/office/powerpoint/2010/main" val="1109199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36</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26689" cy="369332"/>
          </a:xfrm>
          <a:prstGeom prst="rect">
            <a:avLst/>
          </a:prstGeom>
          <a:noFill/>
        </p:spPr>
        <p:txBody>
          <a:bodyPr wrap="none" rtlCol="0">
            <a:spAutoFit/>
          </a:bodyPr>
          <a:lstStyle/>
          <a:p>
            <a:r>
              <a:rPr lang="en-US" b="1" dirty="0"/>
              <a:t>1. OVERVIEW JAVA – OPERATORS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423959"/>
            <a:ext cx="10628671" cy="369332"/>
          </a:xfrm>
          <a:prstGeom prst="rect">
            <a:avLst/>
          </a:prstGeom>
          <a:noFill/>
        </p:spPr>
        <p:txBody>
          <a:bodyPr wrap="square" rtlCol="0">
            <a:spAutoFit/>
          </a:bodyPr>
          <a:lstStyle/>
          <a:p>
            <a:r>
              <a:rPr lang="nl-NL" dirty="0" err="1">
                <a:cs typeface="Arial" panose="020B0604020202020204" pitchFamily="34" charset="0"/>
              </a:rPr>
              <a:t>Relational</a:t>
            </a:r>
            <a:r>
              <a:rPr lang="nl-NL" dirty="0">
                <a:cs typeface="Arial" panose="020B0604020202020204" pitchFamily="34" charset="0"/>
              </a:rPr>
              <a:t> operators</a:t>
            </a:r>
          </a:p>
        </p:txBody>
      </p:sp>
      <p:pic>
        <p:nvPicPr>
          <p:cNvPr id="9" name="Picture 8">
            <a:extLst>
              <a:ext uri="{FF2B5EF4-FFF2-40B4-BE49-F238E27FC236}">
                <a16:creationId xmlns:a16="http://schemas.microsoft.com/office/drawing/2014/main" id="{9F36611F-5FEE-0347-B432-C95D78D25C1C}"/>
              </a:ext>
            </a:extLst>
          </p:cNvPr>
          <p:cNvPicPr>
            <a:picLocks noChangeAspect="1"/>
          </p:cNvPicPr>
          <p:nvPr/>
        </p:nvPicPr>
        <p:blipFill>
          <a:blip r:embed="rId3"/>
          <a:stretch>
            <a:fillRect/>
          </a:stretch>
        </p:blipFill>
        <p:spPr>
          <a:xfrm>
            <a:off x="1597774" y="2012586"/>
            <a:ext cx="8142127" cy="3057497"/>
          </a:xfrm>
          <a:prstGeom prst="rect">
            <a:avLst/>
          </a:prstGeom>
        </p:spPr>
      </p:pic>
    </p:spTree>
    <p:extLst>
      <p:ext uri="{BB962C8B-B14F-4D97-AF65-F5344CB8AC3E}">
        <p14:creationId xmlns:p14="http://schemas.microsoft.com/office/powerpoint/2010/main" val="1390323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37</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26689" cy="369332"/>
          </a:xfrm>
          <a:prstGeom prst="rect">
            <a:avLst/>
          </a:prstGeom>
          <a:noFill/>
        </p:spPr>
        <p:txBody>
          <a:bodyPr wrap="none" rtlCol="0">
            <a:spAutoFit/>
          </a:bodyPr>
          <a:lstStyle/>
          <a:p>
            <a:r>
              <a:rPr lang="en-US" b="1" dirty="0"/>
              <a:t>1. OVERVIEW JAVA – OPERATORS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423959"/>
            <a:ext cx="10628671" cy="369332"/>
          </a:xfrm>
          <a:prstGeom prst="rect">
            <a:avLst/>
          </a:prstGeom>
          <a:noFill/>
        </p:spPr>
        <p:txBody>
          <a:bodyPr wrap="square" rtlCol="0">
            <a:spAutoFit/>
          </a:bodyPr>
          <a:lstStyle/>
          <a:p>
            <a:r>
              <a:rPr lang="nl-NL" dirty="0" err="1">
                <a:cs typeface="Arial" panose="020B0604020202020204" pitchFamily="34" charset="0"/>
              </a:rPr>
              <a:t>Boolean</a:t>
            </a:r>
            <a:r>
              <a:rPr lang="nl-NL" dirty="0">
                <a:cs typeface="Arial" panose="020B0604020202020204" pitchFamily="34" charset="0"/>
              </a:rPr>
              <a:t> </a:t>
            </a:r>
            <a:r>
              <a:rPr lang="nl-NL" dirty="0" err="1">
                <a:cs typeface="Arial" panose="020B0604020202020204" pitchFamily="34" charset="0"/>
              </a:rPr>
              <a:t>logical</a:t>
            </a:r>
            <a:r>
              <a:rPr lang="nl-NL" dirty="0">
                <a:cs typeface="Arial" panose="020B0604020202020204" pitchFamily="34" charset="0"/>
              </a:rPr>
              <a:t> operators (</a:t>
            </a:r>
            <a:r>
              <a:rPr lang="nl-NL" dirty="0" err="1">
                <a:cs typeface="Arial" panose="020B0604020202020204" pitchFamily="34" charset="0"/>
              </a:rPr>
              <a:t>see</a:t>
            </a:r>
            <a:r>
              <a:rPr lang="nl-NL" dirty="0">
                <a:cs typeface="Arial" panose="020B0604020202020204" pitchFamily="34" charset="0"/>
              </a:rPr>
              <a:t> code </a:t>
            </a:r>
            <a:r>
              <a:rPr lang="nl-NL" dirty="0" err="1">
                <a:cs typeface="Arial" panose="020B0604020202020204" pitchFamily="34" charset="0"/>
              </a:rPr>
              <a:t>examples</a:t>
            </a:r>
            <a:r>
              <a:rPr lang="nl-NL" dirty="0">
                <a:cs typeface="Arial" panose="020B0604020202020204" pitchFamily="34" charset="0"/>
              </a:rPr>
              <a:t> </a:t>
            </a:r>
            <a:r>
              <a:rPr lang="nl-NL" dirty="0" err="1">
                <a:cs typeface="Arial" panose="020B0604020202020204" pitchFamily="34" charset="0"/>
              </a:rPr>
              <a:t>BooleanLogical</a:t>
            </a:r>
            <a:r>
              <a:rPr lang="nl-NL" dirty="0">
                <a:cs typeface="Arial" panose="020B0604020202020204" pitchFamily="34" charset="0"/>
              </a:rPr>
              <a:t> </a:t>
            </a:r>
            <a:r>
              <a:rPr lang="nl-NL" dirty="0" err="1">
                <a:cs typeface="Arial" panose="020B0604020202020204" pitchFamily="34" charset="0"/>
              </a:rPr>
              <a:t>and</a:t>
            </a:r>
            <a:r>
              <a:rPr lang="nl-NL" dirty="0">
                <a:cs typeface="Arial" panose="020B0604020202020204" pitchFamily="34" charset="0"/>
              </a:rPr>
              <a:t> </a:t>
            </a:r>
            <a:r>
              <a:rPr lang="nl-NL" dirty="0" err="1">
                <a:cs typeface="Arial" panose="020B0604020202020204" pitchFamily="34" charset="0"/>
              </a:rPr>
              <a:t>ShortCircuitAnd</a:t>
            </a:r>
            <a:r>
              <a:rPr lang="nl-NL" dirty="0">
                <a:cs typeface="Arial" panose="020B0604020202020204" pitchFamily="34" charset="0"/>
              </a:rPr>
              <a:t>)</a:t>
            </a:r>
          </a:p>
        </p:txBody>
      </p:sp>
      <p:pic>
        <p:nvPicPr>
          <p:cNvPr id="5" name="Picture 4">
            <a:extLst>
              <a:ext uri="{FF2B5EF4-FFF2-40B4-BE49-F238E27FC236}">
                <a16:creationId xmlns:a16="http://schemas.microsoft.com/office/drawing/2014/main" id="{EE88BB11-2E33-A34D-929B-F217F6541C01}"/>
              </a:ext>
            </a:extLst>
          </p:cNvPr>
          <p:cNvPicPr>
            <a:picLocks noChangeAspect="1"/>
          </p:cNvPicPr>
          <p:nvPr/>
        </p:nvPicPr>
        <p:blipFill>
          <a:blip r:embed="rId3"/>
          <a:stretch>
            <a:fillRect/>
          </a:stretch>
        </p:blipFill>
        <p:spPr>
          <a:xfrm>
            <a:off x="1715784" y="2037619"/>
            <a:ext cx="8816440" cy="3763498"/>
          </a:xfrm>
          <a:prstGeom prst="rect">
            <a:avLst/>
          </a:prstGeom>
        </p:spPr>
      </p:pic>
    </p:spTree>
    <p:extLst>
      <p:ext uri="{BB962C8B-B14F-4D97-AF65-F5344CB8AC3E}">
        <p14:creationId xmlns:p14="http://schemas.microsoft.com/office/powerpoint/2010/main" val="3047780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38</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179349" cy="369332"/>
          </a:xfrm>
          <a:prstGeom prst="rect">
            <a:avLst/>
          </a:prstGeom>
          <a:noFill/>
        </p:spPr>
        <p:txBody>
          <a:bodyPr wrap="none" rtlCol="0">
            <a:spAutoFit/>
          </a:bodyPr>
          <a:lstStyle/>
          <a:p>
            <a:r>
              <a:rPr lang="en-US" b="1" dirty="0"/>
              <a:t>1. OVERVIEW JAVA – CONSTRUCTOR</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568262"/>
            <a:ext cx="10628671" cy="3139321"/>
          </a:xfrm>
          <a:prstGeom prst="rect">
            <a:avLst/>
          </a:prstGeom>
          <a:noFill/>
        </p:spPr>
        <p:txBody>
          <a:bodyPr wrap="square" rtlCol="0">
            <a:spAutoFit/>
          </a:bodyPr>
          <a:lstStyle/>
          <a:p>
            <a:r>
              <a:rPr lang="nl-NL" dirty="0" err="1"/>
              <a:t>Constructors</a:t>
            </a:r>
            <a:r>
              <a:rPr lang="nl-NL" dirty="0"/>
              <a:t> are </a:t>
            </a:r>
            <a:r>
              <a:rPr lang="nl-NL" dirty="0" err="1"/>
              <a:t>used</a:t>
            </a:r>
            <a:r>
              <a:rPr lang="nl-NL" dirty="0"/>
              <a:t> </a:t>
            </a:r>
            <a:r>
              <a:rPr lang="nl-NL" dirty="0" err="1"/>
              <a:t>for</a:t>
            </a:r>
            <a:r>
              <a:rPr lang="nl-NL" dirty="0"/>
              <a:t> </a:t>
            </a:r>
            <a:r>
              <a:rPr lang="nl-NL" dirty="0" err="1"/>
              <a:t>creating</a:t>
            </a:r>
            <a:r>
              <a:rPr lang="nl-NL" dirty="0"/>
              <a:t> </a:t>
            </a:r>
            <a:r>
              <a:rPr lang="nl-NL" dirty="0" err="1"/>
              <a:t>an</a:t>
            </a:r>
            <a:r>
              <a:rPr lang="nl-NL" dirty="0"/>
              <a:t> </a:t>
            </a:r>
            <a:r>
              <a:rPr lang="nl-NL" dirty="0" err="1"/>
              <a:t>instance</a:t>
            </a:r>
            <a:r>
              <a:rPr lang="nl-NL" dirty="0"/>
              <a:t> / object of a Class.</a:t>
            </a:r>
          </a:p>
          <a:p>
            <a:endParaRPr lang="nl-NL" dirty="0">
              <a:cs typeface="Arial" panose="020B0604020202020204" pitchFamily="34" charset="0"/>
            </a:endParaRPr>
          </a:p>
          <a:p>
            <a:r>
              <a:rPr lang="nl-NL" dirty="0">
                <a:cs typeface="Arial" panose="020B0604020202020204" pitchFamily="34" charset="0"/>
              </a:rPr>
              <a:t>Make </a:t>
            </a:r>
            <a:r>
              <a:rPr lang="nl-NL" dirty="0" err="1">
                <a:cs typeface="Arial" panose="020B0604020202020204" pitchFamily="34" charset="0"/>
              </a:rPr>
              <a:t>sure</a:t>
            </a:r>
            <a:r>
              <a:rPr lang="nl-NL" dirty="0">
                <a:cs typeface="Arial" panose="020B0604020202020204" pitchFamily="34" charset="0"/>
              </a:rPr>
              <a:t> </a:t>
            </a:r>
            <a:r>
              <a:rPr lang="nl-NL" dirty="0" err="1">
                <a:cs typeface="Arial" panose="020B0604020202020204" pitchFamily="34" charset="0"/>
              </a:rPr>
              <a:t>that</a:t>
            </a:r>
            <a:r>
              <a:rPr lang="nl-NL" dirty="0">
                <a:cs typeface="Arial" panose="020B0604020202020204" pitchFamily="34" charset="0"/>
              </a:rPr>
              <a:t> </a:t>
            </a:r>
            <a:r>
              <a:rPr lang="nl-NL" dirty="0" err="1">
                <a:cs typeface="Arial" panose="020B0604020202020204" pitchFamily="34" charset="0"/>
              </a:rPr>
              <a:t>when</a:t>
            </a:r>
            <a:r>
              <a:rPr lang="nl-NL" dirty="0">
                <a:cs typeface="Arial" panose="020B0604020202020204" pitchFamily="34" charset="0"/>
              </a:rPr>
              <a:t> a </a:t>
            </a:r>
            <a:r>
              <a:rPr lang="nl-NL" dirty="0" err="1">
                <a:cs typeface="Arial" panose="020B0604020202020204" pitchFamily="34" charset="0"/>
              </a:rPr>
              <a:t>constructor</a:t>
            </a:r>
            <a:r>
              <a:rPr lang="nl-NL" dirty="0">
                <a:cs typeface="Arial" panose="020B0604020202020204" pitchFamily="34" charset="0"/>
              </a:rPr>
              <a:t> is </a:t>
            </a:r>
            <a:r>
              <a:rPr lang="nl-NL" dirty="0" err="1">
                <a:cs typeface="Arial" panose="020B0604020202020204" pitchFamily="34" charset="0"/>
              </a:rPr>
              <a:t>executed</a:t>
            </a:r>
            <a:r>
              <a:rPr lang="nl-NL" dirty="0">
                <a:cs typeface="Arial" panose="020B0604020202020204" pitchFamily="34" charset="0"/>
              </a:rPr>
              <a:t>, </a:t>
            </a:r>
            <a:r>
              <a:rPr lang="nl-NL" dirty="0" err="1">
                <a:cs typeface="Arial" panose="020B0604020202020204" pitchFamily="34" charset="0"/>
              </a:rPr>
              <a:t>the</a:t>
            </a:r>
            <a:r>
              <a:rPr lang="nl-NL" dirty="0">
                <a:cs typeface="Arial" panose="020B0604020202020204" pitchFamily="34" charset="0"/>
              </a:rPr>
              <a:t> state of </a:t>
            </a:r>
            <a:r>
              <a:rPr lang="nl-NL" dirty="0" err="1">
                <a:cs typeface="Arial" panose="020B0604020202020204" pitchFamily="34" charset="0"/>
              </a:rPr>
              <a:t>the</a:t>
            </a:r>
            <a:r>
              <a:rPr lang="nl-NL" dirty="0">
                <a:cs typeface="Arial" panose="020B0604020202020204" pitchFamily="34" charset="0"/>
              </a:rPr>
              <a:t> class is complete </a:t>
            </a:r>
            <a:r>
              <a:rPr lang="nl-NL" dirty="0" err="1">
                <a:cs typeface="Arial" panose="020B0604020202020204" pitchFamily="34" charset="0"/>
              </a:rPr>
              <a:t>and</a:t>
            </a:r>
            <a:r>
              <a:rPr lang="nl-NL" dirty="0">
                <a:cs typeface="Arial" panose="020B0604020202020204" pitchFamily="34" charset="0"/>
              </a:rPr>
              <a:t> </a:t>
            </a:r>
            <a:r>
              <a:rPr lang="nl-NL" dirty="0" err="1">
                <a:cs typeface="Arial" panose="020B0604020202020204" pitchFamily="34" charset="0"/>
              </a:rPr>
              <a:t>all</a:t>
            </a:r>
            <a:r>
              <a:rPr lang="nl-NL" dirty="0">
                <a:cs typeface="Arial" panose="020B0604020202020204" pitchFamily="34" charset="0"/>
              </a:rPr>
              <a:t> </a:t>
            </a:r>
            <a:r>
              <a:rPr lang="nl-NL" dirty="0" err="1">
                <a:cs typeface="Arial" panose="020B0604020202020204" pitchFamily="34" charset="0"/>
              </a:rPr>
              <a:t>required</a:t>
            </a:r>
            <a:r>
              <a:rPr lang="nl-NL" dirty="0">
                <a:cs typeface="Arial" panose="020B0604020202020204" pitchFamily="34" charset="0"/>
              </a:rPr>
              <a:t> fields </a:t>
            </a:r>
            <a:r>
              <a:rPr lang="nl-NL" dirty="0" err="1">
                <a:cs typeface="Arial" panose="020B0604020202020204" pitchFamily="34" charset="0"/>
              </a:rPr>
              <a:t>should</a:t>
            </a:r>
            <a:r>
              <a:rPr lang="nl-NL" dirty="0">
                <a:cs typeface="Arial" panose="020B0604020202020204" pitchFamily="34" charset="0"/>
              </a:rPr>
              <a:t> have a </a:t>
            </a:r>
            <a:r>
              <a:rPr lang="nl-NL" dirty="0" err="1">
                <a:cs typeface="Arial" panose="020B0604020202020204" pitchFamily="34" charset="0"/>
              </a:rPr>
              <a:t>value</a:t>
            </a:r>
            <a:r>
              <a:rPr lang="nl-NL" dirty="0">
                <a:cs typeface="Arial" panose="020B0604020202020204" pitchFamily="34" charset="0"/>
              </a:rPr>
              <a:t>.</a:t>
            </a:r>
          </a:p>
          <a:p>
            <a:endParaRPr lang="nl-NL" dirty="0">
              <a:cs typeface="Arial" panose="020B0604020202020204" pitchFamily="34" charset="0"/>
            </a:endParaRPr>
          </a:p>
          <a:p>
            <a:pPr marL="285750" indent="-285750">
              <a:buFontTx/>
              <a:buChar char="-"/>
            </a:pPr>
            <a:r>
              <a:rPr lang="nl-NL" dirty="0" err="1">
                <a:cs typeface="Arial" panose="020B0604020202020204" pitchFamily="34" charset="0"/>
              </a:rPr>
              <a:t>When</a:t>
            </a:r>
            <a:r>
              <a:rPr lang="nl-NL" dirty="0">
                <a:cs typeface="Arial" panose="020B0604020202020204" pitchFamily="34" charset="0"/>
              </a:rPr>
              <a:t> no </a:t>
            </a:r>
            <a:r>
              <a:rPr lang="nl-NL" dirty="0" err="1">
                <a:cs typeface="Arial" panose="020B0604020202020204" pitchFamily="34" charset="0"/>
              </a:rPr>
              <a:t>constructor</a:t>
            </a:r>
            <a:r>
              <a:rPr lang="nl-NL" dirty="0">
                <a:cs typeface="Arial" panose="020B0604020202020204" pitchFamily="34" charset="0"/>
              </a:rPr>
              <a:t> is </a:t>
            </a:r>
            <a:r>
              <a:rPr lang="nl-NL" dirty="0" err="1">
                <a:cs typeface="Arial" panose="020B0604020202020204" pitchFamily="34" charset="0"/>
              </a:rPr>
              <a:t>defined</a:t>
            </a:r>
            <a:r>
              <a:rPr lang="nl-NL" dirty="0">
                <a:cs typeface="Arial" panose="020B0604020202020204" pitchFamily="34" charset="0"/>
              </a:rPr>
              <a:t> a default (no argument) </a:t>
            </a:r>
            <a:r>
              <a:rPr lang="nl-NL" dirty="0" err="1">
                <a:cs typeface="Arial" panose="020B0604020202020204" pitchFamily="34" charset="0"/>
              </a:rPr>
              <a:t>constructor</a:t>
            </a:r>
            <a:r>
              <a:rPr lang="nl-NL" dirty="0">
                <a:cs typeface="Arial" panose="020B0604020202020204" pitchFamily="34" charset="0"/>
              </a:rPr>
              <a:t> is </a:t>
            </a:r>
            <a:r>
              <a:rPr lang="nl-NL" dirty="0" err="1">
                <a:cs typeface="Arial" panose="020B0604020202020204" pitchFamily="34" charset="0"/>
              </a:rPr>
              <a:t>added</a:t>
            </a:r>
            <a:r>
              <a:rPr lang="nl-NL" dirty="0">
                <a:cs typeface="Arial" panose="020B0604020202020204" pitchFamily="34" charset="0"/>
              </a:rPr>
              <a:t> </a:t>
            </a:r>
            <a:r>
              <a:rPr lang="nl-NL" dirty="0" err="1">
                <a:cs typeface="Arial" panose="020B0604020202020204" pitchFamily="34" charset="0"/>
              </a:rPr>
              <a:t>by</a:t>
            </a:r>
            <a:r>
              <a:rPr lang="nl-NL" dirty="0">
                <a:cs typeface="Arial" panose="020B0604020202020204" pitchFamily="34" charset="0"/>
              </a:rPr>
              <a:t> </a:t>
            </a:r>
            <a:r>
              <a:rPr lang="nl-NL" dirty="0" err="1">
                <a:cs typeface="Arial" panose="020B0604020202020204" pitchFamily="34" charset="0"/>
              </a:rPr>
              <a:t>the</a:t>
            </a:r>
            <a:r>
              <a:rPr lang="nl-NL" dirty="0">
                <a:cs typeface="Arial" panose="020B0604020202020204" pitchFamily="34" charset="0"/>
              </a:rPr>
              <a:t> compiler.</a:t>
            </a:r>
          </a:p>
          <a:p>
            <a:pPr marL="285750" indent="-285750">
              <a:buFontTx/>
              <a:buChar char="-"/>
            </a:pPr>
            <a:r>
              <a:rPr lang="nl-NL" dirty="0" err="1">
                <a:cs typeface="Arial" panose="020B0604020202020204" pitchFamily="34" charset="0"/>
              </a:rPr>
              <a:t>Then</a:t>
            </a:r>
            <a:r>
              <a:rPr lang="nl-NL" dirty="0">
                <a:cs typeface="Arial" panose="020B0604020202020204" pitchFamily="34" charset="0"/>
              </a:rPr>
              <a:t> name of </a:t>
            </a:r>
            <a:r>
              <a:rPr lang="nl-NL" dirty="0" err="1">
                <a:cs typeface="Arial" panose="020B0604020202020204" pitchFamily="34" charset="0"/>
              </a:rPr>
              <a:t>the</a:t>
            </a:r>
            <a:r>
              <a:rPr lang="nl-NL" dirty="0">
                <a:cs typeface="Arial" panose="020B0604020202020204" pitchFamily="34" charset="0"/>
              </a:rPr>
              <a:t> </a:t>
            </a:r>
            <a:r>
              <a:rPr lang="nl-NL" dirty="0" err="1">
                <a:cs typeface="Arial" panose="020B0604020202020204" pitchFamily="34" charset="0"/>
              </a:rPr>
              <a:t>constructor</a:t>
            </a:r>
            <a:r>
              <a:rPr lang="nl-NL" dirty="0">
                <a:cs typeface="Arial" panose="020B0604020202020204" pitchFamily="34" charset="0"/>
              </a:rPr>
              <a:t> is </a:t>
            </a:r>
            <a:r>
              <a:rPr lang="nl-NL" dirty="0" err="1">
                <a:cs typeface="Arial" panose="020B0604020202020204" pitchFamily="34" charset="0"/>
              </a:rPr>
              <a:t>the</a:t>
            </a:r>
            <a:r>
              <a:rPr lang="nl-NL" dirty="0">
                <a:cs typeface="Arial" panose="020B0604020202020204" pitchFamily="34" charset="0"/>
              </a:rPr>
              <a:t> </a:t>
            </a:r>
            <a:r>
              <a:rPr lang="nl-NL" dirty="0" err="1">
                <a:cs typeface="Arial" panose="020B0604020202020204" pitchFamily="34" charset="0"/>
              </a:rPr>
              <a:t>same</a:t>
            </a:r>
            <a:r>
              <a:rPr lang="nl-NL" dirty="0">
                <a:cs typeface="Arial" panose="020B0604020202020204" pitchFamily="34" charset="0"/>
              </a:rPr>
              <a:t> as </a:t>
            </a:r>
            <a:r>
              <a:rPr lang="nl-NL" dirty="0" err="1">
                <a:cs typeface="Arial" panose="020B0604020202020204" pitchFamily="34" charset="0"/>
              </a:rPr>
              <a:t>the</a:t>
            </a:r>
            <a:r>
              <a:rPr lang="nl-NL" dirty="0">
                <a:cs typeface="Arial" panose="020B0604020202020204" pitchFamily="34" charset="0"/>
              </a:rPr>
              <a:t> name of </a:t>
            </a:r>
            <a:r>
              <a:rPr lang="nl-NL" dirty="0" err="1">
                <a:cs typeface="Arial" panose="020B0604020202020204" pitchFamily="34" charset="0"/>
              </a:rPr>
              <a:t>the</a:t>
            </a:r>
            <a:r>
              <a:rPr lang="nl-NL" dirty="0">
                <a:cs typeface="Arial" panose="020B0604020202020204" pitchFamily="34" charset="0"/>
              </a:rPr>
              <a:t> class</a:t>
            </a:r>
          </a:p>
          <a:p>
            <a:pPr marL="285750" indent="-285750">
              <a:buFontTx/>
              <a:buChar char="-"/>
            </a:pPr>
            <a:r>
              <a:rPr lang="nl-NL" dirty="0" err="1">
                <a:cs typeface="Arial" panose="020B0604020202020204" pitchFamily="34" charset="0"/>
              </a:rPr>
              <a:t>There</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more </a:t>
            </a:r>
            <a:r>
              <a:rPr lang="nl-NL" dirty="0" err="1">
                <a:cs typeface="Arial" panose="020B0604020202020204" pitchFamily="34" charset="0"/>
              </a:rPr>
              <a:t>than</a:t>
            </a:r>
            <a:r>
              <a:rPr lang="nl-NL" dirty="0">
                <a:cs typeface="Arial" panose="020B0604020202020204" pitchFamily="34" charset="0"/>
              </a:rPr>
              <a:t> 1 </a:t>
            </a:r>
            <a:r>
              <a:rPr lang="nl-NL" dirty="0" err="1">
                <a:cs typeface="Arial" panose="020B0604020202020204" pitchFamily="34" charset="0"/>
              </a:rPr>
              <a:t>constructor</a:t>
            </a:r>
            <a:r>
              <a:rPr lang="nl-NL" dirty="0">
                <a:cs typeface="Arial" panose="020B0604020202020204" pitchFamily="34" charset="0"/>
              </a:rPr>
              <a:t> (</a:t>
            </a:r>
            <a:r>
              <a:rPr lang="nl-NL" dirty="0" err="1">
                <a:cs typeface="Arial" panose="020B0604020202020204" pitchFamily="34" charset="0"/>
              </a:rPr>
              <a:t>overload</a:t>
            </a:r>
            <a:r>
              <a:rPr lang="nl-NL" dirty="0">
                <a:cs typeface="Arial" panose="020B0604020202020204" pitchFamily="34" charset="0"/>
              </a:rPr>
              <a:t>)</a:t>
            </a:r>
          </a:p>
          <a:p>
            <a:pPr marL="285750" indent="-285750">
              <a:buFontTx/>
              <a:buChar char="-"/>
            </a:pPr>
            <a:r>
              <a:rPr lang="nl-NL" dirty="0">
                <a:cs typeface="Arial" panose="020B0604020202020204" pitchFamily="34" charset="0"/>
              </a:rPr>
              <a:t>A </a:t>
            </a:r>
            <a:r>
              <a:rPr lang="nl-NL" dirty="0" err="1">
                <a:cs typeface="Arial" panose="020B0604020202020204" pitchFamily="34" charset="0"/>
              </a:rPr>
              <a:t>constructor</a:t>
            </a:r>
            <a:r>
              <a:rPr lang="nl-NL" dirty="0">
                <a:cs typeface="Arial" panose="020B0604020202020204" pitchFamily="34" charset="0"/>
              </a:rPr>
              <a:t> is </a:t>
            </a:r>
            <a:r>
              <a:rPr lang="nl-NL" dirty="0" err="1">
                <a:cs typeface="Arial" panose="020B0604020202020204" pitchFamily="34" charset="0"/>
              </a:rPr>
              <a:t>called</a:t>
            </a:r>
            <a:r>
              <a:rPr lang="nl-NL" dirty="0">
                <a:cs typeface="Arial" panose="020B0604020202020204" pitchFamily="34" charset="0"/>
              </a:rPr>
              <a:t> </a:t>
            </a:r>
            <a:r>
              <a:rPr lang="nl-NL" dirty="0" err="1">
                <a:cs typeface="Arial" panose="020B0604020202020204" pitchFamily="34" charset="0"/>
              </a:rPr>
              <a:t>by</a:t>
            </a:r>
            <a:r>
              <a:rPr lang="nl-NL" dirty="0">
                <a:cs typeface="Arial" panose="020B0604020202020204" pitchFamily="34" charset="0"/>
              </a:rPr>
              <a:t> </a:t>
            </a:r>
            <a:r>
              <a:rPr lang="nl-NL" dirty="0" err="1">
                <a:cs typeface="Arial" panose="020B0604020202020204" pitchFamily="34" charset="0"/>
              </a:rPr>
              <a:t>using</a:t>
            </a:r>
            <a:r>
              <a:rPr lang="nl-NL" dirty="0">
                <a:cs typeface="Arial" panose="020B0604020202020204" pitchFamily="34" charset="0"/>
              </a:rPr>
              <a:t> </a:t>
            </a:r>
            <a:r>
              <a:rPr lang="nl-NL" dirty="0" err="1">
                <a:cs typeface="Arial" panose="020B0604020202020204" pitchFamily="34" charset="0"/>
              </a:rPr>
              <a:t>the</a:t>
            </a:r>
            <a:r>
              <a:rPr lang="nl-NL" dirty="0">
                <a:cs typeface="Arial" panose="020B0604020202020204" pitchFamily="34" charset="0"/>
              </a:rPr>
              <a:t> </a:t>
            </a:r>
            <a:r>
              <a:rPr lang="nl-NL" b="1" dirty="0">
                <a:cs typeface="Arial" panose="020B0604020202020204" pitchFamily="34" charset="0"/>
              </a:rPr>
              <a:t>new </a:t>
            </a:r>
            <a:r>
              <a:rPr lang="nl-NL" dirty="0" err="1">
                <a:cs typeface="Arial" panose="020B0604020202020204" pitchFamily="34" charset="0"/>
              </a:rPr>
              <a:t>keyword</a:t>
            </a:r>
            <a:endParaRPr lang="nl-NL" dirty="0">
              <a:cs typeface="Arial" panose="020B0604020202020204" pitchFamily="34" charset="0"/>
            </a:endParaRPr>
          </a:p>
          <a:p>
            <a:pPr marL="285750" indent="-285750">
              <a:buFontTx/>
              <a:buChar char="-"/>
            </a:pPr>
            <a:r>
              <a:rPr lang="nl-NL" dirty="0" err="1">
                <a:cs typeface="Arial" panose="020B0604020202020204" pitchFamily="34" charset="0"/>
              </a:rPr>
              <a:t>When</a:t>
            </a:r>
            <a:r>
              <a:rPr lang="nl-NL" dirty="0">
                <a:cs typeface="Arial" panose="020B0604020202020204" pitchFamily="34" charset="0"/>
              </a:rPr>
              <a:t> </a:t>
            </a:r>
            <a:r>
              <a:rPr lang="nl-NL" dirty="0" err="1">
                <a:cs typeface="Arial" panose="020B0604020202020204" pitchFamily="34" charset="0"/>
              </a:rPr>
              <a:t>not</a:t>
            </a:r>
            <a:r>
              <a:rPr lang="nl-NL" dirty="0">
                <a:cs typeface="Arial" panose="020B0604020202020204" pitchFamily="34" charset="0"/>
              </a:rPr>
              <a:t> set fields </a:t>
            </a:r>
            <a:r>
              <a:rPr lang="nl-NL" dirty="0" err="1">
                <a:cs typeface="Arial" panose="020B0604020202020204" pitchFamily="34" charset="0"/>
              </a:rPr>
              <a:t>will</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dirty="0" err="1">
                <a:cs typeface="Arial" panose="020B0604020202020204" pitchFamily="34" charset="0"/>
              </a:rPr>
              <a:t>initialized</a:t>
            </a:r>
            <a:r>
              <a:rPr lang="nl-NL" dirty="0">
                <a:cs typeface="Arial" panose="020B0604020202020204" pitchFamily="34" charset="0"/>
              </a:rPr>
              <a:t> </a:t>
            </a:r>
            <a:r>
              <a:rPr lang="nl-NL" dirty="0" err="1">
                <a:cs typeface="Arial" panose="020B0604020202020204" pitchFamily="34" charset="0"/>
              </a:rPr>
              <a:t>with</a:t>
            </a:r>
            <a:r>
              <a:rPr lang="nl-NL" dirty="0">
                <a:cs typeface="Arial" panose="020B0604020202020204" pitchFamily="34" charset="0"/>
              </a:rPr>
              <a:t> a default </a:t>
            </a:r>
            <a:r>
              <a:rPr lang="nl-NL" dirty="0" err="1">
                <a:cs typeface="Arial" panose="020B0604020202020204" pitchFamily="34" charset="0"/>
              </a:rPr>
              <a:t>value</a:t>
            </a:r>
            <a:endParaRPr lang="nl-NL" dirty="0">
              <a:cs typeface="Arial" panose="020B0604020202020204" pitchFamily="34" charset="0"/>
            </a:endParaRPr>
          </a:p>
        </p:txBody>
      </p:sp>
    </p:spTree>
    <p:extLst>
      <p:ext uri="{BB962C8B-B14F-4D97-AF65-F5344CB8AC3E}">
        <p14:creationId xmlns:p14="http://schemas.microsoft.com/office/powerpoint/2010/main" val="2030125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39</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379451" cy="369332"/>
          </a:xfrm>
          <a:prstGeom prst="rect">
            <a:avLst/>
          </a:prstGeom>
          <a:noFill/>
        </p:spPr>
        <p:txBody>
          <a:bodyPr wrap="none" rtlCol="0">
            <a:spAutoFit/>
          </a:bodyPr>
          <a:lstStyle/>
          <a:p>
            <a:r>
              <a:rPr lang="en-US" b="1" dirty="0"/>
              <a:t>1. OVERVIEW JAVA – STATICS</a:t>
            </a:r>
          </a:p>
        </p:txBody>
      </p:sp>
      <p:sp>
        <p:nvSpPr>
          <p:cNvPr id="8" name="Tekstvak 6">
            <a:extLst>
              <a:ext uri="{FF2B5EF4-FFF2-40B4-BE49-F238E27FC236}">
                <a16:creationId xmlns:a16="http://schemas.microsoft.com/office/drawing/2014/main" id="{A97BDFA1-1198-214C-9E40-EFC2B55537B4}"/>
              </a:ext>
            </a:extLst>
          </p:cNvPr>
          <p:cNvSpPr txBox="1"/>
          <p:nvPr/>
        </p:nvSpPr>
        <p:spPr>
          <a:xfrm>
            <a:off x="611257" y="1430866"/>
            <a:ext cx="10628671" cy="3693319"/>
          </a:xfrm>
          <a:prstGeom prst="rect">
            <a:avLst/>
          </a:prstGeom>
          <a:noFill/>
        </p:spPr>
        <p:txBody>
          <a:bodyPr wrap="square" rtlCol="0">
            <a:spAutoFit/>
          </a:bodyPr>
          <a:lstStyle/>
          <a:p>
            <a:r>
              <a:rPr lang="nl-NL" dirty="0" err="1"/>
              <a:t>Statics</a:t>
            </a:r>
            <a:r>
              <a:rPr lang="nl-NL" dirty="0"/>
              <a:t> are </a:t>
            </a:r>
            <a:r>
              <a:rPr lang="nl-NL" dirty="0" err="1"/>
              <a:t>declared</a:t>
            </a:r>
            <a:r>
              <a:rPr lang="nl-NL" dirty="0"/>
              <a:t> at a class level, </a:t>
            </a:r>
            <a:r>
              <a:rPr lang="nl-NL" dirty="0" err="1"/>
              <a:t>not</a:t>
            </a:r>
            <a:r>
              <a:rPr lang="nl-NL" dirty="0"/>
              <a:t> </a:t>
            </a:r>
            <a:r>
              <a:rPr lang="nl-NL" dirty="0" err="1"/>
              <a:t>an</a:t>
            </a:r>
            <a:r>
              <a:rPr lang="nl-NL" dirty="0"/>
              <a:t> object or </a:t>
            </a:r>
            <a:r>
              <a:rPr lang="nl-NL" dirty="0" err="1"/>
              <a:t>instance</a:t>
            </a:r>
            <a:r>
              <a:rPr lang="nl-NL" dirty="0"/>
              <a:t> level.</a:t>
            </a:r>
          </a:p>
          <a:p>
            <a:endParaRPr lang="nl-NL" dirty="0">
              <a:cs typeface="Arial" panose="020B0604020202020204" pitchFamily="34" charset="0"/>
            </a:endParaRPr>
          </a:p>
          <a:p>
            <a:r>
              <a:rPr lang="nl-NL" dirty="0">
                <a:cs typeface="Arial" panose="020B0604020202020204" pitchFamily="34" charset="0"/>
              </a:rPr>
              <a:t>Be </a:t>
            </a:r>
            <a:r>
              <a:rPr lang="nl-NL" dirty="0" err="1">
                <a:cs typeface="Arial" panose="020B0604020202020204" pitchFamily="34" charset="0"/>
              </a:rPr>
              <a:t>careful</a:t>
            </a:r>
            <a:r>
              <a:rPr lang="nl-NL" dirty="0">
                <a:cs typeface="Arial" panose="020B0604020202020204" pitchFamily="34" charset="0"/>
              </a:rPr>
              <a:t>: </a:t>
            </a:r>
            <a:r>
              <a:rPr lang="nl-NL" dirty="0" err="1">
                <a:cs typeface="Arial" panose="020B0604020202020204" pitchFamily="34" charset="0"/>
              </a:rPr>
              <a:t>statics</a:t>
            </a:r>
            <a:r>
              <a:rPr lang="nl-NL" dirty="0">
                <a:cs typeface="Arial" panose="020B0604020202020204" pitchFamily="34" charset="0"/>
              </a:rPr>
              <a:t> are shared </a:t>
            </a:r>
            <a:r>
              <a:rPr lang="nl-NL" dirty="0" err="1">
                <a:cs typeface="Arial" panose="020B0604020202020204" pitchFamily="34" charset="0"/>
              </a:rPr>
              <a:t>between</a:t>
            </a:r>
            <a:r>
              <a:rPr lang="nl-NL" dirty="0">
                <a:cs typeface="Arial" panose="020B0604020202020204" pitchFamily="34" charset="0"/>
              </a:rPr>
              <a:t> </a:t>
            </a:r>
            <a:r>
              <a:rPr lang="nl-NL" dirty="0" err="1">
                <a:cs typeface="Arial" panose="020B0604020202020204" pitchFamily="34" charset="0"/>
              </a:rPr>
              <a:t>objects</a:t>
            </a:r>
            <a:r>
              <a:rPr lang="nl-NL" dirty="0">
                <a:cs typeface="Arial" panose="020B0604020202020204" pitchFamily="34" charset="0"/>
              </a:rPr>
              <a:t> </a:t>
            </a:r>
            <a:r>
              <a:rPr lang="nl-NL" dirty="0" err="1">
                <a:cs typeface="Arial" panose="020B0604020202020204" pitchFamily="34" charset="0"/>
              </a:rPr>
              <a:t>so</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not</a:t>
            </a:r>
            <a:r>
              <a:rPr lang="nl-NL" dirty="0">
                <a:cs typeface="Arial" panose="020B0604020202020204" pitchFamily="34" charset="0"/>
              </a:rPr>
              <a:t> </a:t>
            </a:r>
            <a:r>
              <a:rPr lang="nl-NL" dirty="0" err="1">
                <a:cs typeface="Arial" panose="020B0604020202020204" pitchFamily="34" charset="0"/>
              </a:rPr>
              <a:t>contain</a:t>
            </a:r>
            <a:r>
              <a:rPr lang="nl-NL" dirty="0">
                <a:cs typeface="Arial" panose="020B0604020202020204" pitchFamily="34" charset="0"/>
              </a:rPr>
              <a:t> state (</a:t>
            </a:r>
            <a:r>
              <a:rPr lang="nl-NL" dirty="0" err="1">
                <a:cs typeface="Arial" panose="020B0604020202020204" pitchFamily="34" charset="0"/>
              </a:rPr>
              <a:t>hence</a:t>
            </a:r>
            <a:r>
              <a:rPr lang="nl-NL" dirty="0">
                <a:cs typeface="Arial" panose="020B0604020202020204" pitchFamily="34" charset="0"/>
              </a:rPr>
              <a:t> </a:t>
            </a:r>
            <a:r>
              <a:rPr lang="nl-NL" dirty="0" err="1">
                <a:cs typeface="Arial" panose="020B0604020202020204" pitchFamily="34" charset="0"/>
              </a:rPr>
              <a:t>the</a:t>
            </a:r>
            <a:r>
              <a:rPr lang="nl-NL" dirty="0">
                <a:cs typeface="Arial" panose="020B0604020202020204" pitchFamily="34" charset="0"/>
              </a:rPr>
              <a:t> name </a:t>
            </a:r>
            <a:r>
              <a:rPr lang="nl-NL" dirty="0" err="1">
                <a:cs typeface="Arial" panose="020B0604020202020204" pitchFamily="34" charset="0"/>
              </a:rPr>
              <a:t>static</a:t>
            </a:r>
            <a:r>
              <a:rPr lang="nl-NL" dirty="0">
                <a:cs typeface="Arial" panose="020B0604020202020204" pitchFamily="34" charset="0"/>
              </a:rPr>
              <a:t>).</a:t>
            </a:r>
          </a:p>
          <a:p>
            <a:endParaRPr lang="nl-NL" dirty="0">
              <a:cs typeface="Arial" panose="020B0604020202020204" pitchFamily="34" charset="0"/>
            </a:endParaRPr>
          </a:p>
          <a:p>
            <a:r>
              <a:rPr lang="nl-NL" dirty="0" err="1">
                <a:cs typeface="Arial" panose="020B0604020202020204" pitchFamily="34" charset="0"/>
              </a:rPr>
              <a:t>Example</a:t>
            </a:r>
            <a:r>
              <a:rPr lang="nl-NL" dirty="0">
                <a:cs typeface="Arial" panose="020B0604020202020204" pitchFamily="34" charset="0"/>
              </a:rPr>
              <a:t>:</a:t>
            </a:r>
          </a:p>
          <a:p>
            <a:endParaRPr lang="nl-NL" dirty="0">
              <a:cs typeface="Arial" panose="020B0604020202020204" pitchFamily="34" charset="0"/>
            </a:endParaRPr>
          </a:p>
          <a:p>
            <a:r>
              <a:rPr lang="nl-NL" dirty="0">
                <a:cs typeface="Arial" panose="020B0604020202020204" pitchFamily="34" charset="0"/>
              </a:rPr>
              <a:t>Public class Person {</a:t>
            </a:r>
          </a:p>
          <a:p>
            <a:r>
              <a:rPr lang="nl-NL" dirty="0">
                <a:cs typeface="Arial" panose="020B0604020202020204" pitchFamily="34" charset="0"/>
              </a:rPr>
              <a:t>    public </a:t>
            </a:r>
            <a:r>
              <a:rPr lang="nl-NL" dirty="0" err="1">
                <a:cs typeface="Arial" panose="020B0604020202020204" pitchFamily="34" charset="0"/>
              </a:rPr>
              <a:t>static</a:t>
            </a:r>
            <a:r>
              <a:rPr lang="nl-NL" dirty="0">
                <a:cs typeface="Arial" panose="020B0604020202020204" pitchFamily="34" charset="0"/>
              </a:rPr>
              <a:t> </a:t>
            </a:r>
            <a:r>
              <a:rPr lang="nl-NL" dirty="0" err="1">
                <a:cs typeface="Arial" panose="020B0604020202020204" pitchFamily="34" charset="0"/>
              </a:rPr>
              <a:t>final</a:t>
            </a:r>
            <a:r>
              <a:rPr lang="nl-NL" dirty="0">
                <a:cs typeface="Arial" panose="020B0604020202020204" pitchFamily="34" charset="0"/>
              </a:rPr>
              <a:t> int ALLOWED_AGE_TO_DRINK = 18;</a:t>
            </a:r>
          </a:p>
          <a:p>
            <a:endParaRPr lang="nl-NL" dirty="0">
              <a:cs typeface="Arial" panose="020B0604020202020204" pitchFamily="34" charset="0"/>
            </a:endParaRPr>
          </a:p>
          <a:p>
            <a:r>
              <a:rPr lang="nl-NL" dirty="0">
                <a:cs typeface="Arial" panose="020B0604020202020204" pitchFamily="34" charset="0"/>
              </a:rPr>
              <a:t>    private String name;</a:t>
            </a:r>
          </a:p>
          <a:p>
            <a:r>
              <a:rPr lang="nl-NL" dirty="0">
                <a:cs typeface="Arial" panose="020B0604020202020204" pitchFamily="34" charset="0"/>
              </a:rPr>
              <a:t>    private int </a:t>
            </a:r>
            <a:r>
              <a:rPr lang="nl-NL" dirty="0" err="1">
                <a:cs typeface="Arial" panose="020B0604020202020204" pitchFamily="34" charset="0"/>
              </a:rPr>
              <a:t>dateOfBirth</a:t>
            </a:r>
            <a:r>
              <a:rPr lang="nl-NL" dirty="0">
                <a:cs typeface="Arial" panose="020B0604020202020204" pitchFamily="34" charset="0"/>
              </a:rPr>
              <a:t>;</a:t>
            </a:r>
          </a:p>
          <a:p>
            <a:r>
              <a:rPr lang="nl-NL" dirty="0">
                <a:cs typeface="Arial" panose="020B0604020202020204" pitchFamily="34" charset="0"/>
              </a:rPr>
              <a:t>}</a:t>
            </a:r>
          </a:p>
        </p:txBody>
      </p:sp>
    </p:spTree>
    <p:extLst>
      <p:ext uri="{BB962C8B-B14F-4D97-AF65-F5344CB8AC3E}">
        <p14:creationId xmlns:p14="http://schemas.microsoft.com/office/powerpoint/2010/main" val="67645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4</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3">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457145" y="1472825"/>
            <a:ext cx="9417377" cy="646331"/>
          </a:xfrm>
          <a:prstGeom prst="rect">
            <a:avLst/>
          </a:prstGeom>
          <a:noFill/>
        </p:spPr>
        <p:txBody>
          <a:bodyPr wrap="square" rtlCol="0">
            <a:spAutoFit/>
          </a:bodyPr>
          <a:lstStyle/>
          <a:p>
            <a:r>
              <a:rPr lang="nl-NL" b="1" dirty="0">
                <a:latin typeface="Arial" panose="020B0604020202020204" pitchFamily="34" charset="0"/>
                <a:cs typeface="Arial" panose="020B0604020202020204" pitchFamily="34" charset="0"/>
              </a:rPr>
              <a:t>Data types (</a:t>
            </a:r>
            <a:r>
              <a:rPr lang="nl-NL" b="1" dirty="0" err="1">
                <a:latin typeface="Arial" panose="020B0604020202020204" pitchFamily="34" charset="0"/>
                <a:cs typeface="Arial" panose="020B0604020202020204" pitchFamily="34" charset="0"/>
              </a:rPr>
              <a:t>primitive</a:t>
            </a:r>
            <a:r>
              <a:rPr lang="nl-NL" b="1" dirty="0">
                <a:latin typeface="Arial" panose="020B0604020202020204" pitchFamily="34" charset="0"/>
                <a:cs typeface="Arial" panose="020B0604020202020204" pitchFamily="34" charset="0"/>
              </a:rPr>
              <a:t>)</a:t>
            </a:r>
          </a:p>
          <a:p>
            <a:endParaRPr lang="nl-NL"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05850" cy="369332"/>
          </a:xfrm>
          <a:prstGeom prst="rect">
            <a:avLst/>
          </a:prstGeom>
          <a:noFill/>
        </p:spPr>
        <p:txBody>
          <a:bodyPr wrap="none" rtlCol="0">
            <a:spAutoFit/>
          </a:bodyPr>
          <a:lstStyle/>
          <a:p>
            <a:r>
              <a:rPr lang="en-US" b="1" dirty="0"/>
              <a:t>1. OVERVIEW JAVA – DATA TYPES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837950"/>
            <a:ext cx="10628671" cy="1477328"/>
          </a:xfrm>
          <a:prstGeom prst="rect">
            <a:avLst/>
          </a:prstGeom>
          <a:noFill/>
        </p:spPr>
        <p:txBody>
          <a:bodyPr wrap="square" rtlCol="0">
            <a:spAutoFit/>
          </a:bodyPr>
          <a:lstStyle/>
          <a:p>
            <a:r>
              <a:rPr lang="nl-NL" dirty="0"/>
              <a:t>Java</a:t>
            </a:r>
            <a:r>
              <a:rPr lang="nl-NL" dirty="0">
                <a:cs typeface="Arial" panose="020B0604020202020204" pitchFamily="34" charset="0"/>
              </a:rPr>
              <a:t> supports 8 basic data types </a:t>
            </a:r>
            <a:r>
              <a:rPr lang="nl-NL" dirty="0" err="1">
                <a:cs typeface="Arial" panose="020B0604020202020204" pitchFamily="34" charset="0"/>
              </a:rPr>
              <a:t>known</a:t>
            </a:r>
            <a:r>
              <a:rPr lang="nl-NL" dirty="0">
                <a:cs typeface="Arial" panose="020B0604020202020204" pitchFamily="34" charset="0"/>
              </a:rPr>
              <a:t> as </a:t>
            </a:r>
            <a:r>
              <a:rPr lang="nl-NL" dirty="0" err="1">
                <a:cs typeface="Arial" panose="020B0604020202020204" pitchFamily="34" charset="0"/>
              </a:rPr>
              <a:t>primitive</a:t>
            </a:r>
            <a:r>
              <a:rPr lang="nl-NL" dirty="0">
                <a:cs typeface="Arial" panose="020B0604020202020204" pitchFamily="34" charset="0"/>
              </a:rPr>
              <a:t> types. We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see</a:t>
            </a:r>
            <a:r>
              <a:rPr lang="nl-NL" dirty="0">
                <a:cs typeface="Arial" panose="020B0604020202020204" pitchFamily="34" charset="0"/>
              </a:rPr>
              <a:t> </a:t>
            </a:r>
            <a:r>
              <a:rPr lang="nl-NL" dirty="0" err="1">
                <a:cs typeface="Arial" panose="020B0604020202020204" pitchFamily="34" charset="0"/>
              </a:rPr>
              <a:t>it</a:t>
            </a:r>
            <a:r>
              <a:rPr lang="nl-NL" dirty="0">
                <a:cs typeface="Arial" panose="020B0604020202020204" pitchFamily="34" charset="0"/>
              </a:rPr>
              <a:t> is a </a:t>
            </a:r>
            <a:r>
              <a:rPr lang="nl-NL" dirty="0" err="1">
                <a:cs typeface="Arial" panose="020B0604020202020204" pitchFamily="34" charset="0"/>
              </a:rPr>
              <a:t>primitive</a:t>
            </a:r>
            <a:r>
              <a:rPr lang="nl-NL" dirty="0">
                <a:cs typeface="Arial" panose="020B0604020202020204" pitchFamily="34" charset="0"/>
              </a:rPr>
              <a:t> type</a:t>
            </a:r>
          </a:p>
          <a:p>
            <a:r>
              <a:rPr lang="nl-NL" dirty="0" err="1">
                <a:cs typeface="Arial" panose="020B0604020202020204" pitchFamily="34" charset="0"/>
              </a:rPr>
              <a:t>because</a:t>
            </a:r>
            <a:r>
              <a:rPr lang="nl-NL" dirty="0">
                <a:cs typeface="Arial" panose="020B0604020202020204" pitchFamily="34" charset="0"/>
              </a:rPr>
              <a:t> </a:t>
            </a:r>
            <a:r>
              <a:rPr lang="nl-NL" dirty="0" err="1">
                <a:cs typeface="Arial" panose="020B0604020202020204" pitchFamily="34" charset="0"/>
              </a:rPr>
              <a:t>their</a:t>
            </a:r>
            <a:r>
              <a:rPr lang="nl-NL" dirty="0">
                <a:cs typeface="Arial" panose="020B0604020202020204" pitchFamily="34" charset="0"/>
              </a:rPr>
              <a:t> first letter is </a:t>
            </a:r>
            <a:r>
              <a:rPr lang="nl-NL" dirty="0" err="1">
                <a:cs typeface="Arial" panose="020B0604020202020204" pitchFamily="34" charset="0"/>
              </a:rPr>
              <a:t>lowercase</a:t>
            </a:r>
            <a:r>
              <a:rPr lang="nl-NL" dirty="0">
                <a:cs typeface="Arial" panose="020B0604020202020204" pitchFamily="34" charset="0"/>
              </a:rPr>
              <a:t>. Later </a:t>
            </a:r>
            <a:r>
              <a:rPr lang="nl-NL" dirty="0" err="1">
                <a:cs typeface="Arial" panose="020B0604020202020204" pitchFamily="34" charset="0"/>
              </a:rPr>
              <a:t>we’ll</a:t>
            </a:r>
            <a:r>
              <a:rPr lang="nl-NL" dirty="0">
                <a:cs typeface="Arial" panose="020B0604020202020204" pitchFamily="34" charset="0"/>
              </a:rPr>
              <a:t> </a:t>
            </a:r>
            <a:r>
              <a:rPr lang="nl-NL" dirty="0" err="1">
                <a:cs typeface="Arial" panose="020B0604020202020204" pitchFamily="34" charset="0"/>
              </a:rPr>
              <a:t>see</a:t>
            </a:r>
            <a:r>
              <a:rPr lang="nl-NL" dirty="0">
                <a:cs typeface="Arial" panose="020B0604020202020204" pitchFamily="34" charset="0"/>
              </a:rPr>
              <a:t> </a:t>
            </a:r>
            <a:r>
              <a:rPr lang="nl-NL" dirty="0" err="1">
                <a:cs typeface="Arial" panose="020B0604020202020204" pitchFamily="34" charset="0"/>
              </a:rPr>
              <a:t>Wrapper</a:t>
            </a:r>
            <a:r>
              <a:rPr lang="nl-NL" dirty="0">
                <a:cs typeface="Arial" panose="020B0604020202020204" pitchFamily="34" charset="0"/>
              </a:rPr>
              <a:t> classes.</a:t>
            </a:r>
          </a:p>
          <a:p>
            <a:endParaRPr lang="nl-NL" dirty="0">
              <a:cs typeface="Arial" panose="020B0604020202020204" pitchFamily="34" charset="0"/>
            </a:endParaRPr>
          </a:p>
          <a:p>
            <a:r>
              <a:rPr lang="nl-NL" dirty="0" err="1">
                <a:cs typeface="Arial" panose="020B0604020202020204" pitchFamily="34" charset="0"/>
              </a:rPr>
              <a:t>Primitive</a:t>
            </a:r>
            <a:r>
              <a:rPr lang="nl-NL" dirty="0">
                <a:cs typeface="Arial" panose="020B0604020202020204" pitchFamily="34" charset="0"/>
              </a:rPr>
              <a:t> data types </a:t>
            </a:r>
            <a:r>
              <a:rPr lang="nl-NL" dirty="0" err="1">
                <a:cs typeface="Arial" panose="020B0604020202020204" pitchFamily="34" charset="0"/>
              </a:rPr>
              <a:t>always</a:t>
            </a:r>
            <a:r>
              <a:rPr lang="nl-NL" dirty="0">
                <a:cs typeface="Arial" panose="020B0604020202020204" pitchFamily="34" charset="0"/>
              </a:rPr>
              <a:t> have a </a:t>
            </a:r>
            <a:r>
              <a:rPr lang="nl-NL" dirty="0" err="1">
                <a:cs typeface="Arial" panose="020B0604020202020204" pitchFamily="34" charset="0"/>
              </a:rPr>
              <a:t>value</a:t>
            </a:r>
            <a:r>
              <a:rPr lang="nl-NL" dirty="0">
                <a:cs typeface="Arial" panose="020B0604020202020204" pitchFamily="34" charset="0"/>
              </a:rPr>
              <a:t> </a:t>
            </a:r>
            <a:r>
              <a:rPr lang="nl-NL" dirty="0" err="1">
                <a:cs typeface="Arial" panose="020B0604020202020204" pitchFamily="34" charset="0"/>
              </a:rPr>
              <a:t>and</a:t>
            </a:r>
            <a:r>
              <a:rPr lang="nl-NL" dirty="0">
                <a:cs typeface="Arial" panose="020B0604020202020204" pitchFamily="34" charset="0"/>
              </a:rPr>
              <a:t> </a:t>
            </a:r>
            <a:r>
              <a:rPr lang="nl-NL" dirty="0" err="1">
                <a:cs typeface="Arial" panose="020B0604020202020204" pitchFamily="34" charset="0"/>
              </a:rPr>
              <a:t>cannot</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b="1" dirty="0" err="1">
                <a:cs typeface="Arial" panose="020B0604020202020204" pitchFamily="34" charset="0"/>
              </a:rPr>
              <a:t>null</a:t>
            </a:r>
            <a:r>
              <a:rPr lang="nl-NL" dirty="0">
                <a:cs typeface="Arial" panose="020B0604020202020204" pitchFamily="34" charset="0"/>
              </a:rPr>
              <a:t>. </a:t>
            </a:r>
            <a:r>
              <a:rPr lang="nl-NL" dirty="0" err="1">
                <a:cs typeface="Arial" panose="020B0604020202020204" pitchFamily="34" charset="0"/>
              </a:rPr>
              <a:t>If</a:t>
            </a:r>
            <a:r>
              <a:rPr lang="nl-NL" dirty="0">
                <a:cs typeface="Arial" panose="020B0604020202020204" pitchFamily="34" charset="0"/>
              </a:rPr>
              <a:t> </a:t>
            </a:r>
            <a:r>
              <a:rPr lang="nl-NL" dirty="0" err="1">
                <a:cs typeface="Arial" panose="020B0604020202020204" pitchFamily="34" charset="0"/>
              </a:rPr>
              <a:t>not</a:t>
            </a:r>
            <a:r>
              <a:rPr lang="nl-NL" dirty="0">
                <a:cs typeface="Arial" panose="020B0604020202020204" pitchFamily="34" charset="0"/>
              </a:rPr>
              <a:t> </a:t>
            </a:r>
            <a:r>
              <a:rPr lang="nl-NL" dirty="0" err="1">
                <a:cs typeface="Arial" panose="020B0604020202020204" pitchFamily="34" charset="0"/>
              </a:rPr>
              <a:t>initialized</a:t>
            </a:r>
            <a:r>
              <a:rPr lang="nl-NL" dirty="0">
                <a:cs typeface="Arial" panose="020B0604020202020204" pitchFamily="34" charset="0"/>
              </a:rPr>
              <a:t> </a:t>
            </a:r>
            <a:r>
              <a:rPr lang="nl-NL" dirty="0" err="1">
                <a:cs typeface="Arial" panose="020B0604020202020204" pitchFamily="34" charset="0"/>
              </a:rPr>
              <a:t>they</a:t>
            </a:r>
            <a:r>
              <a:rPr lang="nl-NL" dirty="0">
                <a:cs typeface="Arial" panose="020B0604020202020204" pitchFamily="34" charset="0"/>
              </a:rPr>
              <a:t> have a default </a:t>
            </a:r>
            <a:r>
              <a:rPr lang="nl-NL" dirty="0" err="1">
                <a:cs typeface="Arial" panose="020B0604020202020204" pitchFamily="34" charset="0"/>
              </a:rPr>
              <a:t>value</a:t>
            </a:r>
            <a:r>
              <a:rPr lang="nl-NL" dirty="0">
                <a:cs typeface="Arial" panose="020B0604020202020204" pitchFamily="34" charset="0"/>
              </a:rPr>
              <a:t>.</a:t>
            </a:r>
          </a:p>
        </p:txBody>
      </p:sp>
      <p:sp>
        <p:nvSpPr>
          <p:cNvPr id="9" name="Tekstvak 6">
            <a:extLst>
              <a:ext uri="{FF2B5EF4-FFF2-40B4-BE49-F238E27FC236}">
                <a16:creationId xmlns:a16="http://schemas.microsoft.com/office/drawing/2014/main" id="{D5FEFE97-1C53-8042-BDB7-D3E6B66FF0A9}"/>
              </a:ext>
            </a:extLst>
          </p:cNvPr>
          <p:cNvSpPr txBox="1"/>
          <p:nvPr/>
        </p:nvSpPr>
        <p:spPr>
          <a:xfrm>
            <a:off x="580433" y="3448447"/>
            <a:ext cx="10628671" cy="646331"/>
          </a:xfrm>
          <a:prstGeom prst="rect">
            <a:avLst/>
          </a:prstGeom>
          <a:noFill/>
        </p:spPr>
        <p:txBody>
          <a:bodyPr wrap="square" rtlCol="0">
            <a:spAutoFit/>
          </a:bodyPr>
          <a:lstStyle/>
          <a:p>
            <a:r>
              <a:rPr lang="nl-NL" dirty="0">
                <a:cs typeface="Arial" panose="020B0604020202020204" pitchFamily="34" charset="0"/>
              </a:rPr>
              <a:t>The basic </a:t>
            </a:r>
            <a:r>
              <a:rPr lang="nl-NL" dirty="0" err="1">
                <a:cs typeface="Arial" panose="020B0604020202020204" pitchFamily="34" charset="0"/>
              </a:rPr>
              <a:t>difference</a:t>
            </a:r>
            <a:r>
              <a:rPr lang="nl-NL" dirty="0">
                <a:cs typeface="Arial" panose="020B0604020202020204" pitchFamily="34" charset="0"/>
              </a:rPr>
              <a:t> </a:t>
            </a:r>
            <a:r>
              <a:rPr lang="nl-NL" dirty="0" err="1">
                <a:cs typeface="Arial" panose="020B0604020202020204" pitchFamily="34" charset="0"/>
              </a:rPr>
              <a:t>between</a:t>
            </a:r>
            <a:r>
              <a:rPr lang="nl-NL" dirty="0">
                <a:cs typeface="Arial" panose="020B0604020202020204" pitchFamily="34" charset="0"/>
              </a:rPr>
              <a:t> </a:t>
            </a:r>
            <a:r>
              <a:rPr lang="nl-NL" dirty="0" err="1">
                <a:cs typeface="Arial" panose="020B0604020202020204" pitchFamily="34" charset="0"/>
              </a:rPr>
              <a:t>them</a:t>
            </a:r>
            <a:r>
              <a:rPr lang="nl-NL" dirty="0">
                <a:cs typeface="Arial" panose="020B0604020202020204" pitchFamily="34" charset="0"/>
              </a:rPr>
              <a:t> is </a:t>
            </a:r>
            <a:r>
              <a:rPr lang="nl-NL" dirty="0" err="1">
                <a:cs typeface="Arial" panose="020B0604020202020204" pitchFamily="34" charset="0"/>
              </a:rPr>
              <a:t>the</a:t>
            </a:r>
            <a:r>
              <a:rPr lang="nl-NL" dirty="0">
                <a:cs typeface="Arial" panose="020B0604020202020204" pitchFamily="34" charset="0"/>
              </a:rPr>
              <a:t> </a:t>
            </a:r>
            <a:r>
              <a:rPr lang="nl-NL" dirty="0" err="1">
                <a:cs typeface="Arial" panose="020B0604020202020204" pitchFamily="34" charset="0"/>
              </a:rPr>
              <a:t>size</a:t>
            </a:r>
            <a:r>
              <a:rPr lang="nl-NL" dirty="0">
                <a:cs typeface="Arial" panose="020B0604020202020204" pitchFamily="34" charset="0"/>
              </a:rPr>
              <a:t> of </a:t>
            </a:r>
            <a:r>
              <a:rPr lang="nl-NL" dirty="0" err="1">
                <a:cs typeface="Arial" panose="020B0604020202020204" pitchFamily="34" charset="0"/>
              </a:rPr>
              <a:t>the</a:t>
            </a:r>
            <a:r>
              <a:rPr lang="nl-NL" dirty="0">
                <a:cs typeface="Arial" panose="020B0604020202020204" pitchFamily="34" charset="0"/>
              </a:rPr>
              <a:t> </a:t>
            </a:r>
            <a:r>
              <a:rPr lang="nl-NL" dirty="0" err="1">
                <a:cs typeface="Arial" panose="020B0604020202020204" pitchFamily="34" charset="0"/>
              </a:rPr>
              <a:t>value</a:t>
            </a:r>
            <a:r>
              <a:rPr lang="nl-NL" dirty="0">
                <a:cs typeface="Arial" panose="020B0604020202020204" pitchFamily="34" charset="0"/>
              </a:rPr>
              <a:t> </a:t>
            </a:r>
            <a:r>
              <a:rPr lang="nl-NL" dirty="0" err="1">
                <a:cs typeface="Arial" panose="020B0604020202020204" pitchFamily="34" charset="0"/>
              </a:rPr>
              <a:t>they</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contain</a:t>
            </a:r>
            <a:r>
              <a:rPr lang="nl-NL" dirty="0">
                <a:cs typeface="Arial" panose="020B0604020202020204" pitchFamily="34" charset="0"/>
              </a:rPr>
              <a:t> or </a:t>
            </a:r>
            <a:r>
              <a:rPr lang="nl-NL" dirty="0" err="1">
                <a:cs typeface="Arial" panose="020B0604020202020204" pitchFamily="34" charset="0"/>
              </a:rPr>
              <a:t>whether</a:t>
            </a:r>
            <a:r>
              <a:rPr lang="nl-NL" dirty="0">
                <a:cs typeface="Arial" panose="020B0604020202020204" pitchFamily="34" charset="0"/>
              </a:rPr>
              <a:t> </a:t>
            </a:r>
            <a:r>
              <a:rPr lang="nl-NL" dirty="0" err="1">
                <a:cs typeface="Arial" panose="020B0604020202020204" pitchFamily="34" charset="0"/>
              </a:rPr>
              <a:t>they</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t>contain</a:t>
            </a:r>
            <a:r>
              <a:rPr lang="nl-NL" dirty="0">
                <a:cs typeface="Arial" panose="020B0604020202020204" pitchFamily="34" charset="0"/>
              </a:rPr>
              <a:t> </a:t>
            </a:r>
            <a:r>
              <a:rPr lang="nl-NL" dirty="0" err="1">
                <a:cs typeface="Arial" panose="020B0604020202020204" pitchFamily="34" charset="0"/>
              </a:rPr>
              <a:t>decimals</a:t>
            </a:r>
            <a:r>
              <a:rPr lang="nl-NL" dirty="0">
                <a:cs typeface="Arial" panose="020B0604020202020204" pitchFamily="34" charset="0"/>
              </a:rPr>
              <a:t> or </a:t>
            </a:r>
            <a:r>
              <a:rPr lang="nl-NL" dirty="0" err="1">
                <a:cs typeface="Arial" panose="020B0604020202020204" pitchFamily="34" charset="0"/>
              </a:rPr>
              <a:t>not</a:t>
            </a:r>
            <a:r>
              <a:rPr lang="nl-NL" dirty="0">
                <a:cs typeface="Arial" panose="020B0604020202020204" pitchFamily="34" charset="0"/>
              </a:rPr>
              <a:t>.</a:t>
            </a:r>
          </a:p>
        </p:txBody>
      </p:sp>
    </p:spTree>
    <p:extLst>
      <p:ext uri="{BB962C8B-B14F-4D97-AF65-F5344CB8AC3E}">
        <p14:creationId xmlns:p14="http://schemas.microsoft.com/office/powerpoint/2010/main" val="287029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40</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557658" cy="369332"/>
          </a:xfrm>
          <a:prstGeom prst="rect">
            <a:avLst/>
          </a:prstGeom>
          <a:noFill/>
        </p:spPr>
        <p:txBody>
          <a:bodyPr wrap="none" rtlCol="0">
            <a:spAutoFit/>
          </a:bodyPr>
          <a:lstStyle/>
          <a:p>
            <a:r>
              <a:rPr lang="en-US" b="1" dirty="0"/>
              <a:t>1. OVERVIEW JAVA – WRAPPER CLASSES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70160" y="1334326"/>
            <a:ext cx="10628671" cy="2585323"/>
          </a:xfrm>
          <a:prstGeom prst="rect">
            <a:avLst/>
          </a:prstGeom>
          <a:noFill/>
        </p:spPr>
        <p:txBody>
          <a:bodyPr wrap="square" rtlCol="0">
            <a:spAutoFit/>
          </a:bodyPr>
          <a:lstStyle/>
          <a:p>
            <a:r>
              <a:rPr lang="nl-NL" dirty="0" err="1"/>
              <a:t>Wrapper</a:t>
            </a:r>
            <a:r>
              <a:rPr lang="nl-NL" dirty="0"/>
              <a:t> classes are </a:t>
            </a:r>
            <a:r>
              <a:rPr lang="nl-NL" dirty="0" err="1"/>
              <a:t>objects</a:t>
            </a:r>
            <a:r>
              <a:rPr lang="nl-NL" dirty="0"/>
              <a:t> </a:t>
            </a:r>
            <a:r>
              <a:rPr lang="nl-NL" dirty="0" err="1"/>
              <a:t>that</a:t>
            </a:r>
            <a:r>
              <a:rPr lang="nl-NL" dirty="0"/>
              <a:t> </a:t>
            </a:r>
            <a:r>
              <a:rPr lang="nl-NL" dirty="0" err="1"/>
              <a:t>wrap</a:t>
            </a:r>
            <a:r>
              <a:rPr lang="nl-NL" dirty="0"/>
              <a:t> a </a:t>
            </a:r>
            <a:r>
              <a:rPr lang="nl-NL" dirty="0" err="1"/>
              <a:t>primitive</a:t>
            </a:r>
            <a:r>
              <a:rPr lang="nl-NL" dirty="0"/>
              <a:t> (eg. int, long etc.)</a:t>
            </a:r>
          </a:p>
          <a:p>
            <a:r>
              <a:rPr lang="nl-NL" dirty="0" err="1">
                <a:cs typeface="Arial" panose="020B0604020202020204" pitchFamily="34" charset="0"/>
              </a:rPr>
              <a:t>They</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dirty="0" err="1">
                <a:cs typeface="Arial" panose="020B0604020202020204" pitchFamily="34" charset="0"/>
              </a:rPr>
              <a:t>assigned</a:t>
            </a:r>
            <a:r>
              <a:rPr lang="nl-NL" dirty="0">
                <a:cs typeface="Arial" panose="020B0604020202020204" pitchFamily="34" charset="0"/>
              </a:rPr>
              <a:t> </a:t>
            </a:r>
            <a:r>
              <a:rPr lang="nl-NL" dirty="0" err="1">
                <a:cs typeface="Arial" panose="020B0604020202020204" pitchFamily="34" charset="0"/>
              </a:rPr>
              <a:t>null-values</a:t>
            </a:r>
            <a:r>
              <a:rPr lang="nl-NL" dirty="0">
                <a:cs typeface="Arial" panose="020B0604020202020204" pitchFamily="34" charset="0"/>
              </a:rPr>
              <a:t> (</a:t>
            </a:r>
            <a:r>
              <a:rPr lang="nl-NL" dirty="0" err="1">
                <a:cs typeface="Arial" panose="020B0604020202020204" pitchFamily="34" charset="0"/>
              </a:rPr>
              <a:t>primitives</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not</a:t>
            </a:r>
            <a:r>
              <a:rPr lang="nl-NL" dirty="0">
                <a:cs typeface="Arial" panose="020B0604020202020204" pitchFamily="34" charset="0"/>
              </a:rPr>
              <a:t>).</a:t>
            </a:r>
          </a:p>
          <a:p>
            <a:endParaRPr lang="nl-NL" dirty="0">
              <a:cs typeface="Arial" panose="020B0604020202020204" pitchFamily="34" charset="0"/>
            </a:endParaRPr>
          </a:p>
          <a:p>
            <a:r>
              <a:rPr lang="nl-NL" dirty="0" err="1">
                <a:cs typeface="Arial" panose="020B0604020202020204" pitchFamily="34" charset="0"/>
              </a:rPr>
              <a:t>Since</a:t>
            </a:r>
            <a:r>
              <a:rPr lang="nl-NL" dirty="0">
                <a:cs typeface="Arial" panose="020B0604020202020204" pitchFamily="34" charset="0"/>
              </a:rPr>
              <a:t> </a:t>
            </a:r>
            <a:r>
              <a:rPr lang="nl-NL" dirty="0" err="1">
                <a:cs typeface="Arial" panose="020B0604020202020204" pitchFamily="34" charset="0"/>
              </a:rPr>
              <a:t>wrapper</a:t>
            </a:r>
            <a:r>
              <a:rPr lang="nl-NL" dirty="0">
                <a:cs typeface="Arial" panose="020B0604020202020204" pitchFamily="34" charset="0"/>
              </a:rPr>
              <a:t> classes are classes </a:t>
            </a:r>
            <a:r>
              <a:rPr lang="nl-NL" dirty="0" err="1">
                <a:cs typeface="Arial" panose="020B0604020202020204" pitchFamily="34" charset="0"/>
              </a:rPr>
              <a:t>they</a:t>
            </a:r>
            <a:r>
              <a:rPr lang="nl-NL" dirty="0">
                <a:cs typeface="Arial" panose="020B0604020202020204" pitchFamily="34" charset="0"/>
              </a:rPr>
              <a:t> </a:t>
            </a:r>
            <a:r>
              <a:rPr lang="nl-NL" dirty="0" err="1">
                <a:cs typeface="Arial" panose="020B0604020202020204" pitchFamily="34" charset="0"/>
              </a:rPr>
              <a:t>all</a:t>
            </a:r>
            <a:r>
              <a:rPr lang="nl-NL" dirty="0">
                <a:cs typeface="Arial" panose="020B0604020202020204" pitchFamily="34" charset="0"/>
              </a:rPr>
              <a:t> start </a:t>
            </a:r>
            <a:r>
              <a:rPr lang="nl-NL" dirty="0" err="1">
                <a:cs typeface="Arial" panose="020B0604020202020204" pitchFamily="34" charset="0"/>
              </a:rPr>
              <a:t>with</a:t>
            </a:r>
            <a:r>
              <a:rPr lang="nl-NL" dirty="0">
                <a:cs typeface="Arial" panose="020B0604020202020204" pitchFamily="34" charset="0"/>
              </a:rPr>
              <a:t> a </a:t>
            </a:r>
            <a:r>
              <a:rPr lang="nl-NL" dirty="0" err="1">
                <a:cs typeface="Arial" panose="020B0604020202020204" pitchFamily="34" charset="0"/>
              </a:rPr>
              <a:t>capital</a:t>
            </a:r>
            <a:r>
              <a:rPr lang="nl-NL" dirty="0">
                <a:cs typeface="Arial" panose="020B0604020202020204" pitchFamily="34" charset="0"/>
              </a:rPr>
              <a:t>.</a:t>
            </a:r>
          </a:p>
          <a:p>
            <a:endParaRPr lang="nl-NL" dirty="0">
              <a:cs typeface="Arial" panose="020B0604020202020204" pitchFamily="34" charset="0"/>
            </a:endParaRPr>
          </a:p>
          <a:p>
            <a:r>
              <a:rPr lang="nl-NL" dirty="0" err="1">
                <a:cs typeface="Arial" panose="020B0604020202020204" pitchFamily="34" charset="0"/>
              </a:rPr>
              <a:t>Wrapper</a:t>
            </a:r>
            <a:r>
              <a:rPr lang="nl-NL" dirty="0">
                <a:cs typeface="Arial" panose="020B0604020202020204" pitchFamily="34" charset="0"/>
              </a:rPr>
              <a:t> classes are </a:t>
            </a:r>
            <a:r>
              <a:rPr lang="nl-NL" dirty="0" err="1">
                <a:cs typeface="Arial" panose="020B0604020202020204" pitchFamily="34" charset="0"/>
              </a:rPr>
              <a:t>immutable</a:t>
            </a:r>
            <a:r>
              <a:rPr lang="nl-NL" dirty="0">
                <a:cs typeface="Arial" panose="020B0604020202020204" pitchFamily="34" charset="0"/>
              </a:rPr>
              <a:t>.</a:t>
            </a:r>
          </a:p>
          <a:p>
            <a:r>
              <a:rPr lang="nl-NL" dirty="0" err="1">
                <a:cs typeface="Arial" panose="020B0604020202020204" pitchFamily="34" charset="0"/>
              </a:rPr>
              <a:t>Two</a:t>
            </a:r>
            <a:r>
              <a:rPr lang="nl-NL" dirty="0">
                <a:cs typeface="Arial" panose="020B0604020202020204" pitchFamily="34" charset="0"/>
              </a:rPr>
              <a:t> </a:t>
            </a:r>
            <a:r>
              <a:rPr lang="nl-NL" dirty="0" err="1">
                <a:cs typeface="Arial" panose="020B0604020202020204" pitchFamily="34" charset="0"/>
              </a:rPr>
              <a:t>ways</a:t>
            </a:r>
            <a:r>
              <a:rPr lang="nl-NL" dirty="0">
                <a:cs typeface="Arial" panose="020B0604020202020204" pitchFamily="34" charset="0"/>
              </a:rPr>
              <a:t> </a:t>
            </a:r>
            <a:r>
              <a:rPr lang="nl-NL" dirty="0" err="1">
                <a:cs typeface="Arial" panose="020B0604020202020204" pitchFamily="34" charset="0"/>
              </a:rPr>
              <a:t>to</a:t>
            </a:r>
            <a:r>
              <a:rPr lang="nl-NL" dirty="0">
                <a:cs typeface="Arial" panose="020B0604020202020204" pitchFamily="34" charset="0"/>
              </a:rPr>
              <a:t> </a:t>
            </a:r>
            <a:r>
              <a:rPr lang="nl-NL" dirty="0" err="1">
                <a:cs typeface="Arial" panose="020B0604020202020204" pitchFamily="34" charset="0"/>
              </a:rPr>
              <a:t>create</a:t>
            </a:r>
            <a:r>
              <a:rPr lang="nl-NL" dirty="0">
                <a:cs typeface="Arial" panose="020B0604020202020204" pitchFamily="34" charset="0"/>
              </a:rPr>
              <a:t> a </a:t>
            </a:r>
            <a:r>
              <a:rPr lang="nl-NL" dirty="0" err="1">
                <a:cs typeface="Arial" panose="020B0604020202020204" pitchFamily="34" charset="0"/>
              </a:rPr>
              <a:t>instance</a:t>
            </a:r>
            <a:r>
              <a:rPr lang="nl-NL" dirty="0">
                <a:cs typeface="Arial" panose="020B0604020202020204" pitchFamily="34" charset="0"/>
              </a:rPr>
              <a:t>:</a:t>
            </a:r>
          </a:p>
          <a:p>
            <a:pPr marL="285750" indent="-285750">
              <a:buFontTx/>
              <a:buChar char="-"/>
            </a:pPr>
            <a:r>
              <a:rPr lang="nl-NL" dirty="0" err="1">
                <a:cs typeface="Arial" panose="020B0604020202020204" pitchFamily="34" charset="0"/>
              </a:rPr>
              <a:t>Use</a:t>
            </a:r>
            <a:r>
              <a:rPr lang="nl-NL" dirty="0">
                <a:cs typeface="Arial" panose="020B0604020202020204" pitchFamily="34" charset="0"/>
              </a:rPr>
              <a:t> </a:t>
            </a:r>
            <a:r>
              <a:rPr lang="nl-NL" dirty="0" err="1">
                <a:cs typeface="Arial" panose="020B0604020202020204" pitchFamily="34" charset="0"/>
              </a:rPr>
              <a:t>the</a:t>
            </a:r>
            <a:r>
              <a:rPr lang="nl-NL" dirty="0">
                <a:cs typeface="Arial" panose="020B0604020202020204" pitchFamily="34" charset="0"/>
              </a:rPr>
              <a:t> </a:t>
            </a:r>
            <a:r>
              <a:rPr lang="nl-NL" dirty="0" err="1">
                <a:cs typeface="Arial" panose="020B0604020202020204" pitchFamily="34" charset="0"/>
              </a:rPr>
              <a:t>constructor</a:t>
            </a:r>
            <a:endParaRPr lang="nl-NL" dirty="0">
              <a:cs typeface="Arial" panose="020B0604020202020204" pitchFamily="34" charset="0"/>
            </a:endParaRPr>
          </a:p>
          <a:p>
            <a:pPr marL="285750" indent="-285750">
              <a:buFontTx/>
              <a:buChar char="-"/>
            </a:pPr>
            <a:r>
              <a:rPr lang="nl-NL" dirty="0">
                <a:cs typeface="Arial" panose="020B0604020202020204" pitchFamily="34" charset="0"/>
              </a:rPr>
              <a:t>Using </a:t>
            </a:r>
            <a:r>
              <a:rPr lang="nl-NL" dirty="0" err="1">
                <a:cs typeface="Arial" panose="020B0604020202020204" pitchFamily="34" charset="0"/>
              </a:rPr>
              <a:t>the</a:t>
            </a:r>
            <a:r>
              <a:rPr lang="nl-NL" dirty="0">
                <a:cs typeface="Arial" panose="020B0604020202020204" pitchFamily="34" charset="0"/>
              </a:rPr>
              <a:t> </a:t>
            </a:r>
            <a:r>
              <a:rPr lang="nl-NL" dirty="0" err="1">
                <a:cs typeface="Arial" panose="020B0604020202020204" pitchFamily="34" charset="0"/>
              </a:rPr>
              <a:t>valueOf</a:t>
            </a:r>
            <a:r>
              <a:rPr lang="nl-NL" dirty="0">
                <a:cs typeface="Arial" panose="020B0604020202020204" pitchFamily="34" charset="0"/>
              </a:rPr>
              <a:t>()-</a:t>
            </a:r>
            <a:r>
              <a:rPr lang="nl-NL" dirty="0" err="1">
                <a:cs typeface="Arial" panose="020B0604020202020204" pitchFamily="34" charset="0"/>
              </a:rPr>
              <a:t>methods</a:t>
            </a:r>
            <a:endParaRPr lang="nl-NL" dirty="0">
              <a:cs typeface="Arial" panose="020B0604020202020204" pitchFamily="34" charset="0"/>
            </a:endParaRPr>
          </a:p>
        </p:txBody>
      </p:sp>
      <p:pic>
        <p:nvPicPr>
          <p:cNvPr id="5" name="Picture 4">
            <a:extLst>
              <a:ext uri="{FF2B5EF4-FFF2-40B4-BE49-F238E27FC236}">
                <a16:creationId xmlns:a16="http://schemas.microsoft.com/office/drawing/2014/main" id="{2F3C2863-B4C4-2847-9E04-8AE157FB343F}"/>
              </a:ext>
            </a:extLst>
          </p:cNvPr>
          <p:cNvPicPr>
            <a:picLocks noChangeAspect="1"/>
          </p:cNvPicPr>
          <p:nvPr/>
        </p:nvPicPr>
        <p:blipFill>
          <a:blip r:embed="rId3"/>
          <a:stretch>
            <a:fillRect/>
          </a:stretch>
        </p:blipFill>
        <p:spPr>
          <a:xfrm>
            <a:off x="4942654" y="2732868"/>
            <a:ext cx="5877746" cy="3111748"/>
          </a:xfrm>
          <a:prstGeom prst="rect">
            <a:avLst/>
          </a:prstGeom>
        </p:spPr>
      </p:pic>
    </p:spTree>
    <p:extLst>
      <p:ext uri="{BB962C8B-B14F-4D97-AF65-F5344CB8AC3E}">
        <p14:creationId xmlns:p14="http://schemas.microsoft.com/office/powerpoint/2010/main" val="2027278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41</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055919" cy="369332"/>
          </a:xfrm>
          <a:prstGeom prst="rect">
            <a:avLst/>
          </a:prstGeom>
          <a:noFill/>
        </p:spPr>
        <p:txBody>
          <a:bodyPr wrap="none" rtlCol="0">
            <a:spAutoFit/>
          </a:bodyPr>
          <a:lstStyle/>
          <a:p>
            <a:r>
              <a:rPr lang="en-US" b="1" dirty="0"/>
              <a:t>1. OVERVIEW JAVA – AUTOBOXING</a:t>
            </a:r>
          </a:p>
        </p:txBody>
      </p:sp>
      <p:sp>
        <p:nvSpPr>
          <p:cNvPr id="8" name="Tekstvak 6">
            <a:extLst>
              <a:ext uri="{FF2B5EF4-FFF2-40B4-BE49-F238E27FC236}">
                <a16:creationId xmlns:a16="http://schemas.microsoft.com/office/drawing/2014/main" id="{A97BDFA1-1198-214C-9E40-EFC2B55537B4}"/>
              </a:ext>
            </a:extLst>
          </p:cNvPr>
          <p:cNvSpPr txBox="1"/>
          <p:nvPr/>
        </p:nvSpPr>
        <p:spPr>
          <a:xfrm>
            <a:off x="857836" y="1358947"/>
            <a:ext cx="10628671" cy="3693319"/>
          </a:xfrm>
          <a:prstGeom prst="rect">
            <a:avLst/>
          </a:prstGeom>
          <a:noFill/>
        </p:spPr>
        <p:txBody>
          <a:bodyPr wrap="square" rtlCol="0">
            <a:spAutoFit/>
          </a:bodyPr>
          <a:lstStyle/>
          <a:p>
            <a:r>
              <a:rPr lang="en-US" dirty="0" err="1"/>
              <a:t>AutoBoxing</a:t>
            </a:r>
            <a:r>
              <a:rPr lang="en-US" dirty="0"/>
              <a:t> and unboxing are features added in Java 5 to work with primitive data types and their corresponding wrapper classes.  This is done by the compiler and invisible for the developer.</a:t>
            </a:r>
          </a:p>
          <a:p>
            <a:endParaRPr lang="en-US" dirty="0"/>
          </a:p>
          <a:p>
            <a:r>
              <a:rPr lang="en-US" dirty="0"/>
              <a:t>A primitive is automatically converted to a wrapper class and vice versa:</a:t>
            </a:r>
          </a:p>
          <a:p>
            <a:endParaRPr lang="en-US" dirty="0"/>
          </a:p>
          <a:p>
            <a:r>
              <a:rPr lang="en-US" dirty="0"/>
              <a:t>Integer n = 200;</a:t>
            </a:r>
          </a:p>
          <a:p>
            <a:r>
              <a:rPr lang="en-US" dirty="0" err="1"/>
              <a:t>int</a:t>
            </a:r>
            <a:r>
              <a:rPr lang="en-US" dirty="0"/>
              <a:t> a = n;    // works fine</a:t>
            </a:r>
          </a:p>
          <a:p>
            <a:endParaRPr lang="en-US" dirty="0"/>
          </a:p>
          <a:p>
            <a:r>
              <a:rPr lang="en-US" dirty="0"/>
              <a:t>The compiler will replace the above statement with the following: </a:t>
            </a:r>
          </a:p>
          <a:p>
            <a:r>
              <a:rPr lang="en-US" dirty="0"/>
              <a:t>Integer n = </a:t>
            </a:r>
            <a:r>
              <a:rPr lang="en-US" dirty="0" err="1"/>
              <a:t>Integer.valueOf</a:t>
            </a:r>
            <a:r>
              <a:rPr lang="en-US" dirty="0"/>
              <a:t>(200);</a:t>
            </a:r>
          </a:p>
          <a:p>
            <a:r>
              <a:rPr lang="en-US" dirty="0" err="1"/>
              <a:t>int</a:t>
            </a:r>
            <a:r>
              <a:rPr lang="en-US" dirty="0"/>
              <a:t> a = </a:t>
            </a:r>
            <a:r>
              <a:rPr lang="en-US" dirty="0" err="1"/>
              <a:t>n.intValue</a:t>
            </a:r>
            <a:r>
              <a:rPr lang="en-US" dirty="0"/>
              <a:t>(); </a:t>
            </a:r>
          </a:p>
          <a:p>
            <a:endParaRPr lang="en-US" dirty="0"/>
          </a:p>
        </p:txBody>
      </p:sp>
    </p:spTree>
    <p:extLst>
      <p:ext uri="{BB962C8B-B14F-4D97-AF65-F5344CB8AC3E}">
        <p14:creationId xmlns:p14="http://schemas.microsoft.com/office/powerpoint/2010/main" val="2191417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42</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055919" cy="369332"/>
          </a:xfrm>
          <a:prstGeom prst="rect">
            <a:avLst/>
          </a:prstGeom>
          <a:noFill/>
        </p:spPr>
        <p:txBody>
          <a:bodyPr wrap="none" rtlCol="0">
            <a:spAutoFit/>
          </a:bodyPr>
          <a:lstStyle/>
          <a:p>
            <a:r>
              <a:rPr lang="en-US" b="1" dirty="0"/>
              <a:t>1. OVERVIEW JAVA – AUTOBOXING</a:t>
            </a:r>
          </a:p>
        </p:txBody>
      </p:sp>
      <p:sp>
        <p:nvSpPr>
          <p:cNvPr id="8" name="Tekstvak 6">
            <a:extLst>
              <a:ext uri="{FF2B5EF4-FFF2-40B4-BE49-F238E27FC236}">
                <a16:creationId xmlns:a16="http://schemas.microsoft.com/office/drawing/2014/main" id="{A97BDFA1-1198-214C-9E40-EFC2B55537B4}"/>
              </a:ext>
            </a:extLst>
          </p:cNvPr>
          <p:cNvSpPr txBox="1"/>
          <p:nvPr/>
        </p:nvSpPr>
        <p:spPr>
          <a:xfrm>
            <a:off x="857836" y="1358947"/>
            <a:ext cx="10628671" cy="3970318"/>
          </a:xfrm>
          <a:prstGeom prst="rect">
            <a:avLst/>
          </a:prstGeom>
          <a:noFill/>
        </p:spPr>
        <p:txBody>
          <a:bodyPr wrap="square" rtlCol="0">
            <a:spAutoFit/>
          </a:bodyPr>
          <a:lstStyle/>
          <a:p>
            <a:r>
              <a:rPr lang="en-US" dirty="0"/>
              <a:t>Beware of Null Values </a:t>
            </a:r>
          </a:p>
          <a:p>
            <a:r>
              <a:rPr lang="en-US" dirty="0"/>
              <a:t>Autoboxing/unboxing does save you from writing additional lines of codes. It also makes your code look neater. </a:t>
            </a:r>
          </a:p>
          <a:p>
            <a:endParaRPr lang="en-US" dirty="0"/>
          </a:p>
          <a:p>
            <a:r>
              <a:rPr lang="en-US" dirty="0"/>
              <a:t>However, it does come with some surprises. </a:t>
            </a:r>
          </a:p>
          <a:p>
            <a:endParaRPr lang="en-US" dirty="0"/>
          </a:p>
          <a:p>
            <a:r>
              <a:rPr lang="en-US" dirty="0"/>
              <a:t>One of the surprises is getting a </a:t>
            </a:r>
            <a:r>
              <a:rPr lang="en-US" dirty="0" err="1"/>
              <a:t>NullPointerException</a:t>
            </a:r>
            <a:r>
              <a:rPr lang="en-US" dirty="0"/>
              <a:t> where you would not expect it to happen. Primitive types cannot have a null value assigned to them, whereas reference types can have a null value. The boxing and unboxing happens between primitive types and reference types. </a:t>
            </a:r>
          </a:p>
          <a:p>
            <a:endParaRPr lang="en-US" dirty="0"/>
          </a:p>
          <a:p>
            <a:r>
              <a:rPr lang="en-US" dirty="0"/>
              <a:t>Integer n = null; // n can be assigned a null value </a:t>
            </a:r>
          </a:p>
          <a:p>
            <a:r>
              <a:rPr lang="en-US" dirty="0" err="1"/>
              <a:t>int</a:t>
            </a:r>
            <a:r>
              <a:rPr lang="en-US" dirty="0"/>
              <a:t> a = n; // will throw </a:t>
            </a:r>
            <a:r>
              <a:rPr lang="en-US" dirty="0" err="1"/>
              <a:t>NullPointerException</a:t>
            </a:r>
            <a:r>
              <a:rPr lang="en-US" dirty="0"/>
              <a:t> at run time  (due to </a:t>
            </a:r>
            <a:r>
              <a:rPr lang="en-US" dirty="0" err="1"/>
              <a:t>n.intValue</a:t>
            </a:r>
            <a:r>
              <a:rPr lang="en-US" dirty="0"/>
              <a:t>() )</a:t>
            </a:r>
          </a:p>
          <a:p>
            <a:endParaRPr lang="en-US" dirty="0"/>
          </a:p>
        </p:txBody>
      </p:sp>
    </p:spTree>
    <p:extLst>
      <p:ext uri="{BB962C8B-B14F-4D97-AF65-F5344CB8AC3E}">
        <p14:creationId xmlns:p14="http://schemas.microsoft.com/office/powerpoint/2010/main" val="39544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43</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440975" y="595770"/>
            <a:ext cx="3852337" cy="369332"/>
          </a:xfrm>
          <a:prstGeom prst="rect">
            <a:avLst/>
          </a:prstGeom>
          <a:noFill/>
        </p:spPr>
        <p:txBody>
          <a:bodyPr wrap="none" rtlCol="0">
            <a:spAutoFit/>
          </a:bodyPr>
          <a:lstStyle/>
          <a:p>
            <a:r>
              <a:rPr lang="en-US" b="1" dirty="0"/>
              <a:t>1. OVERVIEW JAVA – STATEMENTS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568262"/>
            <a:ext cx="10628671" cy="369332"/>
          </a:xfrm>
          <a:prstGeom prst="rect">
            <a:avLst/>
          </a:prstGeom>
          <a:noFill/>
        </p:spPr>
        <p:txBody>
          <a:bodyPr wrap="square" rtlCol="0">
            <a:spAutoFit/>
          </a:bodyPr>
          <a:lstStyle/>
          <a:p>
            <a:r>
              <a:rPr lang="nl-NL" dirty="0"/>
              <a:t>Java operators </a:t>
            </a:r>
            <a:endParaRPr lang="nl-NL" dirty="0">
              <a:cs typeface="Arial" panose="020B0604020202020204" pitchFamily="34" charset="0"/>
            </a:endParaRPr>
          </a:p>
        </p:txBody>
      </p:sp>
    </p:spTree>
    <p:extLst>
      <p:ext uri="{BB962C8B-B14F-4D97-AF65-F5344CB8AC3E}">
        <p14:creationId xmlns:p14="http://schemas.microsoft.com/office/powerpoint/2010/main" val="1178462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44</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440975" y="595770"/>
            <a:ext cx="4280339" cy="369332"/>
          </a:xfrm>
          <a:prstGeom prst="rect">
            <a:avLst/>
          </a:prstGeom>
          <a:noFill/>
        </p:spPr>
        <p:txBody>
          <a:bodyPr wrap="none" rtlCol="0">
            <a:spAutoFit/>
          </a:bodyPr>
          <a:lstStyle/>
          <a:p>
            <a:r>
              <a:rPr lang="en-US" b="1" dirty="0"/>
              <a:t>1. OVERVIEW JAVA – FLOW CONTROL</a:t>
            </a:r>
          </a:p>
        </p:txBody>
      </p:sp>
      <p:sp>
        <p:nvSpPr>
          <p:cNvPr id="8" name="Tekstvak 6">
            <a:extLst>
              <a:ext uri="{FF2B5EF4-FFF2-40B4-BE49-F238E27FC236}">
                <a16:creationId xmlns:a16="http://schemas.microsoft.com/office/drawing/2014/main" id="{A97BDFA1-1198-214C-9E40-EFC2B55537B4}"/>
              </a:ext>
            </a:extLst>
          </p:cNvPr>
          <p:cNvSpPr txBox="1"/>
          <p:nvPr/>
        </p:nvSpPr>
        <p:spPr>
          <a:xfrm>
            <a:off x="744821" y="1331957"/>
            <a:ext cx="10628671" cy="3970318"/>
          </a:xfrm>
          <a:prstGeom prst="rect">
            <a:avLst/>
          </a:prstGeom>
          <a:noFill/>
        </p:spPr>
        <p:txBody>
          <a:bodyPr wrap="square" rtlCol="0">
            <a:spAutoFit/>
          </a:bodyPr>
          <a:lstStyle/>
          <a:p>
            <a:r>
              <a:rPr lang="nl-NL" dirty="0"/>
              <a:t>Java operators help </a:t>
            </a:r>
            <a:r>
              <a:rPr lang="nl-NL" dirty="0" err="1"/>
              <a:t>with</a:t>
            </a:r>
            <a:r>
              <a:rPr lang="nl-NL" dirty="0"/>
              <a:t> complex </a:t>
            </a:r>
            <a:r>
              <a:rPr lang="nl-NL" dirty="0" err="1"/>
              <a:t>expressions</a:t>
            </a:r>
            <a:r>
              <a:rPr lang="nl-NL" dirty="0"/>
              <a:t> but are </a:t>
            </a:r>
            <a:r>
              <a:rPr lang="nl-NL" dirty="0" err="1"/>
              <a:t>limited</a:t>
            </a:r>
            <a:r>
              <a:rPr lang="nl-NL" dirty="0"/>
              <a:t> in program flow. </a:t>
            </a:r>
          </a:p>
          <a:p>
            <a:r>
              <a:rPr lang="nl-NL" dirty="0"/>
              <a:t>We </a:t>
            </a:r>
            <a:r>
              <a:rPr lang="nl-NL" dirty="0" err="1"/>
              <a:t>can</a:t>
            </a:r>
            <a:r>
              <a:rPr lang="nl-NL" dirty="0"/>
              <a:t> </a:t>
            </a:r>
            <a:r>
              <a:rPr lang="nl-NL" dirty="0" err="1"/>
              <a:t>use</a:t>
            </a:r>
            <a:r>
              <a:rPr lang="nl-NL" dirty="0"/>
              <a:t> flow control </a:t>
            </a:r>
            <a:r>
              <a:rPr lang="nl-NL" dirty="0" err="1"/>
              <a:t>for</a:t>
            </a:r>
            <a:r>
              <a:rPr lang="nl-NL" dirty="0"/>
              <a:t> </a:t>
            </a:r>
            <a:r>
              <a:rPr lang="nl-NL" dirty="0" err="1"/>
              <a:t>conditional</a:t>
            </a:r>
            <a:r>
              <a:rPr lang="nl-NL" dirty="0"/>
              <a:t> </a:t>
            </a:r>
            <a:r>
              <a:rPr lang="nl-NL" dirty="0" err="1"/>
              <a:t>execution</a:t>
            </a:r>
            <a:r>
              <a:rPr lang="nl-NL" dirty="0"/>
              <a:t> of code.</a:t>
            </a:r>
          </a:p>
          <a:p>
            <a:endParaRPr lang="nl-NL" dirty="0">
              <a:cs typeface="Arial" panose="020B0604020202020204" pitchFamily="34" charset="0"/>
            </a:endParaRPr>
          </a:p>
          <a:p>
            <a:r>
              <a:rPr lang="nl-NL" b="1" dirty="0" err="1">
                <a:cs typeface="Arial" panose="020B0604020202020204" pitchFamily="34" charset="0"/>
              </a:rPr>
              <a:t>If-then-else</a:t>
            </a:r>
            <a:endParaRPr lang="nl-NL" dirty="0">
              <a:cs typeface="Arial" panose="020B0604020202020204" pitchFamily="34" charset="0"/>
            </a:endParaRPr>
          </a:p>
          <a:p>
            <a:r>
              <a:rPr lang="nl-NL" dirty="0" err="1">
                <a:cs typeface="Arial" panose="020B0604020202020204" pitchFamily="34" charset="0"/>
              </a:rPr>
              <a:t>Used</a:t>
            </a:r>
            <a:r>
              <a:rPr lang="nl-NL" dirty="0">
                <a:cs typeface="Arial" panose="020B0604020202020204" pitchFamily="34" charset="0"/>
              </a:rPr>
              <a:t> </a:t>
            </a:r>
            <a:r>
              <a:rPr lang="nl-NL" dirty="0" err="1">
                <a:cs typeface="Arial" panose="020B0604020202020204" pitchFamily="34" charset="0"/>
              </a:rPr>
              <a:t>to</a:t>
            </a:r>
            <a:r>
              <a:rPr lang="nl-NL" dirty="0">
                <a:cs typeface="Arial" panose="020B0604020202020204" pitchFamily="34" charset="0"/>
              </a:rPr>
              <a:t> </a:t>
            </a:r>
            <a:r>
              <a:rPr lang="nl-NL" dirty="0" err="1">
                <a:cs typeface="Arial" panose="020B0604020202020204" pitchFamily="34" charset="0"/>
              </a:rPr>
              <a:t>execute</a:t>
            </a:r>
            <a:r>
              <a:rPr lang="nl-NL" dirty="0">
                <a:cs typeface="Arial" panose="020B0604020202020204" pitchFamily="34" charset="0"/>
              </a:rPr>
              <a:t> code </a:t>
            </a:r>
            <a:r>
              <a:rPr lang="nl-NL" dirty="0" err="1">
                <a:cs typeface="Arial" panose="020B0604020202020204" pitchFamily="34" charset="0"/>
              </a:rPr>
              <a:t>under</a:t>
            </a:r>
            <a:r>
              <a:rPr lang="nl-NL" dirty="0">
                <a:cs typeface="Arial" panose="020B0604020202020204" pitchFamily="34" charset="0"/>
              </a:rPr>
              <a:t> a </a:t>
            </a:r>
            <a:r>
              <a:rPr lang="nl-NL" dirty="0" err="1">
                <a:cs typeface="Arial" panose="020B0604020202020204" pitchFamily="34" charset="0"/>
              </a:rPr>
              <a:t>certain</a:t>
            </a:r>
            <a:r>
              <a:rPr lang="nl-NL" dirty="0">
                <a:cs typeface="Arial" panose="020B0604020202020204" pitchFamily="34" charset="0"/>
              </a:rPr>
              <a:t> </a:t>
            </a:r>
            <a:r>
              <a:rPr lang="nl-NL" dirty="0" err="1">
                <a:cs typeface="Arial" panose="020B0604020202020204" pitchFamily="34" charset="0"/>
              </a:rPr>
              <a:t>condition</a:t>
            </a:r>
            <a:endParaRPr lang="nl-NL" dirty="0">
              <a:cs typeface="Arial" panose="020B0604020202020204" pitchFamily="34" charset="0"/>
            </a:endParaRPr>
          </a:p>
          <a:p>
            <a:endParaRPr lang="nl-NL" dirty="0">
              <a:cs typeface="Arial" panose="020B0604020202020204" pitchFamily="34" charset="0"/>
            </a:endParaRPr>
          </a:p>
          <a:p>
            <a:r>
              <a:rPr lang="nl-NL" dirty="0" err="1">
                <a:cs typeface="Arial" panose="020B0604020202020204" pitchFamily="34" charset="0"/>
              </a:rPr>
              <a:t>If</a:t>
            </a:r>
            <a:r>
              <a:rPr lang="nl-NL" dirty="0">
                <a:cs typeface="Arial" panose="020B0604020202020204" pitchFamily="34" charset="0"/>
              </a:rPr>
              <a:t> (</a:t>
            </a:r>
            <a:r>
              <a:rPr lang="nl-NL" dirty="0" err="1">
                <a:cs typeface="Arial" panose="020B0604020202020204" pitchFamily="34" charset="0"/>
              </a:rPr>
              <a:t>booleanExpression</a:t>
            </a:r>
            <a:r>
              <a:rPr lang="nl-NL" dirty="0">
                <a:cs typeface="Arial" panose="020B0604020202020204" pitchFamily="34" charset="0"/>
              </a:rPr>
              <a:t>) {</a:t>
            </a:r>
          </a:p>
          <a:p>
            <a:r>
              <a:rPr lang="nl-NL" dirty="0">
                <a:cs typeface="Arial" panose="020B0604020202020204" pitchFamily="34" charset="0"/>
              </a:rPr>
              <a:t>    // </a:t>
            </a:r>
            <a:r>
              <a:rPr lang="nl-NL" dirty="0" err="1">
                <a:cs typeface="Arial" panose="020B0604020202020204" pitchFamily="34" charset="0"/>
              </a:rPr>
              <a:t>execute</a:t>
            </a:r>
            <a:r>
              <a:rPr lang="nl-NL" dirty="0">
                <a:cs typeface="Arial" panose="020B0604020202020204" pitchFamily="34" charset="0"/>
              </a:rPr>
              <a:t> </a:t>
            </a:r>
            <a:r>
              <a:rPr lang="nl-NL" dirty="0" err="1">
                <a:cs typeface="Arial" panose="020B0604020202020204" pitchFamily="34" charset="0"/>
              </a:rPr>
              <a:t>if</a:t>
            </a:r>
            <a:r>
              <a:rPr lang="nl-NL" dirty="0">
                <a:cs typeface="Arial" panose="020B0604020202020204" pitchFamily="34" charset="0"/>
              </a:rPr>
              <a:t> </a:t>
            </a:r>
            <a:r>
              <a:rPr lang="nl-NL" dirty="0" err="1">
                <a:cs typeface="Arial" panose="020B0604020202020204" pitchFamily="34" charset="0"/>
              </a:rPr>
              <a:t>expresision</a:t>
            </a:r>
            <a:r>
              <a:rPr lang="nl-NL" dirty="0">
                <a:cs typeface="Arial" panose="020B0604020202020204" pitchFamily="34" charset="0"/>
              </a:rPr>
              <a:t> is </a:t>
            </a:r>
            <a:r>
              <a:rPr lang="nl-NL" b="1" dirty="0" err="1">
                <a:cs typeface="Arial" panose="020B0604020202020204" pitchFamily="34" charset="0"/>
              </a:rPr>
              <a:t>true</a:t>
            </a:r>
            <a:endParaRPr lang="nl-NL" b="1" dirty="0">
              <a:cs typeface="Arial" panose="020B0604020202020204" pitchFamily="34" charset="0"/>
            </a:endParaRPr>
          </a:p>
          <a:p>
            <a:r>
              <a:rPr lang="nl-NL" dirty="0">
                <a:cs typeface="Arial" panose="020B0604020202020204" pitchFamily="34" charset="0"/>
              </a:rPr>
              <a:t>} </a:t>
            </a:r>
            <a:r>
              <a:rPr lang="nl-NL" dirty="0" err="1">
                <a:cs typeface="Arial" panose="020B0604020202020204" pitchFamily="34" charset="0"/>
              </a:rPr>
              <a:t>else</a:t>
            </a:r>
            <a:r>
              <a:rPr lang="nl-NL" dirty="0">
                <a:cs typeface="Arial" panose="020B0604020202020204" pitchFamily="34" charset="0"/>
              </a:rPr>
              <a:t> {</a:t>
            </a:r>
          </a:p>
          <a:p>
            <a:r>
              <a:rPr lang="nl-NL" dirty="0">
                <a:cs typeface="Arial" panose="020B0604020202020204" pitchFamily="34" charset="0"/>
              </a:rPr>
              <a:t>   // </a:t>
            </a:r>
            <a:r>
              <a:rPr lang="nl-NL" dirty="0" err="1">
                <a:cs typeface="Arial" panose="020B0604020202020204" pitchFamily="34" charset="0"/>
              </a:rPr>
              <a:t>execute</a:t>
            </a:r>
            <a:r>
              <a:rPr lang="nl-NL" dirty="0">
                <a:cs typeface="Arial" panose="020B0604020202020204" pitchFamily="34" charset="0"/>
              </a:rPr>
              <a:t> </a:t>
            </a:r>
            <a:r>
              <a:rPr lang="nl-NL" dirty="0" err="1">
                <a:cs typeface="Arial" panose="020B0604020202020204" pitchFamily="34" charset="0"/>
              </a:rPr>
              <a:t>if</a:t>
            </a:r>
            <a:r>
              <a:rPr lang="nl-NL" dirty="0">
                <a:cs typeface="Arial" panose="020B0604020202020204" pitchFamily="34" charset="0"/>
              </a:rPr>
              <a:t> </a:t>
            </a:r>
            <a:r>
              <a:rPr lang="nl-NL" dirty="0" err="1">
                <a:cs typeface="Arial" panose="020B0604020202020204" pitchFamily="34" charset="0"/>
              </a:rPr>
              <a:t>expresision</a:t>
            </a:r>
            <a:r>
              <a:rPr lang="nl-NL" dirty="0">
                <a:cs typeface="Arial" panose="020B0604020202020204" pitchFamily="34" charset="0"/>
              </a:rPr>
              <a:t> is </a:t>
            </a:r>
            <a:r>
              <a:rPr lang="nl-NL" b="1" dirty="0" err="1">
                <a:cs typeface="Arial" panose="020B0604020202020204" pitchFamily="34" charset="0"/>
              </a:rPr>
              <a:t>false</a:t>
            </a:r>
            <a:endParaRPr lang="nl-NL" b="1" dirty="0">
              <a:cs typeface="Arial" panose="020B0604020202020204" pitchFamily="34" charset="0"/>
            </a:endParaRPr>
          </a:p>
          <a:p>
            <a:r>
              <a:rPr lang="nl-NL" dirty="0">
                <a:cs typeface="Arial" panose="020B0604020202020204" pitchFamily="34" charset="0"/>
              </a:rPr>
              <a:t>}</a:t>
            </a:r>
          </a:p>
          <a:p>
            <a:endParaRPr lang="nl-NL" dirty="0">
              <a:cs typeface="Arial" panose="020B0604020202020204" pitchFamily="34" charset="0"/>
            </a:endParaRPr>
          </a:p>
          <a:p>
            <a:r>
              <a:rPr lang="nl-NL" dirty="0" err="1">
                <a:cs typeface="Arial" panose="020B0604020202020204" pitchFamily="34" charset="0"/>
              </a:rPr>
              <a:t>Remark</a:t>
            </a:r>
            <a:r>
              <a:rPr lang="nl-NL" dirty="0">
                <a:cs typeface="Arial" panose="020B0604020202020204" pitchFamily="34" charset="0"/>
              </a:rPr>
              <a:t>: </a:t>
            </a:r>
            <a:r>
              <a:rPr lang="nl-NL" dirty="0" err="1">
                <a:cs typeface="Arial" panose="020B0604020202020204" pitchFamily="34" charset="0"/>
              </a:rPr>
              <a:t>curly</a:t>
            </a:r>
            <a:r>
              <a:rPr lang="nl-NL" dirty="0">
                <a:cs typeface="Arial" panose="020B0604020202020204" pitchFamily="34" charset="0"/>
              </a:rPr>
              <a:t> </a:t>
            </a:r>
            <a:r>
              <a:rPr lang="nl-NL" dirty="0" err="1">
                <a:cs typeface="Arial" panose="020B0604020202020204" pitchFamily="34" charset="0"/>
              </a:rPr>
              <a:t>braces</a:t>
            </a:r>
            <a:r>
              <a:rPr lang="nl-NL" dirty="0">
                <a:cs typeface="Arial" panose="020B0604020202020204" pitchFamily="34" charset="0"/>
              </a:rPr>
              <a:t> </a:t>
            </a:r>
            <a:r>
              <a:rPr lang="nl-NL" dirty="0" err="1">
                <a:cs typeface="Arial" panose="020B0604020202020204" pitchFamily="34" charset="0"/>
              </a:rPr>
              <a:t>not</a:t>
            </a:r>
            <a:r>
              <a:rPr lang="nl-NL" dirty="0">
                <a:cs typeface="Arial" panose="020B0604020202020204" pitchFamily="34" charset="0"/>
              </a:rPr>
              <a:t> </a:t>
            </a:r>
            <a:r>
              <a:rPr lang="nl-NL" dirty="0" err="1">
                <a:cs typeface="Arial" panose="020B0604020202020204" pitchFamily="34" charset="0"/>
              </a:rPr>
              <a:t>needed</a:t>
            </a:r>
            <a:r>
              <a:rPr lang="nl-NL" dirty="0">
                <a:cs typeface="Arial" panose="020B0604020202020204" pitchFamily="34" charset="0"/>
              </a:rPr>
              <a:t> </a:t>
            </a:r>
            <a:r>
              <a:rPr lang="nl-NL" dirty="0" err="1">
                <a:cs typeface="Arial" panose="020B0604020202020204" pitchFamily="34" charset="0"/>
              </a:rPr>
              <a:t>if</a:t>
            </a:r>
            <a:r>
              <a:rPr lang="nl-NL" dirty="0">
                <a:cs typeface="Arial" panose="020B0604020202020204" pitchFamily="34" charset="0"/>
              </a:rPr>
              <a:t> </a:t>
            </a:r>
            <a:r>
              <a:rPr lang="nl-NL" dirty="0" err="1">
                <a:cs typeface="Arial" panose="020B0604020202020204" pitchFamily="34" charset="0"/>
              </a:rPr>
              <a:t>followed</a:t>
            </a:r>
            <a:r>
              <a:rPr lang="nl-NL" dirty="0">
                <a:cs typeface="Arial" panose="020B0604020202020204" pitchFamily="34" charset="0"/>
              </a:rPr>
              <a:t> </a:t>
            </a:r>
            <a:r>
              <a:rPr lang="nl-NL" dirty="0" err="1">
                <a:cs typeface="Arial" panose="020B0604020202020204" pitchFamily="34" charset="0"/>
              </a:rPr>
              <a:t>by</a:t>
            </a:r>
            <a:r>
              <a:rPr lang="nl-NL" dirty="0">
                <a:cs typeface="Arial" panose="020B0604020202020204" pitchFamily="34" charset="0"/>
              </a:rPr>
              <a:t> 1 statement. </a:t>
            </a:r>
          </a:p>
          <a:p>
            <a:r>
              <a:rPr lang="nl-NL" dirty="0" err="1">
                <a:cs typeface="Arial" panose="020B0604020202020204" pitchFamily="34" charset="0"/>
              </a:rPr>
              <a:t>Good</a:t>
            </a:r>
            <a:r>
              <a:rPr lang="nl-NL" dirty="0">
                <a:cs typeface="Arial" panose="020B0604020202020204" pitchFamily="34" charset="0"/>
              </a:rPr>
              <a:t> </a:t>
            </a:r>
            <a:r>
              <a:rPr lang="nl-NL" dirty="0" err="1">
                <a:cs typeface="Arial" panose="020B0604020202020204" pitchFamily="34" charset="0"/>
              </a:rPr>
              <a:t>practice</a:t>
            </a:r>
            <a:r>
              <a:rPr lang="nl-NL" dirty="0">
                <a:cs typeface="Arial" panose="020B0604020202020204" pitchFamily="34" charset="0"/>
              </a:rPr>
              <a:t> </a:t>
            </a:r>
            <a:r>
              <a:rPr lang="nl-NL" dirty="0" err="1">
                <a:cs typeface="Arial" panose="020B0604020202020204" pitchFamily="34" charset="0"/>
              </a:rPr>
              <a:t>to</a:t>
            </a:r>
            <a:r>
              <a:rPr lang="nl-NL" dirty="0">
                <a:cs typeface="Arial" panose="020B0604020202020204" pitchFamily="34" charset="0"/>
              </a:rPr>
              <a:t> </a:t>
            </a:r>
            <a:r>
              <a:rPr lang="nl-NL" dirty="0" err="1">
                <a:cs typeface="Arial" panose="020B0604020202020204" pitchFamily="34" charset="0"/>
              </a:rPr>
              <a:t>always</a:t>
            </a:r>
            <a:r>
              <a:rPr lang="nl-NL" dirty="0">
                <a:cs typeface="Arial" panose="020B0604020202020204" pitchFamily="34" charset="0"/>
              </a:rPr>
              <a:t> </a:t>
            </a:r>
            <a:r>
              <a:rPr lang="nl-NL" dirty="0" err="1">
                <a:cs typeface="Arial" panose="020B0604020202020204" pitchFamily="34" charset="0"/>
              </a:rPr>
              <a:t>add</a:t>
            </a:r>
            <a:r>
              <a:rPr lang="nl-NL" dirty="0">
                <a:cs typeface="Arial" panose="020B0604020202020204" pitchFamily="34" charset="0"/>
              </a:rPr>
              <a:t> </a:t>
            </a:r>
            <a:r>
              <a:rPr lang="nl-NL" dirty="0" err="1">
                <a:cs typeface="Arial" panose="020B0604020202020204" pitchFamily="34" charset="0"/>
              </a:rPr>
              <a:t>them</a:t>
            </a:r>
            <a:r>
              <a:rPr lang="nl-NL" dirty="0">
                <a:cs typeface="Arial" panose="020B0604020202020204" pitchFamily="34" charset="0"/>
              </a:rPr>
              <a:t>.</a:t>
            </a:r>
          </a:p>
        </p:txBody>
      </p:sp>
    </p:spTree>
    <p:extLst>
      <p:ext uri="{BB962C8B-B14F-4D97-AF65-F5344CB8AC3E}">
        <p14:creationId xmlns:p14="http://schemas.microsoft.com/office/powerpoint/2010/main" val="1268114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45</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440975" y="595770"/>
            <a:ext cx="4280339" cy="369332"/>
          </a:xfrm>
          <a:prstGeom prst="rect">
            <a:avLst/>
          </a:prstGeom>
          <a:noFill/>
        </p:spPr>
        <p:txBody>
          <a:bodyPr wrap="none" rtlCol="0">
            <a:spAutoFit/>
          </a:bodyPr>
          <a:lstStyle/>
          <a:p>
            <a:r>
              <a:rPr lang="en-US" b="1" dirty="0"/>
              <a:t>1. OVERVIEW JAVA – FLOW CONTROL</a:t>
            </a:r>
          </a:p>
        </p:txBody>
      </p:sp>
      <p:sp>
        <p:nvSpPr>
          <p:cNvPr id="8" name="Tekstvak 6">
            <a:extLst>
              <a:ext uri="{FF2B5EF4-FFF2-40B4-BE49-F238E27FC236}">
                <a16:creationId xmlns:a16="http://schemas.microsoft.com/office/drawing/2014/main" id="{A97BDFA1-1198-214C-9E40-EFC2B55537B4}"/>
              </a:ext>
            </a:extLst>
          </p:cNvPr>
          <p:cNvSpPr txBox="1"/>
          <p:nvPr/>
        </p:nvSpPr>
        <p:spPr>
          <a:xfrm>
            <a:off x="744821" y="1331957"/>
            <a:ext cx="10628671" cy="2585323"/>
          </a:xfrm>
          <a:prstGeom prst="rect">
            <a:avLst/>
          </a:prstGeom>
          <a:noFill/>
        </p:spPr>
        <p:txBody>
          <a:bodyPr wrap="square" rtlCol="0">
            <a:spAutoFit/>
          </a:bodyPr>
          <a:lstStyle/>
          <a:p>
            <a:r>
              <a:rPr lang="nl-NL" b="1" dirty="0"/>
              <a:t>Switch-statement</a:t>
            </a:r>
            <a:endParaRPr lang="nl-NL" dirty="0"/>
          </a:p>
          <a:p>
            <a:endParaRPr lang="nl-NL" b="1" dirty="0">
              <a:cs typeface="Arial" panose="020B0604020202020204" pitchFamily="34" charset="0"/>
            </a:endParaRPr>
          </a:p>
          <a:p>
            <a:pPr marL="285750" indent="-285750">
              <a:buFontTx/>
              <a:buChar char="-"/>
            </a:pP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also</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dirty="0" err="1">
                <a:cs typeface="Arial" panose="020B0604020202020204" pitchFamily="34" charset="0"/>
              </a:rPr>
              <a:t>used</a:t>
            </a:r>
            <a:r>
              <a:rPr lang="nl-NL" dirty="0">
                <a:cs typeface="Arial" panose="020B0604020202020204" pitchFamily="34" charset="0"/>
              </a:rPr>
              <a:t> </a:t>
            </a:r>
            <a:r>
              <a:rPr lang="nl-NL" dirty="0" err="1">
                <a:cs typeface="Arial" panose="020B0604020202020204" pitchFamily="34" charset="0"/>
              </a:rPr>
              <a:t>for</a:t>
            </a:r>
            <a:r>
              <a:rPr lang="nl-NL" dirty="0">
                <a:cs typeface="Arial" panose="020B0604020202020204" pitchFamily="34" charset="0"/>
              </a:rPr>
              <a:t> </a:t>
            </a:r>
            <a:r>
              <a:rPr lang="nl-NL" dirty="0" err="1">
                <a:cs typeface="Arial" panose="020B0604020202020204" pitchFamily="34" charset="0"/>
              </a:rPr>
              <a:t>if-then-else</a:t>
            </a:r>
            <a:r>
              <a:rPr lang="nl-NL" dirty="0">
                <a:cs typeface="Arial" panose="020B0604020202020204" pitchFamily="34" charset="0"/>
              </a:rPr>
              <a:t> cases</a:t>
            </a:r>
          </a:p>
          <a:p>
            <a:pPr marL="285750" indent="-285750">
              <a:buFontTx/>
              <a:buChar char="-"/>
            </a:pPr>
            <a:r>
              <a:rPr lang="nl-NL" dirty="0">
                <a:cs typeface="Arial" panose="020B0604020202020204" pitchFamily="34" charset="0"/>
              </a:rPr>
              <a:t>Target </a:t>
            </a:r>
            <a:r>
              <a:rPr lang="nl-NL" dirty="0" err="1">
                <a:cs typeface="Arial" panose="020B0604020202020204" pitchFamily="34" charset="0"/>
              </a:rPr>
              <a:t>variable</a:t>
            </a:r>
            <a:r>
              <a:rPr lang="nl-NL" dirty="0">
                <a:cs typeface="Arial" panose="020B0604020202020204" pitchFamily="34" charset="0"/>
              </a:rPr>
              <a:t> </a:t>
            </a:r>
            <a:r>
              <a:rPr lang="nl-NL" dirty="0" err="1">
                <a:cs typeface="Arial" panose="020B0604020202020204" pitchFamily="34" charset="0"/>
              </a:rPr>
              <a:t>only</a:t>
            </a:r>
            <a:r>
              <a:rPr lang="nl-NL" dirty="0">
                <a:cs typeface="Arial" panose="020B0604020202020204" pitchFamily="34" charset="0"/>
              </a:rPr>
              <a:t> of type int/Integer, byte/Byte, short/Short, </a:t>
            </a:r>
            <a:r>
              <a:rPr lang="nl-NL" dirty="0" err="1">
                <a:cs typeface="Arial" panose="020B0604020202020204" pitchFamily="34" charset="0"/>
              </a:rPr>
              <a:t>char</a:t>
            </a:r>
            <a:r>
              <a:rPr lang="nl-NL" dirty="0">
                <a:cs typeface="Arial" panose="020B0604020202020204" pitchFamily="34" charset="0"/>
              </a:rPr>
              <a:t>/</a:t>
            </a:r>
            <a:r>
              <a:rPr lang="nl-NL" dirty="0" err="1">
                <a:cs typeface="Arial" panose="020B0604020202020204" pitchFamily="34" charset="0"/>
              </a:rPr>
              <a:t>Character</a:t>
            </a:r>
            <a:r>
              <a:rPr lang="nl-NL" dirty="0">
                <a:cs typeface="Arial" panose="020B0604020202020204" pitchFamily="34" charset="0"/>
              </a:rPr>
              <a:t>, String </a:t>
            </a:r>
            <a:r>
              <a:rPr lang="nl-NL" dirty="0" err="1">
                <a:cs typeface="Arial" panose="020B0604020202020204" pitchFamily="34" charset="0"/>
              </a:rPr>
              <a:t>and</a:t>
            </a:r>
            <a:r>
              <a:rPr lang="nl-NL" dirty="0">
                <a:cs typeface="Arial" panose="020B0604020202020204" pitchFamily="34" charset="0"/>
              </a:rPr>
              <a:t> </a:t>
            </a:r>
            <a:r>
              <a:rPr lang="nl-NL" dirty="0" err="1">
                <a:cs typeface="Arial" panose="020B0604020202020204" pitchFamily="34" charset="0"/>
              </a:rPr>
              <a:t>enum-values</a:t>
            </a:r>
            <a:endParaRPr lang="nl-NL" dirty="0">
              <a:cs typeface="Arial" panose="020B0604020202020204" pitchFamily="34" charset="0"/>
            </a:endParaRPr>
          </a:p>
          <a:p>
            <a:pPr marL="285750" indent="-285750">
              <a:buFontTx/>
              <a:buChar char="-"/>
            </a:pPr>
            <a:r>
              <a:rPr lang="nl-NL" dirty="0" err="1">
                <a:cs typeface="Arial" panose="020B0604020202020204" pitchFamily="34" charset="0"/>
              </a:rPr>
              <a:t>Use</a:t>
            </a:r>
            <a:r>
              <a:rPr lang="nl-NL" dirty="0">
                <a:cs typeface="Arial" panose="020B0604020202020204" pitchFamily="34" charset="0"/>
              </a:rPr>
              <a:t> </a:t>
            </a:r>
            <a:r>
              <a:rPr lang="nl-NL" b="1" dirty="0">
                <a:cs typeface="Arial" panose="020B0604020202020204" pitchFamily="34" charset="0"/>
              </a:rPr>
              <a:t>case</a:t>
            </a:r>
            <a:r>
              <a:rPr lang="nl-NL" dirty="0">
                <a:cs typeface="Arial" panose="020B0604020202020204" pitchFamily="34" charset="0"/>
              </a:rPr>
              <a:t> </a:t>
            </a:r>
            <a:r>
              <a:rPr lang="nl-NL" dirty="0" err="1">
                <a:cs typeface="Arial" panose="020B0604020202020204" pitchFamily="34" charset="0"/>
              </a:rPr>
              <a:t>to</a:t>
            </a:r>
            <a:r>
              <a:rPr lang="nl-NL" dirty="0">
                <a:cs typeface="Arial" panose="020B0604020202020204" pitchFamily="34" charset="0"/>
              </a:rPr>
              <a:t> check </a:t>
            </a:r>
            <a:r>
              <a:rPr lang="nl-NL" dirty="0" err="1">
                <a:cs typeface="Arial" panose="020B0604020202020204" pitchFamily="34" charset="0"/>
              </a:rPr>
              <a:t>for</a:t>
            </a:r>
            <a:r>
              <a:rPr lang="nl-NL" dirty="0">
                <a:cs typeface="Arial" panose="020B0604020202020204" pitchFamily="34" charset="0"/>
              </a:rPr>
              <a:t> match</a:t>
            </a:r>
          </a:p>
          <a:p>
            <a:pPr marL="285750" indent="-285750">
              <a:buFontTx/>
              <a:buChar char="-"/>
            </a:pPr>
            <a:r>
              <a:rPr lang="nl-NL" dirty="0" err="1">
                <a:cs typeface="Arial" panose="020B0604020202020204" pitchFamily="34" charset="0"/>
              </a:rPr>
              <a:t>Don’t</a:t>
            </a:r>
            <a:r>
              <a:rPr lang="nl-NL" dirty="0">
                <a:cs typeface="Arial" panose="020B0604020202020204" pitchFamily="34" charset="0"/>
              </a:rPr>
              <a:t> </a:t>
            </a:r>
            <a:r>
              <a:rPr lang="nl-NL" dirty="0" err="1">
                <a:cs typeface="Arial" panose="020B0604020202020204" pitchFamily="34" charset="0"/>
              </a:rPr>
              <a:t>forget</a:t>
            </a:r>
            <a:r>
              <a:rPr lang="nl-NL" dirty="0">
                <a:cs typeface="Arial" panose="020B0604020202020204" pitchFamily="34" charset="0"/>
              </a:rPr>
              <a:t> </a:t>
            </a:r>
            <a:r>
              <a:rPr lang="nl-NL" dirty="0" err="1">
                <a:cs typeface="Arial" panose="020B0604020202020204" pitchFamily="34" charset="0"/>
              </a:rPr>
              <a:t>to</a:t>
            </a:r>
            <a:r>
              <a:rPr lang="nl-NL" dirty="0">
                <a:cs typeface="Arial" panose="020B0604020202020204" pitchFamily="34" charset="0"/>
              </a:rPr>
              <a:t> </a:t>
            </a:r>
            <a:r>
              <a:rPr lang="nl-NL" dirty="0" err="1">
                <a:cs typeface="Arial" panose="020B0604020202020204" pitchFamily="34" charset="0"/>
              </a:rPr>
              <a:t>use</a:t>
            </a:r>
            <a:r>
              <a:rPr lang="nl-NL" dirty="0">
                <a:cs typeface="Arial" panose="020B0604020202020204" pitchFamily="34" charset="0"/>
              </a:rPr>
              <a:t> </a:t>
            </a:r>
            <a:r>
              <a:rPr lang="nl-NL" b="1" dirty="0">
                <a:cs typeface="Arial" panose="020B0604020202020204" pitchFamily="34" charset="0"/>
              </a:rPr>
              <a:t>break </a:t>
            </a:r>
            <a:r>
              <a:rPr lang="nl-NL" dirty="0" err="1">
                <a:cs typeface="Arial" panose="020B0604020202020204" pitchFamily="34" charset="0"/>
              </a:rPr>
              <a:t>to</a:t>
            </a:r>
            <a:r>
              <a:rPr lang="nl-NL" dirty="0">
                <a:cs typeface="Arial" panose="020B0604020202020204" pitchFamily="34" charset="0"/>
              </a:rPr>
              <a:t> stop </a:t>
            </a:r>
            <a:r>
              <a:rPr lang="nl-NL" dirty="0" err="1">
                <a:cs typeface="Arial" panose="020B0604020202020204" pitchFamily="34" charset="0"/>
              </a:rPr>
              <a:t>the</a:t>
            </a:r>
            <a:r>
              <a:rPr lang="nl-NL" dirty="0">
                <a:cs typeface="Arial" panose="020B0604020202020204" pitchFamily="34" charset="0"/>
              </a:rPr>
              <a:t> flow (</a:t>
            </a:r>
            <a:r>
              <a:rPr lang="nl-NL" dirty="0" err="1">
                <a:cs typeface="Arial" panose="020B0604020202020204" pitchFamily="34" charset="0"/>
              </a:rPr>
              <a:t>otherwise</a:t>
            </a:r>
            <a:r>
              <a:rPr lang="nl-NL" dirty="0">
                <a:cs typeface="Arial" panose="020B0604020202020204" pitchFamily="34" charset="0"/>
              </a:rPr>
              <a:t> next case </a:t>
            </a:r>
            <a:r>
              <a:rPr lang="nl-NL" dirty="0" err="1">
                <a:cs typeface="Arial" panose="020B0604020202020204" pitchFamily="34" charset="0"/>
              </a:rPr>
              <a:t>will</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dirty="0" err="1">
                <a:cs typeface="Arial" panose="020B0604020202020204" pitchFamily="34" charset="0"/>
              </a:rPr>
              <a:t>executed</a:t>
            </a:r>
            <a:r>
              <a:rPr lang="nl-NL" dirty="0">
                <a:cs typeface="Arial" panose="020B0604020202020204" pitchFamily="34" charset="0"/>
              </a:rPr>
              <a:t>!)</a:t>
            </a:r>
          </a:p>
          <a:p>
            <a:pPr marL="285750" indent="-285750">
              <a:buFontTx/>
              <a:buChar char="-"/>
            </a:pPr>
            <a:r>
              <a:rPr lang="nl-NL" dirty="0" err="1">
                <a:cs typeface="Arial" panose="020B0604020202020204" pitchFamily="34" charset="0"/>
              </a:rPr>
              <a:t>Add</a:t>
            </a:r>
            <a:r>
              <a:rPr lang="nl-NL" dirty="0">
                <a:cs typeface="Arial" panose="020B0604020202020204" pitchFamily="34" charset="0"/>
              </a:rPr>
              <a:t> </a:t>
            </a:r>
            <a:r>
              <a:rPr lang="nl-NL" b="1" dirty="0">
                <a:cs typeface="Arial" panose="020B0604020202020204" pitchFamily="34" charset="0"/>
              </a:rPr>
              <a:t>default</a:t>
            </a:r>
            <a:r>
              <a:rPr lang="nl-NL" dirty="0">
                <a:cs typeface="Arial" panose="020B0604020202020204" pitchFamily="34" charset="0"/>
              </a:rPr>
              <a:t> </a:t>
            </a:r>
            <a:r>
              <a:rPr lang="nl-NL" dirty="0" err="1">
                <a:cs typeface="Arial" panose="020B0604020202020204" pitchFamily="34" charset="0"/>
              </a:rPr>
              <a:t>when</a:t>
            </a:r>
            <a:r>
              <a:rPr lang="nl-NL" dirty="0">
                <a:cs typeface="Arial" panose="020B0604020202020204" pitchFamily="34" charset="0"/>
              </a:rPr>
              <a:t> no case-statement </a:t>
            </a:r>
            <a:r>
              <a:rPr lang="nl-NL" dirty="0" err="1">
                <a:cs typeface="Arial" panose="020B0604020202020204" pitchFamily="34" charset="0"/>
              </a:rPr>
              <a:t>will</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met (order does </a:t>
            </a:r>
            <a:r>
              <a:rPr lang="nl-NL" dirty="0" err="1">
                <a:cs typeface="Arial" panose="020B0604020202020204" pitchFamily="34" charset="0"/>
              </a:rPr>
              <a:t>not</a:t>
            </a:r>
            <a:r>
              <a:rPr lang="nl-NL" dirty="0">
                <a:cs typeface="Arial" panose="020B0604020202020204" pitchFamily="34" charset="0"/>
              </a:rPr>
              <a:t> matter)</a:t>
            </a:r>
          </a:p>
          <a:p>
            <a:pPr marL="285750" indent="-285750">
              <a:buFontTx/>
              <a:buChar char="-"/>
            </a:pPr>
            <a:endParaRPr lang="nl-NL" dirty="0">
              <a:cs typeface="Arial" panose="020B0604020202020204" pitchFamily="34" charset="0"/>
            </a:endParaRPr>
          </a:p>
        </p:txBody>
      </p:sp>
    </p:spTree>
    <p:extLst>
      <p:ext uri="{BB962C8B-B14F-4D97-AF65-F5344CB8AC3E}">
        <p14:creationId xmlns:p14="http://schemas.microsoft.com/office/powerpoint/2010/main" val="1884309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46</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440975" y="595770"/>
            <a:ext cx="4280339" cy="369332"/>
          </a:xfrm>
          <a:prstGeom prst="rect">
            <a:avLst/>
          </a:prstGeom>
          <a:noFill/>
        </p:spPr>
        <p:txBody>
          <a:bodyPr wrap="none" rtlCol="0">
            <a:spAutoFit/>
          </a:bodyPr>
          <a:lstStyle/>
          <a:p>
            <a:r>
              <a:rPr lang="en-US" b="1" dirty="0"/>
              <a:t>1. OVERVIEW JAVA – FLOW CONTROL</a:t>
            </a:r>
          </a:p>
        </p:txBody>
      </p:sp>
      <p:sp>
        <p:nvSpPr>
          <p:cNvPr id="8" name="Tekstvak 6">
            <a:extLst>
              <a:ext uri="{FF2B5EF4-FFF2-40B4-BE49-F238E27FC236}">
                <a16:creationId xmlns:a16="http://schemas.microsoft.com/office/drawing/2014/main" id="{A97BDFA1-1198-214C-9E40-EFC2B55537B4}"/>
              </a:ext>
            </a:extLst>
          </p:cNvPr>
          <p:cNvSpPr txBox="1"/>
          <p:nvPr/>
        </p:nvSpPr>
        <p:spPr>
          <a:xfrm>
            <a:off x="744821" y="1331957"/>
            <a:ext cx="10628671" cy="4247317"/>
          </a:xfrm>
          <a:prstGeom prst="rect">
            <a:avLst/>
          </a:prstGeom>
          <a:noFill/>
        </p:spPr>
        <p:txBody>
          <a:bodyPr wrap="square" rtlCol="0">
            <a:spAutoFit/>
          </a:bodyPr>
          <a:lstStyle/>
          <a:p>
            <a:r>
              <a:rPr lang="nl-NL" b="1" dirty="0" err="1"/>
              <a:t>Example</a:t>
            </a:r>
            <a:r>
              <a:rPr lang="nl-NL" b="1" dirty="0"/>
              <a:t> switch-statement:</a:t>
            </a:r>
          </a:p>
          <a:p>
            <a:endParaRPr lang="nl-NL" dirty="0"/>
          </a:p>
          <a:p>
            <a:r>
              <a:rPr lang="en-US" dirty="0" err="1"/>
              <a:t>int</a:t>
            </a:r>
            <a:r>
              <a:rPr lang="en-US" dirty="0"/>
              <a:t> </a:t>
            </a:r>
            <a:r>
              <a:rPr lang="en-US" dirty="0" err="1"/>
              <a:t>dayOfWeek</a:t>
            </a:r>
            <a:r>
              <a:rPr lang="en-US" dirty="0"/>
              <a:t> = 5; </a:t>
            </a:r>
          </a:p>
          <a:p>
            <a:r>
              <a:rPr lang="en-US" dirty="0"/>
              <a:t>switch(</a:t>
            </a:r>
            <a:r>
              <a:rPr lang="en-US" dirty="0" err="1"/>
              <a:t>dayOfWeek</a:t>
            </a:r>
            <a:r>
              <a:rPr lang="en-US" dirty="0"/>
              <a:t>) { </a:t>
            </a:r>
          </a:p>
          <a:p>
            <a:r>
              <a:rPr lang="en-US" dirty="0"/>
              <a:t>   case 0: </a:t>
            </a:r>
          </a:p>
          <a:p>
            <a:r>
              <a:rPr lang="en-US" dirty="0"/>
              <a:t>      </a:t>
            </a:r>
            <a:r>
              <a:rPr lang="en-US" dirty="0" err="1"/>
              <a:t>System.out.println</a:t>
            </a:r>
            <a:r>
              <a:rPr lang="en-US" dirty="0"/>
              <a:t>("Sunday"); </a:t>
            </a:r>
          </a:p>
          <a:p>
            <a:r>
              <a:rPr lang="en-US" dirty="0"/>
              <a:t>      break; </a:t>
            </a:r>
          </a:p>
          <a:p>
            <a:r>
              <a:rPr lang="en-US" dirty="0"/>
              <a:t>   case 6: </a:t>
            </a:r>
          </a:p>
          <a:p>
            <a:r>
              <a:rPr lang="en-US" dirty="0"/>
              <a:t>      </a:t>
            </a:r>
            <a:r>
              <a:rPr lang="en-US" dirty="0" err="1"/>
              <a:t>System.out.println</a:t>
            </a:r>
            <a:r>
              <a:rPr lang="en-US" dirty="0"/>
              <a:t>("Saturday"); </a:t>
            </a:r>
          </a:p>
          <a:p>
            <a:r>
              <a:rPr lang="en-US" dirty="0"/>
              <a:t>      break; </a:t>
            </a:r>
          </a:p>
          <a:p>
            <a:r>
              <a:rPr lang="en-US" dirty="0"/>
              <a:t>   default: </a:t>
            </a:r>
          </a:p>
          <a:p>
            <a:r>
              <a:rPr lang="en-US" dirty="0"/>
              <a:t>      </a:t>
            </a:r>
            <a:r>
              <a:rPr lang="en-US" dirty="0" err="1"/>
              <a:t>System.out.println</a:t>
            </a:r>
            <a:r>
              <a:rPr lang="en-US" dirty="0"/>
              <a:t>("Weekday");</a:t>
            </a:r>
          </a:p>
          <a:p>
            <a:r>
              <a:rPr lang="en-US" dirty="0"/>
              <a:t>      break; </a:t>
            </a:r>
          </a:p>
          <a:p>
            <a:r>
              <a:rPr lang="en-US" dirty="0"/>
              <a:t>} </a:t>
            </a:r>
          </a:p>
          <a:p>
            <a:endParaRPr lang="nl-NL" b="1" dirty="0">
              <a:cs typeface="Arial" panose="020B0604020202020204" pitchFamily="34" charset="0"/>
            </a:endParaRPr>
          </a:p>
        </p:txBody>
      </p:sp>
    </p:spTree>
    <p:extLst>
      <p:ext uri="{BB962C8B-B14F-4D97-AF65-F5344CB8AC3E}">
        <p14:creationId xmlns:p14="http://schemas.microsoft.com/office/powerpoint/2010/main" val="3576737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47</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440975" y="595770"/>
            <a:ext cx="4280339" cy="369332"/>
          </a:xfrm>
          <a:prstGeom prst="rect">
            <a:avLst/>
          </a:prstGeom>
          <a:noFill/>
        </p:spPr>
        <p:txBody>
          <a:bodyPr wrap="none" rtlCol="0">
            <a:spAutoFit/>
          </a:bodyPr>
          <a:lstStyle/>
          <a:p>
            <a:r>
              <a:rPr lang="en-US" b="1" dirty="0"/>
              <a:t>1. OVERVIEW JAVA – FLOW CONTROL</a:t>
            </a:r>
          </a:p>
        </p:txBody>
      </p:sp>
      <p:sp>
        <p:nvSpPr>
          <p:cNvPr id="8" name="Tekstvak 6">
            <a:extLst>
              <a:ext uri="{FF2B5EF4-FFF2-40B4-BE49-F238E27FC236}">
                <a16:creationId xmlns:a16="http://schemas.microsoft.com/office/drawing/2014/main" id="{A97BDFA1-1198-214C-9E40-EFC2B55537B4}"/>
              </a:ext>
            </a:extLst>
          </p:cNvPr>
          <p:cNvSpPr txBox="1"/>
          <p:nvPr/>
        </p:nvSpPr>
        <p:spPr>
          <a:xfrm>
            <a:off x="744821" y="1331957"/>
            <a:ext cx="10628671" cy="3139321"/>
          </a:xfrm>
          <a:prstGeom prst="rect">
            <a:avLst/>
          </a:prstGeom>
          <a:noFill/>
        </p:spPr>
        <p:txBody>
          <a:bodyPr wrap="square" rtlCol="0">
            <a:spAutoFit/>
          </a:bodyPr>
          <a:lstStyle/>
          <a:p>
            <a:r>
              <a:rPr lang="nl-NL" b="1" dirty="0" err="1"/>
              <a:t>while</a:t>
            </a:r>
            <a:r>
              <a:rPr lang="nl-NL" b="1" dirty="0"/>
              <a:t>-statement:</a:t>
            </a:r>
          </a:p>
          <a:p>
            <a:endParaRPr lang="nl-NL" dirty="0"/>
          </a:p>
          <a:p>
            <a:r>
              <a:rPr lang="en-US" dirty="0"/>
              <a:t>The while-statement is used for a loop and will end when the condition of the while isn’t met anymore.</a:t>
            </a:r>
          </a:p>
          <a:p>
            <a:endParaRPr lang="en-US" dirty="0"/>
          </a:p>
          <a:p>
            <a:r>
              <a:rPr lang="en-US" dirty="0" err="1"/>
              <a:t>int</a:t>
            </a:r>
            <a:r>
              <a:rPr lang="en-US" dirty="0"/>
              <a:t> counter = 0;</a:t>
            </a:r>
          </a:p>
          <a:p>
            <a:r>
              <a:rPr lang="en-US" dirty="0"/>
              <a:t>while(counter &lt; 5) { </a:t>
            </a:r>
          </a:p>
          <a:p>
            <a:r>
              <a:rPr lang="en-US" dirty="0"/>
              <a:t>   // do something</a:t>
            </a:r>
          </a:p>
          <a:p>
            <a:r>
              <a:rPr lang="en-US" dirty="0"/>
              <a:t>   counter++;       // don’t forget this to prevent an infinite loop</a:t>
            </a:r>
          </a:p>
          <a:p>
            <a:r>
              <a:rPr lang="en-US" dirty="0"/>
              <a:t>} </a:t>
            </a:r>
          </a:p>
          <a:p>
            <a:endParaRPr lang="nl-NL" b="1" dirty="0">
              <a:cs typeface="Arial" panose="020B0604020202020204" pitchFamily="34" charset="0"/>
            </a:endParaRPr>
          </a:p>
        </p:txBody>
      </p:sp>
    </p:spTree>
    <p:extLst>
      <p:ext uri="{BB962C8B-B14F-4D97-AF65-F5344CB8AC3E}">
        <p14:creationId xmlns:p14="http://schemas.microsoft.com/office/powerpoint/2010/main" val="9636896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48</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440975" y="595770"/>
            <a:ext cx="4280339" cy="369332"/>
          </a:xfrm>
          <a:prstGeom prst="rect">
            <a:avLst/>
          </a:prstGeom>
          <a:noFill/>
        </p:spPr>
        <p:txBody>
          <a:bodyPr wrap="none" rtlCol="0">
            <a:spAutoFit/>
          </a:bodyPr>
          <a:lstStyle/>
          <a:p>
            <a:r>
              <a:rPr lang="en-US" b="1" dirty="0"/>
              <a:t>1. OVERVIEW JAVA – FLOW CONTROL</a:t>
            </a:r>
          </a:p>
        </p:txBody>
      </p:sp>
      <p:sp>
        <p:nvSpPr>
          <p:cNvPr id="8" name="Tekstvak 6">
            <a:extLst>
              <a:ext uri="{FF2B5EF4-FFF2-40B4-BE49-F238E27FC236}">
                <a16:creationId xmlns:a16="http://schemas.microsoft.com/office/drawing/2014/main" id="{A97BDFA1-1198-214C-9E40-EFC2B55537B4}"/>
              </a:ext>
            </a:extLst>
          </p:cNvPr>
          <p:cNvSpPr txBox="1"/>
          <p:nvPr/>
        </p:nvSpPr>
        <p:spPr>
          <a:xfrm>
            <a:off x="705065" y="1430866"/>
            <a:ext cx="10628671" cy="3416320"/>
          </a:xfrm>
          <a:prstGeom prst="rect">
            <a:avLst/>
          </a:prstGeom>
          <a:noFill/>
        </p:spPr>
        <p:txBody>
          <a:bodyPr wrap="square" rtlCol="0">
            <a:spAutoFit/>
          </a:bodyPr>
          <a:lstStyle/>
          <a:p>
            <a:r>
              <a:rPr lang="nl-NL" b="1" dirty="0"/>
              <a:t>do </a:t>
            </a:r>
            <a:r>
              <a:rPr lang="nl-NL" b="1" dirty="0" err="1"/>
              <a:t>while</a:t>
            </a:r>
            <a:r>
              <a:rPr lang="nl-NL" b="1" dirty="0"/>
              <a:t>-loop:</a:t>
            </a:r>
          </a:p>
          <a:p>
            <a:endParaRPr lang="nl-NL" dirty="0"/>
          </a:p>
          <a:p>
            <a:r>
              <a:rPr lang="en-US" dirty="0"/>
              <a:t>The do-while-loop is also used for a loop. Difference with </a:t>
            </a:r>
            <a:r>
              <a:rPr lang="en-US" b="1" dirty="0"/>
              <a:t>while</a:t>
            </a:r>
            <a:r>
              <a:rPr lang="en-US" dirty="0"/>
              <a:t> is that the do-while is at least executed once.</a:t>
            </a:r>
          </a:p>
          <a:p>
            <a:endParaRPr lang="en-US" dirty="0"/>
          </a:p>
          <a:p>
            <a:r>
              <a:rPr lang="en-US" dirty="0"/>
              <a:t>do {</a:t>
            </a:r>
          </a:p>
          <a:p>
            <a:r>
              <a:rPr lang="en-US" dirty="0"/>
              <a:t>    </a:t>
            </a:r>
            <a:r>
              <a:rPr lang="en-US" dirty="0" err="1"/>
              <a:t>xxxxxx</a:t>
            </a:r>
            <a:endParaRPr lang="en-US" dirty="0"/>
          </a:p>
          <a:p>
            <a:r>
              <a:rPr lang="en-US" dirty="0"/>
              <a:t>} while(counter &lt; 5) { </a:t>
            </a:r>
          </a:p>
          <a:p>
            <a:r>
              <a:rPr lang="en-US" dirty="0"/>
              <a:t>   // do something</a:t>
            </a:r>
          </a:p>
          <a:p>
            <a:r>
              <a:rPr lang="en-US" dirty="0"/>
              <a:t>   counter++;       // don’t forget this to prevent an infinite loop</a:t>
            </a:r>
          </a:p>
          <a:p>
            <a:r>
              <a:rPr lang="en-US" dirty="0"/>
              <a:t>} </a:t>
            </a:r>
          </a:p>
          <a:p>
            <a:endParaRPr lang="nl-NL" b="1" dirty="0">
              <a:cs typeface="Arial" panose="020B0604020202020204" pitchFamily="34" charset="0"/>
            </a:endParaRPr>
          </a:p>
        </p:txBody>
      </p:sp>
    </p:spTree>
    <p:extLst>
      <p:ext uri="{BB962C8B-B14F-4D97-AF65-F5344CB8AC3E}">
        <p14:creationId xmlns:p14="http://schemas.microsoft.com/office/powerpoint/2010/main" val="487264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49</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440975" y="595770"/>
            <a:ext cx="4280339" cy="369332"/>
          </a:xfrm>
          <a:prstGeom prst="rect">
            <a:avLst/>
          </a:prstGeom>
          <a:noFill/>
        </p:spPr>
        <p:txBody>
          <a:bodyPr wrap="none" rtlCol="0">
            <a:spAutoFit/>
          </a:bodyPr>
          <a:lstStyle/>
          <a:p>
            <a:r>
              <a:rPr lang="en-US" b="1" dirty="0"/>
              <a:t>1. OVERVIEW JAVA – FLOW CONTROL</a:t>
            </a:r>
          </a:p>
        </p:txBody>
      </p:sp>
      <p:sp>
        <p:nvSpPr>
          <p:cNvPr id="8" name="Tekstvak 6">
            <a:extLst>
              <a:ext uri="{FF2B5EF4-FFF2-40B4-BE49-F238E27FC236}">
                <a16:creationId xmlns:a16="http://schemas.microsoft.com/office/drawing/2014/main" id="{A97BDFA1-1198-214C-9E40-EFC2B55537B4}"/>
              </a:ext>
            </a:extLst>
          </p:cNvPr>
          <p:cNvSpPr txBox="1"/>
          <p:nvPr/>
        </p:nvSpPr>
        <p:spPr>
          <a:xfrm>
            <a:off x="744821" y="1331957"/>
            <a:ext cx="10628671" cy="3416320"/>
          </a:xfrm>
          <a:prstGeom prst="rect">
            <a:avLst/>
          </a:prstGeom>
          <a:noFill/>
        </p:spPr>
        <p:txBody>
          <a:bodyPr wrap="square" rtlCol="0">
            <a:spAutoFit/>
          </a:bodyPr>
          <a:lstStyle/>
          <a:p>
            <a:r>
              <a:rPr lang="nl-NL" b="1" dirty="0"/>
              <a:t>basic </a:t>
            </a:r>
            <a:r>
              <a:rPr lang="nl-NL" b="1" dirty="0" err="1"/>
              <a:t>for</a:t>
            </a:r>
            <a:r>
              <a:rPr lang="nl-NL" b="1" dirty="0"/>
              <a:t>-loop:</a:t>
            </a:r>
          </a:p>
          <a:p>
            <a:endParaRPr lang="nl-NL" dirty="0"/>
          </a:p>
          <a:p>
            <a:r>
              <a:rPr lang="en-US" dirty="0"/>
              <a:t>Used to repeat some code and runs when some condition is true.</a:t>
            </a:r>
          </a:p>
          <a:p>
            <a:endParaRPr lang="en-US" dirty="0"/>
          </a:p>
          <a:p>
            <a:r>
              <a:rPr lang="en-US" dirty="0"/>
              <a:t>for(</a:t>
            </a:r>
            <a:r>
              <a:rPr lang="en-US" dirty="0" err="1"/>
              <a:t>int</a:t>
            </a:r>
            <a:r>
              <a:rPr lang="en-US" dirty="0"/>
              <a:t> </a:t>
            </a:r>
            <a:r>
              <a:rPr lang="en-US" dirty="0" err="1"/>
              <a:t>i</a:t>
            </a:r>
            <a:r>
              <a:rPr lang="en-US" dirty="0"/>
              <a:t> = 0; </a:t>
            </a:r>
            <a:r>
              <a:rPr lang="en-US" dirty="0" err="1"/>
              <a:t>i</a:t>
            </a:r>
            <a:r>
              <a:rPr lang="en-US" dirty="0"/>
              <a:t> &lt; 10; </a:t>
            </a:r>
            <a:r>
              <a:rPr lang="en-US" dirty="0" err="1"/>
              <a:t>i</a:t>
            </a:r>
            <a:r>
              <a:rPr lang="en-US" dirty="0"/>
              <a:t>++) { </a:t>
            </a:r>
          </a:p>
          <a:p>
            <a:r>
              <a:rPr lang="en-US" dirty="0"/>
              <a:t>   </a:t>
            </a:r>
            <a:r>
              <a:rPr lang="en-US" dirty="0" err="1"/>
              <a:t>System.out.print</a:t>
            </a:r>
            <a:r>
              <a:rPr lang="en-US" dirty="0"/>
              <a:t>(</a:t>
            </a:r>
            <a:r>
              <a:rPr lang="en-US" dirty="0" err="1"/>
              <a:t>i</a:t>
            </a:r>
            <a:r>
              <a:rPr lang="en-US" dirty="0"/>
              <a:t> + " "); </a:t>
            </a:r>
          </a:p>
          <a:p>
            <a:r>
              <a:rPr lang="en-US" dirty="0"/>
              <a:t>} </a:t>
            </a:r>
          </a:p>
          <a:p>
            <a:endParaRPr lang="nl-NL" b="1" dirty="0">
              <a:cs typeface="Arial" panose="020B0604020202020204" pitchFamily="34" charset="0"/>
            </a:endParaRPr>
          </a:p>
          <a:p>
            <a:r>
              <a:rPr lang="nl-NL" b="1" dirty="0">
                <a:cs typeface="Arial" panose="020B0604020202020204" pitchFamily="34" charset="0"/>
              </a:rPr>
              <a:t>Syntax:</a:t>
            </a:r>
          </a:p>
          <a:p>
            <a:r>
              <a:rPr lang="en-US" dirty="0"/>
              <a:t>for(initialization; </a:t>
            </a:r>
            <a:r>
              <a:rPr lang="en-US" dirty="0" err="1"/>
              <a:t>booleanExpression</a:t>
            </a:r>
            <a:r>
              <a:rPr lang="en-US" dirty="0"/>
              <a:t>; </a:t>
            </a:r>
            <a:r>
              <a:rPr lang="en-US" dirty="0" err="1"/>
              <a:t>updateStatement</a:t>
            </a:r>
            <a:r>
              <a:rPr lang="en-US" dirty="0"/>
              <a:t>) { </a:t>
            </a:r>
          </a:p>
          <a:p>
            <a:r>
              <a:rPr lang="en-US" dirty="0"/>
              <a:t>   // body to execute</a:t>
            </a:r>
          </a:p>
          <a:p>
            <a:r>
              <a:rPr lang="nl-NL" dirty="0">
                <a:cs typeface="Arial" panose="020B0604020202020204" pitchFamily="34" charset="0"/>
              </a:rPr>
              <a:t>}</a:t>
            </a:r>
          </a:p>
        </p:txBody>
      </p:sp>
    </p:spTree>
    <p:extLst>
      <p:ext uri="{BB962C8B-B14F-4D97-AF65-F5344CB8AC3E}">
        <p14:creationId xmlns:p14="http://schemas.microsoft.com/office/powerpoint/2010/main" val="2525497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5</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457145" y="1472825"/>
            <a:ext cx="9417377" cy="369332"/>
          </a:xfrm>
          <a:prstGeom prst="rect">
            <a:avLst/>
          </a:prstGeom>
          <a:noFill/>
        </p:spPr>
        <p:txBody>
          <a:bodyPr wrap="square" rtlCol="0">
            <a:spAutoFit/>
          </a:bodyPr>
          <a:lstStyle/>
          <a:p>
            <a:r>
              <a:rPr lang="nl-NL" b="1" dirty="0" err="1">
                <a:latin typeface="Arial" panose="020B0604020202020204" pitchFamily="34" charset="0"/>
                <a:cs typeface="Arial" panose="020B0604020202020204" pitchFamily="34" charset="0"/>
              </a:rPr>
              <a:t>Function</a:t>
            </a:r>
            <a:r>
              <a:rPr lang="nl-NL" b="1" dirty="0">
                <a:latin typeface="Arial" panose="020B0604020202020204" pitchFamily="34" charset="0"/>
                <a:cs typeface="Arial" panose="020B0604020202020204" pitchFamily="34" charset="0"/>
              </a:rPr>
              <a:t> </a:t>
            </a:r>
            <a:r>
              <a:rPr lang="nl-NL" b="1" dirty="0" err="1">
                <a:latin typeface="Arial" panose="020B0604020202020204" pitchFamily="34" charset="0"/>
                <a:cs typeface="Arial" panose="020B0604020202020204" pitchFamily="34" charset="0"/>
              </a:rPr>
              <a:t>and</a:t>
            </a:r>
            <a:r>
              <a:rPr lang="nl-NL" b="1" dirty="0">
                <a:latin typeface="Arial" panose="020B0604020202020204" pitchFamily="34" charset="0"/>
                <a:cs typeface="Arial" panose="020B0604020202020204" pitchFamily="34" charset="0"/>
              </a:rPr>
              <a:t> default </a:t>
            </a:r>
            <a:r>
              <a:rPr lang="nl-NL" b="1" dirty="0" err="1">
                <a:latin typeface="Arial" panose="020B0604020202020204" pitchFamily="34" charset="0"/>
                <a:cs typeface="Arial" panose="020B0604020202020204" pitchFamily="34" charset="0"/>
              </a:rPr>
              <a:t>value</a:t>
            </a:r>
            <a:r>
              <a:rPr lang="nl-NL" b="1" dirty="0">
                <a:latin typeface="Arial" panose="020B0604020202020204" pitchFamily="34" charset="0"/>
                <a:cs typeface="Arial" panose="020B0604020202020204" pitchFamily="34" charset="0"/>
              </a:rPr>
              <a:t> of data types </a:t>
            </a:r>
            <a:endParaRPr lang="nl-NL"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05850" cy="369332"/>
          </a:xfrm>
          <a:prstGeom prst="rect">
            <a:avLst/>
          </a:prstGeom>
          <a:noFill/>
        </p:spPr>
        <p:txBody>
          <a:bodyPr wrap="none" rtlCol="0">
            <a:spAutoFit/>
          </a:bodyPr>
          <a:lstStyle/>
          <a:p>
            <a:r>
              <a:rPr lang="en-US" b="1" dirty="0"/>
              <a:t>1. OVERVIEW JAVA – DATA TYPES</a:t>
            </a:r>
          </a:p>
        </p:txBody>
      </p:sp>
      <p:pic>
        <p:nvPicPr>
          <p:cNvPr id="3" name="Picture 2">
            <a:extLst>
              <a:ext uri="{FF2B5EF4-FFF2-40B4-BE49-F238E27FC236}">
                <a16:creationId xmlns:a16="http://schemas.microsoft.com/office/drawing/2014/main" id="{25A86ABE-5E38-2246-8246-6AB815AB13EF}"/>
              </a:ext>
            </a:extLst>
          </p:cNvPr>
          <p:cNvPicPr>
            <a:picLocks noChangeAspect="1"/>
          </p:cNvPicPr>
          <p:nvPr/>
        </p:nvPicPr>
        <p:blipFill>
          <a:blip r:embed="rId3"/>
          <a:stretch>
            <a:fillRect/>
          </a:stretch>
        </p:blipFill>
        <p:spPr>
          <a:xfrm>
            <a:off x="2072349" y="2056448"/>
            <a:ext cx="6762731" cy="4307472"/>
          </a:xfrm>
          <a:prstGeom prst="rect">
            <a:avLst/>
          </a:prstGeom>
        </p:spPr>
      </p:pic>
    </p:spTree>
    <p:extLst>
      <p:ext uri="{BB962C8B-B14F-4D97-AF65-F5344CB8AC3E}">
        <p14:creationId xmlns:p14="http://schemas.microsoft.com/office/powerpoint/2010/main" val="333424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50</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440975" y="595770"/>
            <a:ext cx="4280339" cy="369332"/>
          </a:xfrm>
          <a:prstGeom prst="rect">
            <a:avLst/>
          </a:prstGeom>
          <a:noFill/>
        </p:spPr>
        <p:txBody>
          <a:bodyPr wrap="none" rtlCol="0">
            <a:spAutoFit/>
          </a:bodyPr>
          <a:lstStyle/>
          <a:p>
            <a:r>
              <a:rPr lang="en-US" b="1" dirty="0"/>
              <a:t>1. OVERVIEW JAVA – FLOW CONTROL</a:t>
            </a:r>
          </a:p>
        </p:txBody>
      </p:sp>
      <p:sp>
        <p:nvSpPr>
          <p:cNvPr id="8" name="Tekstvak 6">
            <a:extLst>
              <a:ext uri="{FF2B5EF4-FFF2-40B4-BE49-F238E27FC236}">
                <a16:creationId xmlns:a16="http://schemas.microsoft.com/office/drawing/2014/main" id="{A97BDFA1-1198-214C-9E40-EFC2B55537B4}"/>
              </a:ext>
            </a:extLst>
          </p:cNvPr>
          <p:cNvSpPr txBox="1"/>
          <p:nvPr/>
        </p:nvSpPr>
        <p:spPr>
          <a:xfrm>
            <a:off x="744821" y="1331957"/>
            <a:ext cx="10628671" cy="3416320"/>
          </a:xfrm>
          <a:prstGeom prst="rect">
            <a:avLst/>
          </a:prstGeom>
          <a:noFill/>
        </p:spPr>
        <p:txBody>
          <a:bodyPr wrap="square" rtlCol="0">
            <a:spAutoFit/>
          </a:bodyPr>
          <a:lstStyle/>
          <a:p>
            <a:r>
              <a:rPr lang="nl-NL" b="1" dirty="0"/>
              <a:t>For-</a:t>
            </a:r>
            <a:r>
              <a:rPr lang="nl-NL" b="1" dirty="0" err="1"/>
              <a:t>each</a:t>
            </a:r>
            <a:r>
              <a:rPr lang="nl-NL" b="1" dirty="0"/>
              <a:t>-loop:</a:t>
            </a:r>
          </a:p>
          <a:p>
            <a:endParaRPr lang="nl-NL" dirty="0"/>
          </a:p>
          <a:p>
            <a:r>
              <a:rPr lang="en-US" dirty="0"/>
              <a:t>Used to iterate over arrays or a collection of objects.</a:t>
            </a:r>
          </a:p>
          <a:p>
            <a:endParaRPr lang="en-US" dirty="0"/>
          </a:p>
          <a:p>
            <a:r>
              <a:rPr lang="en-US" dirty="0"/>
              <a:t>for(Person person: persons) { </a:t>
            </a:r>
          </a:p>
          <a:p>
            <a:r>
              <a:rPr lang="en-US" dirty="0"/>
              <a:t>   </a:t>
            </a:r>
            <a:r>
              <a:rPr lang="en-US" dirty="0" err="1"/>
              <a:t>System.out.print</a:t>
            </a:r>
            <a:r>
              <a:rPr lang="en-US" dirty="0"/>
              <a:t>(</a:t>
            </a:r>
            <a:r>
              <a:rPr lang="en-US" dirty="0" err="1"/>
              <a:t>person.getName</a:t>
            </a:r>
            <a:r>
              <a:rPr lang="en-US" dirty="0"/>
              <a:t>()); </a:t>
            </a:r>
          </a:p>
          <a:p>
            <a:r>
              <a:rPr lang="en-US" dirty="0"/>
              <a:t>} </a:t>
            </a:r>
          </a:p>
          <a:p>
            <a:endParaRPr lang="nl-NL" b="1" dirty="0">
              <a:cs typeface="Arial" panose="020B0604020202020204" pitchFamily="34" charset="0"/>
            </a:endParaRPr>
          </a:p>
          <a:p>
            <a:r>
              <a:rPr lang="nl-NL" b="1" dirty="0">
                <a:cs typeface="Arial" panose="020B0604020202020204" pitchFamily="34" charset="0"/>
              </a:rPr>
              <a:t>Syntax:</a:t>
            </a:r>
          </a:p>
          <a:p>
            <a:r>
              <a:rPr lang="en-US" dirty="0"/>
              <a:t>for(datatype instance : collection) { </a:t>
            </a:r>
          </a:p>
          <a:p>
            <a:r>
              <a:rPr lang="en-US" dirty="0"/>
              <a:t>   // body to execute</a:t>
            </a:r>
          </a:p>
          <a:p>
            <a:r>
              <a:rPr lang="nl-NL" dirty="0">
                <a:cs typeface="Arial" panose="020B0604020202020204" pitchFamily="34" charset="0"/>
              </a:rPr>
              <a:t>}</a:t>
            </a:r>
          </a:p>
        </p:txBody>
      </p:sp>
    </p:spTree>
    <p:extLst>
      <p:ext uri="{BB962C8B-B14F-4D97-AF65-F5344CB8AC3E}">
        <p14:creationId xmlns:p14="http://schemas.microsoft.com/office/powerpoint/2010/main" val="661441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51</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440975" y="595770"/>
            <a:ext cx="4280339" cy="369332"/>
          </a:xfrm>
          <a:prstGeom prst="rect">
            <a:avLst/>
          </a:prstGeom>
          <a:noFill/>
        </p:spPr>
        <p:txBody>
          <a:bodyPr wrap="none" rtlCol="0">
            <a:spAutoFit/>
          </a:bodyPr>
          <a:lstStyle/>
          <a:p>
            <a:r>
              <a:rPr lang="en-US" b="1" dirty="0"/>
              <a:t>1. OVERVIEW JAVA – FLOW CONTROL</a:t>
            </a:r>
          </a:p>
        </p:txBody>
      </p:sp>
      <p:sp>
        <p:nvSpPr>
          <p:cNvPr id="8" name="Tekstvak 6">
            <a:extLst>
              <a:ext uri="{FF2B5EF4-FFF2-40B4-BE49-F238E27FC236}">
                <a16:creationId xmlns:a16="http://schemas.microsoft.com/office/drawing/2014/main" id="{A97BDFA1-1198-214C-9E40-EFC2B55537B4}"/>
              </a:ext>
            </a:extLst>
          </p:cNvPr>
          <p:cNvSpPr txBox="1"/>
          <p:nvPr/>
        </p:nvSpPr>
        <p:spPr>
          <a:xfrm>
            <a:off x="744821" y="1331957"/>
            <a:ext cx="10628671" cy="3139321"/>
          </a:xfrm>
          <a:prstGeom prst="rect">
            <a:avLst/>
          </a:prstGeom>
          <a:noFill/>
        </p:spPr>
        <p:txBody>
          <a:bodyPr wrap="square" rtlCol="0">
            <a:spAutoFit/>
          </a:bodyPr>
          <a:lstStyle/>
          <a:p>
            <a:r>
              <a:rPr lang="nl-NL" b="1" dirty="0"/>
              <a:t>Break-statement</a:t>
            </a:r>
          </a:p>
          <a:p>
            <a:endParaRPr lang="nl-NL" dirty="0"/>
          </a:p>
          <a:p>
            <a:r>
              <a:rPr lang="en-US" dirty="0"/>
              <a:t>Used to stop the iteration when a certain condition is met</a:t>
            </a:r>
          </a:p>
          <a:p>
            <a:endParaRPr lang="en-US" dirty="0"/>
          </a:p>
          <a:p>
            <a:r>
              <a:rPr lang="en-US" dirty="0"/>
              <a:t>for(Person person: persons) { </a:t>
            </a:r>
          </a:p>
          <a:p>
            <a:r>
              <a:rPr lang="en-US" dirty="0"/>
              <a:t>   </a:t>
            </a:r>
            <a:r>
              <a:rPr lang="en-US" dirty="0" err="1"/>
              <a:t>System.out.print</a:t>
            </a:r>
            <a:r>
              <a:rPr lang="en-US" dirty="0"/>
              <a:t>(</a:t>
            </a:r>
            <a:r>
              <a:rPr lang="en-US" dirty="0" err="1"/>
              <a:t>person.getName</a:t>
            </a:r>
            <a:r>
              <a:rPr lang="en-US" dirty="0"/>
              <a:t>()); </a:t>
            </a:r>
          </a:p>
          <a:p>
            <a:r>
              <a:rPr lang="en-US" dirty="0"/>
              <a:t>   if (</a:t>
            </a:r>
            <a:r>
              <a:rPr lang="en-US" dirty="0" err="1"/>
              <a:t>person.getAge</a:t>
            </a:r>
            <a:r>
              <a:rPr lang="en-US" dirty="0"/>
              <a:t>() &gt; 25) {</a:t>
            </a:r>
          </a:p>
          <a:p>
            <a:r>
              <a:rPr lang="en-US" dirty="0"/>
              <a:t>      break;   </a:t>
            </a:r>
          </a:p>
          <a:p>
            <a:r>
              <a:rPr lang="en-US" dirty="0"/>
              <a:t>   }</a:t>
            </a:r>
          </a:p>
          <a:p>
            <a:r>
              <a:rPr lang="en-US" dirty="0"/>
              <a:t>} </a:t>
            </a:r>
          </a:p>
          <a:p>
            <a:endParaRPr lang="nl-NL" b="1" dirty="0">
              <a:cs typeface="Arial" panose="020B0604020202020204" pitchFamily="34" charset="0"/>
            </a:endParaRPr>
          </a:p>
        </p:txBody>
      </p:sp>
    </p:spTree>
    <p:extLst>
      <p:ext uri="{BB962C8B-B14F-4D97-AF65-F5344CB8AC3E}">
        <p14:creationId xmlns:p14="http://schemas.microsoft.com/office/powerpoint/2010/main" val="34904465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52</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440975" y="595770"/>
            <a:ext cx="4280339" cy="369332"/>
          </a:xfrm>
          <a:prstGeom prst="rect">
            <a:avLst/>
          </a:prstGeom>
          <a:noFill/>
        </p:spPr>
        <p:txBody>
          <a:bodyPr wrap="none" rtlCol="0">
            <a:spAutoFit/>
          </a:bodyPr>
          <a:lstStyle/>
          <a:p>
            <a:r>
              <a:rPr lang="en-US" b="1" dirty="0"/>
              <a:t>1. OVERVIEW JAVA – FLOW CONTROL</a:t>
            </a:r>
          </a:p>
        </p:txBody>
      </p:sp>
      <p:sp>
        <p:nvSpPr>
          <p:cNvPr id="8" name="Tekstvak 6">
            <a:extLst>
              <a:ext uri="{FF2B5EF4-FFF2-40B4-BE49-F238E27FC236}">
                <a16:creationId xmlns:a16="http://schemas.microsoft.com/office/drawing/2014/main" id="{A97BDFA1-1198-214C-9E40-EFC2B55537B4}"/>
              </a:ext>
            </a:extLst>
          </p:cNvPr>
          <p:cNvSpPr txBox="1"/>
          <p:nvPr/>
        </p:nvSpPr>
        <p:spPr>
          <a:xfrm>
            <a:off x="744821" y="1331957"/>
            <a:ext cx="10628671" cy="2862322"/>
          </a:xfrm>
          <a:prstGeom prst="rect">
            <a:avLst/>
          </a:prstGeom>
          <a:noFill/>
        </p:spPr>
        <p:txBody>
          <a:bodyPr wrap="square" rtlCol="0">
            <a:spAutoFit/>
          </a:bodyPr>
          <a:lstStyle/>
          <a:p>
            <a:r>
              <a:rPr lang="nl-NL" b="1" dirty="0"/>
              <a:t>Continue-statement</a:t>
            </a:r>
          </a:p>
          <a:p>
            <a:endParaRPr lang="nl-NL" dirty="0"/>
          </a:p>
          <a:p>
            <a:r>
              <a:rPr lang="en-US" dirty="0"/>
              <a:t>Used to proceed with the next element in the list (but stay in the loop)</a:t>
            </a:r>
          </a:p>
          <a:p>
            <a:endParaRPr lang="en-US" dirty="0"/>
          </a:p>
          <a:p>
            <a:r>
              <a:rPr lang="en-US" dirty="0"/>
              <a:t>for(Person person: persons) { </a:t>
            </a:r>
          </a:p>
          <a:p>
            <a:r>
              <a:rPr lang="en-US" dirty="0"/>
              <a:t>   if (</a:t>
            </a:r>
            <a:r>
              <a:rPr lang="en-US" dirty="0" err="1"/>
              <a:t>person.getAge</a:t>
            </a:r>
            <a:r>
              <a:rPr lang="en-US" dirty="0"/>
              <a:t>() &gt; 25) {</a:t>
            </a:r>
          </a:p>
          <a:p>
            <a:r>
              <a:rPr lang="en-US" dirty="0"/>
              <a:t>      continue;     // skips all persons older than 25</a:t>
            </a:r>
          </a:p>
          <a:p>
            <a:r>
              <a:rPr lang="en-US" dirty="0"/>
              <a:t>   }</a:t>
            </a:r>
          </a:p>
          <a:p>
            <a:r>
              <a:rPr lang="en-US" dirty="0"/>
              <a:t>} </a:t>
            </a:r>
          </a:p>
          <a:p>
            <a:endParaRPr lang="nl-NL" b="1" dirty="0">
              <a:cs typeface="Arial" panose="020B0604020202020204" pitchFamily="34" charset="0"/>
            </a:endParaRPr>
          </a:p>
        </p:txBody>
      </p:sp>
    </p:spTree>
    <p:extLst>
      <p:ext uri="{BB962C8B-B14F-4D97-AF65-F5344CB8AC3E}">
        <p14:creationId xmlns:p14="http://schemas.microsoft.com/office/powerpoint/2010/main" val="284445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6</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457145" y="1472825"/>
            <a:ext cx="9417377" cy="369332"/>
          </a:xfrm>
          <a:prstGeom prst="rect">
            <a:avLst/>
          </a:prstGeom>
          <a:noFill/>
        </p:spPr>
        <p:txBody>
          <a:bodyPr wrap="square" rtlCol="0">
            <a:spAutoFit/>
          </a:bodyPr>
          <a:lstStyle/>
          <a:p>
            <a:r>
              <a:rPr lang="nl-NL" b="1" dirty="0">
                <a:latin typeface="Arial" panose="020B0604020202020204" pitchFamily="34" charset="0"/>
                <a:cs typeface="Arial" panose="020B0604020202020204" pitchFamily="34" charset="0"/>
              </a:rPr>
              <a:t>Scope</a:t>
            </a:r>
            <a:endParaRPr lang="nl-NL"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05850" cy="369332"/>
          </a:xfrm>
          <a:prstGeom prst="rect">
            <a:avLst/>
          </a:prstGeom>
          <a:noFill/>
        </p:spPr>
        <p:txBody>
          <a:bodyPr wrap="none" rtlCol="0">
            <a:spAutoFit/>
          </a:bodyPr>
          <a:lstStyle/>
          <a:p>
            <a:r>
              <a:rPr lang="en-US" b="1" dirty="0"/>
              <a:t>1. OVERVIEW JAVA – DATA TYPES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837950"/>
            <a:ext cx="10628671" cy="3139321"/>
          </a:xfrm>
          <a:prstGeom prst="rect">
            <a:avLst/>
          </a:prstGeom>
          <a:noFill/>
        </p:spPr>
        <p:txBody>
          <a:bodyPr wrap="square" rtlCol="0">
            <a:spAutoFit/>
          </a:bodyPr>
          <a:lstStyle/>
          <a:p>
            <a:r>
              <a:rPr lang="nl-NL" dirty="0">
                <a:cs typeface="Arial" panose="020B0604020202020204" pitchFamily="34" charset="0"/>
              </a:rPr>
              <a:t>Variables </a:t>
            </a:r>
            <a:r>
              <a:rPr lang="nl-NL" dirty="0" err="1">
                <a:cs typeface="Arial" panose="020B0604020202020204" pitchFamily="34" charset="0"/>
              </a:rPr>
              <a:t>within</a:t>
            </a:r>
            <a:r>
              <a:rPr lang="nl-NL" dirty="0">
                <a:cs typeface="Arial" panose="020B0604020202020204" pitchFamily="34" charset="0"/>
              </a:rPr>
              <a:t> a Java class </a:t>
            </a:r>
            <a:r>
              <a:rPr lang="nl-NL" dirty="0" err="1">
                <a:cs typeface="Arial" panose="020B0604020202020204" pitchFamily="34" charset="0"/>
              </a:rPr>
              <a:t>can</a:t>
            </a:r>
            <a:r>
              <a:rPr lang="nl-NL" dirty="0">
                <a:cs typeface="Arial" panose="020B0604020202020204" pitchFamily="34" charset="0"/>
              </a:rPr>
              <a:t> have different scopes. </a:t>
            </a:r>
          </a:p>
          <a:p>
            <a:r>
              <a:rPr lang="en-US" dirty="0"/>
              <a:t>Scope of a variable is the part of the program where the variable is accessible. </a:t>
            </a:r>
            <a:endParaRPr lang="nl-NL" dirty="0">
              <a:cs typeface="Arial" panose="020B0604020202020204" pitchFamily="34" charset="0"/>
            </a:endParaRPr>
          </a:p>
          <a:p>
            <a:endParaRPr lang="nl-NL" dirty="0">
              <a:cs typeface="Arial" panose="020B0604020202020204" pitchFamily="34" charset="0"/>
            </a:endParaRPr>
          </a:p>
          <a:p>
            <a:r>
              <a:rPr lang="nl-NL" dirty="0" err="1">
                <a:cs typeface="Arial" panose="020B0604020202020204" pitchFamily="34" charset="0"/>
              </a:rPr>
              <a:t>Often</a:t>
            </a:r>
            <a:r>
              <a:rPr lang="nl-NL" dirty="0">
                <a:cs typeface="Arial" panose="020B0604020202020204" pitchFamily="34" charset="0"/>
              </a:rPr>
              <a:t> </a:t>
            </a:r>
            <a:r>
              <a:rPr lang="nl-NL" dirty="0" err="1">
                <a:cs typeface="Arial" panose="020B0604020202020204" pitchFamily="34" charset="0"/>
              </a:rPr>
              <a:t>declared</a:t>
            </a:r>
            <a:r>
              <a:rPr lang="nl-NL" dirty="0">
                <a:cs typeface="Arial" panose="020B0604020202020204" pitchFamily="34" charset="0"/>
              </a:rPr>
              <a:t> </a:t>
            </a:r>
            <a:r>
              <a:rPr lang="nl-NL" dirty="0" err="1">
                <a:cs typeface="Arial" panose="020B0604020202020204" pitchFamily="34" charset="0"/>
              </a:rPr>
              <a:t>within</a:t>
            </a:r>
            <a:r>
              <a:rPr lang="nl-NL" dirty="0">
                <a:cs typeface="Arial" panose="020B0604020202020204" pitchFamily="34" charset="0"/>
              </a:rPr>
              <a:t> a block, </a:t>
            </a:r>
            <a:r>
              <a:rPr lang="nl-NL" dirty="0" err="1">
                <a:cs typeface="Arial" panose="020B0604020202020204" pitchFamily="34" charset="0"/>
              </a:rPr>
              <a:t>usually</a:t>
            </a:r>
            <a:r>
              <a:rPr lang="nl-NL" dirty="0">
                <a:cs typeface="Arial" panose="020B0604020202020204" pitchFamily="34" charset="0"/>
              </a:rPr>
              <a:t> </a:t>
            </a:r>
            <a:r>
              <a:rPr lang="nl-NL" dirty="0" err="1">
                <a:cs typeface="Arial" panose="020B0604020202020204" pitchFamily="34" charset="0"/>
              </a:rPr>
              <a:t>between</a:t>
            </a:r>
            <a:r>
              <a:rPr lang="nl-NL" dirty="0">
                <a:cs typeface="Arial" panose="020B0604020202020204" pitchFamily="34" charset="0"/>
              </a:rPr>
              <a:t> { }, </a:t>
            </a:r>
            <a:r>
              <a:rPr lang="nl-NL" dirty="0" err="1">
                <a:cs typeface="Arial" panose="020B0604020202020204" pitchFamily="34" charset="0"/>
              </a:rPr>
              <a:t>the</a:t>
            </a:r>
            <a:r>
              <a:rPr lang="nl-NL" dirty="0">
                <a:cs typeface="Arial" panose="020B0604020202020204" pitchFamily="34" charset="0"/>
              </a:rPr>
              <a:t> </a:t>
            </a:r>
            <a:r>
              <a:rPr lang="nl-NL" dirty="0" err="1">
                <a:cs typeface="Arial" panose="020B0604020202020204" pitchFamily="34" charset="0"/>
              </a:rPr>
              <a:t>variable</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only</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dirty="0" err="1">
                <a:cs typeface="Arial" panose="020B0604020202020204" pitchFamily="34" charset="0"/>
              </a:rPr>
              <a:t>addressed</a:t>
            </a:r>
            <a:r>
              <a:rPr lang="nl-NL" dirty="0">
                <a:cs typeface="Arial" panose="020B0604020202020204" pitchFamily="34" charset="0"/>
              </a:rPr>
              <a:t> </a:t>
            </a:r>
            <a:r>
              <a:rPr lang="nl-NL" dirty="0" err="1">
                <a:cs typeface="Arial" panose="020B0604020202020204" pitchFamily="34" charset="0"/>
              </a:rPr>
              <a:t>there</a:t>
            </a:r>
            <a:r>
              <a:rPr lang="nl-NL" dirty="0">
                <a:cs typeface="Arial" panose="020B0604020202020204" pitchFamily="34" charset="0"/>
              </a:rPr>
              <a:t>.</a:t>
            </a:r>
          </a:p>
          <a:p>
            <a:endParaRPr lang="nl-NL" dirty="0">
              <a:cs typeface="Arial" panose="020B0604020202020204" pitchFamily="34" charset="0"/>
            </a:endParaRPr>
          </a:p>
          <a:p>
            <a:r>
              <a:rPr lang="nl-NL" dirty="0" err="1">
                <a:cs typeface="Arial" panose="020B0604020202020204" pitchFamily="34" charset="0"/>
              </a:rPr>
              <a:t>Several</a:t>
            </a:r>
            <a:r>
              <a:rPr lang="nl-NL" dirty="0">
                <a:cs typeface="Arial" panose="020B0604020202020204" pitchFamily="34" charset="0"/>
              </a:rPr>
              <a:t> scopes:</a:t>
            </a:r>
          </a:p>
          <a:p>
            <a:pPr marL="285750" indent="-285750">
              <a:buFontTx/>
              <a:buChar char="-"/>
            </a:pPr>
            <a:r>
              <a:rPr lang="nl-NL" dirty="0">
                <a:cs typeface="Arial" panose="020B0604020202020204" pitchFamily="34" charset="0"/>
              </a:rPr>
              <a:t>Class scope</a:t>
            </a:r>
          </a:p>
          <a:p>
            <a:pPr marL="285750" indent="-285750">
              <a:buFontTx/>
              <a:buChar char="-"/>
            </a:pPr>
            <a:r>
              <a:rPr lang="nl-NL" dirty="0">
                <a:cs typeface="Arial" panose="020B0604020202020204" pitchFamily="34" charset="0"/>
              </a:rPr>
              <a:t>Method level scope</a:t>
            </a:r>
          </a:p>
          <a:p>
            <a:pPr marL="285750" indent="-285750">
              <a:buFontTx/>
              <a:buChar char="-"/>
            </a:pPr>
            <a:r>
              <a:rPr lang="nl-NL" dirty="0">
                <a:cs typeface="Arial" panose="020B0604020202020204" pitchFamily="34" charset="0"/>
              </a:rPr>
              <a:t>Block scope</a:t>
            </a:r>
          </a:p>
          <a:p>
            <a:pPr marL="285750" indent="-285750">
              <a:buFontTx/>
              <a:buChar char="-"/>
            </a:pPr>
            <a:endParaRPr lang="nl-NL" dirty="0">
              <a:cs typeface="Arial" panose="020B0604020202020204" pitchFamily="34" charset="0"/>
            </a:endParaRPr>
          </a:p>
          <a:p>
            <a:r>
              <a:rPr lang="nl-NL" dirty="0">
                <a:cs typeface="Arial" panose="020B0604020202020204" pitchFamily="34" charset="0"/>
              </a:rPr>
              <a:t>See </a:t>
            </a:r>
            <a:r>
              <a:rPr lang="nl-NL" dirty="0" err="1">
                <a:cs typeface="Arial" panose="020B0604020202020204" pitchFamily="34" charset="0"/>
              </a:rPr>
              <a:t>example</a:t>
            </a:r>
            <a:r>
              <a:rPr lang="nl-NL" dirty="0">
                <a:cs typeface="Arial" panose="020B0604020202020204" pitchFamily="34" charset="0"/>
              </a:rPr>
              <a:t>.</a:t>
            </a:r>
          </a:p>
        </p:txBody>
      </p:sp>
    </p:spTree>
    <p:extLst>
      <p:ext uri="{BB962C8B-B14F-4D97-AF65-F5344CB8AC3E}">
        <p14:creationId xmlns:p14="http://schemas.microsoft.com/office/powerpoint/2010/main" val="370278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7</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736920" cy="369332"/>
          </a:xfrm>
          <a:prstGeom prst="rect">
            <a:avLst/>
          </a:prstGeom>
          <a:noFill/>
        </p:spPr>
        <p:txBody>
          <a:bodyPr wrap="none" rtlCol="0">
            <a:spAutoFit/>
          </a:bodyPr>
          <a:lstStyle/>
          <a:p>
            <a:r>
              <a:rPr lang="en-US" b="1" dirty="0"/>
              <a:t>1. OVERVIEW JAVA - KEYWORDS</a:t>
            </a:r>
          </a:p>
        </p:txBody>
      </p:sp>
      <p:pic>
        <p:nvPicPr>
          <p:cNvPr id="5" name="Picture 4">
            <a:extLst>
              <a:ext uri="{FF2B5EF4-FFF2-40B4-BE49-F238E27FC236}">
                <a16:creationId xmlns:a16="http://schemas.microsoft.com/office/drawing/2014/main" id="{6AFADE0E-0DC2-7441-B2E2-836D16ADB7AC}"/>
              </a:ext>
            </a:extLst>
          </p:cNvPr>
          <p:cNvPicPr>
            <a:picLocks noChangeAspect="1"/>
          </p:cNvPicPr>
          <p:nvPr/>
        </p:nvPicPr>
        <p:blipFill>
          <a:blip r:embed="rId3"/>
          <a:stretch>
            <a:fillRect/>
          </a:stretch>
        </p:blipFill>
        <p:spPr>
          <a:xfrm>
            <a:off x="3908831" y="3002692"/>
            <a:ext cx="6609033" cy="3657133"/>
          </a:xfrm>
          <a:prstGeom prst="rect">
            <a:avLst/>
          </a:prstGeom>
        </p:spPr>
      </p:pic>
      <p:sp>
        <p:nvSpPr>
          <p:cNvPr id="8" name="TextBox 7">
            <a:extLst>
              <a:ext uri="{FF2B5EF4-FFF2-40B4-BE49-F238E27FC236}">
                <a16:creationId xmlns:a16="http://schemas.microsoft.com/office/drawing/2014/main" id="{9B82211D-AC94-7F46-8A72-893038B12B02}"/>
              </a:ext>
            </a:extLst>
          </p:cNvPr>
          <p:cNvSpPr txBox="1"/>
          <p:nvPr/>
        </p:nvSpPr>
        <p:spPr>
          <a:xfrm>
            <a:off x="395361" y="1613428"/>
            <a:ext cx="10653879" cy="1477328"/>
          </a:xfrm>
          <a:prstGeom prst="rect">
            <a:avLst/>
          </a:prstGeom>
          <a:noFill/>
        </p:spPr>
        <p:txBody>
          <a:bodyPr wrap="none" rtlCol="0">
            <a:spAutoFit/>
          </a:bodyPr>
          <a:lstStyle/>
          <a:p>
            <a:r>
              <a:rPr lang="en-US" dirty="0"/>
              <a:t>In the </a:t>
            </a:r>
            <a:r>
              <a:rPr lang="en-US" b="1" dirty="0"/>
              <a:t>Java</a:t>
            </a:r>
            <a:r>
              <a:rPr lang="en-US" dirty="0"/>
              <a:t> programming language, a </a:t>
            </a:r>
            <a:r>
              <a:rPr lang="en-US" b="1" dirty="0"/>
              <a:t>keyword</a:t>
            </a:r>
            <a:r>
              <a:rPr lang="en-US" dirty="0"/>
              <a:t> is one of 50 reserved words that have a </a:t>
            </a:r>
          </a:p>
          <a:p>
            <a:r>
              <a:rPr lang="en-US" dirty="0"/>
              <a:t>predefined meaning in the language; </a:t>
            </a:r>
          </a:p>
          <a:p>
            <a:endParaRPr lang="en-US" dirty="0"/>
          </a:p>
          <a:p>
            <a:r>
              <a:rPr lang="en-US" dirty="0"/>
              <a:t>Because of this, programmers cannot use </a:t>
            </a:r>
            <a:r>
              <a:rPr lang="en-US" b="1" dirty="0"/>
              <a:t>keywords</a:t>
            </a:r>
            <a:r>
              <a:rPr lang="en-US" dirty="0"/>
              <a:t> as names for variables, methods, classes, </a:t>
            </a:r>
          </a:p>
          <a:p>
            <a:r>
              <a:rPr lang="en-US" dirty="0"/>
              <a:t>or as any other identifier.</a:t>
            </a:r>
          </a:p>
        </p:txBody>
      </p:sp>
    </p:spTree>
    <p:extLst>
      <p:ext uri="{BB962C8B-B14F-4D97-AF65-F5344CB8AC3E}">
        <p14:creationId xmlns:p14="http://schemas.microsoft.com/office/powerpoint/2010/main" val="23820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8</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736920" cy="369332"/>
          </a:xfrm>
          <a:prstGeom prst="rect">
            <a:avLst/>
          </a:prstGeom>
          <a:noFill/>
        </p:spPr>
        <p:txBody>
          <a:bodyPr wrap="none" rtlCol="0">
            <a:spAutoFit/>
          </a:bodyPr>
          <a:lstStyle/>
          <a:p>
            <a:r>
              <a:rPr lang="en-US" b="1" dirty="0"/>
              <a:t>1. OVERVIEW JAVA - KEYWORDS</a:t>
            </a:r>
          </a:p>
        </p:txBody>
      </p:sp>
      <p:sp>
        <p:nvSpPr>
          <p:cNvPr id="8" name="TextBox 7">
            <a:extLst>
              <a:ext uri="{FF2B5EF4-FFF2-40B4-BE49-F238E27FC236}">
                <a16:creationId xmlns:a16="http://schemas.microsoft.com/office/drawing/2014/main" id="{9B82211D-AC94-7F46-8A72-893038B12B02}"/>
              </a:ext>
            </a:extLst>
          </p:cNvPr>
          <p:cNvSpPr txBox="1"/>
          <p:nvPr/>
        </p:nvSpPr>
        <p:spPr>
          <a:xfrm>
            <a:off x="395361" y="1613428"/>
            <a:ext cx="11022569" cy="923330"/>
          </a:xfrm>
          <a:prstGeom prst="rect">
            <a:avLst/>
          </a:prstGeom>
          <a:noFill/>
        </p:spPr>
        <p:txBody>
          <a:bodyPr wrap="none" rtlCol="0">
            <a:spAutoFit/>
          </a:bodyPr>
          <a:lstStyle/>
          <a:p>
            <a:r>
              <a:rPr lang="en-US" dirty="0"/>
              <a:t>The compiler will complain when using one of the reserved keywords. The reserved keywords can</a:t>
            </a:r>
          </a:p>
          <a:p>
            <a:r>
              <a:rPr lang="en-US" dirty="0"/>
              <a:t>be grouped to have a better understanding:</a:t>
            </a:r>
          </a:p>
          <a:p>
            <a:endParaRPr lang="en-US" dirty="0"/>
          </a:p>
        </p:txBody>
      </p:sp>
      <p:pic>
        <p:nvPicPr>
          <p:cNvPr id="7" name="Picture 6">
            <a:extLst>
              <a:ext uri="{FF2B5EF4-FFF2-40B4-BE49-F238E27FC236}">
                <a16:creationId xmlns:a16="http://schemas.microsoft.com/office/drawing/2014/main" id="{71A04228-6235-D14D-874A-D2593100E566}"/>
              </a:ext>
            </a:extLst>
          </p:cNvPr>
          <p:cNvPicPr>
            <a:picLocks noChangeAspect="1"/>
          </p:cNvPicPr>
          <p:nvPr/>
        </p:nvPicPr>
        <p:blipFill>
          <a:blip r:embed="rId3"/>
          <a:stretch>
            <a:fillRect/>
          </a:stretch>
        </p:blipFill>
        <p:spPr>
          <a:xfrm>
            <a:off x="2286000" y="2536758"/>
            <a:ext cx="8534400" cy="3632200"/>
          </a:xfrm>
          <a:prstGeom prst="rect">
            <a:avLst/>
          </a:prstGeom>
        </p:spPr>
      </p:pic>
    </p:spTree>
    <p:extLst>
      <p:ext uri="{BB962C8B-B14F-4D97-AF65-F5344CB8AC3E}">
        <p14:creationId xmlns:p14="http://schemas.microsoft.com/office/powerpoint/2010/main" val="283585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9</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464410" cy="369332"/>
          </a:xfrm>
          <a:prstGeom prst="rect">
            <a:avLst/>
          </a:prstGeom>
          <a:noFill/>
        </p:spPr>
        <p:txBody>
          <a:bodyPr wrap="none" rtlCol="0">
            <a:spAutoFit/>
          </a:bodyPr>
          <a:lstStyle/>
          <a:p>
            <a:r>
              <a:rPr lang="en-US" b="1" dirty="0"/>
              <a:t>1. OVERVIEW JAVA – CLASSES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568262"/>
            <a:ext cx="10628671" cy="3970318"/>
          </a:xfrm>
          <a:prstGeom prst="rect">
            <a:avLst/>
          </a:prstGeom>
          <a:noFill/>
        </p:spPr>
        <p:txBody>
          <a:bodyPr wrap="square" rtlCol="0">
            <a:spAutoFit/>
          </a:bodyPr>
          <a:lstStyle/>
          <a:p>
            <a:r>
              <a:rPr lang="en-US" dirty="0"/>
              <a:t>In Java programs, classes are the basic building blocks. When defining a </a:t>
            </a:r>
            <a:r>
              <a:rPr lang="en-US" i="1" dirty="0"/>
              <a:t>class</a:t>
            </a:r>
            <a:r>
              <a:rPr lang="en-US" dirty="0"/>
              <a:t>, you describe all the parts and characteristics of one of those building blocks. </a:t>
            </a:r>
          </a:p>
          <a:p>
            <a:endParaRPr lang="en-US" dirty="0"/>
          </a:p>
          <a:p>
            <a:r>
              <a:rPr lang="en-US" dirty="0"/>
              <a:t>A class is a definition contained in a file with the .java extension.</a:t>
            </a:r>
          </a:p>
          <a:p>
            <a:r>
              <a:rPr lang="en-US" dirty="0"/>
              <a:t>Often each class resides in it’s own file, however it is also possible to create a new class in an existing class-file. These classes are called inner-classes and are often used when we need to group some data which only is needed in the outer-class.</a:t>
            </a:r>
          </a:p>
          <a:p>
            <a:endParaRPr lang="en-US" dirty="0"/>
          </a:p>
          <a:p>
            <a:r>
              <a:rPr lang="en-US" dirty="0"/>
              <a:t>See example for inner class.</a:t>
            </a:r>
          </a:p>
          <a:p>
            <a:endParaRPr lang="en-US" dirty="0"/>
          </a:p>
          <a:p>
            <a:r>
              <a:rPr lang="en-US" dirty="0"/>
              <a:t>There’s a big difference between a class and a object (instance).</a:t>
            </a:r>
          </a:p>
          <a:p>
            <a:r>
              <a:rPr lang="en-US" dirty="0"/>
              <a:t>A </a:t>
            </a:r>
            <a:r>
              <a:rPr lang="en-US" b="1" dirty="0"/>
              <a:t>class</a:t>
            </a:r>
            <a:r>
              <a:rPr lang="en-US" dirty="0"/>
              <a:t> is a definition of the data, contained in a file. There is always </a:t>
            </a:r>
            <a:r>
              <a:rPr lang="en-US" b="1" dirty="0"/>
              <a:t>1 </a:t>
            </a:r>
            <a:r>
              <a:rPr lang="en-US" dirty="0"/>
              <a:t>class.</a:t>
            </a:r>
          </a:p>
          <a:p>
            <a:r>
              <a:rPr lang="en-US" dirty="0"/>
              <a:t>An </a:t>
            </a:r>
            <a:r>
              <a:rPr lang="en-US" b="1" dirty="0"/>
              <a:t>object</a:t>
            </a:r>
            <a:r>
              <a:rPr lang="en-US" dirty="0"/>
              <a:t> is a concrete example of a class. There can be multiple objects.</a:t>
            </a:r>
          </a:p>
          <a:p>
            <a:endParaRPr lang="nl-NL" dirty="0">
              <a:cs typeface="Arial" panose="020B0604020202020204" pitchFamily="34" charset="0"/>
            </a:endParaRPr>
          </a:p>
        </p:txBody>
      </p:sp>
    </p:spTree>
    <p:extLst>
      <p:ext uri="{BB962C8B-B14F-4D97-AF65-F5344CB8AC3E}">
        <p14:creationId xmlns:p14="http://schemas.microsoft.com/office/powerpoint/2010/main" val="1290598329"/>
      </p:ext>
    </p:extLst>
  </p:cSld>
  <p:clrMapOvr>
    <a:masterClrMapping/>
  </p:clrMapOvr>
</p:sld>
</file>

<file path=ppt/theme/theme1.xml><?xml version="1.0" encoding="utf-8"?>
<a:theme xmlns:a="http://schemas.openxmlformats.org/drawingml/2006/main" name="Condensspoor">
  <a:themeElements>
    <a:clrScheme name="Condensspo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Condensspo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densspo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{4648E529-F4EE-644D-997D-F00413EED351}tf10001079</Template>
  <TotalTime>8712</TotalTime>
  <Words>2897</Words>
  <Application>Microsoft Macintosh PowerPoint</Application>
  <PresentationFormat>Widescreen</PresentationFormat>
  <Paragraphs>555</Paragraphs>
  <Slides>52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Century Gothic</vt:lpstr>
      <vt:lpstr>Condensspoor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M.R. Aalten</dc:creator>
  <cp:lastModifiedBy>Richard Aalten</cp:lastModifiedBy>
  <cp:revision>60</cp:revision>
  <dcterms:created xsi:type="dcterms:W3CDTF">2018-09-12T18:51:04Z</dcterms:created>
  <dcterms:modified xsi:type="dcterms:W3CDTF">2018-10-16T18:24:15Z</dcterms:modified>
</cp:coreProperties>
</file>