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71" r:id="rId12"/>
    <p:sldId id="269" r:id="rId13"/>
    <p:sldId id="275" r:id="rId14"/>
    <p:sldId id="279" r:id="rId15"/>
    <p:sldId id="278" r:id="rId16"/>
    <p:sldId id="280" r:id="rId17"/>
    <p:sldId id="281" r:id="rId18"/>
    <p:sldId id="310" r:id="rId19"/>
    <p:sldId id="276" r:id="rId20"/>
    <p:sldId id="282" r:id="rId21"/>
    <p:sldId id="283" r:id="rId22"/>
    <p:sldId id="284" r:id="rId23"/>
    <p:sldId id="285" r:id="rId24"/>
    <p:sldId id="286" r:id="rId25"/>
    <p:sldId id="308"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7" r:id="rId39"/>
    <p:sldId id="300" r:id="rId40"/>
    <p:sldId id="301" r:id="rId41"/>
    <p:sldId id="302" r:id="rId42"/>
    <p:sldId id="303" r:id="rId43"/>
    <p:sldId id="304" r:id="rId44"/>
    <p:sldId id="305"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4C1410-239D-4C3B-800B-D2FB69794EB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179441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4C1410-239D-4C3B-800B-D2FB69794EB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26803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4C1410-239D-4C3B-800B-D2FB69794EB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192152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4C1410-239D-4C3B-800B-D2FB69794EB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292909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4C1410-239D-4C3B-800B-D2FB69794EB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362107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4C1410-239D-4C3B-800B-D2FB69794EB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105981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4C1410-239D-4C3B-800B-D2FB69794EB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154518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4C1410-239D-4C3B-800B-D2FB69794EB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94087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C1410-239D-4C3B-800B-D2FB69794EB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361508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4C1410-239D-4C3B-800B-D2FB69794EB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233860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4C1410-239D-4C3B-800B-D2FB69794EB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E9151-7B0B-4C8C-A12C-F5EDD04A01EF}" type="slidenum">
              <a:rPr lang="en-US" smtClean="0"/>
              <a:t>‹#›</a:t>
            </a:fld>
            <a:endParaRPr lang="en-US"/>
          </a:p>
        </p:txBody>
      </p:sp>
    </p:spTree>
    <p:extLst>
      <p:ext uri="{BB962C8B-B14F-4D97-AF65-F5344CB8AC3E}">
        <p14:creationId xmlns:p14="http://schemas.microsoft.com/office/powerpoint/2010/main" val="148069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C1410-239D-4C3B-800B-D2FB69794EB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E9151-7B0B-4C8C-A12C-F5EDD04A01EF}" type="slidenum">
              <a:rPr lang="en-US" smtClean="0"/>
              <a:t>‹#›</a:t>
            </a:fld>
            <a:endParaRPr lang="en-US"/>
          </a:p>
        </p:txBody>
      </p:sp>
    </p:spTree>
    <p:extLst>
      <p:ext uri="{BB962C8B-B14F-4D97-AF65-F5344CB8AC3E}">
        <p14:creationId xmlns:p14="http://schemas.microsoft.com/office/powerpoint/2010/main" val="296326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364" y="1786199"/>
            <a:ext cx="10422835" cy="1628889"/>
          </a:xfrm>
        </p:spPr>
        <p:txBody>
          <a:bodyPr>
            <a:normAutofit/>
          </a:bodyPr>
          <a:lstStyle/>
          <a:p>
            <a:r>
              <a:rPr lang="en-US" b="1" dirty="0"/>
              <a:t>Teknik </a:t>
            </a:r>
            <a:r>
              <a:rPr lang="en-US" b="1" dirty="0" err="1"/>
              <a:t>Penulisan</a:t>
            </a:r>
            <a:r>
              <a:rPr lang="en-US" b="1" dirty="0"/>
              <a:t> </a:t>
            </a:r>
            <a:r>
              <a:rPr lang="en-US" b="1" dirty="0" err="1"/>
              <a:t>Karya</a:t>
            </a:r>
            <a:r>
              <a:rPr lang="en-US" b="1" dirty="0"/>
              <a:t> </a:t>
            </a:r>
            <a:r>
              <a:rPr lang="en-US" b="1" dirty="0" err="1"/>
              <a:t>Tulis</a:t>
            </a:r>
            <a:r>
              <a:rPr lang="en-US" b="1" dirty="0"/>
              <a:t> </a:t>
            </a:r>
            <a:r>
              <a:rPr lang="en-US" b="1" dirty="0" err="1"/>
              <a:t>Ilmiah</a:t>
            </a:r>
            <a:endParaRPr lang="en-US" sz="4000" b="1" dirty="0"/>
          </a:p>
        </p:txBody>
      </p:sp>
      <p:sp>
        <p:nvSpPr>
          <p:cNvPr id="3" name="Subtitle 2"/>
          <p:cNvSpPr>
            <a:spLocks noGrp="1"/>
          </p:cNvSpPr>
          <p:nvPr>
            <p:ph type="subTitle" idx="1"/>
          </p:nvPr>
        </p:nvSpPr>
        <p:spPr>
          <a:xfrm>
            <a:off x="1807029" y="4220085"/>
            <a:ext cx="9144000" cy="839334"/>
          </a:xfrm>
        </p:spPr>
        <p:txBody>
          <a:bodyPr/>
          <a:lstStyle/>
          <a:p>
            <a:r>
              <a:rPr lang="en-US" dirty="0" err="1"/>
              <a:t>Oleh</a:t>
            </a:r>
            <a:r>
              <a:rPr lang="en-US" dirty="0"/>
              <a:t>: Rinaldi </a:t>
            </a:r>
            <a:r>
              <a:rPr lang="en-US" dirty="0" err="1"/>
              <a:t>Munir</a:t>
            </a:r>
            <a:endParaRPr lang="en-US" dirty="0"/>
          </a:p>
        </p:txBody>
      </p:sp>
      <p:sp>
        <p:nvSpPr>
          <p:cNvPr id="4" name="Slide Number Placeholder 3"/>
          <p:cNvSpPr>
            <a:spLocks noGrp="1"/>
          </p:cNvSpPr>
          <p:nvPr>
            <p:ph type="sldNum" sz="quarter" idx="12"/>
          </p:nvPr>
        </p:nvSpPr>
        <p:spPr/>
        <p:txBody>
          <a:bodyPr/>
          <a:lstStyle/>
          <a:p>
            <a:fld id="{E4E7C2C7-7A76-48F6-93D3-F30D38E64B4E}" type="slidenum">
              <a:rPr lang="en-US" smtClean="0"/>
              <a:t>1</a:t>
            </a:fld>
            <a:endParaRPr lang="en-US"/>
          </a:p>
        </p:txBody>
      </p:sp>
      <p:pic>
        <p:nvPicPr>
          <p:cNvPr id="1026" name="Picture 2" descr="Hasil gambar untuk jurn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343" y="3897575"/>
            <a:ext cx="4158796" cy="293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8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lnSpcReduction="10000"/>
          </a:bodyPr>
          <a:lstStyle/>
          <a:p>
            <a:r>
              <a:rPr lang="en-US" sz="2400" dirty="0" err="1"/>
              <a:t>Setelah</a:t>
            </a:r>
            <a:r>
              <a:rPr lang="en-US" sz="2400" dirty="0"/>
              <a:t> </a:t>
            </a:r>
            <a:r>
              <a:rPr lang="en-US" sz="2400" dirty="0" err="1"/>
              <a:t>membaca</a:t>
            </a:r>
            <a:r>
              <a:rPr lang="en-US" sz="2400" dirty="0"/>
              <a:t> </a:t>
            </a:r>
            <a:r>
              <a:rPr lang="en-US" sz="2400" dirty="0" err="1"/>
              <a:t>judul</a:t>
            </a:r>
            <a:r>
              <a:rPr lang="en-US" sz="2400" dirty="0"/>
              <a:t>, </a:t>
            </a:r>
            <a:r>
              <a:rPr lang="en-US" sz="2400" dirty="0" err="1"/>
              <a:t>maka</a:t>
            </a:r>
            <a:r>
              <a:rPr lang="en-US" sz="2400" dirty="0"/>
              <a:t> </a:t>
            </a:r>
            <a:r>
              <a:rPr lang="en-US" sz="2400" dirty="0" err="1"/>
              <a:t>abstrak</a:t>
            </a:r>
            <a:r>
              <a:rPr lang="en-US" sz="2400" dirty="0"/>
              <a:t> </a:t>
            </a:r>
            <a:r>
              <a:rPr lang="en-US" sz="2400" dirty="0" err="1"/>
              <a:t>adalah</a:t>
            </a:r>
            <a:r>
              <a:rPr lang="en-US" sz="2400" dirty="0"/>
              <a:t> </a:t>
            </a:r>
            <a:r>
              <a:rPr lang="en-US" sz="2400" dirty="0" err="1"/>
              <a:t>bagian</a:t>
            </a:r>
            <a:r>
              <a:rPr lang="en-US" sz="2400" dirty="0"/>
              <a:t> </a:t>
            </a:r>
            <a:r>
              <a:rPr lang="en-US" sz="2400" dirty="0" err="1"/>
              <a:t>selanjutnya</a:t>
            </a:r>
            <a:r>
              <a:rPr lang="en-US" sz="2400" dirty="0"/>
              <a:t> yang </a:t>
            </a:r>
            <a:r>
              <a:rPr lang="en-US" sz="2400" dirty="0" err="1"/>
              <a:t>menentukan</a:t>
            </a:r>
            <a:r>
              <a:rPr lang="en-US" sz="2400" dirty="0"/>
              <a:t> </a:t>
            </a:r>
            <a:r>
              <a:rPr lang="en-US" sz="2400" dirty="0" err="1"/>
              <a:t>bagi</a:t>
            </a:r>
            <a:r>
              <a:rPr lang="en-US" sz="2400" dirty="0"/>
              <a:t> </a:t>
            </a:r>
            <a:r>
              <a:rPr lang="en-US" sz="2400" dirty="0" err="1"/>
              <a:t>pembaca</a:t>
            </a:r>
            <a:r>
              <a:rPr lang="en-US" sz="2400" dirty="0"/>
              <a:t> </a:t>
            </a:r>
            <a:r>
              <a:rPr lang="en-US" sz="2400" dirty="0" err="1"/>
              <a:t>apakah</a:t>
            </a:r>
            <a:r>
              <a:rPr lang="en-US" sz="2400" dirty="0"/>
              <a:t> </a:t>
            </a:r>
            <a:r>
              <a:rPr lang="en-US" sz="2400" dirty="0" err="1"/>
              <a:t>tertarik</a:t>
            </a:r>
            <a:r>
              <a:rPr lang="en-US" sz="2400" dirty="0"/>
              <a:t> </a:t>
            </a:r>
            <a:r>
              <a:rPr lang="en-US" sz="2400" dirty="0" err="1"/>
              <a:t>membaca</a:t>
            </a:r>
            <a:r>
              <a:rPr lang="en-US" sz="2400" dirty="0"/>
              <a:t> </a:t>
            </a:r>
            <a:r>
              <a:rPr lang="en-US" sz="2400" dirty="0" err="1"/>
              <a:t>makalah</a:t>
            </a:r>
            <a:r>
              <a:rPr lang="en-US" sz="2400" dirty="0"/>
              <a:t> </a:t>
            </a:r>
            <a:r>
              <a:rPr lang="en-US" sz="2400" dirty="0" err="1"/>
              <a:t>atau</a:t>
            </a:r>
            <a:r>
              <a:rPr lang="en-US" sz="2400" dirty="0"/>
              <a:t> </a:t>
            </a:r>
            <a:r>
              <a:rPr lang="en-US" sz="2400" dirty="0" err="1"/>
              <a:t>dilewatkan</a:t>
            </a:r>
            <a:r>
              <a:rPr lang="en-US" sz="2400" dirty="0"/>
              <a:t> </a:t>
            </a:r>
            <a:r>
              <a:rPr lang="en-US" sz="2400" dirty="0" err="1"/>
              <a:t>saja</a:t>
            </a:r>
            <a:r>
              <a:rPr lang="en-US" sz="2400" dirty="0"/>
              <a:t>.</a:t>
            </a:r>
          </a:p>
          <a:p>
            <a:r>
              <a:rPr lang="en-US" sz="2400" dirty="0" err="1"/>
              <a:t>Abstrak</a:t>
            </a:r>
            <a:r>
              <a:rPr lang="en-US" sz="2400" dirty="0"/>
              <a:t> </a:t>
            </a:r>
            <a:r>
              <a:rPr lang="en-US" sz="2400" dirty="0" err="1"/>
              <a:t>berisi</a:t>
            </a:r>
            <a:r>
              <a:rPr lang="en-US" sz="2400" dirty="0"/>
              <a:t> </a:t>
            </a:r>
            <a:r>
              <a:rPr lang="en-US" sz="2400" dirty="0" err="1"/>
              <a:t>ringkasan</a:t>
            </a:r>
            <a:r>
              <a:rPr lang="en-US" sz="2400" dirty="0"/>
              <a:t> </a:t>
            </a:r>
            <a:r>
              <a:rPr lang="en-US" sz="2400" dirty="0" err="1"/>
              <a:t>makalah</a:t>
            </a:r>
            <a:r>
              <a:rPr lang="en-US" sz="2400" dirty="0"/>
              <a:t> yang </a:t>
            </a:r>
            <a:r>
              <a:rPr lang="en-US" sz="2400" dirty="0" err="1"/>
              <a:t>lebih</a:t>
            </a:r>
            <a:r>
              <a:rPr lang="en-US" sz="2400" dirty="0"/>
              <a:t> </a:t>
            </a:r>
            <a:r>
              <a:rPr lang="en-US" sz="2400" dirty="0" err="1"/>
              <a:t>lengkap</a:t>
            </a:r>
            <a:r>
              <a:rPr lang="en-US" sz="2400" dirty="0"/>
              <a:t> </a:t>
            </a:r>
            <a:r>
              <a:rPr lang="en-US" sz="2400" dirty="0" err="1"/>
              <a:t>daripada</a:t>
            </a:r>
            <a:r>
              <a:rPr lang="en-US" sz="2400" dirty="0"/>
              <a:t> </a:t>
            </a:r>
            <a:r>
              <a:rPr lang="en-US" sz="2400" dirty="0" err="1"/>
              <a:t>judul</a:t>
            </a:r>
            <a:r>
              <a:rPr lang="en-US" sz="2400" dirty="0"/>
              <a:t>, </a:t>
            </a:r>
            <a:r>
              <a:rPr lang="en-US" sz="2400" dirty="0" err="1"/>
              <a:t>panjangnya</a:t>
            </a:r>
            <a:r>
              <a:rPr lang="en-US" sz="2400" dirty="0"/>
              <a:t> max 200 kata </a:t>
            </a:r>
            <a:r>
              <a:rPr lang="en-US" sz="2400" dirty="0" err="1"/>
              <a:t>dan</a:t>
            </a:r>
            <a:r>
              <a:rPr lang="en-US" sz="2400" dirty="0"/>
              <a:t> </a:t>
            </a:r>
            <a:r>
              <a:rPr lang="en-US" sz="2400" dirty="0" err="1"/>
              <a:t>ditulis</a:t>
            </a:r>
            <a:r>
              <a:rPr lang="en-US" sz="2400" dirty="0"/>
              <a:t> </a:t>
            </a:r>
            <a:r>
              <a:rPr lang="en-US" sz="2400" dirty="0" err="1"/>
              <a:t>dalam</a:t>
            </a:r>
            <a:r>
              <a:rPr lang="en-US" sz="2400" dirty="0"/>
              <a:t> </a:t>
            </a:r>
            <a:r>
              <a:rPr lang="en-US" sz="2400" dirty="0" err="1"/>
              <a:t>satu</a:t>
            </a:r>
            <a:r>
              <a:rPr lang="en-US" sz="2400" dirty="0"/>
              <a:t> paragraph </a:t>
            </a:r>
            <a:r>
              <a:rPr lang="en-US" sz="2400" dirty="0" err="1"/>
              <a:t>saja</a:t>
            </a:r>
            <a:r>
              <a:rPr lang="en-US" sz="2400" dirty="0"/>
              <a:t>.</a:t>
            </a:r>
          </a:p>
          <a:p>
            <a:r>
              <a:rPr lang="en-US" sz="2400" dirty="0"/>
              <a:t> </a:t>
            </a:r>
            <a:r>
              <a:rPr lang="en-US" sz="2400" dirty="0" err="1"/>
              <a:t>Abstrak</a:t>
            </a:r>
            <a:r>
              <a:rPr lang="en-US" sz="2400" dirty="0"/>
              <a:t> </a:t>
            </a:r>
            <a:r>
              <a:rPr lang="en-US" sz="2400" dirty="0" err="1"/>
              <a:t>berisi</a:t>
            </a:r>
            <a:r>
              <a:rPr lang="en-US" sz="2400" dirty="0"/>
              <a:t>:</a:t>
            </a:r>
          </a:p>
          <a:p>
            <a:pPr marL="0" indent="0">
              <a:buNone/>
            </a:pPr>
            <a:r>
              <a:rPr lang="en-US" sz="2400" dirty="0"/>
              <a:t>     - </a:t>
            </a:r>
            <a:r>
              <a:rPr lang="en-US" sz="2400" dirty="0" err="1"/>
              <a:t>pendahuluan</a:t>
            </a:r>
            <a:r>
              <a:rPr lang="en-US" sz="2400" dirty="0"/>
              <a:t> (</a:t>
            </a:r>
            <a:r>
              <a:rPr lang="en-US" sz="2400" dirty="0" err="1"/>
              <a:t>opsional</a:t>
            </a:r>
            <a:r>
              <a:rPr lang="en-US" sz="2400" dirty="0"/>
              <a:t>)</a:t>
            </a:r>
          </a:p>
          <a:p>
            <a:pPr marL="0" indent="0">
              <a:buNone/>
            </a:pPr>
            <a:r>
              <a:rPr lang="en-US" sz="2400" dirty="0"/>
              <a:t>     - </a:t>
            </a:r>
            <a:r>
              <a:rPr lang="en-US" sz="2400" dirty="0" err="1"/>
              <a:t>apa</a:t>
            </a:r>
            <a:r>
              <a:rPr lang="en-US" sz="2400" dirty="0"/>
              <a:t> </a:t>
            </a:r>
            <a:r>
              <a:rPr lang="en-US" sz="2400" dirty="0" err="1"/>
              <a:t>masalah</a:t>
            </a:r>
            <a:r>
              <a:rPr lang="en-US" sz="2400" dirty="0"/>
              <a:t> yang </a:t>
            </a:r>
            <a:r>
              <a:rPr lang="en-US" sz="2400" dirty="0" err="1"/>
              <a:t>dikerjakan</a:t>
            </a:r>
            <a:r>
              <a:rPr lang="en-US" sz="2400" dirty="0"/>
              <a:t> (</a:t>
            </a:r>
            <a:r>
              <a:rPr lang="en-US" sz="2400" dirty="0" err="1"/>
              <a:t>wajib</a:t>
            </a:r>
            <a:r>
              <a:rPr lang="en-US" sz="2400" dirty="0"/>
              <a:t> </a:t>
            </a:r>
            <a:r>
              <a:rPr lang="en-US" sz="2400" dirty="0" err="1"/>
              <a:t>ada</a:t>
            </a:r>
            <a:r>
              <a:rPr lang="en-US" sz="2400" dirty="0"/>
              <a:t>)</a:t>
            </a:r>
          </a:p>
          <a:p>
            <a:pPr marL="0" indent="0">
              <a:buNone/>
            </a:pPr>
            <a:r>
              <a:rPr lang="en-US" sz="2400" dirty="0"/>
              <a:t>     - </a:t>
            </a:r>
            <a:r>
              <a:rPr lang="en-US" sz="2400" dirty="0" err="1"/>
              <a:t>metode</a:t>
            </a:r>
            <a:r>
              <a:rPr lang="en-US" sz="2400" dirty="0"/>
              <a:t> yang </a:t>
            </a:r>
            <a:r>
              <a:rPr lang="en-US" sz="2400" dirty="0" err="1"/>
              <a:t>digunakan</a:t>
            </a:r>
            <a:r>
              <a:rPr lang="en-US" sz="2400" dirty="0"/>
              <a:t> (</a:t>
            </a:r>
            <a:r>
              <a:rPr lang="en-US" sz="2400" dirty="0" err="1"/>
              <a:t>wajib</a:t>
            </a:r>
            <a:r>
              <a:rPr lang="en-US" sz="2400" dirty="0"/>
              <a:t> </a:t>
            </a:r>
            <a:r>
              <a:rPr lang="en-US" sz="2400" dirty="0" err="1"/>
              <a:t>ada</a:t>
            </a:r>
            <a:r>
              <a:rPr lang="en-US" sz="2400" dirty="0"/>
              <a:t>)</a:t>
            </a:r>
          </a:p>
          <a:p>
            <a:pPr marL="0" indent="0">
              <a:buNone/>
            </a:pPr>
            <a:r>
              <a:rPr lang="en-US" sz="2400" dirty="0"/>
              <a:t>     - </a:t>
            </a:r>
            <a:r>
              <a:rPr lang="en-US" sz="2400" dirty="0" err="1"/>
              <a:t>apa</a:t>
            </a:r>
            <a:r>
              <a:rPr lang="en-US" sz="2400" dirty="0"/>
              <a:t> </a:t>
            </a:r>
            <a:r>
              <a:rPr lang="en-US" sz="2400" dirty="0" err="1"/>
              <a:t>hasil-hasil</a:t>
            </a:r>
            <a:r>
              <a:rPr lang="en-US" sz="2400" dirty="0"/>
              <a:t> yang </a:t>
            </a:r>
            <a:r>
              <a:rPr lang="en-US" sz="2400" dirty="0" err="1"/>
              <a:t>telah</a:t>
            </a:r>
            <a:r>
              <a:rPr lang="en-US" sz="2400" dirty="0"/>
              <a:t> </a:t>
            </a:r>
            <a:r>
              <a:rPr lang="en-US" sz="2400" dirty="0" err="1"/>
              <a:t>dicapai</a:t>
            </a:r>
            <a:r>
              <a:rPr lang="en-US" sz="2400" dirty="0"/>
              <a:t>	 (</a:t>
            </a:r>
            <a:r>
              <a:rPr lang="en-US" sz="2400" dirty="0" err="1"/>
              <a:t>wajib</a:t>
            </a:r>
            <a:r>
              <a:rPr lang="en-US" sz="2400" dirty="0"/>
              <a:t> </a:t>
            </a:r>
            <a:r>
              <a:rPr lang="en-US" sz="2400" dirty="0" err="1"/>
              <a:t>ada</a:t>
            </a:r>
            <a:r>
              <a:rPr lang="en-US" sz="2400" dirty="0"/>
              <a:t>)</a:t>
            </a:r>
          </a:p>
          <a:p>
            <a:pPr marL="0" indent="0">
              <a:buNone/>
            </a:pPr>
            <a:r>
              <a:rPr lang="en-US" sz="2400" dirty="0"/>
              <a:t>     - </a:t>
            </a:r>
            <a:r>
              <a:rPr lang="en-US" sz="2400" dirty="0" err="1"/>
              <a:t>penutup</a:t>
            </a:r>
            <a:r>
              <a:rPr lang="en-US" sz="2400" dirty="0"/>
              <a:t> (</a:t>
            </a:r>
            <a:r>
              <a:rPr lang="en-US" sz="2400" dirty="0" err="1"/>
              <a:t>opsional</a:t>
            </a:r>
            <a:r>
              <a:rPr lang="en-US" sz="2400" dirty="0"/>
              <a:t>)	</a:t>
            </a:r>
          </a:p>
        </p:txBody>
      </p:sp>
    </p:spTree>
    <p:extLst>
      <p:ext uri="{BB962C8B-B14F-4D97-AF65-F5344CB8AC3E}">
        <p14:creationId xmlns:p14="http://schemas.microsoft.com/office/powerpoint/2010/main" val="63115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8571"/>
            <a:ext cx="10515600" cy="5088392"/>
          </a:xfrm>
        </p:spPr>
        <p:txBody>
          <a:bodyPr/>
          <a:lstStyle/>
          <a:p>
            <a:pPr marL="0" indent="0">
              <a:buNone/>
            </a:pPr>
            <a:r>
              <a:rPr lang="en-US" dirty="0"/>
              <a:t>Hal-</a:t>
            </a:r>
            <a:r>
              <a:rPr lang="en-US" dirty="0" err="1"/>
              <a:t>hal</a:t>
            </a:r>
            <a:r>
              <a:rPr lang="en-US" dirty="0"/>
              <a:t> yang </a:t>
            </a:r>
            <a:r>
              <a:rPr lang="en-US" dirty="0" err="1"/>
              <a:t>perlu</a:t>
            </a:r>
            <a:r>
              <a:rPr lang="en-US" dirty="0"/>
              <a:t> </a:t>
            </a:r>
            <a:r>
              <a:rPr lang="en-US" dirty="0" err="1"/>
              <a:t>diperhatikan</a:t>
            </a:r>
            <a:r>
              <a:rPr lang="en-US" dirty="0"/>
              <a:t> </a:t>
            </a:r>
            <a:r>
              <a:rPr lang="en-US" dirty="0" err="1"/>
              <a:t>dalam</a:t>
            </a:r>
            <a:r>
              <a:rPr lang="en-US" dirty="0"/>
              <a:t> </a:t>
            </a:r>
            <a:r>
              <a:rPr lang="en-US" dirty="0" err="1"/>
              <a:t>menulis</a:t>
            </a:r>
            <a:r>
              <a:rPr lang="en-US" dirty="0"/>
              <a:t> </a:t>
            </a:r>
            <a:r>
              <a:rPr lang="en-US" dirty="0" err="1"/>
              <a:t>abstrak</a:t>
            </a:r>
            <a:r>
              <a:rPr lang="en-US" dirty="0"/>
              <a:t>: </a:t>
            </a:r>
          </a:p>
          <a:p>
            <a:r>
              <a:rPr lang="en-US" sz="2400" dirty="0" err="1"/>
              <a:t>Kalimat-kalimat</a:t>
            </a:r>
            <a:r>
              <a:rPr lang="en-US" sz="2400" dirty="0"/>
              <a:t> di </a:t>
            </a:r>
            <a:r>
              <a:rPr lang="en-US" sz="2400" dirty="0" err="1"/>
              <a:t>dalam</a:t>
            </a:r>
            <a:r>
              <a:rPr lang="en-US" sz="2400" dirty="0"/>
              <a:t> </a:t>
            </a:r>
            <a:r>
              <a:rPr lang="en-US" sz="2400" dirty="0" err="1"/>
              <a:t>abstrak</a:t>
            </a:r>
            <a:r>
              <a:rPr lang="en-US" sz="2400" dirty="0"/>
              <a:t> </a:t>
            </a:r>
            <a:r>
              <a:rPr lang="en-US" sz="2400" dirty="0" err="1"/>
              <a:t>harus</a:t>
            </a:r>
            <a:r>
              <a:rPr lang="en-US" sz="2400" dirty="0"/>
              <a:t> </a:t>
            </a:r>
            <a:r>
              <a:rPr lang="en-US" sz="2400" dirty="0" err="1"/>
              <a:t>kalimat</a:t>
            </a:r>
            <a:r>
              <a:rPr lang="en-US" sz="2400" dirty="0"/>
              <a:t> </a:t>
            </a:r>
            <a:r>
              <a:rPr lang="en-US" sz="2400" dirty="0" err="1"/>
              <a:t>baru</a:t>
            </a:r>
            <a:r>
              <a:rPr lang="en-US" sz="2400" dirty="0"/>
              <a:t>, </a:t>
            </a:r>
            <a:r>
              <a:rPr lang="en-US" sz="2400" dirty="0" err="1"/>
              <a:t>bukan</a:t>
            </a:r>
            <a:r>
              <a:rPr lang="en-US" sz="2400" dirty="0"/>
              <a:t> </a:t>
            </a:r>
            <a:r>
              <a:rPr lang="en-US" sz="2400" dirty="0" err="1"/>
              <a:t>hasil</a:t>
            </a:r>
            <a:r>
              <a:rPr lang="en-US" sz="2400" dirty="0"/>
              <a:t> </a:t>
            </a:r>
            <a:r>
              <a:rPr lang="en-US" sz="2400" i="1" dirty="0"/>
              <a:t>copy-paste</a:t>
            </a:r>
            <a:r>
              <a:rPr lang="en-US" sz="2400" dirty="0"/>
              <a:t> </a:t>
            </a:r>
            <a:r>
              <a:rPr lang="en-US" sz="2400" dirty="0" err="1"/>
              <a:t>dari</a:t>
            </a:r>
            <a:r>
              <a:rPr lang="en-US" sz="2400" dirty="0"/>
              <a:t> </a:t>
            </a:r>
            <a:r>
              <a:rPr lang="en-US" sz="2400" dirty="0" err="1"/>
              <a:t>isi</a:t>
            </a:r>
            <a:r>
              <a:rPr lang="en-US" sz="2400" dirty="0"/>
              <a:t> </a:t>
            </a:r>
            <a:r>
              <a:rPr lang="en-US" sz="2400" dirty="0" err="1"/>
              <a:t>makalah</a:t>
            </a:r>
            <a:r>
              <a:rPr lang="en-US" sz="2400" dirty="0"/>
              <a:t>.</a:t>
            </a:r>
          </a:p>
          <a:p>
            <a:r>
              <a:rPr lang="en-US" sz="2400" dirty="0" err="1"/>
              <a:t>Kalimat-kalimat</a:t>
            </a:r>
            <a:r>
              <a:rPr lang="en-US" sz="2400" dirty="0"/>
              <a:t> di </a:t>
            </a:r>
            <a:r>
              <a:rPr lang="en-US" sz="2400" dirty="0" err="1"/>
              <a:t>dalam</a:t>
            </a:r>
            <a:r>
              <a:rPr lang="en-US" sz="2400" dirty="0"/>
              <a:t> </a:t>
            </a:r>
            <a:r>
              <a:rPr lang="en-US" sz="2400" dirty="0" err="1"/>
              <a:t>abstrak</a:t>
            </a:r>
            <a:r>
              <a:rPr lang="en-US" sz="2400" dirty="0"/>
              <a:t> </a:t>
            </a:r>
            <a:r>
              <a:rPr lang="en-US" sz="2400" dirty="0" err="1"/>
              <a:t>mengandung</a:t>
            </a:r>
            <a:r>
              <a:rPr lang="en-US" sz="2400" dirty="0"/>
              <a:t> </a:t>
            </a:r>
            <a:r>
              <a:rPr lang="en-US" sz="2400" dirty="0" err="1"/>
              <a:t>frasa</a:t>
            </a:r>
            <a:r>
              <a:rPr lang="en-US" sz="2400" dirty="0"/>
              <a:t> </a:t>
            </a:r>
            <a:r>
              <a:rPr lang="en-US" sz="2400" dirty="0" err="1"/>
              <a:t>penting</a:t>
            </a:r>
            <a:r>
              <a:rPr lang="en-US" sz="2400" dirty="0"/>
              <a:t> </a:t>
            </a:r>
            <a:r>
              <a:rPr lang="en-US" sz="2400" dirty="0" err="1"/>
              <a:t>untuk</a:t>
            </a:r>
            <a:r>
              <a:rPr lang="en-US" sz="2400" dirty="0"/>
              <a:t> </a:t>
            </a:r>
            <a:r>
              <a:rPr lang="en-US" sz="2400" dirty="0" err="1"/>
              <a:t>memudahkan</a:t>
            </a:r>
            <a:r>
              <a:rPr lang="en-US" sz="2400" dirty="0"/>
              <a:t> </a:t>
            </a:r>
            <a:r>
              <a:rPr lang="en-US" sz="2400" dirty="0" err="1"/>
              <a:t>diindeks</a:t>
            </a:r>
            <a:r>
              <a:rPr lang="en-US" sz="2400" dirty="0"/>
              <a:t> </a:t>
            </a:r>
            <a:r>
              <a:rPr lang="en-US" sz="2400" dirty="0" err="1"/>
              <a:t>dan</a:t>
            </a:r>
            <a:r>
              <a:rPr lang="en-US" sz="2400" dirty="0"/>
              <a:t> </a:t>
            </a:r>
            <a:r>
              <a:rPr lang="en-US" sz="2400" dirty="0" err="1"/>
              <a:t>ditemukan</a:t>
            </a:r>
            <a:r>
              <a:rPr lang="en-US" sz="2400" dirty="0"/>
              <a:t> </a:t>
            </a:r>
            <a:r>
              <a:rPr lang="en-US" sz="2400" dirty="0" err="1"/>
              <a:t>oleh</a:t>
            </a:r>
            <a:r>
              <a:rPr lang="en-US" sz="2400" dirty="0"/>
              <a:t> </a:t>
            </a:r>
            <a:r>
              <a:rPr lang="en-US" sz="2400" dirty="0" err="1"/>
              <a:t>mesin</a:t>
            </a:r>
            <a:r>
              <a:rPr lang="en-US" sz="2400" dirty="0"/>
              <a:t> </a:t>
            </a:r>
            <a:r>
              <a:rPr lang="en-US" sz="2400" dirty="0" err="1"/>
              <a:t>pencari</a:t>
            </a:r>
            <a:r>
              <a:rPr lang="en-US" sz="2400" dirty="0"/>
              <a:t>.</a:t>
            </a:r>
          </a:p>
          <a:p>
            <a:r>
              <a:rPr lang="en-US" sz="2400" dirty="0" err="1"/>
              <a:t>Jangan</a:t>
            </a:r>
            <a:r>
              <a:rPr lang="en-US" sz="2400" dirty="0"/>
              <a:t> </a:t>
            </a:r>
            <a:r>
              <a:rPr lang="en-US" sz="2400" dirty="0" err="1"/>
              <a:t>memasukkan</a:t>
            </a:r>
            <a:r>
              <a:rPr lang="en-US" sz="2400" dirty="0"/>
              <a:t> </a:t>
            </a:r>
            <a:r>
              <a:rPr lang="en-US" sz="2400" dirty="0" err="1"/>
              <a:t>referensi</a:t>
            </a:r>
            <a:r>
              <a:rPr lang="en-US" sz="2400" dirty="0"/>
              <a:t> di </a:t>
            </a:r>
            <a:r>
              <a:rPr lang="en-US" sz="2400" dirty="0" err="1"/>
              <a:t>dalam</a:t>
            </a:r>
            <a:r>
              <a:rPr lang="en-US" sz="2400" dirty="0"/>
              <a:t> </a:t>
            </a:r>
            <a:r>
              <a:rPr lang="en-US" sz="2400" dirty="0" err="1"/>
              <a:t>abstrak</a:t>
            </a:r>
            <a:endParaRPr lang="en-US" sz="2400" dirty="0"/>
          </a:p>
          <a:p>
            <a:r>
              <a:rPr lang="en-US" sz="2400" dirty="0" err="1"/>
              <a:t>Jangan</a:t>
            </a:r>
            <a:r>
              <a:rPr lang="en-US" sz="2400" dirty="0"/>
              <a:t> </a:t>
            </a:r>
            <a:r>
              <a:rPr lang="en-US" sz="2400" dirty="0" err="1"/>
              <a:t>memasukkan</a:t>
            </a:r>
            <a:r>
              <a:rPr lang="en-US" sz="2400" dirty="0"/>
              <a:t> </a:t>
            </a:r>
            <a:r>
              <a:rPr lang="en-US" sz="2400" dirty="0" err="1"/>
              <a:t>persamaan</a:t>
            </a:r>
            <a:r>
              <a:rPr lang="en-US" sz="2400" dirty="0"/>
              <a:t> </a:t>
            </a:r>
            <a:r>
              <a:rPr lang="en-US" sz="2400" dirty="0" err="1"/>
              <a:t>atau</a:t>
            </a:r>
            <a:r>
              <a:rPr lang="en-US" sz="2400" dirty="0"/>
              <a:t> </a:t>
            </a:r>
            <a:r>
              <a:rPr lang="en-US" sz="2400" dirty="0" err="1"/>
              <a:t>simbol-simbol</a:t>
            </a:r>
            <a:r>
              <a:rPr lang="en-US" sz="2400" dirty="0"/>
              <a:t> </a:t>
            </a:r>
            <a:r>
              <a:rPr lang="en-US" sz="2400" dirty="0" err="1"/>
              <a:t>rumus</a:t>
            </a:r>
            <a:r>
              <a:rPr lang="en-US" sz="2400" dirty="0"/>
              <a:t> di </a:t>
            </a:r>
            <a:r>
              <a:rPr lang="en-US" sz="2400" dirty="0" err="1"/>
              <a:t>dalam</a:t>
            </a:r>
            <a:r>
              <a:rPr lang="en-US" sz="2400" dirty="0"/>
              <a:t> </a:t>
            </a:r>
            <a:r>
              <a:rPr lang="en-US" sz="2400" dirty="0" err="1"/>
              <a:t>abstrak</a:t>
            </a:r>
            <a:endParaRPr lang="en-US" sz="2400" dirty="0"/>
          </a:p>
          <a:p>
            <a:r>
              <a:rPr lang="en-US" sz="2400" dirty="0" err="1"/>
              <a:t>Penutup</a:t>
            </a:r>
            <a:r>
              <a:rPr lang="en-US" sz="2400" dirty="0"/>
              <a:t> </a:t>
            </a:r>
            <a:r>
              <a:rPr lang="en-US" sz="2400" dirty="0" err="1"/>
              <a:t>bisa</a:t>
            </a:r>
            <a:r>
              <a:rPr lang="en-US" sz="2400" dirty="0"/>
              <a:t> </a:t>
            </a:r>
            <a:r>
              <a:rPr lang="en-US" sz="2400" dirty="0" err="1"/>
              <a:t>berisi</a:t>
            </a:r>
            <a:r>
              <a:rPr lang="en-US" sz="2400" dirty="0"/>
              <a:t> </a:t>
            </a:r>
            <a:r>
              <a:rPr lang="en-US" sz="2400" dirty="0" err="1"/>
              <a:t>kesimpulan</a:t>
            </a:r>
            <a:r>
              <a:rPr lang="en-US" sz="2400" dirty="0"/>
              <a:t>, </a:t>
            </a:r>
            <a:r>
              <a:rPr lang="en-US" sz="2400" dirty="0" err="1"/>
              <a:t>kelebihan</a:t>
            </a:r>
            <a:r>
              <a:rPr lang="en-US" sz="2400" dirty="0"/>
              <a:t> </a:t>
            </a:r>
            <a:r>
              <a:rPr lang="en-US" sz="2400" dirty="0" err="1"/>
              <a:t>dan</a:t>
            </a:r>
            <a:r>
              <a:rPr lang="en-US" sz="2400" dirty="0"/>
              <a:t> </a:t>
            </a:r>
            <a:r>
              <a:rPr lang="en-US" sz="2400" dirty="0" err="1"/>
              <a:t>kekurangan</a:t>
            </a:r>
            <a:r>
              <a:rPr lang="en-US" sz="2400" dirty="0"/>
              <a:t> </a:t>
            </a:r>
            <a:r>
              <a:rPr lang="en-US" sz="2400" dirty="0" err="1"/>
              <a:t>solusi</a:t>
            </a:r>
            <a:r>
              <a:rPr lang="en-US" sz="2400" dirty="0"/>
              <a:t> yang </a:t>
            </a:r>
            <a:r>
              <a:rPr lang="en-US" sz="2400" dirty="0" err="1"/>
              <a:t>kita</a:t>
            </a:r>
            <a:r>
              <a:rPr lang="en-US" sz="2400" dirty="0"/>
              <a:t> </a:t>
            </a:r>
            <a:r>
              <a:rPr lang="en-US" sz="2400" dirty="0" err="1"/>
              <a:t>hasilkan</a:t>
            </a:r>
            <a:r>
              <a:rPr lang="en-US" sz="2400" dirty="0"/>
              <a:t>, </a:t>
            </a:r>
            <a:r>
              <a:rPr lang="en-US" sz="2400" dirty="0" err="1"/>
              <a:t>atau</a:t>
            </a:r>
            <a:r>
              <a:rPr lang="en-US" sz="2400" dirty="0"/>
              <a:t> </a:t>
            </a:r>
            <a:r>
              <a:rPr lang="en-US" sz="2400" dirty="0" err="1"/>
              <a:t>implikasi</a:t>
            </a:r>
            <a:r>
              <a:rPr lang="en-US" sz="2400" dirty="0"/>
              <a:t> yang </a:t>
            </a:r>
            <a:r>
              <a:rPr lang="en-US" sz="2400" dirty="0" err="1"/>
              <a:t>timbl</a:t>
            </a:r>
            <a:r>
              <a:rPr lang="en-US" sz="2400" dirty="0"/>
              <a:t> </a:t>
            </a:r>
            <a:r>
              <a:rPr lang="en-US" sz="2400" dirty="0" err="1"/>
              <a:t>datri</a:t>
            </a:r>
            <a:r>
              <a:rPr lang="en-US" sz="2400" dirty="0"/>
              <a:t> </a:t>
            </a:r>
            <a:r>
              <a:rPr lang="en-US" sz="2400" dirty="0" err="1"/>
              <a:t>penelitian</a:t>
            </a:r>
            <a:r>
              <a:rPr lang="en-US" sz="2400" dirty="0"/>
              <a:t> </a:t>
            </a:r>
            <a:r>
              <a:rPr lang="en-US" sz="2400" dirty="0" err="1"/>
              <a:t>kita</a:t>
            </a:r>
            <a:endParaRPr lang="en-US" sz="2400" dirty="0"/>
          </a:p>
          <a:p>
            <a:r>
              <a:rPr lang="en-US" sz="2400" dirty="0"/>
              <a:t>Kata </a:t>
            </a:r>
            <a:r>
              <a:rPr lang="en-US" sz="2400" dirty="0" err="1"/>
              <a:t>kunci</a:t>
            </a:r>
            <a:r>
              <a:rPr lang="en-US" sz="2400" dirty="0"/>
              <a:t> (</a:t>
            </a:r>
            <a:r>
              <a:rPr lang="en-US" sz="2400" i="1" dirty="0"/>
              <a:t>keywords</a:t>
            </a:r>
            <a:r>
              <a:rPr lang="en-US" sz="2400" dirty="0"/>
              <a:t>) </a:t>
            </a:r>
            <a:r>
              <a:rPr lang="en-US" sz="2400" dirty="0" err="1"/>
              <a:t>harus</a:t>
            </a:r>
            <a:r>
              <a:rPr lang="en-US" sz="2400" dirty="0"/>
              <a:t> </a:t>
            </a:r>
            <a:r>
              <a:rPr lang="en-US" sz="2400" dirty="0" err="1"/>
              <a:t>pernah</a:t>
            </a:r>
            <a:r>
              <a:rPr lang="en-US" sz="2400" dirty="0"/>
              <a:t> </a:t>
            </a:r>
            <a:r>
              <a:rPr lang="en-US" sz="2400" dirty="0" err="1"/>
              <a:t>disebutkan</a:t>
            </a:r>
            <a:r>
              <a:rPr lang="en-US" sz="2400" dirty="0"/>
              <a:t> di </a:t>
            </a:r>
            <a:r>
              <a:rPr lang="en-US" sz="2400" dirty="0" err="1"/>
              <a:t>dalam</a:t>
            </a:r>
            <a:r>
              <a:rPr lang="en-US" sz="2400" dirty="0"/>
              <a:t> </a:t>
            </a:r>
            <a:r>
              <a:rPr lang="en-US" sz="2400" dirty="0" err="1"/>
              <a:t>abstrak</a:t>
            </a:r>
            <a:endParaRPr lang="en-US" sz="2400" dirty="0"/>
          </a:p>
          <a:p>
            <a:endParaRPr lang="en-US" sz="2400" dirty="0"/>
          </a:p>
          <a:p>
            <a:endParaRPr lang="en-US" sz="2400" dirty="0"/>
          </a:p>
        </p:txBody>
      </p:sp>
    </p:spTree>
    <p:extLst>
      <p:ext uri="{BB962C8B-B14F-4D97-AF65-F5344CB8AC3E}">
        <p14:creationId xmlns:p14="http://schemas.microsoft.com/office/powerpoint/2010/main" val="22116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1486"/>
            <a:ext cx="10515600" cy="5175477"/>
          </a:xfrm>
        </p:spPr>
        <p:txBody>
          <a:bodyPr>
            <a:normAutofit lnSpcReduction="10000"/>
          </a:bodyPr>
          <a:lstStyle/>
          <a:p>
            <a:pPr marL="0" indent="0">
              <a:buNone/>
            </a:pPr>
            <a:r>
              <a:rPr lang="en-US" i="1" dirty="0"/>
              <a:t>Abstract</a:t>
            </a:r>
            <a:r>
              <a:rPr lang="en-US" dirty="0">
                <a:solidFill>
                  <a:srgbClr val="FF0000"/>
                </a:solidFill>
              </a:rPr>
              <a:t>—</a:t>
            </a:r>
            <a:r>
              <a:rPr lang="en-US" dirty="0" err="1">
                <a:solidFill>
                  <a:srgbClr val="FF0000"/>
                </a:solidFill>
              </a:rPr>
              <a:t>EzStego</a:t>
            </a:r>
            <a:r>
              <a:rPr lang="en-US" dirty="0">
                <a:solidFill>
                  <a:srgbClr val="FF0000"/>
                </a:solidFill>
              </a:rPr>
              <a:t> is a steganography algorithm to embed the secret message in the GIF images. The message is embedded into indices of sorted color palette of the images. </a:t>
            </a:r>
            <a:r>
              <a:rPr lang="en-US" dirty="0" err="1">
                <a:solidFill>
                  <a:srgbClr val="FF0000"/>
                </a:solidFill>
              </a:rPr>
              <a:t>EzStego</a:t>
            </a:r>
            <a:r>
              <a:rPr lang="en-US" dirty="0">
                <a:solidFill>
                  <a:srgbClr val="FF0000"/>
                </a:solidFill>
              </a:rPr>
              <a:t> is a sequential embedding type of </a:t>
            </a:r>
            <a:r>
              <a:rPr lang="en-US" dirty="0" err="1">
                <a:solidFill>
                  <a:srgbClr val="FF0000"/>
                </a:solidFill>
              </a:rPr>
              <a:t>stego</a:t>
            </a:r>
            <a:r>
              <a:rPr lang="en-US" dirty="0">
                <a:solidFill>
                  <a:srgbClr val="FF0000"/>
                </a:solidFill>
              </a:rPr>
              <a:t>-algorithm</a:t>
            </a:r>
            <a:r>
              <a:rPr lang="en-US" dirty="0"/>
              <a:t>. </a:t>
            </a:r>
            <a:r>
              <a:rPr lang="en-US" dirty="0">
                <a:solidFill>
                  <a:srgbClr val="00B050"/>
                </a:solidFill>
              </a:rPr>
              <a:t>There is no key required for embedding, so anyone that know the algorithm can extract the message. </a:t>
            </a:r>
            <a:r>
              <a:rPr lang="en-US" dirty="0">
                <a:solidFill>
                  <a:srgbClr val="7030A0"/>
                </a:solidFill>
              </a:rPr>
              <a:t>For improving security,  a modified </a:t>
            </a:r>
            <a:r>
              <a:rPr lang="en-US" dirty="0" err="1">
                <a:solidFill>
                  <a:srgbClr val="7030A0"/>
                </a:solidFill>
              </a:rPr>
              <a:t>EzStego</a:t>
            </a:r>
            <a:r>
              <a:rPr lang="en-US" dirty="0">
                <a:solidFill>
                  <a:srgbClr val="7030A0"/>
                </a:solidFill>
              </a:rPr>
              <a:t> algorithm is proposed. Bits of the message are embedded randomly in the image. Locations of embedding is generated from a random permutation which need an initial value as </a:t>
            </a:r>
            <a:r>
              <a:rPr lang="en-US" dirty="0" err="1">
                <a:solidFill>
                  <a:srgbClr val="7030A0"/>
                </a:solidFill>
              </a:rPr>
              <a:t>stego</a:t>
            </a:r>
            <a:r>
              <a:rPr lang="en-US" dirty="0">
                <a:solidFill>
                  <a:srgbClr val="7030A0"/>
                </a:solidFill>
              </a:rPr>
              <a:t> key. Before embedding, the message is encrypted with random bit which is generated by a chaos map.</a:t>
            </a:r>
            <a:r>
              <a:rPr lang="en-US" dirty="0"/>
              <a:t> </a:t>
            </a:r>
            <a:r>
              <a:rPr lang="en-US" dirty="0">
                <a:solidFill>
                  <a:srgbClr val="FFC000"/>
                </a:solidFill>
              </a:rPr>
              <a:t>Based on experiments, the modified </a:t>
            </a:r>
            <a:r>
              <a:rPr lang="en-US" dirty="0" err="1">
                <a:solidFill>
                  <a:srgbClr val="FFC000"/>
                </a:solidFill>
              </a:rPr>
              <a:t>EzStego</a:t>
            </a:r>
            <a:r>
              <a:rPr lang="en-US" dirty="0">
                <a:solidFill>
                  <a:srgbClr val="FFC000"/>
                </a:solidFill>
              </a:rPr>
              <a:t> is more secure than the original </a:t>
            </a:r>
            <a:r>
              <a:rPr lang="en-US" dirty="0" err="1">
                <a:solidFill>
                  <a:srgbClr val="FFC000"/>
                </a:solidFill>
              </a:rPr>
              <a:t>EzStego</a:t>
            </a:r>
            <a:r>
              <a:rPr lang="en-US" dirty="0">
                <a:solidFill>
                  <a:srgbClr val="FFC000"/>
                </a:solidFill>
              </a:rPr>
              <a:t>, because anyone who has no information on the key can not extract the message from the </a:t>
            </a:r>
            <a:r>
              <a:rPr lang="en-US" dirty="0" err="1">
                <a:solidFill>
                  <a:srgbClr val="FFC000"/>
                </a:solidFill>
              </a:rPr>
              <a:t>stego</a:t>
            </a:r>
            <a:r>
              <a:rPr lang="en-US" dirty="0">
                <a:solidFill>
                  <a:srgbClr val="FFC000"/>
                </a:solidFill>
              </a:rPr>
              <a:t>-images. </a:t>
            </a:r>
          </a:p>
          <a:p>
            <a:pPr marL="0" indent="0">
              <a:buNone/>
            </a:pPr>
            <a:r>
              <a:rPr lang="en-US" i="1" dirty="0"/>
              <a:t>Keywords—</a:t>
            </a:r>
            <a:r>
              <a:rPr lang="en-US" i="1" dirty="0" err="1"/>
              <a:t>EzStego</a:t>
            </a:r>
            <a:r>
              <a:rPr lang="en-US" i="1" dirty="0"/>
              <a:t>, GIF images, chaos, random, secure. </a:t>
            </a:r>
          </a:p>
          <a:p>
            <a:pPr marL="0" indent="0">
              <a:buNone/>
            </a:pPr>
            <a:endParaRPr lang="en-US" dirty="0"/>
          </a:p>
        </p:txBody>
      </p:sp>
      <p:cxnSp>
        <p:nvCxnSpPr>
          <p:cNvPr id="5" name="Straight Arrow Connector 4"/>
          <p:cNvCxnSpPr/>
          <p:nvPr/>
        </p:nvCxnSpPr>
        <p:spPr>
          <a:xfrm flipV="1">
            <a:off x="4844143" y="674914"/>
            <a:ext cx="1807028" cy="62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651171" y="490248"/>
            <a:ext cx="1426994" cy="369332"/>
          </a:xfrm>
          <a:prstGeom prst="rect">
            <a:avLst/>
          </a:prstGeom>
          <a:noFill/>
        </p:spPr>
        <p:txBody>
          <a:bodyPr wrap="none" rtlCol="0">
            <a:spAutoFit/>
          </a:bodyPr>
          <a:lstStyle/>
          <a:p>
            <a:r>
              <a:rPr lang="en-US" dirty="0" err="1"/>
              <a:t>pendahuluan</a:t>
            </a:r>
            <a:endParaRPr lang="en-US" dirty="0"/>
          </a:p>
        </p:txBody>
      </p:sp>
      <p:cxnSp>
        <p:nvCxnSpPr>
          <p:cNvPr id="7" name="Straight Arrow Connector 6"/>
          <p:cNvCxnSpPr/>
          <p:nvPr/>
        </p:nvCxnSpPr>
        <p:spPr>
          <a:xfrm flipV="1">
            <a:off x="6988628" y="620290"/>
            <a:ext cx="3537858" cy="180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178142" y="273707"/>
            <a:ext cx="965329" cy="369332"/>
          </a:xfrm>
          <a:prstGeom prst="rect">
            <a:avLst/>
          </a:prstGeom>
          <a:noFill/>
        </p:spPr>
        <p:txBody>
          <a:bodyPr wrap="none" rtlCol="0">
            <a:spAutoFit/>
          </a:bodyPr>
          <a:lstStyle/>
          <a:p>
            <a:r>
              <a:rPr lang="en-US" dirty="0" err="1"/>
              <a:t>masalah</a:t>
            </a:r>
            <a:endParaRPr lang="en-US" dirty="0"/>
          </a:p>
        </p:txBody>
      </p:sp>
      <p:cxnSp>
        <p:nvCxnSpPr>
          <p:cNvPr id="11" name="Straight Arrow Connector 10"/>
          <p:cNvCxnSpPr/>
          <p:nvPr/>
        </p:nvCxnSpPr>
        <p:spPr>
          <a:xfrm flipV="1">
            <a:off x="9035143" y="2427514"/>
            <a:ext cx="2318657" cy="105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067271" y="1981200"/>
            <a:ext cx="916982" cy="369332"/>
          </a:xfrm>
          <a:prstGeom prst="rect">
            <a:avLst/>
          </a:prstGeom>
          <a:noFill/>
        </p:spPr>
        <p:txBody>
          <a:bodyPr wrap="none" rtlCol="0">
            <a:spAutoFit/>
          </a:bodyPr>
          <a:lstStyle/>
          <a:p>
            <a:r>
              <a:rPr lang="en-US" dirty="0" err="1"/>
              <a:t>metode</a:t>
            </a:r>
            <a:endParaRPr lang="en-US" dirty="0"/>
          </a:p>
        </p:txBody>
      </p:sp>
      <p:cxnSp>
        <p:nvCxnSpPr>
          <p:cNvPr id="14" name="Straight Arrow Connector 13"/>
          <p:cNvCxnSpPr/>
          <p:nvPr/>
        </p:nvCxnSpPr>
        <p:spPr>
          <a:xfrm>
            <a:off x="8958943" y="4506686"/>
            <a:ext cx="1567543" cy="118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378347" y="5755975"/>
            <a:ext cx="2216248" cy="646331"/>
          </a:xfrm>
          <a:prstGeom prst="rect">
            <a:avLst/>
          </a:prstGeom>
          <a:noFill/>
        </p:spPr>
        <p:txBody>
          <a:bodyPr wrap="none" rtlCol="0">
            <a:spAutoFit/>
          </a:bodyPr>
          <a:lstStyle/>
          <a:p>
            <a:r>
              <a:rPr lang="en-US" dirty="0" err="1"/>
              <a:t>Hasil</a:t>
            </a:r>
            <a:r>
              <a:rPr lang="en-US" dirty="0"/>
              <a:t> </a:t>
            </a:r>
            <a:r>
              <a:rPr lang="en-US" dirty="0" err="1"/>
              <a:t>dan</a:t>
            </a:r>
            <a:r>
              <a:rPr lang="en-US" dirty="0"/>
              <a:t> </a:t>
            </a:r>
            <a:r>
              <a:rPr lang="en-US" dirty="0" err="1"/>
              <a:t>kesimpulan</a:t>
            </a:r>
            <a:r>
              <a:rPr lang="en-US" dirty="0"/>
              <a:t> </a:t>
            </a:r>
          </a:p>
          <a:p>
            <a:pPr algn="ctr"/>
            <a:r>
              <a:rPr lang="en-US" dirty="0"/>
              <a:t>yang </a:t>
            </a:r>
            <a:r>
              <a:rPr lang="en-US" dirty="0" err="1"/>
              <a:t>dicapai</a:t>
            </a:r>
            <a:endParaRPr lang="en-US" dirty="0"/>
          </a:p>
        </p:txBody>
      </p:sp>
    </p:spTree>
    <p:extLst>
      <p:ext uri="{BB962C8B-B14F-4D97-AF65-F5344CB8AC3E}">
        <p14:creationId xmlns:p14="http://schemas.microsoft.com/office/powerpoint/2010/main" val="221319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400" dirty="0" err="1"/>
              <a:t>Bagian</a:t>
            </a:r>
            <a:r>
              <a:rPr lang="en-US" sz="2400" dirty="0"/>
              <a:t> </a:t>
            </a:r>
            <a:r>
              <a:rPr lang="en-US" sz="2400" dirty="0" err="1"/>
              <a:t>ini</a:t>
            </a:r>
            <a:r>
              <a:rPr lang="en-US" sz="2400" dirty="0"/>
              <a:t> </a:t>
            </a:r>
            <a:r>
              <a:rPr lang="en-US" sz="2400" dirty="0" err="1"/>
              <a:t>berisi</a:t>
            </a:r>
            <a:r>
              <a:rPr lang="en-US" sz="2400" dirty="0"/>
              <a:t> </a:t>
            </a:r>
            <a:r>
              <a:rPr lang="en-US" sz="2400" dirty="0" err="1"/>
              <a:t>pengantar</a:t>
            </a:r>
            <a:r>
              <a:rPr lang="en-US" sz="2400" dirty="0"/>
              <a:t> </a:t>
            </a:r>
            <a:r>
              <a:rPr lang="en-US" sz="2400" dirty="0" err="1"/>
              <a:t>untuk</a:t>
            </a:r>
            <a:r>
              <a:rPr lang="en-US" sz="2400" dirty="0"/>
              <a:t> </a:t>
            </a:r>
            <a:r>
              <a:rPr lang="en-US" sz="2400" dirty="0" err="1"/>
              <a:t>memahami</a:t>
            </a:r>
            <a:r>
              <a:rPr lang="en-US" sz="2400" dirty="0"/>
              <a:t> </a:t>
            </a:r>
            <a:r>
              <a:rPr lang="en-US" sz="2400" dirty="0" err="1"/>
              <a:t>masalah</a:t>
            </a:r>
            <a:r>
              <a:rPr lang="en-US" sz="2400" dirty="0"/>
              <a:t> yang </a:t>
            </a:r>
            <a:r>
              <a:rPr lang="en-US" sz="2400" dirty="0" err="1"/>
              <a:t>akan</a:t>
            </a:r>
            <a:r>
              <a:rPr lang="en-US" sz="2400" dirty="0"/>
              <a:t> </a:t>
            </a:r>
            <a:r>
              <a:rPr lang="en-US" sz="2400" dirty="0" err="1"/>
              <a:t>diselesaikan</a:t>
            </a:r>
            <a:r>
              <a:rPr lang="en-US" sz="2400" dirty="0"/>
              <a:t>.</a:t>
            </a:r>
          </a:p>
          <a:p>
            <a:r>
              <a:rPr lang="en-US" sz="2400" dirty="0" err="1"/>
              <a:t>Dimulai</a:t>
            </a:r>
            <a:r>
              <a:rPr lang="en-US" sz="2400" dirty="0"/>
              <a:t> </a:t>
            </a:r>
            <a:r>
              <a:rPr lang="en-US" sz="2400" dirty="0" err="1"/>
              <a:t>dari</a:t>
            </a:r>
            <a:r>
              <a:rPr lang="en-US" sz="2400" dirty="0"/>
              <a:t> </a:t>
            </a:r>
            <a:r>
              <a:rPr lang="en-US" sz="2400" dirty="0" err="1"/>
              <a:t>hal-hal</a:t>
            </a:r>
            <a:r>
              <a:rPr lang="en-US" sz="2400" dirty="0"/>
              <a:t> yang </a:t>
            </a:r>
            <a:r>
              <a:rPr lang="en-US" sz="2400" dirty="0" err="1"/>
              <a:t>umum</a:t>
            </a:r>
            <a:r>
              <a:rPr lang="en-US" sz="2400" dirty="0"/>
              <a:t> </a:t>
            </a:r>
            <a:r>
              <a:rPr lang="en-US" sz="2400" dirty="0" err="1"/>
              <a:t>dan</a:t>
            </a:r>
            <a:r>
              <a:rPr lang="en-US" sz="2400" dirty="0"/>
              <a:t> </a:t>
            </a:r>
            <a:r>
              <a:rPr lang="en-US" sz="2400" dirty="0" err="1"/>
              <a:t>diakhiri</a:t>
            </a:r>
            <a:r>
              <a:rPr lang="en-US" sz="2400" dirty="0"/>
              <a:t> </a:t>
            </a:r>
            <a:r>
              <a:rPr lang="en-US" sz="2400" dirty="0" err="1"/>
              <a:t>dengan</a:t>
            </a:r>
            <a:r>
              <a:rPr lang="en-US" sz="2400" dirty="0"/>
              <a:t> </a:t>
            </a:r>
            <a:r>
              <a:rPr lang="en-US" sz="2400" dirty="0" err="1"/>
              <a:t>hal</a:t>
            </a:r>
            <a:r>
              <a:rPr lang="en-US" sz="2400" dirty="0"/>
              <a:t> yang </a:t>
            </a:r>
            <a:r>
              <a:rPr lang="en-US" sz="2400" dirty="0" err="1"/>
              <a:t>khusus</a:t>
            </a:r>
            <a:r>
              <a:rPr lang="en-US" sz="2400" dirty="0"/>
              <a:t> </a:t>
            </a:r>
            <a:r>
              <a:rPr lang="en-US" sz="2400" dirty="0" err="1"/>
              <a:t>berkaitan</a:t>
            </a:r>
            <a:r>
              <a:rPr lang="en-US" sz="2400" dirty="0"/>
              <a:t> </a:t>
            </a:r>
            <a:r>
              <a:rPr lang="en-US" sz="2400" dirty="0" err="1"/>
              <a:t>dengan</a:t>
            </a:r>
            <a:r>
              <a:rPr lang="en-US" sz="2400" dirty="0"/>
              <a:t> </a:t>
            </a:r>
            <a:r>
              <a:rPr lang="en-US" sz="2400" dirty="0" err="1"/>
              <a:t>topik</a:t>
            </a:r>
            <a:r>
              <a:rPr lang="en-US" sz="2400" dirty="0"/>
              <a:t> </a:t>
            </a:r>
            <a:r>
              <a:rPr lang="en-US" sz="2400" dirty="0" err="1"/>
              <a:t>riset</a:t>
            </a:r>
            <a:r>
              <a:rPr lang="en-US" sz="2400" dirty="0"/>
              <a:t> yang </a:t>
            </a:r>
            <a:r>
              <a:rPr lang="en-US" sz="2400" dirty="0" err="1"/>
              <a:t>dikerjakan</a:t>
            </a:r>
            <a:r>
              <a:rPr lang="en-US" sz="2400" dirty="0"/>
              <a:t>.</a:t>
            </a:r>
          </a:p>
          <a:p>
            <a:r>
              <a:rPr lang="en-US" sz="2400" dirty="0" err="1"/>
              <a:t>Secara</a:t>
            </a:r>
            <a:r>
              <a:rPr lang="en-US" sz="2400" dirty="0"/>
              <a:t> </a:t>
            </a:r>
            <a:r>
              <a:rPr lang="en-US" sz="2400" dirty="0" err="1"/>
              <a:t>umum</a:t>
            </a:r>
            <a:r>
              <a:rPr lang="en-US" sz="2400" dirty="0"/>
              <a:t>, </a:t>
            </a:r>
            <a:r>
              <a:rPr lang="en-US" sz="2400" dirty="0" err="1"/>
              <a:t>struktur</a:t>
            </a:r>
            <a:r>
              <a:rPr lang="en-US" sz="2400" dirty="0"/>
              <a:t> </a:t>
            </a:r>
            <a:r>
              <a:rPr lang="en-US" sz="2400" i="1" dirty="0" err="1"/>
              <a:t>Intruduction</a:t>
            </a:r>
            <a:r>
              <a:rPr lang="en-US" sz="2400" dirty="0"/>
              <a:t> </a:t>
            </a:r>
            <a:r>
              <a:rPr lang="en-US" sz="2400" dirty="0" err="1"/>
              <a:t>berisi</a:t>
            </a:r>
            <a:r>
              <a:rPr lang="en-US" sz="2400" dirty="0"/>
              <a:t> </a:t>
            </a:r>
            <a:r>
              <a:rPr lang="en-US" sz="2400" dirty="0" err="1"/>
              <a:t>bagian-bagian</a:t>
            </a:r>
            <a:r>
              <a:rPr lang="en-US" sz="2400" dirty="0"/>
              <a:t> </a:t>
            </a:r>
            <a:r>
              <a:rPr lang="en-US" sz="2400" dirty="0" err="1"/>
              <a:t>berikut</a:t>
            </a:r>
            <a:r>
              <a:rPr lang="en-US" sz="2400" dirty="0"/>
              <a:t>:</a:t>
            </a:r>
          </a:p>
          <a:p>
            <a:pPr marL="0" indent="0">
              <a:buNone/>
            </a:pPr>
            <a:r>
              <a:rPr lang="en-US" sz="2400" dirty="0"/>
              <a:t>   </a:t>
            </a:r>
            <a:r>
              <a:rPr lang="en-US" sz="2400" b="1" dirty="0"/>
              <a:t>1. </a:t>
            </a:r>
            <a:r>
              <a:rPr lang="en-US" sz="2400" b="1" dirty="0" err="1"/>
              <a:t>Konteks</a:t>
            </a:r>
            <a:r>
              <a:rPr lang="en-US" sz="2400" b="1" dirty="0"/>
              <a:t> </a:t>
            </a:r>
            <a:r>
              <a:rPr lang="en-US" sz="2400" b="1" dirty="0" err="1"/>
              <a:t>dan</a:t>
            </a:r>
            <a:r>
              <a:rPr lang="en-US" sz="2400" b="1" dirty="0"/>
              <a:t> area </a:t>
            </a:r>
            <a:r>
              <a:rPr lang="en-US" sz="2400" b="1" dirty="0" err="1"/>
              <a:t>penelitian</a:t>
            </a:r>
            <a:r>
              <a:rPr lang="en-US" sz="2400" b="1" dirty="0"/>
              <a:t> </a:t>
            </a:r>
            <a:r>
              <a:rPr lang="en-US" sz="2400" b="1" dirty="0" err="1"/>
              <a:t>secara</a:t>
            </a:r>
            <a:r>
              <a:rPr lang="en-US" sz="2400" b="1" dirty="0"/>
              <a:t> </a:t>
            </a:r>
            <a:r>
              <a:rPr lang="en-US" sz="2400" b="1" dirty="0" err="1"/>
              <a:t>umum</a:t>
            </a:r>
            <a:endParaRPr lang="en-US" sz="2400" b="1" dirty="0"/>
          </a:p>
          <a:p>
            <a:pPr marL="0" lvl="0" indent="0">
              <a:buNone/>
            </a:pPr>
            <a:r>
              <a:rPr lang="en-US" sz="2400" dirty="0"/>
              <a:t>       </a:t>
            </a:r>
            <a:r>
              <a:rPr lang="en-US" sz="2400" dirty="0" err="1"/>
              <a:t>Uraikan</a:t>
            </a:r>
            <a:r>
              <a:rPr lang="en-US" sz="2400" dirty="0"/>
              <a:t> di </a:t>
            </a:r>
            <a:r>
              <a:rPr lang="en-US" sz="2400" dirty="0" err="1"/>
              <a:t>sini</a:t>
            </a:r>
            <a:r>
              <a:rPr lang="en-US" sz="2400" dirty="0"/>
              <a:t> </a:t>
            </a:r>
            <a:r>
              <a:rPr lang="en-US" sz="2400" dirty="0" err="1"/>
              <a:t>latar</a:t>
            </a:r>
            <a:r>
              <a:rPr lang="en-US" sz="2400" dirty="0"/>
              <a:t> </a:t>
            </a:r>
            <a:r>
              <a:rPr lang="en-US" sz="2400" dirty="0" err="1"/>
              <a:t>belakang</a:t>
            </a:r>
            <a:r>
              <a:rPr lang="en-US" sz="2400" dirty="0"/>
              <a:t> </a:t>
            </a:r>
            <a:r>
              <a:rPr lang="en-US" sz="2400" dirty="0" err="1"/>
              <a:t>permasalahan</a:t>
            </a:r>
            <a:r>
              <a:rPr lang="en-US" sz="2400" dirty="0"/>
              <a:t>, </a:t>
            </a:r>
            <a:r>
              <a:rPr lang="en-US" sz="2400" dirty="0" err="1"/>
              <a:t>berisi</a:t>
            </a:r>
            <a:r>
              <a:rPr lang="en-US" sz="2400" dirty="0"/>
              <a:t> </a:t>
            </a:r>
            <a:r>
              <a:rPr lang="en-US" sz="2400" dirty="0" err="1"/>
              <a:t>hal-hal</a:t>
            </a:r>
            <a:r>
              <a:rPr lang="en-US" sz="2400" dirty="0"/>
              <a:t> yang </a:t>
            </a:r>
            <a:r>
              <a:rPr lang="en-US" sz="2400" dirty="0" err="1"/>
              <a:t>menimbulkan</a:t>
            </a:r>
            <a:endParaRPr lang="en-US" sz="2400" dirty="0"/>
          </a:p>
          <a:p>
            <a:pPr marL="0" lvl="0" indent="0">
              <a:buNone/>
            </a:pPr>
            <a:r>
              <a:rPr lang="en-US" sz="2400" dirty="0"/>
              <a:t>      </a:t>
            </a:r>
            <a:r>
              <a:rPr lang="en-US" sz="2400" dirty="0" err="1"/>
              <a:t>munculnya</a:t>
            </a:r>
            <a:r>
              <a:rPr lang="en-US" sz="2400" dirty="0"/>
              <a:t> </a:t>
            </a:r>
            <a:r>
              <a:rPr lang="en-US" sz="2400" dirty="0" err="1"/>
              <a:t>masalah</a:t>
            </a:r>
            <a:r>
              <a:rPr lang="en-US" sz="2400" dirty="0"/>
              <a:t> </a:t>
            </a:r>
            <a:r>
              <a:rPr lang="en-US" sz="2400" dirty="0" err="1"/>
              <a:t>penelitian</a:t>
            </a:r>
            <a:r>
              <a:rPr lang="en-US" sz="2400" dirty="0"/>
              <a:t> yang </a:t>
            </a:r>
            <a:r>
              <a:rPr lang="en-US" sz="2400" dirty="0" err="1"/>
              <a:t>dibahas</a:t>
            </a:r>
            <a:r>
              <a:rPr lang="en-US" sz="2400" dirty="0"/>
              <a:t>, </a:t>
            </a:r>
          </a:p>
          <a:p>
            <a:pPr marL="0" lvl="0" indent="0">
              <a:buNone/>
            </a:pPr>
            <a:endParaRPr lang="en-US" sz="2400" dirty="0"/>
          </a:p>
          <a:p>
            <a:pPr marL="0" indent="0">
              <a:buNone/>
            </a:pPr>
            <a:r>
              <a:rPr lang="en-US" sz="2400" b="1" dirty="0"/>
              <a:t>   2. </a:t>
            </a:r>
            <a:r>
              <a:rPr lang="en-US" sz="2400" b="1" dirty="0" err="1"/>
              <a:t>Perkenalkan</a:t>
            </a:r>
            <a:r>
              <a:rPr lang="en-US" sz="2400" b="1" dirty="0"/>
              <a:t> </a:t>
            </a:r>
            <a:r>
              <a:rPr lang="en-US" sz="2400" b="1" dirty="0" err="1"/>
              <a:t>topik</a:t>
            </a:r>
            <a:r>
              <a:rPr lang="en-US" sz="2400" b="1" dirty="0"/>
              <a:t> </a:t>
            </a:r>
            <a:r>
              <a:rPr lang="en-US" sz="2400" b="1" dirty="0" err="1"/>
              <a:t>masalah</a:t>
            </a:r>
            <a:r>
              <a:rPr lang="en-US" sz="2400" b="1" dirty="0"/>
              <a:t> yang </a:t>
            </a:r>
            <a:r>
              <a:rPr lang="en-US" sz="2400" b="1" dirty="0" err="1"/>
              <a:t>diteliti</a:t>
            </a:r>
            <a:r>
              <a:rPr lang="en-US" sz="2400" b="1" dirty="0"/>
              <a:t> </a:t>
            </a:r>
          </a:p>
          <a:p>
            <a:pPr marL="0" indent="0">
              <a:buNone/>
            </a:pPr>
            <a:r>
              <a:rPr lang="en-US" sz="2400" dirty="0"/>
              <a:t>       </a:t>
            </a:r>
            <a:r>
              <a:rPr lang="en-US" sz="2400" dirty="0" err="1"/>
              <a:t>Jelaskan</a:t>
            </a:r>
            <a:r>
              <a:rPr lang="en-US" sz="2400" dirty="0"/>
              <a:t> </a:t>
            </a:r>
            <a:r>
              <a:rPr lang="en-US" sz="2400" dirty="0" err="1"/>
              <a:t>juga</a:t>
            </a:r>
            <a:r>
              <a:rPr lang="en-US" sz="2400" dirty="0"/>
              <a:t> </a:t>
            </a:r>
            <a:r>
              <a:rPr lang="en-US" sz="2400" dirty="0" err="1"/>
              <a:t>mengapa</a:t>
            </a:r>
            <a:r>
              <a:rPr lang="en-US" sz="2400" dirty="0"/>
              <a:t> </a:t>
            </a:r>
            <a:r>
              <a:rPr lang="en-US" sz="2400" dirty="0" err="1"/>
              <a:t>masalah</a:t>
            </a:r>
            <a:r>
              <a:rPr lang="en-US" sz="2400" dirty="0"/>
              <a:t> </a:t>
            </a:r>
            <a:r>
              <a:rPr lang="en-US" sz="2400" dirty="0" err="1"/>
              <a:t>tersebut</a:t>
            </a:r>
            <a:r>
              <a:rPr lang="en-US" sz="2400" dirty="0"/>
              <a:t> </a:t>
            </a:r>
            <a:r>
              <a:rPr lang="en-US" sz="2400" dirty="0" err="1"/>
              <a:t>penting</a:t>
            </a:r>
            <a:r>
              <a:rPr lang="en-US" sz="2400" dirty="0"/>
              <a:t> </a:t>
            </a:r>
            <a:r>
              <a:rPr lang="en-US" sz="2400" dirty="0" err="1"/>
              <a:t>dan</a:t>
            </a:r>
            <a:r>
              <a:rPr lang="en-US" sz="2400" dirty="0"/>
              <a:t> </a:t>
            </a:r>
            <a:r>
              <a:rPr lang="en-US" sz="2400" dirty="0" err="1"/>
              <a:t>menarik</a:t>
            </a:r>
            <a:r>
              <a:rPr lang="en-US" sz="2400" dirty="0"/>
              <a:t> </a:t>
            </a:r>
            <a:r>
              <a:rPr lang="en-US" sz="2400" dirty="0" err="1"/>
              <a:t>untuk</a:t>
            </a:r>
            <a:r>
              <a:rPr lang="en-US" sz="2400" dirty="0"/>
              <a:t> </a:t>
            </a:r>
            <a:r>
              <a:rPr lang="en-US" sz="2400" dirty="0" err="1"/>
              <a:t>dikerjakan</a:t>
            </a:r>
            <a:r>
              <a:rPr lang="en-US" sz="2400" dirty="0"/>
              <a:t>	</a:t>
            </a:r>
          </a:p>
        </p:txBody>
      </p:sp>
    </p:spTree>
    <p:extLst>
      <p:ext uri="{BB962C8B-B14F-4D97-AF65-F5344CB8AC3E}">
        <p14:creationId xmlns:p14="http://schemas.microsoft.com/office/powerpoint/2010/main" val="184685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029" y="609600"/>
            <a:ext cx="10515600" cy="5802086"/>
          </a:xfrm>
        </p:spPr>
        <p:txBody>
          <a:bodyPr>
            <a:normAutofit lnSpcReduction="10000"/>
          </a:bodyPr>
          <a:lstStyle/>
          <a:p>
            <a:pPr marL="457200" indent="-457200">
              <a:buNone/>
            </a:pPr>
            <a:r>
              <a:rPr lang="en-US" dirty="0"/>
              <a:t>  </a:t>
            </a:r>
            <a:r>
              <a:rPr lang="en-US" sz="2400" b="1" dirty="0"/>
              <a:t>3. Related works: </a:t>
            </a:r>
            <a:r>
              <a:rPr lang="en-US" sz="2400" b="1" dirty="0" err="1"/>
              <a:t>apa</a:t>
            </a:r>
            <a:r>
              <a:rPr lang="en-US" sz="2400" b="1" dirty="0"/>
              <a:t> yang </a:t>
            </a:r>
            <a:r>
              <a:rPr lang="en-US" sz="2400" b="1" dirty="0" err="1"/>
              <a:t>sudah</a:t>
            </a:r>
            <a:r>
              <a:rPr lang="en-US" sz="2400" b="1" dirty="0"/>
              <a:t> </a:t>
            </a:r>
            <a:r>
              <a:rPr lang="en-US" sz="2400" b="1" dirty="0" err="1"/>
              <a:t>dilakukan</a:t>
            </a:r>
            <a:r>
              <a:rPr lang="en-US" sz="2400" b="1" dirty="0"/>
              <a:t> orang lain </a:t>
            </a:r>
            <a:r>
              <a:rPr lang="en-US" sz="2400" b="1" dirty="0" err="1"/>
              <a:t>tentang</a:t>
            </a:r>
            <a:r>
              <a:rPr lang="en-US" sz="2400" b="1" dirty="0"/>
              <a:t> topic </a:t>
            </a:r>
            <a:r>
              <a:rPr lang="en-US" sz="2400" b="1" dirty="0" err="1"/>
              <a:t>masalah</a:t>
            </a:r>
            <a:r>
              <a:rPr lang="en-US" sz="2400" b="1" dirty="0"/>
              <a:t> </a:t>
            </a:r>
            <a:r>
              <a:rPr lang="en-US" sz="2400" b="1" dirty="0" err="1"/>
              <a:t>tersebut</a:t>
            </a:r>
            <a:r>
              <a:rPr lang="en-US" sz="2400" b="1" dirty="0"/>
              <a:t>?</a:t>
            </a:r>
            <a:r>
              <a:rPr lang="en-US" sz="2400" b="1" i="1" dirty="0"/>
              <a:t>     </a:t>
            </a:r>
          </a:p>
          <a:p>
            <a:pPr marL="0" indent="0">
              <a:buNone/>
            </a:pPr>
            <a:r>
              <a:rPr lang="en-US" sz="2400" dirty="0"/>
              <a:t>      </a:t>
            </a:r>
            <a:r>
              <a:rPr lang="en-US" sz="2400" dirty="0" err="1"/>
              <a:t>Jelaskan</a:t>
            </a:r>
            <a:r>
              <a:rPr lang="en-US" sz="2400" dirty="0"/>
              <a:t> </a:t>
            </a:r>
            <a:r>
              <a:rPr lang="en-US" sz="2400" dirty="0" err="1"/>
              <a:t>apa</a:t>
            </a:r>
            <a:r>
              <a:rPr lang="en-US" sz="2400" dirty="0"/>
              <a:t> yang </a:t>
            </a:r>
            <a:r>
              <a:rPr lang="en-US" sz="2400" dirty="0" err="1"/>
              <a:t>sudah</a:t>
            </a:r>
            <a:r>
              <a:rPr lang="en-US" sz="2400" dirty="0"/>
              <a:t> </a:t>
            </a:r>
            <a:r>
              <a:rPr lang="en-US" sz="2400" dirty="0" err="1"/>
              <a:t>dikerjakan</a:t>
            </a:r>
            <a:r>
              <a:rPr lang="en-US" sz="2400" dirty="0"/>
              <a:t> </a:t>
            </a:r>
            <a:r>
              <a:rPr lang="en-US" sz="2400" dirty="0" err="1"/>
              <a:t>oleh</a:t>
            </a:r>
            <a:r>
              <a:rPr lang="en-US" sz="2400" dirty="0"/>
              <a:t> </a:t>
            </a:r>
            <a:r>
              <a:rPr lang="en-US" sz="2400" dirty="0" err="1"/>
              <a:t>peneliti-peneliti</a:t>
            </a:r>
            <a:r>
              <a:rPr lang="en-US" sz="2400" dirty="0"/>
              <a:t> lain </a:t>
            </a:r>
            <a:r>
              <a:rPr lang="en-US" sz="2400" dirty="0" err="1"/>
              <a:t>sebelumnya</a:t>
            </a:r>
            <a:r>
              <a:rPr lang="en-US" sz="2400" dirty="0"/>
              <a:t> </a:t>
            </a:r>
          </a:p>
          <a:p>
            <a:pPr marL="0" indent="0">
              <a:buNone/>
            </a:pPr>
            <a:r>
              <a:rPr lang="en-US" sz="2400" dirty="0"/>
              <a:t>      </a:t>
            </a:r>
            <a:r>
              <a:rPr lang="en-US" sz="2400" dirty="0" err="1"/>
              <a:t>terkait</a:t>
            </a:r>
            <a:r>
              <a:rPr lang="en-US" sz="2400" dirty="0"/>
              <a:t> </a:t>
            </a:r>
            <a:r>
              <a:rPr lang="en-US" sz="2400" dirty="0" err="1"/>
              <a:t>topik</a:t>
            </a:r>
            <a:r>
              <a:rPr lang="en-US" sz="2400" dirty="0"/>
              <a:t> </a:t>
            </a:r>
            <a:r>
              <a:rPr lang="en-US" sz="2400" dirty="0" err="1"/>
              <a:t>masalah</a:t>
            </a:r>
            <a:r>
              <a:rPr lang="en-US" sz="2400" dirty="0"/>
              <a:t> </a:t>
            </a:r>
            <a:r>
              <a:rPr lang="en-US" sz="2400" dirty="0" err="1"/>
              <a:t>tersebut</a:t>
            </a:r>
            <a:r>
              <a:rPr lang="en-US" sz="2400" dirty="0"/>
              <a:t>, </a:t>
            </a:r>
            <a:r>
              <a:rPr lang="en-US" sz="2400" dirty="0" err="1"/>
              <a:t>mereka</a:t>
            </a:r>
            <a:r>
              <a:rPr lang="en-US" sz="2400" dirty="0"/>
              <a:t> </a:t>
            </a:r>
            <a:r>
              <a:rPr lang="en-US" sz="2400" dirty="0" err="1"/>
              <a:t>pakai</a:t>
            </a:r>
            <a:r>
              <a:rPr lang="en-US" sz="2400" dirty="0"/>
              <a:t> </a:t>
            </a:r>
            <a:r>
              <a:rPr lang="en-US" sz="2400" dirty="0" err="1"/>
              <a:t>metode</a:t>
            </a:r>
            <a:r>
              <a:rPr lang="en-US" sz="2400" dirty="0"/>
              <a:t>/</a:t>
            </a:r>
            <a:r>
              <a:rPr lang="en-US" sz="2400" dirty="0" err="1"/>
              <a:t>pendekatan</a:t>
            </a:r>
            <a:r>
              <a:rPr lang="en-US" sz="2400" dirty="0"/>
              <a:t> </a:t>
            </a:r>
            <a:r>
              <a:rPr lang="en-US" sz="2400" dirty="0" err="1"/>
              <a:t>apa</a:t>
            </a:r>
            <a:r>
              <a:rPr lang="en-US" sz="2400" dirty="0"/>
              <a:t>, </a:t>
            </a:r>
            <a:r>
              <a:rPr lang="en-US" sz="2400" dirty="0" err="1"/>
              <a:t>kalau</a:t>
            </a:r>
            <a:r>
              <a:rPr lang="en-US" sz="2400" dirty="0"/>
              <a:t> </a:t>
            </a:r>
          </a:p>
          <a:p>
            <a:pPr marL="0" indent="0">
              <a:buNone/>
            </a:pPr>
            <a:r>
              <a:rPr lang="en-US" sz="2400" dirty="0"/>
              <a:t>      </a:t>
            </a:r>
            <a:r>
              <a:rPr lang="en-US" sz="2400" dirty="0" err="1"/>
              <a:t>perlu</a:t>
            </a:r>
            <a:r>
              <a:rPr lang="en-US" sz="2400" dirty="0"/>
              <a:t> </a:t>
            </a:r>
            <a:r>
              <a:rPr lang="en-US" sz="2400" dirty="0" err="1"/>
              <a:t>jelaskan</a:t>
            </a:r>
            <a:r>
              <a:rPr lang="en-US" sz="2400" dirty="0"/>
              <a:t> </a:t>
            </a:r>
            <a:r>
              <a:rPr lang="en-US" sz="2400" dirty="0" err="1"/>
              <a:t>juga</a:t>
            </a:r>
            <a:r>
              <a:rPr lang="en-US" sz="2400" dirty="0"/>
              <a:t> </a:t>
            </a:r>
            <a:r>
              <a:rPr lang="en-US" sz="2400" dirty="0" err="1"/>
              <a:t>kelebihan</a:t>
            </a:r>
            <a:r>
              <a:rPr lang="en-US" sz="2400" dirty="0"/>
              <a:t> </a:t>
            </a:r>
            <a:r>
              <a:rPr lang="en-US" sz="2400" dirty="0" err="1"/>
              <a:t>dan</a:t>
            </a:r>
            <a:r>
              <a:rPr lang="en-US" sz="2400" dirty="0"/>
              <a:t> </a:t>
            </a:r>
            <a:r>
              <a:rPr lang="en-US" sz="2400" dirty="0" err="1"/>
              <a:t>kekurangannya</a:t>
            </a:r>
            <a:r>
              <a:rPr lang="en-US" sz="2400" dirty="0"/>
              <a:t> </a:t>
            </a:r>
            <a:r>
              <a:rPr lang="en-US" sz="2400" dirty="0" err="1"/>
              <a:t>sehingga</a:t>
            </a:r>
            <a:r>
              <a:rPr lang="en-US" sz="2400" dirty="0"/>
              <a:t> </a:t>
            </a:r>
            <a:r>
              <a:rPr lang="en-US" sz="2400" dirty="0" err="1"/>
              <a:t>terdapat</a:t>
            </a:r>
            <a:r>
              <a:rPr lang="en-US" sz="2400" dirty="0"/>
              <a:t> </a:t>
            </a:r>
            <a:r>
              <a:rPr lang="en-US" sz="2400" dirty="0" err="1"/>
              <a:t>peluang</a:t>
            </a:r>
            <a:r>
              <a:rPr lang="en-US" sz="2400" dirty="0"/>
              <a:t> </a:t>
            </a:r>
          </a:p>
          <a:p>
            <a:pPr marL="0" indent="0">
              <a:buNone/>
            </a:pPr>
            <a:r>
              <a:rPr lang="en-US" sz="2400" dirty="0"/>
              <a:t>      </a:t>
            </a:r>
            <a:r>
              <a:rPr lang="en-US" sz="2400" dirty="0" err="1"/>
              <a:t>masalah</a:t>
            </a:r>
            <a:r>
              <a:rPr lang="en-US" sz="2400" dirty="0"/>
              <a:t> yang </a:t>
            </a:r>
            <a:r>
              <a:rPr lang="en-US" sz="2400" dirty="0" err="1"/>
              <a:t>masih</a:t>
            </a:r>
            <a:r>
              <a:rPr lang="en-US" sz="2400" dirty="0"/>
              <a:t> </a:t>
            </a:r>
            <a:r>
              <a:rPr lang="en-US" sz="2400" dirty="0" err="1"/>
              <a:t>ada</a:t>
            </a:r>
            <a:r>
              <a:rPr lang="en-US" sz="2400" dirty="0"/>
              <a:t> </a:t>
            </a:r>
            <a:r>
              <a:rPr lang="en-US" sz="2400" dirty="0" err="1"/>
              <a:t>untuk</a:t>
            </a:r>
            <a:r>
              <a:rPr lang="en-US" sz="2400" dirty="0"/>
              <a:t> </a:t>
            </a:r>
            <a:r>
              <a:rPr lang="en-US" sz="2400" dirty="0" err="1"/>
              <a:t>diselesaikan</a:t>
            </a:r>
            <a:r>
              <a:rPr lang="en-US" sz="2400" dirty="0"/>
              <a:t>.</a:t>
            </a:r>
          </a:p>
          <a:p>
            <a:pPr marL="0" indent="0">
              <a:buNone/>
            </a:pPr>
            <a:endParaRPr lang="en-US" sz="2400" dirty="0"/>
          </a:p>
          <a:p>
            <a:pPr marL="0" indent="0">
              <a:buNone/>
            </a:pPr>
            <a:r>
              <a:rPr lang="en-US" sz="2400" b="1" dirty="0"/>
              <a:t> 4.  </a:t>
            </a:r>
            <a:r>
              <a:rPr lang="en-US" sz="2400" b="1" dirty="0" err="1"/>
              <a:t>Pendekatan</a:t>
            </a:r>
            <a:r>
              <a:rPr lang="en-US" sz="2400" b="1" dirty="0"/>
              <a:t> </a:t>
            </a:r>
            <a:r>
              <a:rPr lang="en-US" sz="2400" b="1" dirty="0" err="1"/>
              <a:t>penyelesaian</a:t>
            </a:r>
            <a:r>
              <a:rPr lang="en-US" sz="2400" b="1" dirty="0"/>
              <a:t> </a:t>
            </a:r>
            <a:r>
              <a:rPr lang="en-US" sz="2400" b="1" dirty="0" err="1"/>
              <a:t>masalah</a:t>
            </a:r>
            <a:r>
              <a:rPr lang="en-US" sz="2400" b="1" dirty="0"/>
              <a:t> yang </a:t>
            </a:r>
            <a:r>
              <a:rPr lang="en-US" sz="2400" b="1" dirty="0" err="1"/>
              <a:t>anda</a:t>
            </a:r>
            <a:r>
              <a:rPr lang="en-US" sz="2400" b="1" dirty="0"/>
              <a:t> </a:t>
            </a:r>
            <a:r>
              <a:rPr lang="en-US" sz="2400" b="1" dirty="0" err="1"/>
              <a:t>gunakan</a:t>
            </a:r>
            <a:endParaRPr lang="en-US" sz="2400" b="1" dirty="0"/>
          </a:p>
          <a:p>
            <a:pPr marL="0" indent="0">
              <a:buNone/>
            </a:pPr>
            <a:r>
              <a:rPr lang="en-US" sz="2400" dirty="0"/>
              <a:t>      </a:t>
            </a:r>
            <a:r>
              <a:rPr lang="en-US" sz="2400" dirty="0" err="1"/>
              <a:t>Jelaskan</a:t>
            </a:r>
            <a:r>
              <a:rPr lang="en-US" sz="2400" dirty="0"/>
              <a:t> </a:t>
            </a:r>
            <a:r>
              <a:rPr lang="en-US" sz="2400" dirty="0" err="1"/>
              <a:t>secara</a:t>
            </a:r>
            <a:r>
              <a:rPr lang="en-US" sz="2400" dirty="0"/>
              <a:t> </a:t>
            </a:r>
            <a:r>
              <a:rPr lang="en-US" sz="2400" dirty="0" err="1"/>
              <a:t>garis</a:t>
            </a:r>
            <a:r>
              <a:rPr lang="en-US" sz="2400" dirty="0"/>
              <a:t> </a:t>
            </a:r>
            <a:r>
              <a:rPr lang="en-US" sz="2400" dirty="0" err="1"/>
              <a:t>besar</a:t>
            </a:r>
            <a:r>
              <a:rPr lang="en-US" sz="2400" dirty="0"/>
              <a:t> </a:t>
            </a:r>
            <a:r>
              <a:rPr lang="en-US" sz="2400" dirty="0" err="1"/>
              <a:t>pendekatan</a:t>
            </a:r>
            <a:r>
              <a:rPr lang="en-US" sz="2400" dirty="0"/>
              <a:t> </a:t>
            </a:r>
            <a:r>
              <a:rPr lang="en-US" sz="2400" dirty="0" err="1"/>
              <a:t>penyelesaian</a:t>
            </a:r>
            <a:r>
              <a:rPr lang="en-US" sz="2400" dirty="0"/>
              <a:t> </a:t>
            </a:r>
            <a:r>
              <a:rPr lang="en-US" sz="2400" dirty="0" err="1"/>
              <a:t>masalah</a:t>
            </a:r>
            <a:r>
              <a:rPr lang="en-US" sz="2400" dirty="0"/>
              <a:t> yang </a:t>
            </a:r>
            <a:r>
              <a:rPr lang="en-US" sz="2400" dirty="0" err="1"/>
              <a:t>anda</a:t>
            </a:r>
            <a:r>
              <a:rPr lang="en-US" sz="2400" dirty="0"/>
              <a:t> </a:t>
            </a:r>
          </a:p>
          <a:p>
            <a:pPr marL="0" indent="0">
              <a:buNone/>
            </a:pPr>
            <a:r>
              <a:rPr lang="en-US" sz="2400" dirty="0"/>
              <a:t>      </a:t>
            </a:r>
            <a:r>
              <a:rPr lang="en-US" sz="2400" dirty="0" err="1"/>
              <a:t>gunakan</a:t>
            </a:r>
            <a:r>
              <a:rPr lang="en-US" sz="2400" dirty="0"/>
              <a:t>, </a:t>
            </a:r>
            <a:r>
              <a:rPr lang="en-US" sz="2400" dirty="0" err="1"/>
              <a:t>berdasarkan</a:t>
            </a:r>
            <a:r>
              <a:rPr lang="en-US" sz="2400" dirty="0"/>
              <a:t> </a:t>
            </a:r>
            <a:r>
              <a:rPr lang="en-US" sz="2400" dirty="0" err="1"/>
              <a:t>asumsi</a:t>
            </a:r>
            <a:r>
              <a:rPr lang="en-US" sz="2400" dirty="0"/>
              <a:t>/</a:t>
            </a:r>
            <a:r>
              <a:rPr lang="en-US" sz="2400" dirty="0" err="1"/>
              <a:t>hipotesis</a:t>
            </a:r>
            <a:r>
              <a:rPr lang="en-US" sz="2400" dirty="0"/>
              <a:t> yang </a:t>
            </a:r>
            <a:r>
              <a:rPr lang="en-US" sz="2400" dirty="0" err="1"/>
              <a:t>anda</a:t>
            </a:r>
            <a:r>
              <a:rPr lang="en-US" sz="2400" dirty="0"/>
              <a:t> </a:t>
            </a:r>
            <a:r>
              <a:rPr lang="en-US" sz="2400" dirty="0" err="1"/>
              <a:t>nyatakan</a:t>
            </a:r>
            <a:r>
              <a:rPr lang="en-US" sz="2400" dirty="0"/>
              <a:t>.</a:t>
            </a:r>
          </a:p>
          <a:p>
            <a:pPr marL="0" indent="0">
              <a:buNone/>
            </a:pPr>
            <a:endParaRPr lang="en-US" sz="2400" dirty="0"/>
          </a:p>
          <a:p>
            <a:pPr marL="0" indent="0">
              <a:buNone/>
            </a:pPr>
            <a:r>
              <a:rPr lang="en-US" sz="2400" b="1" dirty="0"/>
              <a:t> 5. </a:t>
            </a:r>
            <a:r>
              <a:rPr lang="en-US" sz="2400" b="1" dirty="0" err="1"/>
              <a:t>Sistematika</a:t>
            </a:r>
            <a:r>
              <a:rPr lang="en-US" sz="2400" b="1" dirty="0"/>
              <a:t> </a:t>
            </a:r>
            <a:r>
              <a:rPr lang="en-US" sz="2400" b="1" dirty="0" err="1"/>
              <a:t>pembahasan</a:t>
            </a:r>
            <a:r>
              <a:rPr lang="en-US" sz="2400" b="1" dirty="0"/>
              <a:t> </a:t>
            </a:r>
          </a:p>
          <a:p>
            <a:pPr marL="0" indent="0">
              <a:buNone/>
            </a:pPr>
            <a:r>
              <a:rPr lang="en-US" sz="2400" dirty="0"/>
              <a:t>     </a:t>
            </a:r>
            <a:r>
              <a:rPr lang="en-US" sz="2400" dirty="0" err="1"/>
              <a:t>Jelaskan</a:t>
            </a:r>
            <a:r>
              <a:rPr lang="en-US" sz="2400" dirty="0"/>
              <a:t> </a:t>
            </a:r>
            <a:r>
              <a:rPr lang="en-US" sz="2400" dirty="0" err="1"/>
              <a:t>susunan</a:t>
            </a:r>
            <a:r>
              <a:rPr lang="en-US" sz="2400" dirty="0"/>
              <a:t> </a:t>
            </a:r>
            <a:r>
              <a:rPr lang="en-US" sz="2400" dirty="0" err="1"/>
              <a:t>pembahasan</a:t>
            </a:r>
            <a:r>
              <a:rPr lang="en-US" sz="2400" dirty="0"/>
              <a:t> </a:t>
            </a:r>
            <a:r>
              <a:rPr lang="en-US" sz="2400" dirty="0" err="1"/>
              <a:t>materi</a:t>
            </a:r>
            <a:r>
              <a:rPr lang="en-US" sz="2400" dirty="0"/>
              <a:t> yang </a:t>
            </a:r>
            <a:r>
              <a:rPr lang="en-US" sz="2400" dirty="0" err="1"/>
              <a:t>akan</a:t>
            </a:r>
            <a:r>
              <a:rPr lang="en-US" sz="2400" dirty="0"/>
              <a:t> </a:t>
            </a:r>
            <a:r>
              <a:rPr lang="en-US" sz="2400" dirty="0" err="1"/>
              <a:t>disampakan</a:t>
            </a:r>
            <a:r>
              <a:rPr lang="en-US" sz="2400" dirty="0"/>
              <a:t> di </a:t>
            </a:r>
            <a:r>
              <a:rPr lang="en-US" sz="2400" dirty="0" err="1"/>
              <a:t>dalam</a:t>
            </a:r>
            <a:r>
              <a:rPr lang="en-US" sz="2400" dirty="0"/>
              <a:t> </a:t>
            </a:r>
          </a:p>
          <a:p>
            <a:pPr marL="0" indent="0">
              <a:buNone/>
            </a:pPr>
            <a:r>
              <a:rPr lang="en-US" sz="2400" dirty="0"/>
              <a:t>     </a:t>
            </a:r>
            <a:r>
              <a:rPr lang="en-US" sz="2400" dirty="0" err="1"/>
              <a:t>makalah</a:t>
            </a:r>
            <a:r>
              <a:rPr lang="en-US" sz="2400" dirty="0"/>
              <a:t>.</a:t>
            </a:r>
          </a:p>
        </p:txBody>
      </p:sp>
    </p:spTree>
    <p:extLst>
      <p:ext uri="{BB962C8B-B14F-4D97-AF65-F5344CB8AC3E}">
        <p14:creationId xmlns:p14="http://schemas.microsoft.com/office/powerpoint/2010/main" val="44043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6782" y="609989"/>
            <a:ext cx="6672019" cy="461665"/>
          </a:xfrm>
          <a:prstGeom prst="rect">
            <a:avLst/>
          </a:prstGeom>
        </p:spPr>
        <p:txBody>
          <a:bodyPr wrap="none">
            <a:spAutoFit/>
          </a:bodyPr>
          <a:lstStyle/>
          <a:p>
            <a:r>
              <a:rPr lang="en-US" sz="2400" b="1" dirty="0" err="1">
                <a:solidFill>
                  <a:srgbClr val="FF0000"/>
                </a:solidFill>
              </a:rPr>
              <a:t>Contoh</a:t>
            </a:r>
            <a:r>
              <a:rPr lang="en-US" sz="2400" b="1" dirty="0">
                <a:solidFill>
                  <a:srgbClr val="FF0000"/>
                </a:solidFill>
              </a:rPr>
              <a:t> </a:t>
            </a:r>
            <a:r>
              <a:rPr lang="en-US" sz="2400" b="1" dirty="0" err="1">
                <a:solidFill>
                  <a:srgbClr val="FF0000"/>
                </a:solidFill>
              </a:rPr>
              <a:t>konteks</a:t>
            </a:r>
            <a:r>
              <a:rPr lang="en-US" sz="2400" b="1" dirty="0">
                <a:solidFill>
                  <a:srgbClr val="FF0000"/>
                </a:solidFill>
              </a:rPr>
              <a:t> </a:t>
            </a:r>
            <a:r>
              <a:rPr lang="en-US" sz="2400" b="1" dirty="0" err="1">
                <a:solidFill>
                  <a:srgbClr val="FF0000"/>
                </a:solidFill>
              </a:rPr>
              <a:t>dan</a:t>
            </a:r>
            <a:r>
              <a:rPr lang="en-US" sz="2400" b="1" dirty="0">
                <a:solidFill>
                  <a:srgbClr val="FF0000"/>
                </a:solidFill>
              </a:rPr>
              <a:t> area </a:t>
            </a:r>
            <a:r>
              <a:rPr lang="en-US" sz="2400" b="1" dirty="0" err="1">
                <a:solidFill>
                  <a:srgbClr val="FF0000"/>
                </a:solidFill>
              </a:rPr>
              <a:t>penelitian</a:t>
            </a:r>
            <a:r>
              <a:rPr lang="en-US" sz="2400" b="1" dirty="0">
                <a:solidFill>
                  <a:srgbClr val="FF0000"/>
                </a:solidFill>
              </a:rPr>
              <a:t> </a:t>
            </a:r>
            <a:r>
              <a:rPr lang="en-US" sz="2400" b="1" dirty="0" err="1">
                <a:solidFill>
                  <a:srgbClr val="FF0000"/>
                </a:solidFill>
              </a:rPr>
              <a:t>secara</a:t>
            </a:r>
            <a:r>
              <a:rPr lang="en-US" sz="2400" b="1" dirty="0">
                <a:solidFill>
                  <a:srgbClr val="FF0000"/>
                </a:solidFill>
              </a:rPr>
              <a:t> </a:t>
            </a:r>
            <a:r>
              <a:rPr lang="en-US" sz="2400" b="1" dirty="0" err="1">
                <a:solidFill>
                  <a:srgbClr val="FF0000"/>
                </a:solidFill>
              </a:rPr>
              <a:t>umum</a:t>
            </a:r>
            <a:endParaRPr lang="en-US" sz="2400" b="1" dirty="0">
              <a:solidFill>
                <a:srgbClr val="FF0000"/>
              </a:solidFill>
            </a:endParaRPr>
          </a:p>
        </p:txBody>
      </p:sp>
      <p:sp>
        <p:nvSpPr>
          <p:cNvPr id="5" name="Rectangle 4"/>
          <p:cNvSpPr/>
          <p:nvPr/>
        </p:nvSpPr>
        <p:spPr>
          <a:xfrm>
            <a:off x="2767479" y="1425172"/>
            <a:ext cx="6096000" cy="4116512"/>
          </a:xfrm>
          <a:prstGeom prst="rect">
            <a:avLst/>
          </a:prstGeom>
        </p:spPr>
        <p:txBody>
          <a:bodyPr>
            <a:spAutoFit/>
          </a:bodyPr>
          <a:lstStyle/>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Besides of cryptography, information security can be done using steganography. Steganography means hidden writing. Steganography is the art and science of hiding message in the communication by embedding the secret message into a cover media (usually digital data such as image, video, or audio). Goal of steganography is hiding existence of message in the cover. By using steganography, transmission of secret information can be done securely, so that the presence of the information can’t be known from the third party. </a:t>
            </a:r>
          </a:p>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Images are common cover in message hiding. The message can be embedded into the image in spatial domain or transform domain. In the spatial domain, the message is embedded into pixel values, meanwhile in the transform domain the message is embedded into coefficient values such as discrete cosine transform (DCT) </a:t>
            </a:r>
            <a:r>
              <a:rPr lang="en-US" spc="-5" dirty="0" err="1">
                <a:latin typeface="Times New Roman" panose="02020603050405020304" pitchFamily="18" charset="0"/>
                <a:ea typeface="SimSun" panose="02010600030101010101" pitchFamily="2" charset="-122"/>
              </a:rPr>
              <a:t>coeficients</a:t>
            </a:r>
            <a:r>
              <a:rPr lang="en-US" spc="-5" dirty="0">
                <a:latin typeface="Times New Roman" panose="02020603050405020304" pitchFamily="18" charset="0"/>
                <a:ea typeface="SimSun" panose="02010600030101010101" pitchFamily="2" charset="-122"/>
              </a:rPr>
              <a:t>.</a:t>
            </a:r>
            <a:endParaRPr lang="en-US"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070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992" y="642648"/>
            <a:ext cx="6922985" cy="461665"/>
          </a:xfrm>
          <a:prstGeom prst="rect">
            <a:avLst/>
          </a:prstGeom>
        </p:spPr>
        <p:txBody>
          <a:bodyPr wrap="none">
            <a:spAutoFit/>
          </a:bodyPr>
          <a:lstStyle/>
          <a:p>
            <a:r>
              <a:rPr lang="en-US" sz="2400" b="1" dirty="0" err="1">
                <a:solidFill>
                  <a:srgbClr val="FF0000"/>
                </a:solidFill>
              </a:rPr>
              <a:t>Contoh</a:t>
            </a:r>
            <a:r>
              <a:rPr lang="en-US" sz="2400" b="1" dirty="0">
                <a:solidFill>
                  <a:srgbClr val="FF0000"/>
                </a:solidFill>
              </a:rPr>
              <a:t> </a:t>
            </a:r>
            <a:r>
              <a:rPr lang="en-US" sz="2400" b="1" dirty="0" err="1">
                <a:solidFill>
                  <a:srgbClr val="FF0000"/>
                </a:solidFill>
              </a:rPr>
              <a:t>memperkenalkan</a:t>
            </a:r>
            <a:r>
              <a:rPr lang="en-US" sz="2400" b="1" dirty="0">
                <a:solidFill>
                  <a:srgbClr val="FF0000"/>
                </a:solidFill>
              </a:rPr>
              <a:t> </a:t>
            </a:r>
            <a:r>
              <a:rPr lang="en-US" sz="2400" b="1" dirty="0" err="1">
                <a:solidFill>
                  <a:srgbClr val="FF0000"/>
                </a:solidFill>
              </a:rPr>
              <a:t>topik</a:t>
            </a:r>
            <a:r>
              <a:rPr lang="en-US" sz="2400" b="1" dirty="0">
                <a:solidFill>
                  <a:srgbClr val="FF0000"/>
                </a:solidFill>
              </a:rPr>
              <a:t> </a:t>
            </a:r>
            <a:r>
              <a:rPr lang="en-US" sz="2400" b="1" dirty="0" err="1">
                <a:solidFill>
                  <a:srgbClr val="FF0000"/>
                </a:solidFill>
              </a:rPr>
              <a:t>masalah</a:t>
            </a:r>
            <a:r>
              <a:rPr lang="en-US" sz="2400" b="1" dirty="0">
                <a:solidFill>
                  <a:srgbClr val="FF0000"/>
                </a:solidFill>
              </a:rPr>
              <a:t> yang </a:t>
            </a:r>
            <a:r>
              <a:rPr lang="en-US" sz="2400" b="1" dirty="0" err="1">
                <a:solidFill>
                  <a:srgbClr val="FF0000"/>
                </a:solidFill>
              </a:rPr>
              <a:t>diteliti</a:t>
            </a:r>
            <a:r>
              <a:rPr lang="en-US" sz="2400" b="1" dirty="0">
                <a:solidFill>
                  <a:srgbClr val="FF0000"/>
                </a:solidFill>
              </a:rPr>
              <a:t> </a:t>
            </a:r>
          </a:p>
        </p:txBody>
      </p:sp>
      <p:sp>
        <p:nvSpPr>
          <p:cNvPr id="3" name="Rectangle 2"/>
          <p:cNvSpPr/>
          <p:nvPr/>
        </p:nvSpPr>
        <p:spPr>
          <a:xfrm>
            <a:off x="2525485" y="1623611"/>
            <a:ext cx="6096000" cy="1934376"/>
          </a:xfrm>
          <a:prstGeom prst="rect">
            <a:avLst/>
          </a:prstGeom>
        </p:spPr>
        <p:txBody>
          <a:bodyPr>
            <a:spAutoFit/>
          </a:bodyPr>
          <a:lstStyle/>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One of popular steganography technique in spatial domain is the least significant bit (LSB) embedding. In this technique, bits of the message are embedded into LSB of pixel values. However, majority of based-LSB algorithms use images in bitmap (BMP) format. In the bitmap format, pixel values represent </a:t>
            </a:r>
            <a:r>
              <a:rPr lang="en-US" spc="-5" dirty="0" err="1">
                <a:latin typeface="Times New Roman" panose="02020603050405020304" pitchFamily="18" charset="0"/>
                <a:ea typeface="SimSun" panose="02010600030101010101" pitchFamily="2" charset="-122"/>
              </a:rPr>
              <a:t>graylevel</a:t>
            </a:r>
            <a:r>
              <a:rPr lang="en-US" spc="-5" dirty="0">
                <a:latin typeface="Times New Roman" panose="02020603050405020304" pitchFamily="18" charset="0"/>
                <a:ea typeface="SimSun" panose="02010600030101010101" pitchFamily="2" charset="-122"/>
              </a:rPr>
              <a:t> of the pixel. The message is embedded directly by replace LSB of pixel values with bits of the message. </a:t>
            </a:r>
            <a:endParaRPr lang="en-US" spc="-5" dirty="0">
              <a:effectLst/>
              <a:latin typeface="Times New Roman" panose="02020603050405020304" pitchFamily="18" charset="0"/>
              <a:ea typeface="SimSun" panose="02010600030101010101" pitchFamily="2" charset="-122"/>
            </a:endParaRPr>
          </a:p>
        </p:txBody>
      </p:sp>
      <p:sp>
        <p:nvSpPr>
          <p:cNvPr id="4" name="Rectangle 3"/>
          <p:cNvSpPr/>
          <p:nvPr/>
        </p:nvSpPr>
        <p:spPr>
          <a:xfrm>
            <a:off x="2525485" y="3712725"/>
            <a:ext cx="6096000" cy="2723823"/>
          </a:xfrm>
          <a:prstGeom prst="rect">
            <a:avLst/>
          </a:prstGeom>
        </p:spPr>
        <p:txBody>
          <a:bodyPr>
            <a:spAutoFit/>
          </a:bodyPr>
          <a:lstStyle/>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Actually, besides of bitmap images, there are another popular image  formats such as GIF images, but only a few steganography research about GIF image. GIF (Graphics Interchange Format) image, a kind of  indexed image, was introduced as an image format by </a:t>
            </a:r>
            <a:r>
              <a:rPr lang="en-US" spc="-5" dirty="0" err="1">
                <a:latin typeface="Times New Roman" panose="02020603050405020304" pitchFamily="18" charset="0"/>
                <a:ea typeface="SimSun" panose="02010600030101010101" pitchFamily="2" charset="-122"/>
              </a:rPr>
              <a:t>Compuserve</a:t>
            </a:r>
            <a:r>
              <a:rPr lang="en-US" spc="-5" dirty="0">
                <a:latin typeface="Times New Roman" panose="02020603050405020304" pitchFamily="18" charset="0"/>
                <a:ea typeface="SimSun" panose="02010600030101010101" pitchFamily="2" charset="-122"/>
              </a:rPr>
              <a:t> in 1987. An indexed image uses a </a:t>
            </a:r>
            <a:r>
              <a:rPr lang="en-US" spc="-5" dirty="0" err="1">
                <a:latin typeface="Times New Roman" panose="02020603050405020304" pitchFamily="18" charset="0"/>
                <a:ea typeface="SimSun" panose="02010600030101010101" pitchFamily="2" charset="-122"/>
              </a:rPr>
              <a:t>pallete</a:t>
            </a:r>
            <a:r>
              <a:rPr lang="en-US" spc="-5" dirty="0">
                <a:latin typeface="Times New Roman" panose="02020603050405020304" pitchFamily="18" charset="0"/>
                <a:ea typeface="SimSun" panose="02010600030101010101" pitchFamily="2" charset="-122"/>
              </a:rPr>
              <a:t> of up to 256 colors from the 24-bit RGB color space with values in the range [0,1]. The pixel values represent index to a </a:t>
            </a:r>
            <a:r>
              <a:rPr lang="en-US" spc="-5" dirty="0" err="1">
                <a:latin typeface="Times New Roman" panose="02020603050405020304" pitchFamily="18" charset="0"/>
                <a:ea typeface="SimSun" panose="02010600030101010101" pitchFamily="2" charset="-122"/>
              </a:rPr>
              <a:t>pallete</a:t>
            </a:r>
            <a:r>
              <a:rPr lang="en-US" spc="-5" dirty="0">
                <a:latin typeface="Times New Roman" panose="02020603050405020304" pitchFamily="18" charset="0"/>
                <a:ea typeface="SimSun" panose="02010600030101010101" pitchFamily="2" charset="-122"/>
              </a:rPr>
              <a:t> row. Color of the pixel is combination of each channel red (R), green (G), and blue (B) in the </a:t>
            </a:r>
            <a:r>
              <a:rPr lang="en-US" spc="-5" dirty="0" err="1">
                <a:latin typeface="Times New Roman" panose="02020603050405020304" pitchFamily="18" charset="0"/>
                <a:ea typeface="SimSun" panose="02010600030101010101" pitchFamily="2" charset="-122"/>
              </a:rPr>
              <a:t>pallete</a:t>
            </a:r>
            <a:r>
              <a:rPr lang="en-US" spc="-5" dirty="0">
                <a:latin typeface="Times New Roman" panose="02020603050405020304" pitchFamily="18" charset="0"/>
                <a:ea typeface="SimSun" panose="02010600030101010101" pitchFamily="2" charset="-122"/>
              </a:rPr>
              <a:t> row. </a:t>
            </a:r>
            <a:endParaRPr lang="en-US"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9221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5699" y="608131"/>
            <a:ext cx="10199972" cy="461665"/>
          </a:xfrm>
          <a:prstGeom prst="rect">
            <a:avLst/>
          </a:prstGeom>
        </p:spPr>
        <p:txBody>
          <a:bodyPr wrap="none">
            <a:spAutoFit/>
          </a:bodyPr>
          <a:lstStyle/>
          <a:p>
            <a:r>
              <a:rPr lang="en-US" sz="2400" b="1" dirty="0" err="1">
                <a:solidFill>
                  <a:srgbClr val="FF0000"/>
                </a:solidFill>
              </a:rPr>
              <a:t>Contoh</a:t>
            </a:r>
            <a:r>
              <a:rPr lang="en-US" sz="2400" b="1" i="1" dirty="0">
                <a:solidFill>
                  <a:srgbClr val="FF0000"/>
                </a:solidFill>
              </a:rPr>
              <a:t> </a:t>
            </a:r>
            <a:r>
              <a:rPr lang="en-US" sz="2400" b="1" dirty="0" err="1">
                <a:solidFill>
                  <a:srgbClr val="FF0000"/>
                </a:solidFill>
              </a:rPr>
              <a:t>apa</a:t>
            </a:r>
            <a:r>
              <a:rPr lang="en-US" sz="2400" b="1" dirty="0">
                <a:solidFill>
                  <a:srgbClr val="FF0000"/>
                </a:solidFill>
              </a:rPr>
              <a:t> yang </a:t>
            </a:r>
            <a:r>
              <a:rPr lang="en-US" sz="2400" b="1" dirty="0" err="1">
                <a:solidFill>
                  <a:srgbClr val="FF0000"/>
                </a:solidFill>
              </a:rPr>
              <a:t>sudah</a:t>
            </a:r>
            <a:r>
              <a:rPr lang="en-US" sz="2400" b="1" dirty="0">
                <a:solidFill>
                  <a:srgbClr val="FF0000"/>
                </a:solidFill>
              </a:rPr>
              <a:t> </a:t>
            </a:r>
            <a:r>
              <a:rPr lang="en-US" sz="2400" b="1" dirty="0" err="1">
                <a:solidFill>
                  <a:srgbClr val="FF0000"/>
                </a:solidFill>
              </a:rPr>
              <a:t>dilakukan</a:t>
            </a:r>
            <a:r>
              <a:rPr lang="en-US" sz="2400" b="1" dirty="0">
                <a:solidFill>
                  <a:srgbClr val="FF0000"/>
                </a:solidFill>
              </a:rPr>
              <a:t> orang lain </a:t>
            </a:r>
            <a:r>
              <a:rPr lang="en-US" sz="2400" b="1" dirty="0" err="1">
                <a:solidFill>
                  <a:srgbClr val="FF0000"/>
                </a:solidFill>
              </a:rPr>
              <a:t>tentang</a:t>
            </a:r>
            <a:r>
              <a:rPr lang="en-US" sz="2400" b="1" dirty="0">
                <a:solidFill>
                  <a:srgbClr val="FF0000"/>
                </a:solidFill>
              </a:rPr>
              <a:t> </a:t>
            </a:r>
            <a:r>
              <a:rPr lang="en-US" sz="2400" b="1" dirty="0" err="1">
                <a:solidFill>
                  <a:srgbClr val="FF0000"/>
                </a:solidFill>
              </a:rPr>
              <a:t>topik</a:t>
            </a:r>
            <a:r>
              <a:rPr lang="en-US" sz="2400" b="1" dirty="0">
                <a:solidFill>
                  <a:srgbClr val="FF0000"/>
                </a:solidFill>
              </a:rPr>
              <a:t> </a:t>
            </a:r>
            <a:r>
              <a:rPr lang="en-US" sz="2400" b="1" dirty="0" err="1">
                <a:solidFill>
                  <a:srgbClr val="FF0000"/>
                </a:solidFill>
              </a:rPr>
              <a:t>masalah</a:t>
            </a:r>
            <a:r>
              <a:rPr lang="en-US" sz="2400" b="1" dirty="0">
                <a:solidFill>
                  <a:srgbClr val="FF0000"/>
                </a:solidFill>
              </a:rPr>
              <a:t> </a:t>
            </a:r>
            <a:r>
              <a:rPr lang="en-US" sz="2400" b="1" dirty="0" err="1">
                <a:solidFill>
                  <a:srgbClr val="FF0000"/>
                </a:solidFill>
              </a:rPr>
              <a:t>tersebut</a:t>
            </a:r>
            <a:r>
              <a:rPr lang="en-US" sz="2400" b="1" dirty="0">
                <a:solidFill>
                  <a:srgbClr val="FF0000"/>
                </a:solidFill>
              </a:rPr>
              <a:t> (1)</a:t>
            </a:r>
            <a:endParaRPr lang="en-US" sz="2400" dirty="0">
              <a:solidFill>
                <a:srgbClr val="FF0000"/>
              </a:solidFill>
            </a:endParaRPr>
          </a:p>
        </p:txBody>
      </p:sp>
      <p:sp>
        <p:nvSpPr>
          <p:cNvPr id="3" name="Rectangle 2"/>
          <p:cNvSpPr/>
          <p:nvPr/>
        </p:nvSpPr>
        <p:spPr>
          <a:xfrm>
            <a:off x="2318657" y="1602233"/>
            <a:ext cx="7075714" cy="3368614"/>
          </a:xfrm>
          <a:prstGeom prst="rect">
            <a:avLst/>
          </a:prstGeom>
        </p:spPr>
        <p:txBody>
          <a:bodyPr wrap="square">
            <a:spAutoFit/>
          </a:bodyPr>
          <a:lstStyle/>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 One of the most popular steganography algorithm for GIF images has been proposed by Machado [1]. Her algorithm is called </a:t>
            </a:r>
            <a:r>
              <a:rPr lang="en-US" i="1" spc="-5" dirty="0" err="1">
                <a:latin typeface="Times New Roman" panose="02020603050405020304" pitchFamily="18" charset="0"/>
                <a:ea typeface="SimSun" panose="02010600030101010101" pitchFamily="2" charset="-122"/>
              </a:rPr>
              <a:t>EzStego</a:t>
            </a:r>
            <a:r>
              <a:rPr lang="en-US" spc="-5" dirty="0">
                <a:latin typeface="Times New Roman" panose="02020603050405020304" pitchFamily="18" charset="0"/>
                <a:ea typeface="SimSun" panose="02010600030101010101" pitchFamily="2" charset="-122"/>
              </a:rPr>
              <a:t>. In order to minimize color degradation, the palette is sorted so that the difference between two adjacent color is minimized. </a:t>
            </a:r>
            <a:r>
              <a:rPr lang="en-US" spc="-5" dirty="0" err="1">
                <a:latin typeface="Times New Roman" panose="02020603050405020304" pitchFamily="18" charset="0"/>
                <a:ea typeface="SimSun" panose="02010600030101010101" pitchFamily="2" charset="-122"/>
              </a:rPr>
              <a:t>EzStego</a:t>
            </a:r>
            <a:r>
              <a:rPr lang="en-US" spc="-5" dirty="0">
                <a:latin typeface="Times New Roman" panose="02020603050405020304" pitchFamily="18" charset="0"/>
                <a:ea typeface="SimSun" panose="02010600030101010101" pitchFamily="2" charset="-122"/>
              </a:rPr>
              <a:t> embeds message into the LSB of indices (pixel values) pointing to the sorted palette. Besides of </a:t>
            </a:r>
            <a:r>
              <a:rPr lang="en-US" spc="-5" dirty="0" err="1">
                <a:latin typeface="Times New Roman" panose="02020603050405020304" pitchFamily="18" charset="0"/>
                <a:ea typeface="SimSun" panose="02010600030101010101" pitchFamily="2" charset="-122"/>
              </a:rPr>
              <a:t>EzStego</a:t>
            </a:r>
            <a:r>
              <a:rPr lang="en-US" spc="-5" dirty="0">
                <a:latin typeface="Times New Roman" panose="02020603050405020304" pitchFamily="18" charset="0"/>
                <a:ea typeface="SimSun" panose="02010600030101010101" pitchFamily="2" charset="-122"/>
              </a:rPr>
              <a:t>, there is another </a:t>
            </a:r>
            <a:r>
              <a:rPr lang="en-US" spc="-5" dirty="0" err="1">
                <a:latin typeface="Times New Roman" panose="02020603050405020304" pitchFamily="18" charset="0"/>
                <a:ea typeface="SimSun" panose="02010600030101010101" pitchFamily="2" charset="-122"/>
              </a:rPr>
              <a:t>steganographic</a:t>
            </a:r>
            <a:r>
              <a:rPr lang="en-US" spc="-5" dirty="0">
                <a:latin typeface="Times New Roman" panose="02020603050405020304" pitchFamily="18" charset="0"/>
                <a:ea typeface="SimSun" panose="02010600030101010101" pitchFamily="2" charset="-122"/>
              </a:rPr>
              <a:t> algorithm for GIF images, i.e. </a:t>
            </a:r>
            <a:r>
              <a:rPr lang="en-US" i="1" spc="-5" dirty="0">
                <a:latin typeface="Times New Roman" panose="02020603050405020304" pitchFamily="18" charset="0"/>
                <a:ea typeface="SimSun" panose="02010600030101010101" pitchFamily="2" charset="-122"/>
              </a:rPr>
              <a:t>S-Tool</a:t>
            </a:r>
            <a:r>
              <a:rPr lang="en-US" spc="-5" dirty="0">
                <a:latin typeface="Times New Roman" panose="02020603050405020304" pitchFamily="18" charset="0"/>
                <a:ea typeface="SimSun" panose="02010600030101010101" pitchFamily="2" charset="-122"/>
              </a:rPr>
              <a:t>.  S-Tool was developed by Andy Brown. S-Tool encrypt the message before embedding with various encryption algorithm such as DES and IDEA  [2].</a:t>
            </a:r>
          </a:p>
          <a:p>
            <a:pPr indent="228600" algn="just"/>
            <a:r>
              <a:rPr lang="en-US" dirty="0">
                <a:latin typeface="Times New Roman" panose="02020603050405020304" pitchFamily="18" charset="0"/>
                <a:ea typeface="SimSun" panose="02010600030101010101" pitchFamily="2" charset="-122"/>
              </a:rPr>
              <a:t>The disadvantage of </a:t>
            </a:r>
            <a:r>
              <a:rPr lang="en-US" dirty="0" err="1">
                <a:latin typeface="Times New Roman" panose="02020603050405020304" pitchFamily="18" charset="0"/>
                <a:ea typeface="SimSun" panose="02010600030101010101" pitchFamily="2" charset="-122"/>
              </a:rPr>
              <a:t>EzStego</a:t>
            </a:r>
            <a:r>
              <a:rPr lang="en-US" dirty="0">
                <a:latin typeface="Times New Roman" panose="02020603050405020304" pitchFamily="18" charset="0"/>
                <a:ea typeface="SimSun" panose="02010600030101010101" pitchFamily="2" charset="-122"/>
              </a:rPr>
              <a:t> is there is no key required in embedding process, so anyone who know that the </a:t>
            </a:r>
            <a:r>
              <a:rPr lang="en-US" dirty="0" err="1">
                <a:latin typeface="Times New Roman" panose="02020603050405020304" pitchFamily="18" charset="0"/>
                <a:ea typeface="SimSun" panose="02010600030101010101" pitchFamily="2" charset="-122"/>
              </a:rPr>
              <a:t>stego</a:t>
            </a:r>
            <a:r>
              <a:rPr lang="en-US" dirty="0">
                <a:latin typeface="Times New Roman" panose="02020603050405020304" pitchFamily="18" charset="0"/>
                <a:ea typeface="SimSun" panose="02010600030101010101" pitchFamily="2" charset="-122"/>
              </a:rPr>
              <a:t>-image is made using </a:t>
            </a:r>
            <a:r>
              <a:rPr lang="en-US" i="1" dirty="0" err="1">
                <a:latin typeface="Times New Roman" panose="02020603050405020304" pitchFamily="18" charset="0"/>
                <a:ea typeface="SimSun" panose="02010600030101010101" pitchFamily="2" charset="-122"/>
              </a:rPr>
              <a:t>EzStego</a:t>
            </a:r>
            <a:r>
              <a:rPr lang="en-US" dirty="0">
                <a:latin typeface="Times New Roman" panose="02020603050405020304" pitchFamily="18" charset="0"/>
                <a:ea typeface="SimSun" panose="02010600030101010101" pitchFamily="2" charset="-122"/>
              </a:rPr>
              <a:t> can extract the message. </a:t>
            </a:r>
            <a:endParaRPr lang="en-US" dirty="0"/>
          </a:p>
        </p:txBody>
      </p:sp>
    </p:spTree>
    <p:extLst>
      <p:ext uri="{BB962C8B-B14F-4D97-AF65-F5344CB8AC3E}">
        <p14:creationId xmlns:p14="http://schemas.microsoft.com/office/powerpoint/2010/main" val="148112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7232" y="964346"/>
            <a:ext cx="9449191" cy="5408280"/>
          </a:xfrm>
          <a:prstGeom prst="rect">
            <a:avLst/>
          </a:prstGeom>
        </p:spPr>
      </p:pic>
      <p:sp>
        <p:nvSpPr>
          <p:cNvPr id="3" name="Rectangle 2"/>
          <p:cNvSpPr/>
          <p:nvPr/>
        </p:nvSpPr>
        <p:spPr>
          <a:xfrm>
            <a:off x="1007985" y="390417"/>
            <a:ext cx="10451644" cy="461665"/>
          </a:xfrm>
          <a:prstGeom prst="rect">
            <a:avLst/>
          </a:prstGeom>
        </p:spPr>
        <p:txBody>
          <a:bodyPr wrap="none">
            <a:spAutoFit/>
          </a:bodyPr>
          <a:lstStyle/>
          <a:p>
            <a:r>
              <a:rPr lang="en-US" sz="2400" b="1" dirty="0" err="1">
                <a:solidFill>
                  <a:srgbClr val="FF0000"/>
                </a:solidFill>
              </a:rPr>
              <a:t>Contoh</a:t>
            </a:r>
            <a:r>
              <a:rPr lang="en-US" sz="2400" b="1" i="1" dirty="0">
                <a:solidFill>
                  <a:srgbClr val="FF0000"/>
                </a:solidFill>
              </a:rPr>
              <a:t> </a:t>
            </a:r>
            <a:r>
              <a:rPr lang="en-US" sz="2400" b="1" dirty="0" err="1">
                <a:solidFill>
                  <a:srgbClr val="FF0000"/>
                </a:solidFill>
              </a:rPr>
              <a:t>apa</a:t>
            </a:r>
            <a:r>
              <a:rPr lang="en-US" sz="2400" b="1" dirty="0">
                <a:solidFill>
                  <a:srgbClr val="FF0000"/>
                </a:solidFill>
              </a:rPr>
              <a:t> yang </a:t>
            </a:r>
            <a:r>
              <a:rPr lang="en-US" sz="2400" b="1" dirty="0" err="1">
                <a:solidFill>
                  <a:srgbClr val="FF0000"/>
                </a:solidFill>
              </a:rPr>
              <a:t>sudah</a:t>
            </a:r>
            <a:r>
              <a:rPr lang="en-US" sz="2400" b="1" dirty="0">
                <a:solidFill>
                  <a:srgbClr val="FF0000"/>
                </a:solidFill>
              </a:rPr>
              <a:t> </a:t>
            </a:r>
            <a:r>
              <a:rPr lang="en-US" sz="2400" b="1" dirty="0" err="1">
                <a:solidFill>
                  <a:srgbClr val="FF0000"/>
                </a:solidFill>
              </a:rPr>
              <a:t>dilakukan</a:t>
            </a:r>
            <a:r>
              <a:rPr lang="en-US" sz="2400" b="1" dirty="0">
                <a:solidFill>
                  <a:srgbClr val="FF0000"/>
                </a:solidFill>
              </a:rPr>
              <a:t> orang lain </a:t>
            </a:r>
            <a:r>
              <a:rPr lang="en-US" sz="2400" b="1" dirty="0" err="1">
                <a:solidFill>
                  <a:srgbClr val="FF0000"/>
                </a:solidFill>
              </a:rPr>
              <a:t>tentang</a:t>
            </a:r>
            <a:r>
              <a:rPr lang="en-US" sz="2400" b="1" dirty="0">
                <a:solidFill>
                  <a:srgbClr val="FF0000"/>
                </a:solidFill>
              </a:rPr>
              <a:t> </a:t>
            </a:r>
            <a:r>
              <a:rPr lang="en-US" sz="2400" b="1" dirty="0" err="1">
                <a:solidFill>
                  <a:srgbClr val="FF0000"/>
                </a:solidFill>
              </a:rPr>
              <a:t>topik</a:t>
            </a:r>
            <a:r>
              <a:rPr lang="en-US" sz="2400" b="1" dirty="0">
                <a:solidFill>
                  <a:srgbClr val="FF0000"/>
                </a:solidFill>
              </a:rPr>
              <a:t> </a:t>
            </a:r>
            <a:r>
              <a:rPr lang="en-US" sz="2400" b="1" dirty="0" err="1">
                <a:solidFill>
                  <a:srgbClr val="FF0000"/>
                </a:solidFill>
              </a:rPr>
              <a:t>masalah</a:t>
            </a:r>
            <a:r>
              <a:rPr lang="en-US" sz="2400" b="1" dirty="0">
                <a:solidFill>
                  <a:srgbClr val="FF0000"/>
                </a:solidFill>
              </a:rPr>
              <a:t> </a:t>
            </a:r>
            <a:r>
              <a:rPr lang="en-US" sz="2400" b="1" dirty="0" err="1">
                <a:solidFill>
                  <a:srgbClr val="FF0000"/>
                </a:solidFill>
              </a:rPr>
              <a:t>tersebut</a:t>
            </a:r>
            <a:r>
              <a:rPr lang="en-US" sz="2400" b="1" dirty="0">
                <a:solidFill>
                  <a:srgbClr val="FF0000"/>
                </a:solidFill>
              </a:rPr>
              <a:t> (2)</a:t>
            </a:r>
            <a:endParaRPr lang="en-US" sz="2400" dirty="0">
              <a:solidFill>
                <a:srgbClr val="FF0000"/>
              </a:solidFill>
            </a:endParaRPr>
          </a:p>
        </p:txBody>
      </p:sp>
    </p:spTree>
    <p:extLst>
      <p:ext uri="{BB962C8B-B14F-4D97-AF65-F5344CB8AC3E}">
        <p14:creationId xmlns:p14="http://schemas.microsoft.com/office/powerpoint/2010/main" val="348585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486" y="1825626"/>
            <a:ext cx="7206343" cy="2387146"/>
          </a:xfrm>
        </p:spPr>
        <p:txBody>
          <a:bodyPr>
            <a:normAutofit/>
          </a:bodyPr>
          <a:lstStyle/>
          <a:p>
            <a:pPr marL="0" indent="0" algn="just">
              <a:buNone/>
            </a:pPr>
            <a:r>
              <a:rPr lang="en-US" sz="1800" dirty="0" err="1"/>
              <a:t>Penelitian</a:t>
            </a:r>
            <a:r>
              <a:rPr lang="en-US" sz="1800" dirty="0"/>
              <a:t> </a:t>
            </a:r>
            <a:r>
              <a:rPr lang="en-US" sz="1800" dirty="0" err="1"/>
              <a:t>tentang</a:t>
            </a:r>
            <a:r>
              <a:rPr lang="en-US" sz="1800" dirty="0"/>
              <a:t> </a:t>
            </a:r>
            <a:r>
              <a:rPr lang="en-US" sz="1800" dirty="0" err="1"/>
              <a:t>pengenalan</a:t>
            </a:r>
            <a:r>
              <a:rPr lang="en-US" sz="1800" dirty="0"/>
              <a:t> </a:t>
            </a:r>
            <a:r>
              <a:rPr lang="en-US" sz="1800" dirty="0" err="1"/>
              <a:t>wajah</a:t>
            </a:r>
            <a:r>
              <a:rPr lang="en-US" sz="1800" dirty="0"/>
              <a:t> (</a:t>
            </a:r>
            <a:r>
              <a:rPr lang="en-US" sz="1800" i="1" dirty="0"/>
              <a:t>face recognition</a:t>
            </a:r>
            <a:r>
              <a:rPr lang="en-US" sz="1800" dirty="0"/>
              <a:t>) </a:t>
            </a:r>
            <a:r>
              <a:rPr lang="en-US" sz="1800" dirty="0" err="1"/>
              <a:t>sudah</a:t>
            </a:r>
            <a:r>
              <a:rPr lang="en-US" sz="1800" dirty="0"/>
              <a:t> </a:t>
            </a:r>
            <a:r>
              <a:rPr lang="en-US" sz="1800" dirty="0" err="1"/>
              <a:t>banyak</a:t>
            </a:r>
            <a:r>
              <a:rPr lang="en-US" sz="1800" dirty="0"/>
              <a:t> </a:t>
            </a:r>
            <a:r>
              <a:rPr lang="en-US" sz="1800" dirty="0" err="1"/>
              <a:t>dilakukan</a:t>
            </a:r>
            <a:r>
              <a:rPr lang="en-US" sz="1800" dirty="0"/>
              <a:t> </a:t>
            </a:r>
            <a:r>
              <a:rPr lang="en-US" sz="1800" dirty="0" err="1"/>
              <a:t>oleh</a:t>
            </a:r>
            <a:r>
              <a:rPr lang="en-US" sz="1800" dirty="0"/>
              <a:t> para </a:t>
            </a:r>
            <a:r>
              <a:rPr lang="en-US" sz="1800" dirty="0" err="1"/>
              <a:t>ilmuwan</a:t>
            </a:r>
            <a:r>
              <a:rPr lang="en-US" sz="1800" dirty="0"/>
              <a:t>. </a:t>
            </a:r>
            <a:r>
              <a:rPr lang="en-US" sz="1800" dirty="0" err="1"/>
              <a:t>Wildan</a:t>
            </a:r>
            <a:r>
              <a:rPr lang="en-US" sz="1800" dirty="0"/>
              <a:t> </a:t>
            </a:r>
            <a:r>
              <a:rPr lang="en-US" sz="1800" dirty="0" err="1"/>
              <a:t>dkk</a:t>
            </a:r>
            <a:r>
              <a:rPr lang="en-US" sz="1800" dirty="0"/>
              <a:t> (1998) </a:t>
            </a:r>
            <a:r>
              <a:rPr lang="en-US" sz="1800" dirty="0" err="1"/>
              <a:t>telah</a:t>
            </a:r>
            <a:r>
              <a:rPr lang="en-US" sz="1800" dirty="0"/>
              <a:t> </a:t>
            </a:r>
            <a:r>
              <a:rPr lang="en-US" sz="1800" dirty="0" err="1"/>
              <a:t>mengembangkan</a:t>
            </a:r>
            <a:r>
              <a:rPr lang="en-US" sz="1800" dirty="0"/>
              <a:t> </a:t>
            </a:r>
            <a:r>
              <a:rPr lang="en-US" sz="1800" dirty="0" err="1"/>
              <a:t>metode</a:t>
            </a:r>
            <a:r>
              <a:rPr lang="en-US" sz="1800" dirty="0"/>
              <a:t> </a:t>
            </a:r>
            <a:r>
              <a:rPr lang="en-US" sz="1800" dirty="0" err="1"/>
              <a:t>pengenalan</a:t>
            </a:r>
            <a:r>
              <a:rPr lang="en-US" sz="1800" dirty="0"/>
              <a:t> </a:t>
            </a:r>
            <a:r>
              <a:rPr lang="en-US" sz="1800" dirty="0" err="1"/>
              <a:t>wajah</a:t>
            </a:r>
            <a:r>
              <a:rPr lang="en-US" sz="1800" dirty="0"/>
              <a:t> </a:t>
            </a:r>
            <a:r>
              <a:rPr lang="en-US" sz="1800" dirty="0" err="1"/>
              <a:t>dengan</a:t>
            </a:r>
            <a:r>
              <a:rPr lang="en-US" sz="1800" dirty="0"/>
              <a:t> </a:t>
            </a:r>
            <a:r>
              <a:rPr lang="en-US" sz="1800" dirty="0" err="1"/>
              <a:t>jaringan</a:t>
            </a:r>
            <a:r>
              <a:rPr lang="en-US" sz="1800" dirty="0"/>
              <a:t> </a:t>
            </a:r>
            <a:r>
              <a:rPr lang="en-US" sz="1800" dirty="0" err="1"/>
              <a:t>syaraf</a:t>
            </a:r>
            <a:r>
              <a:rPr lang="en-US" sz="1800" dirty="0"/>
              <a:t> </a:t>
            </a:r>
            <a:r>
              <a:rPr lang="en-US" sz="1800" dirty="0" err="1"/>
              <a:t>tiruan</a:t>
            </a:r>
            <a:r>
              <a:rPr lang="en-US" sz="1800" dirty="0"/>
              <a:t>, </a:t>
            </a:r>
            <a:r>
              <a:rPr lang="en-US" sz="1800" dirty="0" err="1"/>
              <a:t>namun</a:t>
            </a:r>
            <a:r>
              <a:rPr lang="en-US" sz="1800" dirty="0"/>
              <a:t> </a:t>
            </a:r>
            <a:r>
              <a:rPr lang="en-US" sz="1800" dirty="0" err="1"/>
              <a:t>tingkat</a:t>
            </a:r>
            <a:r>
              <a:rPr lang="en-US" sz="1800" dirty="0"/>
              <a:t> </a:t>
            </a:r>
            <a:r>
              <a:rPr lang="en-US" sz="1800" dirty="0" err="1"/>
              <a:t>keberhasilan</a:t>
            </a:r>
            <a:r>
              <a:rPr lang="en-US" sz="1800" dirty="0"/>
              <a:t> </a:t>
            </a:r>
            <a:r>
              <a:rPr lang="en-US" sz="1800" dirty="0" err="1"/>
              <a:t>pengenalan</a:t>
            </a:r>
            <a:r>
              <a:rPr lang="en-US" sz="1800" dirty="0"/>
              <a:t> </a:t>
            </a:r>
            <a:r>
              <a:rPr lang="en-US" sz="1800" dirty="0" err="1"/>
              <a:t>wajah</a:t>
            </a:r>
            <a:r>
              <a:rPr lang="en-US" sz="1800" dirty="0"/>
              <a:t>  </a:t>
            </a:r>
            <a:r>
              <a:rPr lang="en-US" sz="1800" dirty="0" err="1"/>
              <a:t>hanya</a:t>
            </a:r>
            <a:r>
              <a:rPr lang="en-US" sz="1800" dirty="0"/>
              <a:t> </a:t>
            </a:r>
            <a:r>
              <a:rPr lang="en-US" sz="1800" dirty="0" err="1"/>
              <a:t>sekitar</a:t>
            </a:r>
            <a:r>
              <a:rPr lang="en-US" sz="1800" dirty="0"/>
              <a:t> 65%. </a:t>
            </a:r>
            <a:r>
              <a:rPr lang="en-US" sz="1800" dirty="0" err="1"/>
              <a:t>Metode</a:t>
            </a:r>
            <a:r>
              <a:rPr lang="en-US" sz="1800" dirty="0"/>
              <a:t> yang </a:t>
            </a:r>
            <a:r>
              <a:rPr lang="en-US" sz="1800" dirty="0" err="1"/>
              <a:t>lebih</a:t>
            </a:r>
            <a:r>
              <a:rPr lang="en-US" sz="1800" dirty="0"/>
              <a:t> </a:t>
            </a:r>
            <a:r>
              <a:rPr lang="en-US" sz="1800" i="1" dirty="0"/>
              <a:t>advanced</a:t>
            </a:r>
            <a:r>
              <a:rPr lang="en-US" sz="1800" dirty="0"/>
              <a:t> </a:t>
            </a:r>
            <a:r>
              <a:rPr lang="en-US" sz="1800" dirty="0" err="1"/>
              <a:t>adalah</a:t>
            </a:r>
            <a:r>
              <a:rPr lang="en-US" sz="1800" dirty="0"/>
              <a:t> </a:t>
            </a:r>
            <a:r>
              <a:rPr lang="en-US" sz="1800" dirty="0" err="1"/>
              <a:t>menggunakan</a:t>
            </a:r>
            <a:r>
              <a:rPr lang="en-US" sz="1800" dirty="0"/>
              <a:t> </a:t>
            </a:r>
            <a:r>
              <a:rPr lang="en-US" sz="1800" dirty="0" err="1"/>
              <a:t>kombinasi</a:t>
            </a:r>
            <a:r>
              <a:rPr lang="en-US" sz="1800" dirty="0"/>
              <a:t> </a:t>
            </a:r>
            <a:r>
              <a:rPr lang="en-US" sz="1800" dirty="0" err="1"/>
              <a:t>jaringan</a:t>
            </a:r>
            <a:r>
              <a:rPr lang="en-US" sz="1800" dirty="0"/>
              <a:t> </a:t>
            </a:r>
            <a:r>
              <a:rPr lang="en-US" sz="1800" dirty="0" err="1"/>
              <a:t>syaraf</a:t>
            </a:r>
            <a:r>
              <a:rPr lang="en-US" sz="1800" dirty="0"/>
              <a:t> </a:t>
            </a:r>
            <a:r>
              <a:rPr lang="en-US" sz="1800" dirty="0" err="1"/>
              <a:t>tiruan</a:t>
            </a:r>
            <a:r>
              <a:rPr lang="en-US" sz="1800" dirty="0"/>
              <a:t> </a:t>
            </a:r>
            <a:r>
              <a:rPr lang="en-US" sz="1800" dirty="0" err="1"/>
              <a:t>dan</a:t>
            </a:r>
            <a:r>
              <a:rPr lang="en-US" sz="1800" dirty="0"/>
              <a:t> </a:t>
            </a:r>
            <a:r>
              <a:rPr lang="en-US" sz="1800" dirty="0" err="1"/>
              <a:t>otomata</a:t>
            </a:r>
            <a:r>
              <a:rPr lang="en-US" sz="1800" dirty="0"/>
              <a:t> (Peter, 2002). </a:t>
            </a:r>
            <a:r>
              <a:rPr lang="en-US" sz="1800" dirty="0" err="1"/>
              <a:t>Metode</a:t>
            </a:r>
            <a:r>
              <a:rPr lang="en-US" sz="1800" dirty="0"/>
              <a:t> </a:t>
            </a:r>
            <a:r>
              <a:rPr lang="en-US" sz="1800" dirty="0" err="1"/>
              <a:t>ini</a:t>
            </a:r>
            <a:r>
              <a:rPr lang="en-US" sz="1800" dirty="0"/>
              <a:t> </a:t>
            </a:r>
            <a:r>
              <a:rPr lang="en-US" sz="1800" dirty="0" err="1"/>
              <a:t>dapat</a:t>
            </a:r>
            <a:r>
              <a:rPr lang="en-US" sz="1800" dirty="0"/>
              <a:t> </a:t>
            </a:r>
            <a:r>
              <a:rPr lang="en-US" sz="1800" dirty="0" err="1"/>
              <a:t>meningkatkan</a:t>
            </a:r>
            <a:r>
              <a:rPr lang="en-US" sz="1800" dirty="0"/>
              <a:t> </a:t>
            </a:r>
            <a:r>
              <a:rPr lang="en-US" sz="1800" dirty="0" err="1"/>
              <a:t>tingkat</a:t>
            </a:r>
            <a:r>
              <a:rPr lang="en-US" sz="1800" dirty="0"/>
              <a:t> </a:t>
            </a:r>
            <a:r>
              <a:rPr lang="en-US" sz="1800" dirty="0" err="1"/>
              <a:t>pengenalan</a:t>
            </a:r>
            <a:r>
              <a:rPr lang="en-US" sz="1800" dirty="0"/>
              <a:t> </a:t>
            </a:r>
            <a:r>
              <a:rPr lang="en-US" sz="1800" dirty="0" err="1"/>
              <a:t>wajah</a:t>
            </a:r>
            <a:r>
              <a:rPr lang="en-US" sz="1800" dirty="0"/>
              <a:t>, </a:t>
            </a:r>
            <a:r>
              <a:rPr lang="en-US" sz="1800" dirty="0" err="1"/>
              <a:t>namun</a:t>
            </a:r>
            <a:r>
              <a:rPr lang="en-US" sz="1800" dirty="0"/>
              <a:t> </a:t>
            </a:r>
            <a:r>
              <a:rPr lang="en-US" sz="1800" dirty="0" err="1"/>
              <a:t>waktu</a:t>
            </a:r>
            <a:r>
              <a:rPr lang="en-US" sz="1800" dirty="0"/>
              <a:t> </a:t>
            </a:r>
            <a:r>
              <a:rPr lang="en-US" sz="1800" dirty="0" err="1"/>
              <a:t>komputasinya</a:t>
            </a:r>
            <a:r>
              <a:rPr lang="en-US" sz="1800" dirty="0"/>
              <a:t> </a:t>
            </a:r>
            <a:r>
              <a:rPr lang="en-US" sz="1800" dirty="0" err="1"/>
              <a:t>relatif</a:t>
            </a:r>
            <a:r>
              <a:rPr lang="en-US" sz="1800" dirty="0"/>
              <a:t> lama. </a:t>
            </a:r>
            <a:r>
              <a:rPr lang="en-US" sz="1800" dirty="0" err="1"/>
              <a:t>Oleh</a:t>
            </a:r>
            <a:r>
              <a:rPr lang="en-US" sz="1800" dirty="0"/>
              <a:t> </a:t>
            </a:r>
            <a:r>
              <a:rPr lang="en-US" sz="1800" dirty="0" err="1"/>
              <a:t>karena</a:t>
            </a:r>
            <a:r>
              <a:rPr lang="en-US" sz="1800" dirty="0"/>
              <a:t> </a:t>
            </a:r>
            <a:r>
              <a:rPr lang="en-US" sz="1800" dirty="0" err="1"/>
              <a:t>itu</a:t>
            </a:r>
            <a:r>
              <a:rPr lang="en-US" sz="1800" dirty="0"/>
              <a:t> </a:t>
            </a:r>
            <a:r>
              <a:rPr lang="en-US" sz="1800" dirty="0" err="1"/>
              <a:t>diperlukan</a:t>
            </a:r>
            <a:r>
              <a:rPr lang="en-US" sz="1800" dirty="0"/>
              <a:t> </a:t>
            </a:r>
            <a:r>
              <a:rPr lang="en-US" sz="1800" dirty="0" err="1"/>
              <a:t>sebuah</a:t>
            </a:r>
            <a:r>
              <a:rPr lang="en-US" sz="1800" dirty="0"/>
              <a:t> </a:t>
            </a:r>
            <a:r>
              <a:rPr lang="en-US" sz="1800" dirty="0" err="1"/>
              <a:t>metode</a:t>
            </a:r>
            <a:r>
              <a:rPr lang="en-US" sz="1800" dirty="0"/>
              <a:t> yang </a:t>
            </a:r>
            <a:r>
              <a:rPr lang="en-US" sz="1800" dirty="0" err="1"/>
              <a:t>tingkat</a:t>
            </a:r>
            <a:r>
              <a:rPr lang="en-US" sz="1800" dirty="0"/>
              <a:t> </a:t>
            </a:r>
            <a:r>
              <a:rPr lang="en-US" sz="1800" dirty="0" err="1"/>
              <a:t>keberhasilan</a:t>
            </a:r>
            <a:r>
              <a:rPr lang="en-US" sz="1800" dirty="0"/>
              <a:t> yang </a:t>
            </a:r>
            <a:r>
              <a:rPr lang="en-US" sz="1800" dirty="0" err="1"/>
              <a:t>tinggi</a:t>
            </a:r>
            <a:r>
              <a:rPr lang="en-US" sz="1800" dirty="0"/>
              <a:t> </a:t>
            </a:r>
            <a:r>
              <a:rPr lang="en-US" sz="1800" dirty="0" err="1"/>
              <a:t>namun</a:t>
            </a:r>
            <a:r>
              <a:rPr lang="en-US" sz="1800" dirty="0"/>
              <a:t> </a:t>
            </a:r>
            <a:r>
              <a:rPr lang="en-US" sz="1800" dirty="0" err="1"/>
              <a:t>waktu</a:t>
            </a:r>
            <a:r>
              <a:rPr lang="en-US" sz="1800" dirty="0"/>
              <a:t> </a:t>
            </a:r>
            <a:r>
              <a:rPr lang="en-US" sz="1800" dirty="0" err="1"/>
              <a:t>kompuatsinya</a:t>
            </a:r>
            <a:r>
              <a:rPr lang="en-US" sz="1800" dirty="0"/>
              <a:t> </a:t>
            </a:r>
            <a:r>
              <a:rPr lang="en-US" sz="1800" dirty="0" err="1"/>
              <a:t>cepat</a:t>
            </a:r>
            <a:r>
              <a:rPr lang="en-US" sz="1800" dirty="0"/>
              <a:t>. </a:t>
            </a:r>
            <a:endParaRPr lang="en-US" dirty="0"/>
          </a:p>
        </p:txBody>
      </p:sp>
      <p:sp>
        <p:nvSpPr>
          <p:cNvPr id="5" name="Rectangle 4"/>
          <p:cNvSpPr/>
          <p:nvPr/>
        </p:nvSpPr>
        <p:spPr>
          <a:xfrm>
            <a:off x="1160384" y="793188"/>
            <a:ext cx="10199972" cy="461665"/>
          </a:xfrm>
          <a:prstGeom prst="rect">
            <a:avLst/>
          </a:prstGeom>
        </p:spPr>
        <p:txBody>
          <a:bodyPr wrap="none">
            <a:spAutoFit/>
          </a:bodyPr>
          <a:lstStyle/>
          <a:p>
            <a:r>
              <a:rPr lang="en-US" sz="2400" b="1" dirty="0" err="1">
                <a:solidFill>
                  <a:srgbClr val="FF0000"/>
                </a:solidFill>
              </a:rPr>
              <a:t>Contoh</a:t>
            </a:r>
            <a:r>
              <a:rPr lang="en-US" sz="2400" b="1" i="1" dirty="0">
                <a:solidFill>
                  <a:srgbClr val="FF0000"/>
                </a:solidFill>
              </a:rPr>
              <a:t> </a:t>
            </a:r>
            <a:r>
              <a:rPr lang="en-US" sz="2400" b="1" dirty="0" err="1">
                <a:solidFill>
                  <a:srgbClr val="FF0000"/>
                </a:solidFill>
              </a:rPr>
              <a:t>apa</a:t>
            </a:r>
            <a:r>
              <a:rPr lang="en-US" sz="2400" b="1" dirty="0">
                <a:solidFill>
                  <a:srgbClr val="FF0000"/>
                </a:solidFill>
              </a:rPr>
              <a:t> yang </a:t>
            </a:r>
            <a:r>
              <a:rPr lang="en-US" sz="2400" b="1" dirty="0" err="1">
                <a:solidFill>
                  <a:srgbClr val="FF0000"/>
                </a:solidFill>
              </a:rPr>
              <a:t>sudah</a:t>
            </a:r>
            <a:r>
              <a:rPr lang="en-US" sz="2400" b="1" dirty="0">
                <a:solidFill>
                  <a:srgbClr val="FF0000"/>
                </a:solidFill>
              </a:rPr>
              <a:t> </a:t>
            </a:r>
            <a:r>
              <a:rPr lang="en-US" sz="2400" b="1" dirty="0" err="1">
                <a:solidFill>
                  <a:srgbClr val="FF0000"/>
                </a:solidFill>
              </a:rPr>
              <a:t>dilakukan</a:t>
            </a:r>
            <a:r>
              <a:rPr lang="en-US" sz="2400" b="1" dirty="0">
                <a:solidFill>
                  <a:srgbClr val="FF0000"/>
                </a:solidFill>
              </a:rPr>
              <a:t> orang lain </a:t>
            </a:r>
            <a:r>
              <a:rPr lang="en-US" sz="2400" b="1" dirty="0" err="1">
                <a:solidFill>
                  <a:srgbClr val="FF0000"/>
                </a:solidFill>
              </a:rPr>
              <a:t>tentang</a:t>
            </a:r>
            <a:r>
              <a:rPr lang="en-US" sz="2400" b="1" dirty="0">
                <a:solidFill>
                  <a:srgbClr val="FF0000"/>
                </a:solidFill>
              </a:rPr>
              <a:t> </a:t>
            </a:r>
            <a:r>
              <a:rPr lang="en-US" sz="2400" b="1" dirty="0" err="1">
                <a:solidFill>
                  <a:srgbClr val="FF0000"/>
                </a:solidFill>
              </a:rPr>
              <a:t>topik</a:t>
            </a:r>
            <a:r>
              <a:rPr lang="en-US" sz="2400" b="1" dirty="0">
                <a:solidFill>
                  <a:srgbClr val="FF0000"/>
                </a:solidFill>
              </a:rPr>
              <a:t> </a:t>
            </a:r>
            <a:r>
              <a:rPr lang="en-US" sz="2400" b="1" dirty="0" err="1">
                <a:solidFill>
                  <a:srgbClr val="FF0000"/>
                </a:solidFill>
              </a:rPr>
              <a:t>masalah</a:t>
            </a:r>
            <a:r>
              <a:rPr lang="en-US" sz="2400" b="1" dirty="0">
                <a:solidFill>
                  <a:srgbClr val="FF0000"/>
                </a:solidFill>
              </a:rPr>
              <a:t> </a:t>
            </a:r>
            <a:r>
              <a:rPr lang="en-US" sz="2400" b="1" dirty="0" err="1">
                <a:solidFill>
                  <a:srgbClr val="FF0000"/>
                </a:solidFill>
              </a:rPr>
              <a:t>tersebut</a:t>
            </a:r>
            <a:r>
              <a:rPr lang="en-US" sz="2400" b="1" dirty="0">
                <a:solidFill>
                  <a:srgbClr val="FF0000"/>
                </a:solidFill>
              </a:rPr>
              <a:t> (3)</a:t>
            </a:r>
            <a:endParaRPr lang="en-US" sz="2400" dirty="0">
              <a:solidFill>
                <a:srgbClr val="FF0000"/>
              </a:solidFill>
            </a:endParaRPr>
          </a:p>
        </p:txBody>
      </p:sp>
    </p:spTree>
    <p:extLst>
      <p:ext uri="{BB962C8B-B14F-4D97-AF65-F5344CB8AC3E}">
        <p14:creationId xmlns:p14="http://schemas.microsoft.com/office/powerpoint/2010/main" val="77988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780"/>
            <a:ext cx="10515600" cy="1325563"/>
          </a:xfrm>
        </p:spPr>
        <p:txBody>
          <a:bodyPr/>
          <a:lstStyle/>
          <a:p>
            <a:r>
              <a:rPr lang="en-US" dirty="0" err="1"/>
              <a:t>Struktur</a:t>
            </a:r>
            <a:r>
              <a:rPr lang="en-US" dirty="0"/>
              <a:t> </a:t>
            </a:r>
            <a:r>
              <a:rPr lang="en-US" dirty="0" err="1"/>
              <a:t>Karya</a:t>
            </a:r>
            <a:r>
              <a:rPr lang="en-US" dirty="0"/>
              <a:t> </a:t>
            </a:r>
            <a:r>
              <a:rPr lang="en-US" dirty="0" err="1"/>
              <a:t>Tulis</a:t>
            </a:r>
            <a:r>
              <a:rPr lang="en-US" dirty="0"/>
              <a:t> </a:t>
            </a:r>
            <a:r>
              <a:rPr lang="en-US" dirty="0" err="1"/>
              <a:t>Ilmiah</a:t>
            </a:r>
            <a:endParaRPr lang="en-US" dirty="0"/>
          </a:p>
        </p:txBody>
      </p:sp>
      <p:sp>
        <p:nvSpPr>
          <p:cNvPr id="3" name="Content Placeholder 2"/>
          <p:cNvSpPr>
            <a:spLocks noGrp="1"/>
          </p:cNvSpPr>
          <p:nvPr>
            <p:ph idx="1"/>
          </p:nvPr>
        </p:nvSpPr>
        <p:spPr>
          <a:xfrm>
            <a:off x="838200" y="1338943"/>
            <a:ext cx="10515600" cy="5268685"/>
          </a:xfrm>
        </p:spPr>
        <p:txBody>
          <a:bodyPr>
            <a:normAutofit fontScale="77500" lnSpcReduction="20000"/>
          </a:bodyPr>
          <a:lstStyle/>
          <a:p>
            <a:pPr marL="0" indent="0">
              <a:buNone/>
            </a:pPr>
            <a:r>
              <a:rPr lang="en-US" dirty="0" err="1"/>
              <a:t>Secara</a:t>
            </a:r>
            <a:r>
              <a:rPr lang="en-US" dirty="0"/>
              <a:t> </a:t>
            </a:r>
            <a:r>
              <a:rPr lang="en-US" dirty="0" err="1"/>
              <a:t>umum</a:t>
            </a:r>
            <a:r>
              <a:rPr lang="en-US" dirty="0"/>
              <a:t>, </a:t>
            </a:r>
            <a:r>
              <a:rPr lang="en-US" dirty="0" err="1"/>
              <a:t>makalah</a:t>
            </a:r>
            <a:r>
              <a:rPr lang="en-US" dirty="0"/>
              <a:t> </a:t>
            </a:r>
            <a:r>
              <a:rPr lang="en-US" dirty="0" err="1"/>
              <a:t>ilmiah</a:t>
            </a:r>
            <a:r>
              <a:rPr lang="en-US" dirty="0"/>
              <a:t> </a:t>
            </a:r>
            <a:r>
              <a:rPr lang="en-US" dirty="0" err="1"/>
              <a:t>terdiri</a:t>
            </a:r>
            <a:r>
              <a:rPr lang="en-US" dirty="0"/>
              <a:t> </a:t>
            </a:r>
            <a:r>
              <a:rPr lang="en-US" dirty="0" err="1"/>
              <a:t>dari</a:t>
            </a:r>
            <a:r>
              <a:rPr lang="en-US" dirty="0"/>
              <a:t>:</a:t>
            </a:r>
          </a:p>
          <a:p>
            <a:r>
              <a:rPr lang="en-US" dirty="0"/>
              <a:t>Title</a:t>
            </a:r>
          </a:p>
          <a:p>
            <a:r>
              <a:rPr lang="en-US" dirty="0"/>
              <a:t>List of authors</a:t>
            </a:r>
          </a:p>
          <a:p>
            <a:r>
              <a:rPr lang="en-US" dirty="0"/>
              <a:t>Affiliation</a:t>
            </a:r>
          </a:p>
          <a:p>
            <a:r>
              <a:rPr lang="en-US" dirty="0"/>
              <a:t>Abstract</a:t>
            </a:r>
          </a:p>
          <a:p>
            <a:r>
              <a:rPr lang="en-US" dirty="0"/>
              <a:t>Keywords</a:t>
            </a:r>
          </a:p>
          <a:p>
            <a:r>
              <a:rPr lang="en-US" dirty="0"/>
              <a:t>Main text</a:t>
            </a:r>
          </a:p>
          <a:p>
            <a:pPr marL="457200" indent="282575"/>
            <a:r>
              <a:rPr lang="en-US" sz="2300" b="1" dirty="0"/>
              <a:t>Introduction</a:t>
            </a:r>
          </a:p>
          <a:p>
            <a:pPr marL="457200" indent="282575"/>
            <a:r>
              <a:rPr lang="en-US" sz="2300" b="1" dirty="0"/>
              <a:t>Literature Study</a:t>
            </a:r>
          </a:p>
          <a:p>
            <a:pPr marL="457200" indent="282575"/>
            <a:r>
              <a:rPr lang="en-US" sz="2300" b="1" dirty="0"/>
              <a:t>Methods</a:t>
            </a:r>
          </a:p>
          <a:p>
            <a:pPr marL="457200" indent="282575"/>
            <a:r>
              <a:rPr lang="en-US" sz="2300" b="1" dirty="0"/>
              <a:t>Results</a:t>
            </a:r>
          </a:p>
          <a:p>
            <a:pPr marL="457200" indent="282575"/>
            <a:r>
              <a:rPr lang="en-US" sz="2300" b="1" dirty="0"/>
              <a:t>Discussion</a:t>
            </a:r>
          </a:p>
          <a:p>
            <a:r>
              <a:rPr lang="en-US" dirty="0"/>
              <a:t>Conclusion</a:t>
            </a:r>
          </a:p>
          <a:p>
            <a:r>
              <a:rPr lang="en-US" dirty="0"/>
              <a:t>Acknowledgment</a:t>
            </a:r>
          </a:p>
          <a:p>
            <a:r>
              <a:rPr lang="en-US" dirty="0"/>
              <a:t>References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46179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8087" y="718848"/>
            <a:ext cx="8115170" cy="461665"/>
          </a:xfrm>
          <a:prstGeom prst="rect">
            <a:avLst/>
          </a:prstGeom>
        </p:spPr>
        <p:txBody>
          <a:bodyPr wrap="none">
            <a:spAutoFit/>
          </a:bodyPr>
          <a:lstStyle/>
          <a:p>
            <a:r>
              <a:rPr lang="en-US" sz="2400" b="1" dirty="0" err="1">
                <a:solidFill>
                  <a:srgbClr val="FF0000"/>
                </a:solidFill>
              </a:rPr>
              <a:t>Contoh</a:t>
            </a:r>
            <a:r>
              <a:rPr lang="en-US" sz="2400" b="1" dirty="0">
                <a:solidFill>
                  <a:srgbClr val="FF0000"/>
                </a:solidFill>
              </a:rPr>
              <a:t> </a:t>
            </a:r>
            <a:r>
              <a:rPr lang="en-US" sz="2400" b="1" dirty="0" err="1">
                <a:solidFill>
                  <a:srgbClr val="FF0000"/>
                </a:solidFill>
              </a:rPr>
              <a:t>Pendekatan</a:t>
            </a:r>
            <a:r>
              <a:rPr lang="en-US" sz="2400" b="1" dirty="0">
                <a:solidFill>
                  <a:srgbClr val="FF0000"/>
                </a:solidFill>
              </a:rPr>
              <a:t> </a:t>
            </a:r>
            <a:r>
              <a:rPr lang="en-US" sz="2400" b="1" dirty="0" err="1">
                <a:solidFill>
                  <a:srgbClr val="FF0000"/>
                </a:solidFill>
              </a:rPr>
              <a:t>penyelesaian</a:t>
            </a:r>
            <a:r>
              <a:rPr lang="en-US" sz="2400" b="1" dirty="0">
                <a:solidFill>
                  <a:srgbClr val="FF0000"/>
                </a:solidFill>
              </a:rPr>
              <a:t> </a:t>
            </a:r>
            <a:r>
              <a:rPr lang="en-US" sz="2400" b="1" dirty="0" err="1">
                <a:solidFill>
                  <a:srgbClr val="FF0000"/>
                </a:solidFill>
              </a:rPr>
              <a:t>masalah</a:t>
            </a:r>
            <a:r>
              <a:rPr lang="en-US" sz="2400" b="1" dirty="0">
                <a:solidFill>
                  <a:srgbClr val="FF0000"/>
                </a:solidFill>
              </a:rPr>
              <a:t> yang </a:t>
            </a:r>
            <a:r>
              <a:rPr lang="en-US" sz="2400" b="1" dirty="0" err="1">
                <a:solidFill>
                  <a:srgbClr val="FF0000"/>
                </a:solidFill>
              </a:rPr>
              <a:t>anda</a:t>
            </a:r>
            <a:r>
              <a:rPr lang="en-US" sz="2400" b="1" dirty="0">
                <a:solidFill>
                  <a:srgbClr val="FF0000"/>
                </a:solidFill>
              </a:rPr>
              <a:t> </a:t>
            </a:r>
            <a:r>
              <a:rPr lang="en-US" sz="2400" b="1" dirty="0" err="1">
                <a:solidFill>
                  <a:srgbClr val="FF0000"/>
                </a:solidFill>
              </a:rPr>
              <a:t>gunakan</a:t>
            </a:r>
            <a:endParaRPr lang="en-US" sz="2400" dirty="0">
              <a:solidFill>
                <a:srgbClr val="FF0000"/>
              </a:solidFill>
            </a:endParaRPr>
          </a:p>
        </p:txBody>
      </p:sp>
      <p:sp>
        <p:nvSpPr>
          <p:cNvPr id="3" name="Rectangle 2"/>
          <p:cNvSpPr/>
          <p:nvPr/>
        </p:nvSpPr>
        <p:spPr>
          <a:xfrm>
            <a:off x="3004457" y="1793054"/>
            <a:ext cx="6096000" cy="3250121"/>
          </a:xfrm>
          <a:prstGeom prst="rect">
            <a:avLst/>
          </a:prstGeom>
        </p:spPr>
        <p:txBody>
          <a:bodyPr>
            <a:spAutoFit/>
          </a:bodyPr>
          <a:lstStyle/>
          <a:p>
            <a:pPr indent="182880" algn="just">
              <a:lnSpc>
                <a:spcPct val="95000"/>
              </a:lnSpc>
              <a:spcAft>
                <a:spcPts val="600"/>
              </a:spcAft>
            </a:pPr>
            <a:r>
              <a:rPr lang="en-US" spc="-5" dirty="0">
                <a:latin typeface="Times New Roman" panose="02020603050405020304" pitchFamily="18" charset="0"/>
                <a:ea typeface="SimSun" panose="02010600030101010101" pitchFamily="2" charset="-122"/>
              </a:rPr>
              <a:t>In this paper, we present a modified </a:t>
            </a:r>
            <a:r>
              <a:rPr lang="en-US" spc="-5" dirty="0" err="1">
                <a:latin typeface="Times New Roman" panose="02020603050405020304" pitchFamily="18" charset="0"/>
                <a:ea typeface="SimSun" panose="02010600030101010101" pitchFamily="2" charset="-122"/>
              </a:rPr>
              <a:t>EzStego</a:t>
            </a:r>
            <a:r>
              <a:rPr lang="en-US" spc="-5" dirty="0">
                <a:latin typeface="Times New Roman" panose="02020603050405020304" pitchFamily="18" charset="0"/>
                <a:ea typeface="SimSun" panose="02010600030101010101" pitchFamily="2" charset="-122"/>
              </a:rPr>
              <a:t> for improve security. In the modified </a:t>
            </a:r>
            <a:r>
              <a:rPr lang="en-US" spc="-5" dirty="0" err="1">
                <a:latin typeface="Times New Roman" panose="02020603050405020304" pitchFamily="18" charset="0"/>
                <a:ea typeface="SimSun" panose="02010600030101010101" pitchFamily="2" charset="-122"/>
              </a:rPr>
              <a:t>EzStego</a:t>
            </a:r>
            <a:r>
              <a:rPr lang="en-US" spc="-5" dirty="0">
                <a:latin typeface="Times New Roman" panose="02020603050405020304" pitchFamily="18" charset="0"/>
                <a:ea typeface="SimSun" panose="02010600030101010101" pitchFamily="2" charset="-122"/>
              </a:rPr>
              <a:t>, the pixels for message embedding are chosen randomly using a random permutation that seeded with a secret key. To make the embedding more secure, the secret message is encrypted before it is inserted in the image. The secret message is encrypted by XOR-</a:t>
            </a:r>
            <a:r>
              <a:rPr lang="en-US" spc="-5" dirty="0" err="1">
                <a:latin typeface="Times New Roman" panose="02020603050405020304" pitchFamily="18" charset="0"/>
                <a:ea typeface="SimSun" panose="02010600030101010101" pitchFamily="2" charset="-122"/>
              </a:rPr>
              <a:t>ing</a:t>
            </a:r>
            <a:r>
              <a:rPr lang="en-US" spc="-5" dirty="0">
                <a:latin typeface="Times New Roman" panose="02020603050405020304" pitchFamily="18" charset="0"/>
                <a:ea typeface="SimSun" panose="02010600030101010101" pitchFamily="2" charset="-122"/>
              </a:rPr>
              <a:t> it with random bits that is generated from a chaos system. Thus, there are two keys needed, one for a seed for the random permutation, and another key for encryption. The chaos system is chosen because it is sensitive to very little change of initial values. This characteristics is important on security, </a:t>
            </a:r>
            <a:r>
              <a:rPr lang="en-US" spc="-5" dirty="0">
                <a:latin typeface="Times New Roman" panose="02020603050405020304" pitchFamily="18" charset="0"/>
                <a:ea typeface="Times New Roman" panose="02020603050405020304" pitchFamily="18" charset="0"/>
              </a:rPr>
              <a:t>because it makes the exhaustive key search becomes more difficult.  </a:t>
            </a:r>
            <a:endParaRPr lang="en-US"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7119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305" y="1067191"/>
            <a:ext cx="4419223" cy="461665"/>
          </a:xfrm>
          <a:prstGeom prst="rect">
            <a:avLst/>
          </a:prstGeom>
        </p:spPr>
        <p:txBody>
          <a:bodyPr wrap="none">
            <a:spAutoFit/>
          </a:bodyPr>
          <a:lstStyle/>
          <a:p>
            <a:r>
              <a:rPr lang="en-US" sz="2400" b="1" dirty="0" err="1">
                <a:solidFill>
                  <a:srgbClr val="FF0000"/>
                </a:solidFill>
              </a:rPr>
              <a:t>Contoh</a:t>
            </a:r>
            <a:r>
              <a:rPr lang="en-US" sz="2400" b="1" dirty="0">
                <a:solidFill>
                  <a:srgbClr val="FF0000"/>
                </a:solidFill>
              </a:rPr>
              <a:t> </a:t>
            </a:r>
            <a:r>
              <a:rPr lang="en-US" sz="2400" b="1" dirty="0" err="1">
                <a:solidFill>
                  <a:srgbClr val="FF0000"/>
                </a:solidFill>
              </a:rPr>
              <a:t>sistematika</a:t>
            </a:r>
            <a:r>
              <a:rPr lang="en-US" sz="2400" b="1" dirty="0">
                <a:solidFill>
                  <a:srgbClr val="FF0000"/>
                </a:solidFill>
              </a:rPr>
              <a:t> </a:t>
            </a:r>
            <a:r>
              <a:rPr lang="en-US" sz="2400" b="1" dirty="0" err="1">
                <a:solidFill>
                  <a:srgbClr val="FF0000"/>
                </a:solidFill>
              </a:rPr>
              <a:t>pembahasan</a:t>
            </a:r>
            <a:r>
              <a:rPr lang="en-US" sz="2400" b="1" dirty="0">
                <a:solidFill>
                  <a:srgbClr val="FF0000"/>
                </a:solidFill>
              </a:rPr>
              <a:t> </a:t>
            </a:r>
          </a:p>
        </p:txBody>
      </p:sp>
      <p:sp>
        <p:nvSpPr>
          <p:cNvPr id="3" name="Rectangle 2"/>
          <p:cNvSpPr/>
          <p:nvPr/>
        </p:nvSpPr>
        <p:spPr>
          <a:xfrm>
            <a:off x="2976916" y="2025438"/>
            <a:ext cx="6096000" cy="2197525"/>
          </a:xfrm>
          <a:prstGeom prst="rect">
            <a:avLst/>
          </a:prstGeom>
        </p:spPr>
        <p:txBody>
          <a:bodyPr>
            <a:spAutoFit/>
          </a:bodyPr>
          <a:lstStyle/>
          <a:p>
            <a:pPr indent="182880" algn="just">
              <a:lnSpc>
                <a:spcPct val="95000"/>
              </a:lnSpc>
              <a:spcAft>
                <a:spcPts val="600"/>
              </a:spcAft>
            </a:pPr>
            <a:r>
              <a:rPr lang="en-US" spc="-5" dirty="0">
                <a:latin typeface="Times New Roman" panose="02020603050405020304" pitchFamily="18" charset="0"/>
                <a:ea typeface="Times New Roman" panose="02020603050405020304" pitchFamily="18" charset="0"/>
              </a:rPr>
              <a:t>This paper is organized into five sections. The first section is introduction. The second section will explain some study of literatures such as GIF images, chaos system that called logistic map, and an original </a:t>
            </a:r>
            <a:r>
              <a:rPr lang="en-US" spc="-5" dirty="0" err="1">
                <a:latin typeface="Times New Roman" panose="02020603050405020304" pitchFamily="18" charset="0"/>
                <a:ea typeface="Times New Roman" panose="02020603050405020304" pitchFamily="18" charset="0"/>
              </a:rPr>
              <a:t>EzStego</a:t>
            </a:r>
            <a:r>
              <a:rPr lang="en-US" spc="-5" dirty="0">
                <a:latin typeface="Times New Roman" panose="02020603050405020304" pitchFamily="18" charset="0"/>
                <a:ea typeface="Times New Roman" panose="02020603050405020304" pitchFamily="18" charset="0"/>
              </a:rPr>
              <a:t> algorithm. In the third section, we propose a modified </a:t>
            </a:r>
            <a:r>
              <a:rPr lang="en-US" spc="-5" dirty="0" err="1">
                <a:latin typeface="Times New Roman" panose="02020603050405020304" pitchFamily="18" charset="0"/>
                <a:ea typeface="Times New Roman" panose="02020603050405020304" pitchFamily="18" charset="0"/>
              </a:rPr>
              <a:t>EzStego</a:t>
            </a:r>
            <a:r>
              <a:rPr lang="en-US" spc="-5" dirty="0">
                <a:latin typeface="Times New Roman" panose="02020603050405020304" pitchFamily="18" charset="0"/>
                <a:ea typeface="Times New Roman" panose="02020603050405020304" pitchFamily="18" charset="0"/>
              </a:rPr>
              <a:t> algorithm that improve security of original </a:t>
            </a:r>
            <a:r>
              <a:rPr lang="en-US" spc="-5" dirty="0" err="1">
                <a:latin typeface="Times New Roman" panose="02020603050405020304" pitchFamily="18" charset="0"/>
                <a:ea typeface="Times New Roman" panose="02020603050405020304" pitchFamily="18" charset="0"/>
              </a:rPr>
              <a:t>EzStego</a:t>
            </a:r>
            <a:r>
              <a:rPr lang="en-US" spc="-5" dirty="0">
                <a:latin typeface="Times New Roman" panose="02020603050405020304" pitchFamily="18" charset="0"/>
                <a:ea typeface="Times New Roman" panose="02020603050405020304" pitchFamily="18" charset="0"/>
              </a:rPr>
              <a:t>. The fourth section describe the experiments and discuss the results.  Finally, in last section we give conclusion and suggest future works. </a:t>
            </a:r>
            <a:r>
              <a:rPr lang="en-US" spc="-5" dirty="0">
                <a:latin typeface="Times New Roman" panose="02020603050405020304" pitchFamily="18" charset="0"/>
                <a:ea typeface="SimSun" panose="02010600030101010101" pitchFamily="2" charset="-122"/>
              </a:rPr>
              <a:t> </a:t>
            </a:r>
            <a:endParaRPr lang="en-US"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4219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Study</a:t>
            </a:r>
          </a:p>
        </p:txBody>
      </p:sp>
      <p:sp>
        <p:nvSpPr>
          <p:cNvPr id="3" name="Content Placeholder 2"/>
          <p:cNvSpPr>
            <a:spLocks noGrp="1"/>
          </p:cNvSpPr>
          <p:nvPr>
            <p:ph idx="1"/>
          </p:nvPr>
        </p:nvSpPr>
        <p:spPr/>
        <p:txBody>
          <a:bodyPr/>
          <a:lstStyle/>
          <a:p>
            <a:r>
              <a:rPr lang="en-US" dirty="0" err="1"/>
              <a:t>Studi</a:t>
            </a:r>
            <a:r>
              <a:rPr lang="en-US" dirty="0"/>
              <a:t> </a:t>
            </a:r>
            <a:r>
              <a:rPr lang="en-US" dirty="0" err="1"/>
              <a:t>literatur</a:t>
            </a:r>
            <a:r>
              <a:rPr lang="en-US" dirty="0"/>
              <a:t> </a:t>
            </a:r>
            <a:r>
              <a:rPr lang="en-US" dirty="0" err="1"/>
              <a:t>dapat</a:t>
            </a:r>
            <a:r>
              <a:rPr lang="en-US" dirty="0"/>
              <a:t> </a:t>
            </a:r>
            <a:r>
              <a:rPr lang="en-US" dirty="0" err="1"/>
              <a:t>berisi</a:t>
            </a:r>
            <a:r>
              <a:rPr lang="en-US" dirty="0"/>
              <a:t>:</a:t>
            </a:r>
          </a:p>
          <a:p>
            <a:pPr marL="0" indent="0">
              <a:buNone/>
            </a:pPr>
            <a:r>
              <a:rPr lang="en-US" dirty="0"/>
              <a:t>   - </a:t>
            </a:r>
            <a:r>
              <a:rPr lang="en-US" dirty="0" err="1"/>
              <a:t>Konsep</a:t>
            </a:r>
            <a:r>
              <a:rPr lang="en-US" dirty="0"/>
              <a:t>/</a:t>
            </a:r>
            <a:r>
              <a:rPr lang="en-US" dirty="0" err="1"/>
              <a:t>teori</a:t>
            </a:r>
            <a:r>
              <a:rPr lang="en-US" dirty="0"/>
              <a:t> yang fundamental yang </a:t>
            </a:r>
            <a:r>
              <a:rPr lang="en-US" dirty="0" err="1"/>
              <a:t>terkait</a:t>
            </a:r>
            <a:r>
              <a:rPr lang="en-US" dirty="0"/>
              <a:t> </a:t>
            </a:r>
            <a:r>
              <a:rPr lang="en-US" dirty="0" err="1"/>
              <a:t>dengan</a:t>
            </a:r>
            <a:r>
              <a:rPr lang="en-US" dirty="0"/>
              <a:t> </a:t>
            </a:r>
            <a:r>
              <a:rPr lang="en-US" dirty="0" err="1"/>
              <a:t>penelitian</a:t>
            </a:r>
            <a:endParaRPr lang="en-US" dirty="0"/>
          </a:p>
          <a:p>
            <a:pPr marL="457200" indent="-457200">
              <a:buNone/>
            </a:pPr>
            <a:r>
              <a:rPr lang="en-US" dirty="0"/>
              <a:t>   - Review (</a:t>
            </a:r>
            <a:r>
              <a:rPr lang="en-US" dirty="0" err="1"/>
              <a:t>ulasan</a:t>
            </a:r>
            <a:r>
              <a:rPr lang="en-US" dirty="0"/>
              <a:t> </a:t>
            </a:r>
            <a:r>
              <a:rPr lang="en-US" dirty="0" err="1"/>
              <a:t>singkat</a:t>
            </a:r>
            <a:r>
              <a:rPr lang="en-US" dirty="0"/>
              <a:t>) </a:t>
            </a:r>
            <a:r>
              <a:rPr lang="en-US" dirty="0" err="1"/>
              <a:t>beberapa</a:t>
            </a:r>
            <a:r>
              <a:rPr lang="en-US" dirty="0"/>
              <a:t> </a:t>
            </a:r>
            <a:r>
              <a:rPr lang="en-US" dirty="0" err="1"/>
              <a:t>penelitian</a:t>
            </a:r>
            <a:r>
              <a:rPr lang="en-US" dirty="0"/>
              <a:t> </a:t>
            </a:r>
            <a:r>
              <a:rPr lang="en-US" dirty="0" err="1"/>
              <a:t>terkait</a:t>
            </a:r>
            <a:r>
              <a:rPr lang="en-US" dirty="0"/>
              <a:t> (</a:t>
            </a:r>
            <a:r>
              <a:rPr lang="en-US" i="1" dirty="0"/>
              <a:t>related works</a:t>
            </a:r>
            <a:r>
              <a:rPr lang="en-US" dirty="0"/>
              <a:t>), </a:t>
            </a:r>
            <a:r>
              <a:rPr lang="en-US" dirty="0" err="1"/>
              <a:t>termasuk</a:t>
            </a:r>
            <a:r>
              <a:rPr lang="en-US" dirty="0"/>
              <a:t> </a:t>
            </a:r>
            <a:r>
              <a:rPr lang="en-US" dirty="0" err="1"/>
              <a:t>kelebihan</a:t>
            </a:r>
            <a:r>
              <a:rPr lang="en-US" dirty="0"/>
              <a:t> </a:t>
            </a:r>
            <a:r>
              <a:rPr lang="en-US" dirty="0" err="1"/>
              <a:t>dan</a:t>
            </a:r>
            <a:r>
              <a:rPr lang="en-US" dirty="0"/>
              <a:t> </a:t>
            </a:r>
            <a:r>
              <a:rPr lang="en-US" dirty="0" err="1"/>
              <a:t>kekurangannya</a:t>
            </a:r>
            <a:r>
              <a:rPr lang="en-US" dirty="0"/>
              <a:t>.</a:t>
            </a:r>
          </a:p>
          <a:p>
            <a:pPr marL="0" indent="0">
              <a:buNone/>
            </a:pPr>
            <a:endParaRPr lang="en-US" dirty="0"/>
          </a:p>
          <a:p>
            <a:r>
              <a:rPr lang="en-US" dirty="0" err="1"/>
              <a:t>Dengan</a:t>
            </a:r>
            <a:r>
              <a:rPr lang="en-US" dirty="0"/>
              <a:t> </a:t>
            </a:r>
            <a:r>
              <a:rPr lang="en-US" dirty="0" err="1"/>
              <a:t>memaparkan</a:t>
            </a:r>
            <a:r>
              <a:rPr lang="en-US" dirty="0"/>
              <a:t> </a:t>
            </a:r>
            <a:r>
              <a:rPr lang="en-US" i="1" dirty="0"/>
              <a:t>related works</a:t>
            </a:r>
            <a:r>
              <a:rPr lang="en-US" dirty="0"/>
              <a:t>, </a:t>
            </a:r>
            <a:r>
              <a:rPr lang="en-US" dirty="0" err="1"/>
              <a:t>kita</a:t>
            </a:r>
            <a:r>
              <a:rPr lang="en-US" dirty="0"/>
              <a:t> </a:t>
            </a:r>
            <a:r>
              <a:rPr lang="en-US" dirty="0" err="1"/>
              <a:t>menempatkan</a:t>
            </a:r>
            <a:r>
              <a:rPr lang="en-US" dirty="0"/>
              <a:t> </a:t>
            </a:r>
            <a:r>
              <a:rPr lang="en-US" dirty="0" err="1"/>
              <a:t>posisi</a:t>
            </a:r>
            <a:r>
              <a:rPr lang="en-US" dirty="0"/>
              <a:t> </a:t>
            </a:r>
            <a:r>
              <a:rPr lang="en-US" dirty="0" err="1"/>
              <a:t>penelitian</a:t>
            </a:r>
            <a:r>
              <a:rPr lang="en-US" dirty="0"/>
              <a:t> </a:t>
            </a:r>
            <a:r>
              <a:rPr lang="en-US" dirty="0" err="1"/>
              <a:t>kita</a:t>
            </a:r>
            <a:r>
              <a:rPr lang="en-US" dirty="0"/>
              <a:t> </a:t>
            </a:r>
            <a:r>
              <a:rPr lang="en-US" dirty="0" err="1"/>
              <a:t>diantara</a:t>
            </a:r>
            <a:r>
              <a:rPr lang="en-US" dirty="0"/>
              <a:t> </a:t>
            </a:r>
            <a:r>
              <a:rPr lang="en-US" dirty="0" err="1"/>
              <a:t>penelitian</a:t>
            </a:r>
            <a:r>
              <a:rPr lang="en-US" dirty="0"/>
              <a:t> yang </a:t>
            </a:r>
            <a:r>
              <a:rPr lang="en-US" dirty="0" err="1"/>
              <a:t>sudah</a:t>
            </a:r>
            <a:r>
              <a:rPr lang="en-US" dirty="0"/>
              <a:t> </a:t>
            </a:r>
            <a:r>
              <a:rPr lang="en-US" dirty="0" err="1"/>
              <a:t>ada</a:t>
            </a:r>
            <a:r>
              <a:rPr lang="en-US" dirty="0"/>
              <a:t>. </a:t>
            </a:r>
            <a:r>
              <a:rPr lang="en-US" dirty="0" err="1"/>
              <a:t>Dengan</a:t>
            </a:r>
            <a:r>
              <a:rPr lang="en-US" dirty="0"/>
              <a:t> </a:t>
            </a:r>
            <a:r>
              <a:rPr lang="en-US" dirty="0" err="1"/>
              <a:t>demikian</a:t>
            </a:r>
            <a:r>
              <a:rPr lang="en-US" dirty="0"/>
              <a:t> </a:t>
            </a:r>
            <a:r>
              <a:rPr lang="en-US" dirty="0" err="1"/>
              <a:t>terlihat</a:t>
            </a:r>
            <a:r>
              <a:rPr lang="en-US" dirty="0"/>
              <a:t> </a:t>
            </a:r>
            <a:r>
              <a:rPr lang="en-US" i="1" dirty="0"/>
              <a:t>state of the art </a:t>
            </a:r>
            <a:r>
              <a:rPr lang="en-US" dirty="0" err="1"/>
              <a:t>penelitian-penelitian</a:t>
            </a:r>
            <a:r>
              <a:rPr lang="en-US" dirty="0"/>
              <a:t> yang </a:t>
            </a:r>
            <a:r>
              <a:rPr lang="en-US" dirty="0" err="1"/>
              <a:t>relevan</a:t>
            </a:r>
            <a:r>
              <a:rPr lang="en-US" dirty="0"/>
              <a:t>  </a:t>
            </a:r>
            <a:r>
              <a:rPr lang="en-US" dirty="0" err="1"/>
              <a:t>dikaitkan</a:t>
            </a:r>
            <a:r>
              <a:rPr lang="en-US" dirty="0"/>
              <a:t> </a:t>
            </a:r>
            <a:r>
              <a:rPr lang="en-US" dirty="0" err="1"/>
              <a:t>dengan</a:t>
            </a:r>
            <a:r>
              <a:rPr lang="en-US" dirty="0"/>
              <a:t> </a:t>
            </a:r>
            <a:r>
              <a:rPr lang="en-US" dirty="0" err="1"/>
              <a:t>penelitian</a:t>
            </a:r>
            <a:r>
              <a:rPr lang="en-US" dirty="0"/>
              <a:t> yang </a:t>
            </a:r>
            <a:r>
              <a:rPr lang="en-US" dirty="0" err="1"/>
              <a:t>kita</a:t>
            </a:r>
            <a:r>
              <a:rPr lang="en-US" dirty="0"/>
              <a:t> </a:t>
            </a:r>
            <a:r>
              <a:rPr lang="en-US" dirty="0" err="1"/>
              <a:t>kerjakan</a:t>
            </a:r>
            <a:r>
              <a:rPr lang="en-US" dirty="0"/>
              <a:t>.</a:t>
            </a:r>
          </a:p>
        </p:txBody>
      </p:sp>
    </p:spTree>
    <p:extLst>
      <p:ext uri="{BB962C8B-B14F-4D97-AF65-F5344CB8AC3E}">
        <p14:creationId xmlns:p14="http://schemas.microsoft.com/office/powerpoint/2010/main" val="417176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854" y="582061"/>
            <a:ext cx="4433889" cy="5957647"/>
          </a:xfrm>
          <a:prstGeom prst="rect">
            <a:avLst/>
          </a:prstGeom>
        </p:spPr>
      </p:pic>
      <p:pic>
        <p:nvPicPr>
          <p:cNvPr id="3" name="Picture 2"/>
          <p:cNvPicPr>
            <a:picLocks noChangeAspect="1"/>
          </p:cNvPicPr>
          <p:nvPr/>
        </p:nvPicPr>
        <p:blipFill>
          <a:blip r:embed="rId3"/>
          <a:stretch>
            <a:fillRect/>
          </a:stretch>
        </p:blipFill>
        <p:spPr>
          <a:xfrm>
            <a:off x="5834062" y="959216"/>
            <a:ext cx="4812167" cy="4973019"/>
          </a:xfrm>
          <a:prstGeom prst="rect">
            <a:avLst/>
          </a:prstGeom>
        </p:spPr>
      </p:pic>
    </p:spTree>
    <p:extLst>
      <p:ext uri="{BB962C8B-B14F-4D97-AF65-F5344CB8AC3E}">
        <p14:creationId xmlns:p14="http://schemas.microsoft.com/office/powerpoint/2010/main" val="117348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0407" y="521834"/>
            <a:ext cx="4537948" cy="5998709"/>
          </a:xfrm>
          <a:prstGeom prst="rect">
            <a:avLst/>
          </a:prstGeom>
        </p:spPr>
      </p:pic>
      <p:pic>
        <p:nvPicPr>
          <p:cNvPr id="3" name="Picture 2"/>
          <p:cNvPicPr>
            <a:picLocks noChangeAspect="1"/>
          </p:cNvPicPr>
          <p:nvPr/>
        </p:nvPicPr>
        <p:blipFill>
          <a:blip r:embed="rId3"/>
          <a:stretch>
            <a:fillRect/>
          </a:stretch>
        </p:blipFill>
        <p:spPr>
          <a:xfrm>
            <a:off x="5443537" y="774245"/>
            <a:ext cx="4941163" cy="4407353"/>
          </a:xfrm>
          <a:prstGeom prst="rect">
            <a:avLst/>
          </a:prstGeom>
        </p:spPr>
      </p:pic>
    </p:spTree>
    <p:extLst>
      <p:ext uri="{BB962C8B-B14F-4D97-AF65-F5344CB8AC3E}">
        <p14:creationId xmlns:p14="http://schemas.microsoft.com/office/powerpoint/2010/main" val="2537683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570" y="293914"/>
            <a:ext cx="3544496" cy="461665"/>
          </a:xfrm>
          <a:prstGeom prst="rect">
            <a:avLst/>
          </a:prstGeom>
          <a:noFill/>
        </p:spPr>
        <p:txBody>
          <a:bodyPr wrap="none" rtlCol="0">
            <a:spAutoFit/>
          </a:bodyPr>
          <a:lstStyle/>
          <a:p>
            <a:r>
              <a:rPr lang="en-US" sz="2400" dirty="0" err="1">
                <a:solidFill>
                  <a:srgbClr val="FF0000"/>
                </a:solidFill>
              </a:rPr>
              <a:t>Contoh</a:t>
            </a:r>
            <a:r>
              <a:rPr lang="en-US" sz="2400" dirty="0">
                <a:solidFill>
                  <a:srgbClr val="FF0000"/>
                </a:solidFill>
              </a:rPr>
              <a:t> </a:t>
            </a:r>
            <a:r>
              <a:rPr lang="en-US" sz="2400" dirty="0" err="1">
                <a:solidFill>
                  <a:srgbClr val="FF0000"/>
                </a:solidFill>
              </a:rPr>
              <a:t>penelitian</a:t>
            </a:r>
            <a:r>
              <a:rPr lang="en-US" sz="2400" dirty="0">
                <a:solidFill>
                  <a:srgbClr val="FF0000"/>
                </a:solidFill>
              </a:rPr>
              <a:t> </a:t>
            </a:r>
            <a:r>
              <a:rPr lang="en-US" sz="2400" dirty="0" err="1">
                <a:solidFill>
                  <a:srgbClr val="FF0000"/>
                </a:solidFill>
              </a:rPr>
              <a:t>terkait</a:t>
            </a:r>
            <a:r>
              <a:rPr lang="en-US" sz="2400" dirty="0">
                <a:solidFill>
                  <a:srgbClr val="FF0000"/>
                </a:solidFill>
              </a:rPr>
              <a:t>: </a:t>
            </a:r>
          </a:p>
        </p:txBody>
      </p:sp>
      <p:pic>
        <p:nvPicPr>
          <p:cNvPr id="3" name="Picture 2"/>
          <p:cNvPicPr>
            <a:picLocks noChangeAspect="1"/>
          </p:cNvPicPr>
          <p:nvPr/>
        </p:nvPicPr>
        <p:blipFill>
          <a:blip r:embed="rId2"/>
          <a:stretch>
            <a:fillRect/>
          </a:stretch>
        </p:blipFill>
        <p:spPr>
          <a:xfrm>
            <a:off x="793773" y="983597"/>
            <a:ext cx="4943881" cy="4651320"/>
          </a:xfrm>
          <a:prstGeom prst="rect">
            <a:avLst/>
          </a:prstGeom>
        </p:spPr>
      </p:pic>
      <p:pic>
        <p:nvPicPr>
          <p:cNvPr id="4" name="Picture 3"/>
          <p:cNvPicPr>
            <a:picLocks noChangeAspect="1"/>
          </p:cNvPicPr>
          <p:nvPr/>
        </p:nvPicPr>
        <p:blipFill>
          <a:blip r:embed="rId3"/>
          <a:stretch>
            <a:fillRect/>
          </a:stretch>
        </p:blipFill>
        <p:spPr>
          <a:xfrm>
            <a:off x="6116754" y="983597"/>
            <a:ext cx="4704661" cy="2231040"/>
          </a:xfrm>
          <a:prstGeom prst="rect">
            <a:avLst/>
          </a:prstGeom>
        </p:spPr>
      </p:pic>
      <p:pic>
        <p:nvPicPr>
          <p:cNvPr id="5" name="Picture 4"/>
          <p:cNvPicPr>
            <a:picLocks noChangeAspect="1"/>
          </p:cNvPicPr>
          <p:nvPr/>
        </p:nvPicPr>
        <p:blipFill>
          <a:blip r:embed="rId4"/>
          <a:stretch>
            <a:fillRect/>
          </a:stretch>
        </p:blipFill>
        <p:spPr>
          <a:xfrm>
            <a:off x="6076883" y="3257598"/>
            <a:ext cx="4784401" cy="2450160"/>
          </a:xfrm>
          <a:prstGeom prst="rect">
            <a:avLst/>
          </a:prstGeom>
        </p:spPr>
      </p:pic>
    </p:spTree>
    <p:extLst>
      <p:ext uri="{BB962C8B-B14F-4D97-AF65-F5344CB8AC3E}">
        <p14:creationId xmlns:p14="http://schemas.microsoft.com/office/powerpoint/2010/main" val="191457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err="1"/>
              <a:t>Bagian</a:t>
            </a:r>
            <a:r>
              <a:rPr lang="en-US" dirty="0"/>
              <a:t> </a:t>
            </a:r>
            <a:r>
              <a:rPr lang="en-US" dirty="0" err="1"/>
              <a:t>ini</a:t>
            </a:r>
            <a:r>
              <a:rPr lang="en-US" dirty="0"/>
              <a:t> </a:t>
            </a:r>
            <a:r>
              <a:rPr lang="en-US" dirty="0" err="1"/>
              <a:t>menjelaskan</a:t>
            </a:r>
            <a:r>
              <a:rPr lang="en-US" dirty="0"/>
              <a:t> </a:t>
            </a:r>
            <a:r>
              <a:rPr lang="en-US" dirty="0" err="1"/>
              <a:t>metode</a:t>
            </a:r>
            <a:r>
              <a:rPr lang="en-US" dirty="0"/>
              <a:t> yang </a:t>
            </a:r>
            <a:r>
              <a:rPr lang="en-US" dirty="0" err="1"/>
              <a:t>kita</a:t>
            </a:r>
            <a:r>
              <a:rPr lang="en-US" dirty="0"/>
              <a:t> </a:t>
            </a:r>
            <a:r>
              <a:rPr lang="en-US" dirty="0" err="1"/>
              <a:t>usulkan</a:t>
            </a:r>
            <a:r>
              <a:rPr lang="en-US" dirty="0"/>
              <a:t> </a:t>
            </a:r>
            <a:r>
              <a:rPr lang="en-US" dirty="0" err="1"/>
              <a:t>dalam</a:t>
            </a:r>
            <a:r>
              <a:rPr lang="en-US" dirty="0"/>
              <a:t> </a:t>
            </a:r>
            <a:r>
              <a:rPr lang="en-US" dirty="0" err="1"/>
              <a:t>menyelesaikan</a:t>
            </a:r>
            <a:r>
              <a:rPr lang="en-US" dirty="0"/>
              <a:t> </a:t>
            </a:r>
            <a:r>
              <a:rPr lang="en-US" dirty="0" err="1"/>
              <a:t>masalah</a:t>
            </a:r>
            <a:r>
              <a:rPr lang="en-US" dirty="0"/>
              <a:t> </a:t>
            </a:r>
            <a:r>
              <a:rPr lang="en-US" dirty="0" err="1"/>
              <a:t>penelitian</a:t>
            </a:r>
            <a:r>
              <a:rPr lang="en-US" dirty="0"/>
              <a:t> (</a:t>
            </a:r>
            <a:r>
              <a:rPr lang="en-US" i="1" dirty="0"/>
              <a:t>proposed method</a:t>
            </a:r>
            <a:r>
              <a:rPr lang="en-US" dirty="0"/>
              <a:t>).</a:t>
            </a:r>
          </a:p>
          <a:p>
            <a:endParaRPr lang="en-US" dirty="0"/>
          </a:p>
          <a:p>
            <a:r>
              <a:rPr lang="en-US" dirty="0" err="1"/>
              <a:t>Dapat</a:t>
            </a:r>
            <a:r>
              <a:rPr lang="en-US" dirty="0"/>
              <a:t> </a:t>
            </a:r>
            <a:r>
              <a:rPr lang="en-US" dirty="0" err="1"/>
              <a:t>menggunakan</a:t>
            </a:r>
            <a:r>
              <a:rPr lang="en-US" dirty="0"/>
              <a:t> </a:t>
            </a:r>
            <a:r>
              <a:rPr lang="en-US" dirty="0" err="1"/>
              <a:t>bagan</a:t>
            </a:r>
            <a:r>
              <a:rPr lang="en-US" dirty="0"/>
              <a:t>/diagram </a:t>
            </a:r>
            <a:r>
              <a:rPr lang="en-US" dirty="0" err="1"/>
              <a:t>untuk</a:t>
            </a:r>
            <a:r>
              <a:rPr lang="en-US" dirty="0"/>
              <a:t> </a:t>
            </a:r>
            <a:r>
              <a:rPr lang="en-US" dirty="0" err="1"/>
              <a:t>menjelaskan</a:t>
            </a:r>
            <a:r>
              <a:rPr lang="en-US" dirty="0"/>
              <a:t> </a:t>
            </a:r>
            <a:r>
              <a:rPr lang="en-US" dirty="0" err="1"/>
              <a:t>metode</a:t>
            </a:r>
            <a:r>
              <a:rPr lang="en-US" dirty="0"/>
              <a:t> yang </a:t>
            </a:r>
            <a:r>
              <a:rPr lang="en-US" dirty="0" err="1"/>
              <a:t>kita</a:t>
            </a:r>
            <a:r>
              <a:rPr lang="en-US" dirty="0"/>
              <a:t> </a:t>
            </a:r>
            <a:r>
              <a:rPr lang="en-US" dirty="0" err="1"/>
              <a:t>usulkan</a:t>
            </a:r>
            <a:r>
              <a:rPr lang="en-US" dirty="0"/>
              <a:t>. </a:t>
            </a:r>
          </a:p>
          <a:p>
            <a:endParaRPr lang="en-US" dirty="0"/>
          </a:p>
          <a:p>
            <a:r>
              <a:rPr lang="en-US" dirty="0" err="1"/>
              <a:t>Jika</a:t>
            </a:r>
            <a:r>
              <a:rPr lang="en-US" dirty="0"/>
              <a:t> </a:t>
            </a:r>
            <a:r>
              <a:rPr lang="en-US" dirty="0" err="1"/>
              <a:t>perlu</a:t>
            </a:r>
            <a:r>
              <a:rPr lang="en-US" dirty="0"/>
              <a:t> </a:t>
            </a:r>
            <a:r>
              <a:rPr lang="en-US" dirty="0" err="1"/>
              <a:t>menuliskan</a:t>
            </a:r>
            <a:r>
              <a:rPr lang="en-US" dirty="0"/>
              <a:t> </a:t>
            </a:r>
            <a:r>
              <a:rPr lang="en-US" dirty="0" err="1"/>
              <a:t>algoritma</a:t>
            </a:r>
            <a:r>
              <a:rPr lang="en-US" dirty="0"/>
              <a:t>, </a:t>
            </a:r>
            <a:r>
              <a:rPr lang="en-US" dirty="0" err="1"/>
              <a:t>maka</a:t>
            </a:r>
            <a:r>
              <a:rPr lang="en-US" dirty="0"/>
              <a:t> </a:t>
            </a:r>
            <a:r>
              <a:rPr lang="en-US" dirty="0" err="1"/>
              <a:t>algoritma</a:t>
            </a:r>
            <a:r>
              <a:rPr lang="en-US" dirty="0"/>
              <a:t> </a:t>
            </a:r>
            <a:r>
              <a:rPr lang="en-US" dirty="0" err="1"/>
              <a:t>ditulisa</a:t>
            </a:r>
            <a:r>
              <a:rPr lang="en-US" dirty="0"/>
              <a:t> </a:t>
            </a:r>
            <a:r>
              <a:rPr lang="en-US" dirty="0" err="1"/>
              <a:t>dlaam</a:t>
            </a:r>
            <a:r>
              <a:rPr lang="en-US" dirty="0"/>
              <a:t> </a:t>
            </a:r>
            <a:r>
              <a:rPr lang="en-US" dirty="0" err="1"/>
              <a:t>notasi</a:t>
            </a:r>
            <a:r>
              <a:rPr lang="en-US" dirty="0"/>
              <a:t> pseudo-code </a:t>
            </a:r>
            <a:r>
              <a:rPr lang="en-US" dirty="0" err="1"/>
              <a:t>atau</a:t>
            </a:r>
            <a:r>
              <a:rPr lang="en-US" dirty="0"/>
              <a:t> </a:t>
            </a:r>
            <a:r>
              <a:rPr lang="en-US" dirty="0" err="1"/>
              <a:t>dalam</a:t>
            </a:r>
            <a:r>
              <a:rPr lang="en-US" dirty="0"/>
              <a:t> </a:t>
            </a:r>
            <a:r>
              <a:rPr lang="en-US" dirty="0" err="1"/>
              <a:t>bentuk</a:t>
            </a:r>
            <a:r>
              <a:rPr lang="en-US" dirty="0"/>
              <a:t> </a:t>
            </a:r>
            <a:r>
              <a:rPr lang="en-US" dirty="0" err="1"/>
              <a:t>uraian</a:t>
            </a:r>
            <a:r>
              <a:rPr lang="en-US" dirty="0"/>
              <a:t> </a:t>
            </a:r>
            <a:r>
              <a:rPr lang="en-US" dirty="0" err="1"/>
              <a:t>deksriptif</a:t>
            </a:r>
            <a:r>
              <a:rPr lang="en-US" dirty="0"/>
              <a:t>.</a:t>
            </a:r>
          </a:p>
        </p:txBody>
      </p:sp>
    </p:spTree>
    <p:extLst>
      <p:ext uri="{BB962C8B-B14F-4D97-AF65-F5344CB8AC3E}">
        <p14:creationId xmlns:p14="http://schemas.microsoft.com/office/powerpoint/2010/main" val="242863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5465" y="434747"/>
            <a:ext cx="4276725" cy="6010275"/>
          </a:xfrm>
          <a:prstGeom prst="rect">
            <a:avLst/>
          </a:prstGeom>
        </p:spPr>
      </p:pic>
      <p:pic>
        <p:nvPicPr>
          <p:cNvPr id="4" name="Picture 3"/>
          <p:cNvPicPr>
            <a:picLocks noChangeAspect="1"/>
          </p:cNvPicPr>
          <p:nvPr/>
        </p:nvPicPr>
        <p:blipFill>
          <a:blip r:embed="rId3"/>
          <a:stretch>
            <a:fillRect/>
          </a:stretch>
        </p:blipFill>
        <p:spPr>
          <a:xfrm>
            <a:off x="5787798" y="434747"/>
            <a:ext cx="5402716" cy="4014437"/>
          </a:xfrm>
          <a:prstGeom prst="rect">
            <a:avLst/>
          </a:prstGeom>
        </p:spPr>
      </p:pic>
    </p:spTree>
    <p:extLst>
      <p:ext uri="{BB962C8B-B14F-4D97-AF65-F5344CB8AC3E}">
        <p14:creationId xmlns:p14="http://schemas.microsoft.com/office/powerpoint/2010/main" val="264304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1602" y="700767"/>
            <a:ext cx="5218339" cy="5537364"/>
          </a:xfrm>
          <a:prstGeom prst="rect">
            <a:avLst/>
          </a:prstGeom>
        </p:spPr>
      </p:pic>
      <p:pic>
        <p:nvPicPr>
          <p:cNvPr id="5" name="Picture 4"/>
          <p:cNvPicPr>
            <a:picLocks noChangeAspect="1"/>
          </p:cNvPicPr>
          <p:nvPr/>
        </p:nvPicPr>
        <p:blipFill>
          <a:blip r:embed="rId3"/>
          <a:stretch>
            <a:fillRect/>
          </a:stretch>
        </p:blipFill>
        <p:spPr>
          <a:xfrm>
            <a:off x="5985101" y="700767"/>
            <a:ext cx="5655715" cy="4557033"/>
          </a:xfrm>
          <a:prstGeom prst="rect">
            <a:avLst/>
          </a:prstGeom>
        </p:spPr>
      </p:pic>
    </p:spTree>
    <p:extLst>
      <p:ext uri="{BB962C8B-B14F-4D97-AF65-F5344CB8AC3E}">
        <p14:creationId xmlns:p14="http://schemas.microsoft.com/office/powerpoint/2010/main" val="716830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p:txBody>
          <a:bodyPr/>
          <a:lstStyle/>
          <a:p>
            <a:r>
              <a:rPr lang="en-US" dirty="0" err="1"/>
              <a:t>Bagian</a:t>
            </a:r>
            <a:r>
              <a:rPr lang="en-US" dirty="0"/>
              <a:t> </a:t>
            </a:r>
            <a:r>
              <a:rPr lang="en-US" dirty="0" err="1"/>
              <a:t>ini</a:t>
            </a:r>
            <a:r>
              <a:rPr lang="en-US" dirty="0"/>
              <a:t> </a:t>
            </a:r>
            <a:r>
              <a:rPr lang="en-US" dirty="0" err="1"/>
              <a:t>memaparkan</a:t>
            </a:r>
            <a:r>
              <a:rPr lang="en-US" dirty="0"/>
              <a:t> </a:t>
            </a:r>
            <a:r>
              <a:rPr lang="en-US" dirty="0" err="1"/>
              <a:t>hasil-hasil</a:t>
            </a:r>
            <a:r>
              <a:rPr lang="en-US" dirty="0"/>
              <a:t> </a:t>
            </a:r>
            <a:r>
              <a:rPr lang="en-US" dirty="0" err="1"/>
              <a:t>eksperimen</a:t>
            </a:r>
            <a:r>
              <a:rPr lang="en-US" dirty="0"/>
              <a:t>.</a:t>
            </a:r>
          </a:p>
          <a:p>
            <a:r>
              <a:rPr lang="en-US" dirty="0" err="1"/>
              <a:t>Dijelaskan</a:t>
            </a:r>
            <a:r>
              <a:rPr lang="en-US" dirty="0"/>
              <a:t> </a:t>
            </a:r>
            <a:r>
              <a:rPr lang="en-US" dirty="0" err="1"/>
              <a:t>juga</a:t>
            </a:r>
            <a:r>
              <a:rPr lang="en-US" dirty="0"/>
              <a:t> data </a:t>
            </a:r>
            <a:r>
              <a:rPr lang="en-US" dirty="0" err="1"/>
              <a:t>uji</a:t>
            </a:r>
            <a:r>
              <a:rPr lang="en-US" dirty="0"/>
              <a:t> yang </a:t>
            </a:r>
            <a:r>
              <a:rPr lang="en-US" dirty="0" err="1"/>
              <a:t>digunakan</a:t>
            </a:r>
            <a:r>
              <a:rPr lang="en-US" dirty="0"/>
              <a:t> di </a:t>
            </a:r>
            <a:r>
              <a:rPr lang="en-US" dirty="0" err="1"/>
              <a:t>dalam</a:t>
            </a:r>
            <a:r>
              <a:rPr lang="en-US" dirty="0"/>
              <a:t> </a:t>
            </a:r>
            <a:r>
              <a:rPr lang="en-US" dirty="0" err="1"/>
              <a:t>eksperimen</a:t>
            </a:r>
            <a:endParaRPr lang="en-US" dirty="0"/>
          </a:p>
          <a:p>
            <a:r>
              <a:rPr lang="en-US" dirty="0" err="1"/>
              <a:t>Hasil-hasil</a:t>
            </a:r>
            <a:r>
              <a:rPr lang="en-US" dirty="0"/>
              <a:t> </a:t>
            </a:r>
            <a:r>
              <a:rPr lang="en-US" dirty="0" err="1"/>
              <a:t>eksperimen</a:t>
            </a:r>
            <a:r>
              <a:rPr lang="en-US" dirty="0"/>
              <a:t> </a:t>
            </a:r>
            <a:r>
              <a:rPr lang="en-US" dirty="0" err="1"/>
              <a:t>dapat</a:t>
            </a:r>
            <a:r>
              <a:rPr lang="en-US" dirty="0"/>
              <a:t> </a:t>
            </a:r>
            <a:r>
              <a:rPr lang="en-US" dirty="0" err="1"/>
              <a:t>ditampilkan</a:t>
            </a:r>
            <a:r>
              <a:rPr lang="en-US" dirty="0"/>
              <a:t> </a:t>
            </a:r>
            <a:r>
              <a:rPr lang="en-US" dirty="0" err="1"/>
              <a:t>dalam</a:t>
            </a:r>
            <a:r>
              <a:rPr lang="en-US" dirty="0"/>
              <a:t> </a:t>
            </a:r>
            <a:r>
              <a:rPr lang="en-US" dirty="0" err="1"/>
              <a:t>bentuk</a:t>
            </a:r>
            <a:r>
              <a:rPr lang="en-US" dirty="0"/>
              <a:t> </a:t>
            </a:r>
            <a:r>
              <a:rPr lang="en-US" dirty="0" err="1"/>
              <a:t>gambar</a:t>
            </a:r>
            <a:r>
              <a:rPr lang="en-US" dirty="0"/>
              <a:t>, </a:t>
            </a:r>
            <a:r>
              <a:rPr lang="en-US" dirty="0" err="1"/>
              <a:t>grafik</a:t>
            </a:r>
            <a:r>
              <a:rPr lang="en-US" dirty="0"/>
              <a:t>, </a:t>
            </a:r>
            <a:r>
              <a:rPr lang="en-US" dirty="0" err="1"/>
              <a:t>dan</a:t>
            </a:r>
            <a:r>
              <a:rPr lang="en-US" dirty="0"/>
              <a:t> </a:t>
            </a:r>
            <a:r>
              <a:rPr lang="en-US" dirty="0" err="1"/>
              <a:t>tabel</a:t>
            </a:r>
            <a:endParaRPr lang="en-US" dirty="0"/>
          </a:p>
          <a:p>
            <a:r>
              <a:rPr lang="en-US" dirty="0" err="1"/>
              <a:t>Diskusi</a:t>
            </a:r>
            <a:r>
              <a:rPr lang="en-US" dirty="0"/>
              <a:t> </a:t>
            </a:r>
            <a:r>
              <a:rPr lang="en-US" dirty="0" err="1"/>
              <a:t>hasil-hasil</a:t>
            </a:r>
            <a:r>
              <a:rPr lang="en-US" dirty="0"/>
              <a:t> </a:t>
            </a:r>
            <a:r>
              <a:rPr lang="en-US" dirty="0" err="1"/>
              <a:t>eksperimen</a:t>
            </a:r>
            <a:r>
              <a:rPr lang="en-US" dirty="0"/>
              <a:t> </a:t>
            </a:r>
            <a:r>
              <a:rPr lang="en-US" dirty="0" err="1"/>
              <a:t>dapat</a:t>
            </a:r>
            <a:r>
              <a:rPr lang="en-US" dirty="0"/>
              <a:t> </a:t>
            </a:r>
            <a:r>
              <a:rPr lang="en-US" dirty="0" err="1"/>
              <a:t>digabung</a:t>
            </a:r>
            <a:r>
              <a:rPr lang="en-US" dirty="0"/>
              <a:t> </a:t>
            </a:r>
            <a:r>
              <a:rPr lang="en-US" dirty="0" err="1"/>
              <a:t>pada</a:t>
            </a:r>
            <a:r>
              <a:rPr lang="en-US" dirty="0"/>
              <a:t> </a:t>
            </a:r>
            <a:r>
              <a:rPr lang="en-US" dirty="0" err="1"/>
              <a:t>bagian</a:t>
            </a:r>
            <a:r>
              <a:rPr lang="en-US" dirty="0"/>
              <a:t> </a:t>
            </a:r>
            <a:r>
              <a:rPr lang="en-US" dirty="0" err="1"/>
              <a:t>ini</a:t>
            </a:r>
            <a:r>
              <a:rPr lang="en-US" dirty="0"/>
              <a:t> </a:t>
            </a:r>
            <a:r>
              <a:rPr lang="en-US" dirty="0" err="1"/>
              <a:t>atau</a:t>
            </a:r>
            <a:r>
              <a:rPr lang="en-US" dirty="0"/>
              <a:t> </a:t>
            </a:r>
            <a:r>
              <a:rPr lang="en-US" dirty="0" err="1"/>
              <a:t>ditulis</a:t>
            </a:r>
            <a:r>
              <a:rPr lang="en-US" dirty="0"/>
              <a:t> </a:t>
            </a:r>
            <a:r>
              <a:rPr lang="en-US" dirty="0" err="1"/>
              <a:t>dalam</a:t>
            </a:r>
            <a:r>
              <a:rPr lang="en-US" dirty="0"/>
              <a:t> </a:t>
            </a:r>
            <a:r>
              <a:rPr lang="en-US" dirty="0" err="1"/>
              <a:t>bagian</a:t>
            </a:r>
            <a:r>
              <a:rPr lang="en-US" dirty="0"/>
              <a:t> </a:t>
            </a:r>
            <a:r>
              <a:rPr lang="en-US" dirty="0" err="1"/>
              <a:t>terpisah</a:t>
            </a:r>
            <a:r>
              <a:rPr lang="en-US" dirty="0"/>
              <a:t> </a:t>
            </a:r>
            <a:r>
              <a:rPr lang="en-US" dirty="0" err="1"/>
              <a:t>sesudah</a:t>
            </a:r>
            <a:r>
              <a:rPr lang="en-US" dirty="0"/>
              <a:t> </a:t>
            </a:r>
            <a:r>
              <a:rPr lang="en-US" i="1" dirty="0"/>
              <a:t>Results</a:t>
            </a:r>
            <a:r>
              <a:rPr lang="en-US" dirty="0"/>
              <a:t>.</a:t>
            </a:r>
          </a:p>
        </p:txBody>
      </p:sp>
    </p:spTree>
    <p:extLst>
      <p:ext uri="{BB962C8B-B14F-4D97-AF65-F5344CB8AC3E}">
        <p14:creationId xmlns:p14="http://schemas.microsoft.com/office/powerpoint/2010/main" val="187340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03085" y="269956"/>
            <a:ext cx="1663019" cy="369332"/>
          </a:xfrm>
          <a:prstGeom prst="rect">
            <a:avLst/>
          </a:prstGeom>
          <a:noFill/>
        </p:spPr>
        <p:txBody>
          <a:bodyPr wrap="none" rtlCol="0">
            <a:spAutoFit/>
          </a:bodyPr>
          <a:lstStyle/>
          <a:p>
            <a:r>
              <a:rPr lang="en-US" b="1" dirty="0"/>
              <a:t>TITLE OF PAPER</a:t>
            </a:r>
          </a:p>
        </p:txBody>
      </p:sp>
      <p:sp>
        <p:nvSpPr>
          <p:cNvPr id="4" name="TextBox 3"/>
          <p:cNvSpPr txBox="1"/>
          <p:nvPr/>
        </p:nvSpPr>
        <p:spPr>
          <a:xfrm>
            <a:off x="5303085" y="639288"/>
            <a:ext cx="1661673" cy="369332"/>
          </a:xfrm>
          <a:prstGeom prst="rect">
            <a:avLst/>
          </a:prstGeom>
          <a:noFill/>
        </p:spPr>
        <p:txBody>
          <a:bodyPr wrap="none" rtlCol="0">
            <a:spAutoFit/>
          </a:bodyPr>
          <a:lstStyle/>
          <a:p>
            <a:r>
              <a:rPr lang="en-US" dirty="0"/>
              <a:t>List of author(s)</a:t>
            </a:r>
          </a:p>
        </p:txBody>
      </p:sp>
      <p:sp>
        <p:nvSpPr>
          <p:cNvPr id="5" name="TextBox 4"/>
          <p:cNvSpPr txBox="1"/>
          <p:nvPr/>
        </p:nvSpPr>
        <p:spPr>
          <a:xfrm>
            <a:off x="5000469" y="927813"/>
            <a:ext cx="2268250" cy="369332"/>
          </a:xfrm>
          <a:prstGeom prst="rect">
            <a:avLst/>
          </a:prstGeom>
          <a:noFill/>
        </p:spPr>
        <p:txBody>
          <a:bodyPr wrap="none" rtlCol="0">
            <a:spAutoFit/>
          </a:bodyPr>
          <a:lstStyle/>
          <a:p>
            <a:r>
              <a:rPr lang="en-US" dirty="0"/>
              <a:t>Affiliation and address</a:t>
            </a:r>
          </a:p>
        </p:txBody>
      </p:sp>
      <p:sp>
        <p:nvSpPr>
          <p:cNvPr id="6" name="TextBox 5"/>
          <p:cNvSpPr txBox="1"/>
          <p:nvPr/>
        </p:nvSpPr>
        <p:spPr>
          <a:xfrm>
            <a:off x="5303085" y="1297145"/>
            <a:ext cx="1930337" cy="369332"/>
          </a:xfrm>
          <a:prstGeom prst="rect">
            <a:avLst/>
          </a:prstGeom>
          <a:noFill/>
        </p:spPr>
        <p:txBody>
          <a:bodyPr wrap="none" rtlCol="0">
            <a:spAutoFit/>
          </a:bodyPr>
          <a:lstStyle/>
          <a:p>
            <a:r>
              <a:rPr lang="en-US" dirty="0"/>
              <a:t>E-mail of author(s)</a:t>
            </a:r>
          </a:p>
        </p:txBody>
      </p:sp>
      <p:sp>
        <p:nvSpPr>
          <p:cNvPr id="8" name="Rectangle 7"/>
          <p:cNvSpPr/>
          <p:nvPr/>
        </p:nvSpPr>
        <p:spPr>
          <a:xfrm>
            <a:off x="914400" y="2113808"/>
            <a:ext cx="4904509" cy="1377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399" y="3740465"/>
            <a:ext cx="4904509" cy="1377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399" y="5323348"/>
            <a:ext cx="4904509" cy="1377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93823" y="2111585"/>
            <a:ext cx="4904509" cy="1377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93822" y="3719330"/>
            <a:ext cx="4904509" cy="1078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93820" y="4935262"/>
            <a:ext cx="4904509" cy="589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14399" y="2111585"/>
            <a:ext cx="1152367" cy="369332"/>
          </a:xfrm>
          <a:prstGeom prst="rect">
            <a:avLst/>
          </a:prstGeom>
          <a:noFill/>
        </p:spPr>
        <p:txBody>
          <a:bodyPr wrap="none" rtlCol="0">
            <a:spAutoFit/>
          </a:bodyPr>
          <a:lstStyle/>
          <a:p>
            <a:r>
              <a:rPr lang="en-US" dirty="0"/>
              <a:t>ABSTRACT</a:t>
            </a:r>
          </a:p>
        </p:txBody>
      </p:sp>
      <p:sp>
        <p:nvSpPr>
          <p:cNvPr id="15" name="TextBox 14"/>
          <p:cNvSpPr txBox="1"/>
          <p:nvPr/>
        </p:nvSpPr>
        <p:spPr>
          <a:xfrm>
            <a:off x="896317" y="3165787"/>
            <a:ext cx="1155701" cy="369332"/>
          </a:xfrm>
          <a:prstGeom prst="rect">
            <a:avLst/>
          </a:prstGeom>
          <a:noFill/>
        </p:spPr>
        <p:txBody>
          <a:bodyPr wrap="none" rtlCol="0">
            <a:spAutoFit/>
          </a:bodyPr>
          <a:lstStyle/>
          <a:p>
            <a:r>
              <a:rPr lang="en-US" dirty="0"/>
              <a:t>Keywords:</a:t>
            </a:r>
          </a:p>
        </p:txBody>
      </p:sp>
      <p:sp>
        <p:nvSpPr>
          <p:cNvPr id="16" name="TextBox 15"/>
          <p:cNvSpPr txBox="1"/>
          <p:nvPr/>
        </p:nvSpPr>
        <p:spPr>
          <a:xfrm>
            <a:off x="914399" y="3754010"/>
            <a:ext cx="1664751" cy="369332"/>
          </a:xfrm>
          <a:prstGeom prst="rect">
            <a:avLst/>
          </a:prstGeom>
          <a:noFill/>
        </p:spPr>
        <p:txBody>
          <a:bodyPr wrap="none" rtlCol="0">
            <a:spAutoFit/>
          </a:bodyPr>
          <a:lstStyle/>
          <a:p>
            <a:r>
              <a:rPr lang="en-US" dirty="0"/>
              <a:t>INTRODUCTION</a:t>
            </a:r>
          </a:p>
        </p:txBody>
      </p:sp>
      <p:sp>
        <p:nvSpPr>
          <p:cNvPr id="17" name="TextBox 16"/>
          <p:cNvSpPr txBox="1"/>
          <p:nvPr/>
        </p:nvSpPr>
        <p:spPr>
          <a:xfrm>
            <a:off x="896317" y="5348447"/>
            <a:ext cx="1968809" cy="369332"/>
          </a:xfrm>
          <a:prstGeom prst="rect">
            <a:avLst/>
          </a:prstGeom>
          <a:noFill/>
        </p:spPr>
        <p:txBody>
          <a:bodyPr wrap="none" rtlCol="0">
            <a:spAutoFit/>
          </a:bodyPr>
          <a:lstStyle/>
          <a:p>
            <a:r>
              <a:rPr lang="en-US" dirty="0"/>
              <a:t>LITERATURE STUDY</a:t>
            </a:r>
          </a:p>
        </p:txBody>
      </p:sp>
      <p:sp>
        <p:nvSpPr>
          <p:cNvPr id="18" name="TextBox 17"/>
          <p:cNvSpPr txBox="1"/>
          <p:nvPr/>
        </p:nvSpPr>
        <p:spPr>
          <a:xfrm>
            <a:off x="6545931" y="2182475"/>
            <a:ext cx="1151277" cy="369332"/>
          </a:xfrm>
          <a:prstGeom prst="rect">
            <a:avLst/>
          </a:prstGeom>
          <a:noFill/>
        </p:spPr>
        <p:txBody>
          <a:bodyPr wrap="none" rtlCol="0">
            <a:spAutoFit/>
          </a:bodyPr>
          <a:lstStyle/>
          <a:p>
            <a:r>
              <a:rPr lang="en-US" dirty="0"/>
              <a:t>METHODS</a:t>
            </a:r>
          </a:p>
        </p:txBody>
      </p:sp>
      <p:sp>
        <p:nvSpPr>
          <p:cNvPr id="19" name="TextBox 18"/>
          <p:cNvSpPr txBox="1"/>
          <p:nvPr/>
        </p:nvSpPr>
        <p:spPr>
          <a:xfrm>
            <a:off x="6569681" y="3773113"/>
            <a:ext cx="2648995" cy="369332"/>
          </a:xfrm>
          <a:prstGeom prst="rect">
            <a:avLst/>
          </a:prstGeom>
          <a:noFill/>
        </p:spPr>
        <p:txBody>
          <a:bodyPr wrap="none" rtlCol="0">
            <a:spAutoFit/>
          </a:bodyPr>
          <a:lstStyle/>
          <a:p>
            <a:r>
              <a:rPr lang="en-US" dirty="0"/>
              <a:t>RESULTS AND DISCUSSION</a:t>
            </a:r>
          </a:p>
        </p:txBody>
      </p:sp>
      <p:sp>
        <p:nvSpPr>
          <p:cNvPr id="20" name="TextBox 19"/>
          <p:cNvSpPr txBox="1"/>
          <p:nvPr/>
        </p:nvSpPr>
        <p:spPr>
          <a:xfrm>
            <a:off x="6569681" y="4919159"/>
            <a:ext cx="1436034" cy="369332"/>
          </a:xfrm>
          <a:prstGeom prst="rect">
            <a:avLst/>
          </a:prstGeom>
          <a:noFill/>
        </p:spPr>
        <p:txBody>
          <a:bodyPr wrap="none" rtlCol="0">
            <a:spAutoFit/>
          </a:bodyPr>
          <a:lstStyle/>
          <a:p>
            <a:r>
              <a:rPr lang="en-US" dirty="0"/>
              <a:t>CONCLUSION</a:t>
            </a:r>
          </a:p>
        </p:txBody>
      </p:sp>
      <p:sp>
        <p:nvSpPr>
          <p:cNvPr id="21" name="Rectangle 20"/>
          <p:cNvSpPr/>
          <p:nvPr/>
        </p:nvSpPr>
        <p:spPr>
          <a:xfrm>
            <a:off x="6493818" y="6038942"/>
            <a:ext cx="4904509" cy="612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545931" y="6080766"/>
            <a:ext cx="1365438" cy="369332"/>
          </a:xfrm>
          <a:prstGeom prst="rect">
            <a:avLst/>
          </a:prstGeom>
          <a:noFill/>
        </p:spPr>
        <p:txBody>
          <a:bodyPr wrap="none" rtlCol="0">
            <a:spAutoFit/>
          </a:bodyPr>
          <a:lstStyle/>
          <a:p>
            <a:r>
              <a:rPr lang="en-US" dirty="0"/>
              <a:t>REFERENCES</a:t>
            </a:r>
          </a:p>
        </p:txBody>
      </p:sp>
      <p:sp>
        <p:nvSpPr>
          <p:cNvPr id="23" name="Rectangle 22"/>
          <p:cNvSpPr/>
          <p:nvPr/>
        </p:nvSpPr>
        <p:spPr>
          <a:xfrm>
            <a:off x="6493819" y="5659297"/>
            <a:ext cx="4904509" cy="243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459938" y="5588585"/>
            <a:ext cx="2132956" cy="369332"/>
          </a:xfrm>
          <a:prstGeom prst="rect">
            <a:avLst/>
          </a:prstGeom>
          <a:noFill/>
        </p:spPr>
        <p:txBody>
          <a:bodyPr wrap="none" rtlCol="0">
            <a:spAutoFit/>
          </a:bodyPr>
          <a:lstStyle/>
          <a:p>
            <a:r>
              <a:rPr lang="en-US" dirty="0"/>
              <a:t>ACKNOWLEDGMENT</a:t>
            </a:r>
          </a:p>
        </p:txBody>
      </p:sp>
    </p:spTree>
    <p:extLst>
      <p:ext uri="{BB962C8B-B14F-4D97-AF65-F5344CB8AC3E}">
        <p14:creationId xmlns:p14="http://schemas.microsoft.com/office/powerpoint/2010/main" val="104180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3847" y="368754"/>
            <a:ext cx="4410075" cy="6229350"/>
          </a:xfrm>
          <a:prstGeom prst="rect">
            <a:avLst/>
          </a:prstGeom>
        </p:spPr>
      </p:pic>
      <p:pic>
        <p:nvPicPr>
          <p:cNvPr id="4" name="Picture 3"/>
          <p:cNvPicPr>
            <a:picLocks noChangeAspect="1"/>
          </p:cNvPicPr>
          <p:nvPr/>
        </p:nvPicPr>
        <p:blipFill>
          <a:blip r:embed="rId3"/>
          <a:stretch>
            <a:fillRect/>
          </a:stretch>
        </p:blipFill>
        <p:spPr>
          <a:xfrm>
            <a:off x="5632676" y="470807"/>
            <a:ext cx="4257675" cy="2324100"/>
          </a:xfrm>
          <a:prstGeom prst="rect">
            <a:avLst/>
          </a:prstGeom>
        </p:spPr>
      </p:pic>
      <p:pic>
        <p:nvPicPr>
          <p:cNvPr id="5" name="Picture 4"/>
          <p:cNvPicPr>
            <a:picLocks noChangeAspect="1"/>
          </p:cNvPicPr>
          <p:nvPr/>
        </p:nvPicPr>
        <p:blipFill>
          <a:blip r:embed="rId4"/>
          <a:stretch>
            <a:fillRect/>
          </a:stretch>
        </p:blipFill>
        <p:spPr>
          <a:xfrm>
            <a:off x="5536747" y="2845254"/>
            <a:ext cx="4210050" cy="638175"/>
          </a:xfrm>
          <a:prstGeom prst="rect">
            <a:avLst/>
          </a:prstGeom>
        </p:spPr>
      </p:pic>
      <p:pic>
        <p:nvPicPr>
          <p:cNvPr id="6" name="Picture 5"/>
          <p:cNvPicPr>
            <a:picLocks noChangeAspect="1"/>
          </p:cNvPicPr>
          <p:nvPr/>
        </p:nvPicPr>
        <p:blipFill>
          <a:blip r:embed="rId5"/>
          <a:stretch>
            <a:fillRect/>
          </a:stretch>
        </p:blipFill>
        <p:spPr>
          <a:xfrm>
            <a:off x="5527222" y="3483429"/>
            <a:ext cx="4219575" cy="1933575"/>
          </a:xfrm>
          <a:prstGeom prst="rect">
            <a:avLst/>
          </a:prstGeom>
        </p:spPr>
      </p:pic>
      <p:pic>
        <p:nvPicPr>
          <p:cNvPr id="7" name="Picture 6"/>
          <p:cNvPicPr>
            <a:picLocks noChangeAspect="1"/>
          </p:cNvPicPr>
          <p:nvPr/>
        </p:nvPicPr>
        <p:blipFill>
          <a:blip r:embed="rId6"/>
          <a:stretch>
            <a:fillRect/>
          </a:stretch>
        </p:blipFill>
        <p:spPr>
          <a:xfrm>
            <a:off x="5632676" y="5417004"/>
            <a:ext cx="4219575" cy="838200"/>
          </a:xfrm>
          <a:prstGeom prst="rect">
            <a:avLst/>
          </a:prstGeom>
        </p:spPr>
      </p:pic>
    </p:spTree>
    <p:extLst>
      <p:ext uri="{BB962C8B-B14F-4D97-AF65-F5344CB8AC3E}">
        <p14:creationId xmlns:p14="http://schemas.microsoft.com/office/powerpoint/2010/main" val="123292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805" y="532038"/>
            <a:ext cx="5242729" cy="1122589"/>
          </a:xfrm>
          <a:prstGeom prst="rect">
            <a:avLst/>
          </a:prstGeom>
        </p:spPr>
      </p:pic>
      <p:pic>
        <p:nvPicPr>
          <p:cNvPr id="3" name="Picture 2"/>
          <p:cNvPicPr>
            <a:picLocks noChangeAspect="1"/>
          </p:cNvPicPr>
          <p:nvPr/>
        </p:nvPicPr>
        <p:blipFill>
          <a:blip r:embed="rId3"/>
          <a:stretch>
            <a:fillRect/>
          </a:stretch>
        </p:blipFill>
        <p:spPr>
          <a:xfrm>
            <a:off x="1088519" y="1790700"/>
            <a:ext cx="4305300" cy="4838700"/>
          </a:xfrm>
          <a:prstGeom prst="rect">
            <a:avLst/>
          </a:prstGeom>
        </p:spPr>
      </p:pic>
      <p:pic>
        <p:nvPicPr>
          <p:cNvPr id="4" name="Picture 3"/>
          <p:cNvPicPr>
            <a:picLocks noChangeAspect="1"/>
          </p:cNvPicPr>
          <p:nvPr/>
        </p:nvPicPr>
        <p:blipFill>
          <a:blip r:embed="rId4"/>
          <a:stretch>
            <a:fillRect/>
          </a:stretch>
        </p:blipFill>
        <p:spPr>
          <a:xfrm>
            <a:off x="6104164" y="1087210"/>
            <a:ext cx="5227308" cy="4431848"/>
          </a:xfrm>
          <a:prstGeom prst="rect">
            <a:avLst/>
          </a:prstGeom>
        </p:spPr>
      </p:pic>
    </p:spTree>
    <p:extLst>
      <p:ext uri="{BB962C8B-B14F-4D97-AF65-F5344CB8AC3E}">
        <p14:creationId xmlns:p14="http://schemas.microsoft.com/office/powerpoint/2010/main" val="2967235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1447" y="545810"/>
            <a:ext cx="5002667" cy="1387765"/>
          </a:xfrm>
          <a:prstGeom prst="rect">
            <a:avLst/>
          </a:prstGeom>
        </p:spPr>
      </p:pic>
      <p:pic>
        <p:nvPicPr>
          <p:cNvPr id="4" name="Picture 3"/>
          <p:cNvPicPr>
            <a:picLocks noChangeAspect="1"/>
          </p:cNvPicPr>
          <p:nvPr/>
        </p:nvPicPr>
        <p:blipFill>
          <a:blip r:embed="rId3"/>
          <a:stretch>
            <a:fillRect/>
          </a:stretch>
        </p:blipFill>
        <p:spPr>
          <a:xfrm>
            <a:off x="575581" y="1785937"/>
            <a:ext cx="4957615" cy="3123520"/>
          </a:xfrm>
          <a:prstGeom prst="rect">
            <a:avLst/>
          </a:prstGeom>
        </p:spPr>
      </p:pic>
      <p:pic>
        <p:nvPicPr>
          <p:cNvPr id="5" name="Picture 4"/>
          <p:cNvPicPr>
            <a:picLocks noChangeAspect="1"/>
          </p:cNvPicPr>
          <p:nvPr/>
        </p:nvPicPr>
        <p:blipFill>
          <a:blip r:embed="rId4"/>
          <a:stretch>
            <a:fillRect/>
          </a:stretch>
        </p:blipFill>
        <p:spPr>
          <a:xfrm>
            <a:off x="6117772" y="803502"/>
            <a:ext cx="5367053" cy="2799670"/>
          </a:xfrm>
          <a:prstGeom prst="rect">
            <a:avLst/>
          </a:prstGeom>
        </p:spPr>
      </p:pic>
    </p:spTree>
    <p:extLst>
      <p:ext uri="{BB962C8B-B14F-4D97-AF65-F5344CB8AC3E}">
        <p14:creationId xmlns:p14="http://schemas.microsoft.com/office/powerpoint/2010/main" val="1728099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2" y="359229"/>
            <a:ext cx="10515600" cy="5349649"/>
          </a:xfrm>
        </p:spPr>
        <p:txBody>
          <a:bodyPr/>
          <a:lstStyle/>
          <a:p>
            <a:r>
              <a:rPr lang="en-US" dirty="0" err="1"/>
              <a:t>Contoh</a:t>
            </a:r>
            <a:r>
              <a:rPr lang="en-US" dirty="0"/>
              <a:t> </a:t>
            </a:r>
            <a:r>
              <a:rPr lang="en-US" dirty="0" err="1"/>
              <a:t>hasil-hasil</a:t>
            </a:r>
            <a:r>
              <a:rPr lang="en-US" dirty="0"/>
              <a:t> </a:t>
            </a:r>
            <a:r>
              <a:rPr lang="en-US" dirty="0" err="1"/>
              <a:t>eksperimen</a:t>
            </a:r>
            <a:r>
              <a:rPr lang="en-US" dirty="0"/>
              <a:t> </a:t>
            </a:r>
            <a:r>
              <a:rPr lang="en-US" dirty="0" err="1"/>
              <a:t>digabung</a:t>
            </a:r>
            <a:r>
              <a:rPr lang="en-US" dirty="0"/>
              <a:t> </a:t>
            </a:r>
            <a:r>
              <a:rPr lang="en-US" dirty="0" err="1"/>
              <a:t>dengan</a:t>
            </a:r>
            <a:r>
              <a:rPr lang="en-US" dirty="0"/>
              <a:t> </a:t>
            </a:r>
            <a:r>
              <a:rPr lang="en-US" dirty="0" err="1"/>
              <a:t>diskusi</a:t>
            </a:r>
            <a:r>
              <a:rPr lang="en-US" dirty="0"/>
              <a:t> </a:t>
            </a:r>
            <a:r>
              <a:rPr lang="en-US" dirty="0" err="1"/>
              <a:t>hasil-hasil</a:t>
            </a:r>
            <a:r>
              <a:rPr lang="en-US" dirty="0"/>
              <a:t> </a:t>
            </a:r>
            <a:r>
              <a:rPr lang="en-US" dirty="0" err="1"/>
              <a:t>eksperimen</a:t>
            </a:r>
            <a:r>
              <a:rPr lang="en-US" dirty="0"/>
              <a:t>:</a:t>
            </a:r>
          </a:p>
        </p:txBody>
      </p:sp>
      <p:pic>
        <p:nvPicPr>
          <p:cNvPr id="4" name="Picture 3"/>
          <p:cNvPicPr>
            <a:picLocks noChangeAspect="1"/>
          </p:cNvPicPr>
          <p:nvPr/>
        </p:nvPicPr>
        <p:blipFill>
          <a:blip r:embed="rId2"/>
          <a:stretch>
            <a:fillRect/>
          </a:stretch>
        </p:blipFill>
        <p:spPr>
          <a:xfrm>
            <a:off x="707572" y="1365477"/>
            <a:ext cx="4994233" cy="1965552"/>
          </a:xfrm>
          <a:prstGeom prst="rect">
            <a:avLst/>
          </a:prstGeom>
        </p:spPr>
      </p:pic>
      <p:pic>
        <p:nvPicPr>
          <p:cNvPr id="6" name="Picture 5"/>
          <p:cNvPicPr>
            <a:picLocks noChangeAspect="1"/>
          </p:cNvPicPr>
          <p:nvPr/>
        </p:nvPicPr>
        <p:blipFill>
          <a:blip r:embed="rId3"/>
          <a:stretch>
            <a:fillRect/>
          </a:stretch>
        </p:blipFill>
        <p:spPr>
          <a:xfrm>
            <a:off x="814696" y="3331029"/>
            <a:ext cx="4779983" cy="2694172"/>
          </a:xfrm>
          <a:prstGeom prst="rect">
            <a:avLst/>
          </a:prstGeom>
        </p:spPr>
      </p:pic>
      <p:pic>
        <p:nvPicPr>
          <p:cNvPr id="7" name="Picture 6"/>
          <p:cNvPicPr>
            <a:picLocks noChangeAspect="1"/>
          </p:cNvPicPr>
          <p:nvPr/>
        </p:nvPicPr>
        <p:blipFill>
          <a:blip r:embed="rId4"/>
          <a:stretch>
            <a:fillRect/>
          </a:stretch>
        </p:blipFill>
        <p:spPr>
          <a:xfrm>
            <a:off x="6196012" y="1617677"/>
            <a:ext cx="5134284" cy="4091201"/>
          </a:xfrm>
          <a:prstGeom prst="rect">
            <a:avLst/>
          </a:prstGeom>
        </p:spPr>
      </p:pic>
    </p:spTree>
    <p:extLst>
      <p:ext uri="{BB962C8B-B14F-4D97-AF65-F5344CB8AC3E}">
        <p14:creationId xmlns:p14="http://schemas.microsoft.com/office/powerpoint/2010/main" val="4168314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1909" y="468085"/>
            <a:ext cx="4789529" cy="3995057"/>
          </a:xfrm>
          <a:prstGeom prst="rect">
            <a:avLst/>
          </a:prstGeom>
        </p:spPr>
      </p:pic>
      <p:pic>
        <p:nvPicPr>
          <p:cNvPr id="3" name="Picture 2"/>
          <p:cNvPicPr>
            <a:picLocks noChangeAspect="1"/>
          </p:cNvPicPr>
          <p:nvPr/>
        </p:nvPicPr>
        <p:blipFill>
          <a:blip r:embed="rId3"/>
          <a:stretch>
            <a:fillRect/>
          </a:stretch>
        </p:blipFill>
        <p:spPr>
          <a:xfrm>
            <a:off x="948323" y="4463142"/>
            <a:ext cx="4076700" cy="2057400"/>
          </a:xfrm>
          <a:prstGeom prst="rect">
            <a:avLst/>
          </a:prstGeom>
        </p:spPr>
      </p:pic>
      <p:pic>
        <p:nvPicPr>
          <p:cNvPr id="4" name="Picture 3"/>
          <p:cNvPicPr>
            <a:picLocks noChangeAspect="1"/>
          </p:cNvPicPr>
          <p:nvPr/>
        </p:nvPicPr>
        <p:blipFill>
          <a:blip r:embed="rId4"/>
          <a:stretch>
            <a:fillRect/>
          </a:stretch>
        </p:blipFill>
        <p:spPr>
          <a:xfrm>
            <a:off x="6184167" y="304800"/>
            <a:ext cx="4135491" cy="6438220"/>
          </a:xfrm>
          <a:prstGeom prst="rect">
            <a:avLst/>
          </a:prstGeom>
        </p:spPr>
      </p:pic>
    </p:spTree>
    <p:extLst>
      <p:ext uri="{BB962C8B-B14F-4D97-AF65-F5344CB8AC3E}">
        <p14:creationId xmlns:p14="http://schemas.microsoft.com/office/powerpoint/2010/main" val="173826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5711" y="561295"/>
            <a:ext cx="4680572" cy="1430791"/>
          </a:xfrm>
          <a:prstGeom prst="rect">
            <a:avLst/>
          </a:prstGeom>
        </p:spPr>
      </p:pic>
      <p:pic>
        <p:nvPicPr>
          <p:cNvPr id="3" name="Picture 2"/>
          <p:cNvPicPr>
            <a:picLocks noChangeAspect="1"/>
          </p:cNvPicPr>
          <p:nvPr/>
        </p:nvPicPr>
        <p:blipFill>
          <a:blip r:embed="rId3"/>
          <a:stretch>
            <a:fillRect/>
          </a:stretch>
        </p:blipFill>
        <p:spPr>
          <a:xfrm>
            <a:off x="733588" y="1992086"/>
            <a:ext cx="4244817" cy="4724400"/>
          </a:xfrm>
          <a:prstGeom prst="rect">
            <a:avLst/>
          </a:prstGeom>
        </p:spPr>
      </p:pic>
      <p:pic>
        <p:nvPicPr>
          <p:cNvPr id="4" name="Picture 3"/>
          <p:cNvPicPr>
            <a:picLocks noChangeAspect="1"/>
          </p:cNvPicPr>
          <p:nvPr/>
        </p:nvPicPr>
        <p:blipFill>
          <a:blip r:embed="rId4"/>
          <a:stretch>
            <a:fillRect/>
          </a:stretch>
        </p:blipFill>
        <p:spPr>
          <a:xfrm>
            <a:off x="5600700" y="561295"/>
            <a:ext cx="5067300" cy="5700713"/>
          </a:xfrm>
          <a:prstGeom prst="rect">
            <a:avLst/>
          </a:prstGeom>
        </p:spPr>
      </p:pic>
    </p:spTree>
    <p:extLst>
      <p:ext uri="{BB962C8B-B14F-4D97-AF65-F5344CB8AC3E}">
        <p14:creationId xmlns:p14="http://schemas.microsoft.com/office/powerpoint/2010/main" val="1064415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8058" y="344941"/>
            <a:ext cx="4546828" cy="5967049"/>
          </a:xfrm>
          <a:prstGeom prst="rect">
            <a:avLst/>
          </a:prstGeom>
        </p:spPr>
      </p:pic>
      <p:pic>
        <p:nvPicPr>
          <p:cNvPr id="3" name="Picture 2"/>
          <p:cNvPicPr>
            <a:picLocks noChangeAspect="1"/>
          </p:cNvPicPr>
          <p:nvPr/>
        </p:nvPicPr>
        <p:blipFill>
          <a:blip r:embed="rId3"/>
          <a:stretch>
            <a:fillRect/>
          </a:stretch>
        </p:blipFill>
        <p:spPr>
          <a:xfrm>
            <a:off x="5969453" y="344941"/>
            <a:ext cx="4720318" cy="4921658"/>
          </a:xfrm>
          <a:prstGeom prst="rect">
            <a:avLst/>
          </a:prstGeom>
        </p:spPr>
      </p:pic>
      <p:pic>
        <p:nvPicPr>
          <p:cNvPr id="4" name="Picture 3"/>
          <p:cNvPicPr>
            <a:picLocks noChangeAspect="1"/>
          </p:cNvPicPr>
          <p:nvPr/>
        </p:nvPicPr>
        <p:blipFill>
          <a:blip r:embed="rId4"/>
          <a:stretch>
            <a:fillRect/>
          </a:stretch>
        </p:blipFill>
        <p:spPr>
          <a:xfrm>
            <a:off x="6143625" y="5266599"/>
            <a:ext cx="4466485" cy="655230"/>
          </a:xfrm>
          <a:prstGeom prst="rect">
            <a:avLst/>
          </a:prstGeom>
        </p:spPr>
      </p:pic>
    </p:spTree>
    <p:extLst>
      <p:ext uri="{BB962C8B-B14F-4D97-AF65-F5344CB8AC3E}">
        <p14:creationId xmlns:p14="http://schemas.microsoft.com/office/powerpoint/2010/main" val="250896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2885" y="627969"/>
            <a:ext cx="4898571" cy="5122304"/>
          </a:xfrm>
          <a:prstGeom prst="rect">
            <a:avLst/>
          </a:prstGeom>
        </p:spPr>
      </p:pic>
      <p:pic>
        <p:nvPicPr>
          <p:cNvPr id="3" name="Picture 2"/>
          <p:cNvPicPr>
            <a:picLocks noChangeAspect="1"/>
          </p:cNvPicPr>
          <p:nvPr/>
        </p:nvPicPr>
        <p:blipFill>
          <a:blip r:embed="rId3"/>
          <a:stretch>
            <a:fillRect/>
          </a:stretch>
        </p:blipFill>
        <p:spPr>
          <a:xfrm>
            <a:off x="6007554" y="627969"/>
            <a:ext cx="4508046" cy="5618724"/>
          </a:xfrm>
          <a:prstGeom prst="rect">
            <a:avLst/>
          </a:prstGeom>
        </p:spPr>
      </p:pic>
    </p:spTree>
    <p:extLst>
      <p:ext uri="{BB962C8B-B14F-4D97-AF65-F5344CB8AC3E}">
        <p14:creationId xmlns:p14="http://schemas.microsoft.com/office/powerpoint/2010/main" val="2075543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9343"/>
            <a:ext cx="10515600" cy="5447620"/>
          </a:xfrm>
        </p:spPr>
        <p:txBody>
          <a:bodyPr/>
          <a:lstStyle/>
          <a:p>
            <a:r>
              <a:rPr lang="en-US" dirty="0" err="1"/>
              <a:t>Penting</a:t>
            </a:r>
            <a:r>
              <a:rPr lang="en-US" dirty="0"/>
              <a:t> </a:t>
            </a:r>
            <a:r>
              <a:rPr lang="en-US" dirty="0" err="1"/>
              <a:t>untuk</a:t>
            </a:r>
            <a:r>
              <a:rPr lang="en-US" dirty="0"/>
              <a:t> </a:t>
            </a:r>
            <a:r>
              <a:rPr lang="en-US" dirty="0" err="1"/>
              <a:t>memilih</a:t>
            </a:r>
            <a:r>
              <a:rPr lang="en-US" dirty="0"/>
              <a:t> </a:t>
            </a:r>
            <a:r>
              <a:rPr lang="en-US" dirty="0" err="1"/>
              <a:t>tipe</a:t>
            </a:r>
            <a:r>
              <a:rPr lang="en-US" dirty="0"/>
              <a:t> </a:t>
            </a:r>
            <a:r>
              <a:rPr lang="en-US" dirty="0" err="1"/>
              <a:t>grafik</a:t>
            </a:r>
            <a:r>
              <a:rPr lang="en-US" dirty="0"/>
              <a:t>:</a:t>
            </a:r>
          </a:p>
          <a:p>
            <a:pPr marL="0" indent="0">
              <a:buNone/>
            </a:pPr>
            <a:r>
              <a:rPr lang="en-US" dirty="0"/>
              <a:t>   1. </a:t>
            </a:r>
            <a:r>
              <a:rPr lang="en-US" dirty="0" err="1"/>
              <a:t>Grafik</a:t>
            </a:r>
            <a:r>
              <a:rPr lang="en-US" dirty="0"/>
              <a:t> </a:t>
            </a:r>
            <a:r>
              <a:rPr lang="en-US" dirty="0" err="1"/>
              <a:t>batang</a:t>
            </a:r>
            <a:r>
              <a:rPr lang="en-US" dirty="0"/>
              <a:t> </a:t>
            </a:r>
            <a:r>
              <a:rPr lang="en-US" dirty="0" err="1"/>
              <a:t>untuk</a:t>
            </a:r>
            <a:r>
              <a:rPr lang="en-US" dirty="0"/>
              <a:t> </a:t>
            </a:r>
            <a:r>
              <a:rPr lang="en-US" dirty="0" err="1"/>
              <a:t>memperlihatkan</a:t>
            </a:r>
            <a:r>
              <a:rPr lang="en-US" dirty="0"/>
              <a:t> </a:t>
            </a:r>
            <a:r>
              <a:rPr lang="en-US" dirty="0" err="1"/>
              <a:t>perbandingan</a:t>
            </a:r>
            <a:endParaRPr lang="en-US" dirty="0"/>
          </a:p>
          <a:p>
            <a:pPr marL="0" indent="0">
              <a:buNone/>
            </a:pPr>
            <a:r>
              <a:rPr lang="en-US" dirty="0"/>
              <a:t>   2. </a:t>
            </a:r>
            <a:r>
              <a:rPr lang="en-US" dirty="0" err="1"/>
              <a:t>Grafik</a:t>
            </a:r>
            <a:r>
              <a:rPr lang="en-US" dirty="0"/>
              <a:t> </a:t>
            </a:r>
            <a:r>
              <a:rPr lang="en-US" dirty="0" err="1"/>
              <a:t>garis</a:t>
            </a:r>
            <a:r>
              <a:rPr lang="en-US" dirty="0"/>
              <a:t> </a:t>
            </a:r>
            <a:r>
              <a:rPr lang="en-US" dirty="0" err="1"/>
              <a:t>untuk</a:t>
            </a:r>
            <a:r>
              <a:rPr lang="en-US" dirty="0"/>
              <a:t> </a:t>
            </a:r>
            <a:r>
              <a:rPr lang="en-US" dirty="0" err="1"/>
              <a:t>memperlihatkan</a:t>
            </a:r>
            <a:r>
              <a:rPr lang="en-US" dirty="0"/>
              <a:t> </a:t>
            </a:r>
            <a:r>
              <a:rPr lang="en-US" dirty="0" err="1"/>
              <a:t>kecenderungan</a:t>
            </a:r>
            <a:r>
              <a:rPr lang="en-US" dirty="0"/>
              <a:t> (trend)</a:t>
            </a:r>
          </a:p>
          <a:p>
            <a:pPr marL="0" indent="0">
              <a:buNone/>
            </a:pPr>
            <a:r>
              <a:rPr lang="en-US" dirty="0"/>
              <a:t>   3. </a:t>
            </a:r>
            <a:r>
              <a:rPr lang="en-US" dirty="0" err="1"/>
              <a:t>Grafik</a:t>
            </a:r>
            <a:r>
              <a:rPr lang="en-US" dirty="0"/>
              <a:t> </a:t>
            </a:r>
            <a:r>
              <a:rPr lang="en-US" i="1" dirty="0"/>
              <a:t>pie</a:t>
            </a:r>
            <a:r>
              <a:rPr lang="en-US" dirty="0"/>
              <a:t> </a:t>
            </a:r>
            <a:r>
              <a:rPr lang="en-US" dirty="0" err="1"/>
              <a:t>untuk</a:t>
            </a:r>
            <a:r>
              <a:rPr lang="en-US" dirty="0"/>
              <a:t> </a:t>
            </a:r>
            <a:r>
              <a:rPr lang="en-US" dirty="0" err="1"/>
              <a:t>memperlihatkan</a:t>
            </a:r>
            <a:r>
              <a:rPr lang="en-US" dirty="0"/>
              <a:t> </a:t>
            </a:r>
            <a:r>
              <a:rPr lang="en-US" dirty="0" err="1"/>
              <a:t>persentase</a:t>
            </a:r>
            <a:r>
              <a:rPr lang="en-US" dirty="0"/>
              <a:t> 	</a:t>
            </a:r>
          </a:p>
        </p:txBody>
      </p:sp>
      <p:pic>
        <p:nvPicPr>
          <p:cNvPr id="4" name="Picture 3"/>
          <p:cNvPicPr>
            <a:picLocks noChangeAspect="1"/>
          </p:cNvPicPr>
          <p:nvPr/>
        </p:nvPicPr>
        <p:blipFill>
          <a:blip r:embed="rId2"/>
          <a:stretch>
            <a:fillRect/>
          </a:stretch>
        </p:blipFill>
        <p:spPr>
          <a:xfrm>
            <a:off x="838200" y="2892988"/>
            <a:ext cx="2875642" cy="3283975"/>
          </a:xfrm>
          <a:prstGeom prst="rect">
            <a:avLst/>
          </a:prstGeom>
        </p:spPr>
      </p:pic>
      <p:pic>
        <p:nvPicPr>
          <p:cNvPr id="5" name="Picture 4"/>
          <p:cNvPicPr>
            <a:picLocks noChangeAspect="1"/>
          </p:cNvPicPr>
          <p:nvPr/>
        </p:nvPicPr>
        <p:blipFill>
          <a:blip r:embed="rId3"/>
          <a:stretch>
            <a:fillRect/>
          </a:stretch>
        </p:blipFill>
        <p:spPr>
          <a:xfrm>
            <a:off x="4015014" y="3103958"/>
            <a:ext cx="4203699" cy="2919884"/>
          </a:xfrm>
          <a:prstGeom prst="rect">
            <a:avLst/>
          </a:prstGeom>
        </p:spPr>
      </p:pic>
      <p:pic>
        <p:nvPicPr>
          <p:cNvPr id="7" name="Picture 6"/>
          <p:cNvPicPr>
            <a:picLocks noChangeAspect="1"/>
          </p:cNvPicPr>
          <p:nvPr/>
        </p:nvPicPr>
        <p:blipFill>
          <a:blip r:embed="rId4"/>
          <a:stretch>
            <a:fillRect/>
          </a:stretch>
        </p:blipFill>
        <p:spPr>
          <a:xfrm>
            <a:off x="8365761" y="3103958"/>
            <a:ext cx="3428820" cy="2569680"/>
          </a:xfrm>
          <a:prstGeom prst="rect">
            <a:avLst/>
          </a:prstGeom>
        </p:spPr>
      </p:pic>
    </p:spTree>
    <p:extLst>
      <p:ext uri="{BB962C8B-B14F-4D97-AF65-F5344CB8AC3E}">
        <p14:creationId xmlns:p14="http://schemas.microsoft.com/office/powerpoint/2010/main" val="2956532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err="1"/>
              <a:t>Bagian</a:t>
            </a:r>
            <a:r>
              <a:rPr lang="en-US" dirty="0"/>
              <a:t> </a:t>
            </a:r>
            <a:r>
              <a:rPr lang="en-US" dirty="0" err="1"/>
              <a:t>ini</a:t>
            </a:r>
            <a:r>
              <a:rPr lang="en-US" dirty="0"/>
              <a:t> </a:t>
            </a:r>
            <a:r>
              <a:rPr lang="en-US" dirty="0" err="1"/>
              <a:t>merangkum</a:t>
            </a:r>
            <a:r>
              <a:rPr lang="en-US" dirty="0"/>
              <a:t> </a:t>
            </a:r>
            <a:r>
              <a:rPr lang="en-US" dirty="0" err="1"/>
              <a:t>simpulan</a:t>
            </a:r>
            <a:r>
              <a:rPr lang="en-US" dirty="0"/>
              <a:t> </a:t>
            </a:r>
            <a:r>
              <a:rPr lang="en-US" dirty="0" err="1"/>
              <a:t>dari</a:t>
            </a:r>
            <a:r>
              <a:rPr lang="en-US" dirty="0"/>
              <a:t> </a:t>
            </a:r>
            <a:r>
              <a:rPr lang="en-US" dirty="0" err="1"/>
              <a:t>hasil-hasil</a:t>
            </a:r>
            <a:r>
              <a:rPr lang="en-US" dirty="0"/>
              <a:t> </a:t>
            </a:r>
            <a:r>
              <a:rPr lang="en-US" dirty="0" err="1"/>
              <a:t>penelitian</a:t>
            </a:r>
            <a:r>
              <a:rPr lang="en-US" dirty="0"/>
              <a:t>, </a:t>
            </a:r>
            <a:r>
              <a:rPr lang="en-US" dirty="0" err="1"/>
              <a:t>yetrmasuk</a:t>
            </a:r>
            <a:r>
              <a:rPr lang="en-US" dirty="0"/>
              <a:t> </a:t>
            </a:r>
            <a:r>
              <a:rPr lang="en-US" dirty="0" err="1"/>
              <a:t>kelebihan</a:t>
            </a:r>
            <a:r>
              <a:rPr lang="en-US" dirty="0"/>
              <a:t> </a:t>
            </a:r>
            <a:r>
              <a:rPr lang="en-US" dirty="0" err="1"/>
              <a:t>dan</a:t>
            </a:r>
            <a:r>
              <a:rPr lang="en-US" dirty="0"/>
              <a:t> </a:t>
            </a:r>
            <a:r>
              <a:rPr lang="en-US" dirty="0" err="1"/>
              <a:t>kekurangan</a:t>
            </a:r>
            <a:r>
              <a:rPr lang="en-US" dirty="0"/>
              <a:t>.</a:t>
            </a:r>
          </a:p>
          <a:p>
            <a:r>
              <a:rPr lang="en-US" dirty="0" err="1"/>
              <a:t>Juga</a:t>
            </a:r>
            <a:r>
              <a:rPr lang="en-US" dirty="0"/>
              <a:t> </a:t>
            </a:r>
            <a:r>
              <a:rPr lang="en-US" dirty="0" err="1"/>
              <a:t>memasukkan</a:t>
            </a:r>
            <a:r>
              <a:rPr lang="en-US" dirty="0"/>
              <a:t> saran </a:t>
            </a:r>
            <a:r>
              <a:rPr lang="en-US" dirty="0" err="1"/>
              <a:t>penelitian</a:t>
            </a:r>
            <a:r>
              <a:rPr lang="en-US" dirty="0"/>
              <a:t> </a:t>
            </a:r>
            <a:r>
              <a:rPr lang="en-US" dirty="0" err="1"/>
              <a:t>selanjutnya</a:t>
            </a:r>
            <a:r>
              <a:rPr lang="en-US" dirty="0"/>
              <a:t> (</a:t>
            </a:r>
            <a:r>
              <a:rPr lang="en-US" i="1" dirty="0"/>
              <a:t>future works</a:t>
            </a:r>
            <a:r>
              <a:rPr lang="en-US" dirty="0"/>
              <a:t>)</a:t>
            </a:r>
          </a:p>
        </p:txBody>
      </p:sp>
      <p:pic>
        <p:nvPicPr>
          <p:cNvPr id="4" name="Picture 3"/>
          <p:cNvPicPr>
            <a:picLocks noChangeAspect="1"/>
          </p:cNvPicPr>
          <p:nvPr/>
        </p:nvPicPr>
        <p:blipFill>
          <a:blip r:embed="rId2"/>
          <a:stretch>
            <a:fillRect/>
          </a:stretch>
        </p:blipFill>
        <p:spPr>
          <a:xfrm>
            <a:off x="3037113" y="3513138"/>
            <a:ext cx="5682827" cy="2663825"/>
          </a:xfrm>
          <a:prstGeom prst="rect">
            <a:avLst/>
          </a:prstGeom>
        </p:spPr>
      </p:pic>
    </p:spTree>
    <p:extLst>
      <p:ext uri="{BB962C8B-B14F-4D97-AF65-F5344CB8AC3E}">
        <p14:creationId xmlns:p14="http://schemas.microsoft.com/office/powerpoint/2010/main" val="108029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t>
            </a:r>
          </a:p>
        </p:txBody>
      </p:sp>
      <p:sp>
        <p:nvSpPr>
          <p:cNvPr id="3" name="Content Placeholder 2"/>
          <p:cNvSpPr>
            <a:spLocks noGrp="1"/>
          </p:cNvSpPr>
          <p:nvPr>
            <p:ph idx="1"/>
          </p:nvPr>
        </p:nvSpPr>
        <p:spPr/>
        <p:txBody>
          <a:bodyPr>
            <a:normAutofit/>
          </a:bodyPr>
          <a:lstStyle/>
          <a:p>
            <a:r>
              <a:rPr lang="en-US" sz="2400" dirty="0" err="1"/>
              <a:t>Judul</a:t>
            </a:r>
            <a:r>
              <a:rPr lang="en-US" sz="2400" dirty="0"/>
              <a:t> (</a:t>
            </a:r>
            <a:r>
              <a:rPr lang="en-US" sz="2400" i="1" dirty="0"/>
              <a:t>title</a:t>
            </a:r>
            <a:r>
              <a:rPr lang="en-US" sz="2400" dirty="0"/>
              <a:t>) </a:t>
            </a:r>
            <a:r>
              <a:rPr lang="en-US" sz="2400" dirty="0" err="1"/>
              <a:t>adalah</a:t>
            </a:r>
            <a:r>
              <a:rPr lang="en-US" sz="2400" dirty="0"/>
              <a:t> </a:t>
            </a:r>
            <a:r>
              <a:rPr lang="en-US" sz="2400" dirty="0" err="1"/>
              <a:t>bagian</a:t>
            </a:r>
            <a:r>
              <a:rPr lang="en-US" sz="2400" dirty="0"/>
              <a:t> yang </a:t>
            </a:r>
            <a:r>
              <a:rPr lang="en-US" sz="2400" dirty="0" err="1"/>
              <a:t>terpenting</a:t>
            </a:r>
            <a:r>
              <a:rPr lang="en-US" sz="2400" dirty="0"/>
              <a:t> </a:t>
            </a:r>
            <a:r>
              <a:rPr lang="en-US" sz="2400" dirty="0" err="1"/>
              <a:t>dalam</a:t>
            </a:r>
            <a:r>
              <a:rPr lang="en-US" sz="2400" dirty="0"/>
              <a:t> </a:t>
            </a:r>
            <a:r>
              <a:rPr lang="en-US" sz="2400" dirty="0" err="1"/>
              <a:t>sebuah</a:t>
            </a:r>
            <a:r>
              <a:rPr lang="en-US" sz="2400" dirty="0"/>
              <a:t> </a:t>
            </a:r>
            <a:r>
              <a:rPr lang="en-US" sz="2400" dirty="0" err="1"/>
              <a:t>makalah</a:t>
            </a:r>
            <a:r>
              <a:rPr lang="en-US" sz="2400" dirty="0"/>
              <a:t>, </a:t>
            </a:r>
            <a:r>
              <a:rPr lang="en-US" sz="2400" dirty="0" err="1"/>
              <a:t>sangat</a:t>
            </a:r>
            <a:r>
              <a:rPr lang="en-US" sz="2400" dirty="0"/>
              <a:t> </a:t>
            </a:r>
            <a:r>
              <a:rPr lang="en-US" sz="2400" dirty="0" err="1"/>
              <a:t>menentukan</a:t>
            </a:r>
            <a:r>
              <a:rPr lang="en-US" sz="2400" dirty="0"/>
              <a:t> </a:t>
            </a:r>
            <a:r>
              <a:rPr lang="en-US" sz="2400" dirty="0" err="1"/>
              <a:t>ketertarikan</a:t>
            </a:r>
            <a:r>
              <a:rPr lang="en-US" sz="2400" dirty="0"/>
              <a:t> </a:t>
            </a:r>
            <a:r>
              <a:rPr lang="en-US" sz="2400" dirty="0" err="1"/>
              <a:t>seseorang</a:t>
            </a:r>
            <a:r>
              <a:rPr lang="en-US" sz="2400" dirty="0"/>
              <a:t> </a:t>
            </a:r>
            <a:r>
              <a:rPr lang="en-US" sz="2400" dirty="0" err="1"/>
              <a:t>untuk</a:t>
            </a:r>
            <a:r>
              <a:rPr lang="en-US" sz="2400" dirty="0"/>
              <a:t> </a:t>
            </a:r>
            <a:r>
              <a:rPr lang="en-US" sz="2400" dirty="0" err="1"/>
              <a:t>membacanya</a:t>
            </a:r>
            <a:r>
              <a:rPr lang="en-US" sz="2400" dirty="0"/>
              <a:t>, </a:t>
            </a:r>
            <a:r>
              <a:rPr lang="en-US" sz="2400" dirty="0" err="1"/>
              <a:t>misalnya</a:t>
            </a:r>
            <a:r>
              <a:rPr lang="en-US" sz="2400" dirty="0"/>
              <a:t> </a:t>
            </a:r>
            <a:r>
              <a:rPr lang="en-US" sz="2400" dirty="0" err="1"/>
              <a:t>apakah</a:t>
            </a:r>
            <a:r>
              <a:rPr lang="en-US" sz="2400" dirty="0"/>
              <a:t> </a:t>
            </a:r>
            <a:r>
              <a:rPr lang="en-US" sz="2400" dirty="0" err="1"/>
              <a:t>sesuai</a:t>
            </a:r>
            <a:r>
              <a:rPr lang="en-US" sz="2400" dirty="0"/>
              <a:t> </a:t>
            </a:r>
            <a:r>
              <a:rPr lang="en-US" sz="2400" dirty="0" err="1"/>
              <a:t>dengan</a:t>
            </a:r>
            <a:r>
              <a:rPr lang="en-US" sz="2400" dirty="0"/>
              <a:t> </a:t>
            </a:r>
            <a:r>
              <a:rPr lang="en-US" sz="2400" dirty="0" err="1"/>
              <a:t>topik</a:t>
            </a:r>
            <a:r>
              <a:rPr lang="en-US" sz="2400" dirty="0"/>
              <a:t> </a:t>
            </a:r>
            <a:r>
              <a:rPr lang="en-US" sz="2400" dirty="0" err="1"/>
              <a:t>risetnya</a:t>
            </a:r>
            <a:r>
              <a:rPr lang="en-US" sz="2400" dirty="0"/>
              <a:t>.</a:t>
            </a:r>
          </a:p>
          <a:p>
            <a:endParaRPr lang="en-US" sz="2400" dirty="0"/>
          </a:p>
          <a:p>
            <a:r>
              <a:rPr lang="en-US" sz="2400" dirty="0" err="1"/>
              <a:t>Merupakan</a:t>
            </a:r>
            <a:r>
              <a:rPr lang="en-US" sz="2400" dirty="0"/>
              <a:t> </a:t>
            </a:r>
            <a:r>
              <a:rPr lang="en-US" sz="2400" dirty="0" err="1"/>
              <a:t>pintu</a:t>
            </a:r>
            <a:r>
              <a:rPr lang="en-US" sz="2400" dirty="0"/>
              <a:t> </a:t>
            </a:r>
            <a:r>
              <a:rPr lang="en-US" sz="2400" dirty="0" err="1"/>
              <a:t>utama</a:t>
            </a:r>
            <a:r>
              <a:rPr lang="en-US" sz="2400" dirty="0"/>
              <a:t> </a:t>
            </a:r>
            <a:r>
              <a:rPr lang="en-US" sz="2400" dirty="0" err="1"/>
              <a:t>untuk</a:t>
            </a:r>
            <a:r>
              <a:rPr lang="en-US" sz="2400" dirty="0"/>
              <a:t> </a:t>
            </a:r>
            <a:r>
              <a:rPr lang="en-US" sz="2400" dirty="0" err="1"/>
              <a:t>masuk</a:t>
            </a:r>
            <a:r>
              <a:rPr lang="en-US" sz="2400" dirty="0"/>
              <a:t> </a:t>
            </a:r>
            <a:r>
              <a:rPr lang="en-US" sz="2400" dirty="0" err="1"/>
              <a:t>ke</a:t>
            </a:r>
            <a:r>
              <a:rPr lang="en-US" sz="2400" dirty="0"/>
              <a:t> </a:t>
            </a:r>
            <a:r>
              <a:rPr lang="en-US" sz="2400" dirty="0" err="1"/>
              <a:t>dalam</a:t>
            </a:r>
            <a:r>
              <a:rPr lang="en-US" sz="2400" dirty="0"/>
              <a:t> </a:t>
            </a:r>
            <a:r>
              <a:rPr lang="en-US" sz="2400" dirty="0" err="1"/>
              <a:t>sebuah</a:t>
            </a:r>
            <a:r>
              <a:rPr lang="en-US" sz="2400" dirty="0"/>
              <a:t> </a:t>
            </a:r>
            <a:r>
              <a:rPr lang="en-US" sz="2400" dirty="0" err="1"/>
              <a:t>makalah</a:t>
            </a:r>
            <a:r>
              <a:rPr lang="en-US" sz="2400" dirty="0"/>
              <a:t>. </a:t>
            </a:r>
            <a:r>
              <a:rPr lang="en-US" sz="2400" dirty="0" err="1"/>
              <a:t>Jika</a:t>
            </a:r>
            <a:r>
              <a:rPr lang="en-US" sz="2400" dirty="0"/>
              <a:t> orang </a:t>
            </a:r>
            <a:r>
              <a:rPr lang="en-US" sz="2400" dirty="0" err="1"/>
              <a:t>tertarik</a:t>
            </a:r>
            <a:r>
              <a:rPr lang="en-US" sz="2400" dirty="0"/>
              <a:t> </a:t>
            </a:r>
            <a:r>
              <a:rPr lang="en-US" sz="2400" dirty="0" err="1"/>
              <a:t>dengan</a:t>
            </a:r>
            <a:r>
              <a:rPr lang="en-US" sz="2400" dirty="0"/>
              <a:t> </a:t>
            </a:r>
            <a:r>
              <a:rPr lang="en-US" sz="2400" dirty="0" err="1"/>
              <a:t>judul</a:t>
            </a:r>
            <a:r>
              <a:rPr lang="en-US" sz="2400" dirty="0"/>
              <a:t>, </a:t>
            </a:r>
            <a:r>
              <a:rPr lang="en-US" sz="2400" dirty="0" err="1"/>
              <a:t>maka</a:t>
            </a:r>
            <a:r>
              <a:rPr lang="en-US" sz="2400" dirty="0"/>
              <a:t> </a:t>
            </a:r>
            <a:r>
              <a:rPr lang="en-US" sz="2400" dirty="0" err="1"/>
              <a:t>ia</a:t>
            </a:r>
            <a:r>
              <a:rPr lang="en-US" sz="2400" dirty="0"/>
              <a:t> </a:t>
            </a:r>
            <a:r>
              <a:rPr lang="en-US" sz="2400" dirty="0" err="1"/>
              <a:t>akan</a:t>
            </a:r>
            <a:r>
              <a:rPr lang="en-US" sz="2400" dirty="0"/>
              <a:t> </a:t>
            </a:r>
            <a:r>
              <a:rPr lang="en-US" sz="2400" dirty="0" err="1"/>
              <a:t>membaca</a:t>
            </a:r>
            <a:r>
              <a:rPr lang="en-US" sz="2400" dirty="0"/>
              <a:t> </a:t>
            </a:r>
            <a:r>
              <a:rPr lang="en-US" sz="2400" dirty="0" err="1"/>
              <a:t>abstrak</a:t>
            </a:r>
            <a:r>
              <a:rPr lang="en-US" sz="2400" dirty="0"/>
              <a:t>, </a:t>
            </a:r>
            <a:r>
              <a:rPr lang="en-US" sz="2400" dirty="0" err="1"/>
              <a:t>selanjutnya</a:t>
            </a:r>
            <a:r>
              <a:rPr lang="en-US" sz="2400" dirty="0"/>
              <a:t> </a:t>
            </a:r>
            <a:r>
              <a:rPr lang="en-US" sz="2400" dirty="0" err="1"/>
              <a:t>akan</a:t>
            </a:r>
            <a:r>
              <a:rPr lang="en-US" sz="2400" dirty="0"/>
              <a:t> </a:t>
            </a:r>
            <a:r>
              <a:rPr lang="en-US" sz="2400" dirty="0" err="1"/>
              <a:t>membaca</a:t>
            </a:r>
            <a:r>
              <a:rPr lang="en-US" sz="2400" dirty="0"/>
              <a:t> </a:t>
            </a:r>
            <a:r>
              <a:rPr lang="en-US" sz="2400" i="1" dirty="0"/>
              <a:t>Introduction</a:t>
            </a:r>
            <a:r>
              <a:rPr lang="en-US" sz="2400" dirty="0"/>
              <a:t>, </a:t>
            </a:r>
            <a:r>
              <a:rPr lang="en-US" sz="2400" dirty="0" err="1"/>
              <a:t>dst</a:t>
            </a:r>
            <a:r>
              <a:rPr lang="en-US" sz="2400" dirty="0"/>
              <a:t>.</a:t>
            </a:r>
          </a:p>
          <a:p>
            <a:endParaRPr lang="en-US" sz="2400" dirty="0"/>
          </a:p>
          <a:p>
            <a:r>
              <a:rPr lang="en-US" sz="2400" dirty="0" err="1"/>
              <a:t>Judul</a:t>
            </a:r>
            <a:r>
              <a:rPr lang="en-US" sz="2400" dirty="0"/>
              <a:t> </a:t>
            </a:r>
            <a:r>
              <a:rPr lang="en-US" sz="2400" dirty="0" err="1"/>
              <a:t>seharusnya</a:t>
            </a:r>
            <a:r>
              <a:rPr lang="en-US" sz="2400" dirty="0"/>
              <a:t> </a:t>
            </a:r>
            <a:r>
              <a:rPr lang="en-US" sz="2400" dirty="0" err="1"/>
              <a:t>dibuat</a:t>
            </a:r>
            <a:r>
              <a:rPr lang="en-US" sz="2400" dirty="0"/>
              <a:t> </a:t>
            </a:r>
            <a:r>
              <a:rPr lang="en-US" sz="2400" dirty="0" err="1"/>
              <a:t>sedemikian</a:t>
            </a:r>
            <a:r>
              <a:rPr lang="en-US" sz="2400" dirty="0"/>
              <a:t> </a:t>
            </a:r>
            <a:r>
              <a:rPr lang="en-US" sz="2400" dirty="0" err="1"/>
              <a:t>rupa</a:t>
            </a:r>
            <a:r>
              <a:rPr lang="en-US" sz="2400" dirty="0"/>
              <a:t> </a:t>
            </a:r>
            <a:r>
              <a:rPr lang="en-US" sz="2400" dirty="0" err="1"/>
              <a:t>sehingga</a:t>
            </a:r>
            <a:r>
              <a:rPr lang="en-US" sz="2400" dirty="0"/>
              <a:t> </a:t>
            </a:r>
            <a:r>
              <a:rPr lang="en-US" sz="2400" dirty="0" err="1"/>
              <a:t>mudah</a:t>
            </a:r>
            <a:r>
              <a:rPr lang="en-US" sz="2400" dirty="0"/>
              <a:t> </a:t>
            </a:r>
            <a:r>
              <a:rPr lang="en-US" sz="2400" dirty="0" err="1"/>
              <a:t>untuk</a:t>
            </a:r>
            <a:r>
              <a:rPr lang="en-US" sz="2400" dirty="0"/>
              <a:t> </a:t>
            </a:r>
            <a:r>
              <a:rPr lang="en-US" sz="2400" dirty="0" err="1"/>
              <a:t>diindeks</a:t>
            </a:r>
            <a:r>
              <a:rPr lang="en-US" sz="2400" dirty="0"/>
              <a:t> </a:t>
            </a:r>
            <a:r>
              <a:rPr lang="en-US" sz="2400" dirty="0" err="1"/>
              <a:t>dan</a:t>
            </a:r>
            <a:r>
              <a:rPr lang="en-US" sz="2400" dirty="0"/>
              <a:t> </a:t>
            </a:r>
            <a:r>
              <a:rPr lang="en-US" sz="2400" dirty="0" err="1"/>
              <a:t>dicari</a:t>
            </a:r>
            <a:r>
              <a:rPr lang="en-US" sz="2400" dirty="0"/>
              <a:t> </a:t>
            </a:r>
            <a:r>
              <a:rPr lang="en-US" sz="2400" dirty="0" err="1"/>
              <a:t>oleh</a:t>
            </a:r>
            <a:r>
              <a:rPr lang="en-US" sz="2400" dirty="0"/>
              <a:t> </a:t>
            </a:r>
            <a:r>
              <a:rPr lang="en-US" sz="2400" dirty="0" err="1"/>
              <a:t>mesin</a:t>
            </a:r>
            <a:r>
              <a:rPr lang="en-US" sz="2400" dirty="0"/>
              <a:t> </a:t>
            </a:r>
            <a:r>
              <a:rPr lang="en-US" sz="2400" dirty="0" err="1"/>
              <a:t>pencari</a:t>
            </a:r>
            <a:r>
              <a:rPr lang="en-US" sz="2400" dirty="0"/>
              <a:t> (</a:t>
            </a:r>
            <a:r>
              <a:rPr lang="en-US" sz="2400" dirty="0" err="1"/>
              <a:t>misalnya</a:t>
            </a:r>
            <a:r>
              <a:rPr lang="en-US" sz="2400" dirty="0"/>
              <a:t> </a:t>
            </a:r>
            <a:r>
              <a:rPr lang="en-US" sz="2400" i="1" dirty="0"/>
              <a:t>Google</a:t>
            </a:r>
            <a:r>
              <a:rPr lang="en-US" sz="2400" dirty="0"/>
              <a:t>). </a:t>
            </a:r>
          </a:p>
        </p:txBody>
      </p:sp>
    </p:spTree>
    <p:extLst>
      <p:ext uri="{BB962C8B-B14F-4D97-AF65-F5344CB8AC3E}">
        <p14:creationId xmlns:p14="http://schemas.microsoft.com/office/powerpoint/2010/main" val="216138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3953" y="801120"/>
            <a:ext cx="5544922" cy="4194402"/>
          </a:xfrm>
          <a:prstGeom prst="rect">
            <a:avLst/>
          </a:prstGeom>
        </p:spPr>
      </p:pic>
      <p:pic>
        <p:nvPicPr>
          <p:cNvPr id="3" name="Picture 2"/>
          <p:cNvPicPr>
            <a:picLocks noChangeAspect="1"/>
          </p:cNvPicPr>
          <p:nvPr/>
        </p:nvPicPr>
        <p:blipFill>
          <a:blip r:embed="rId3"/>
          <a:stretch>
            <a:fillRect/>
          </a:stretch>
        </p:blipFill>
        <p:spPr>
          <a:xfrm>
            <a:off x="3481956" y="4852987"/>
            <a:ext cx="5406919" cy="894670"/>
          </a:xfrm>
          <a:prstGeom prst="rect">
            <a:avLst/>
          </a:prstGeom>
        </p:spPr>
      </p:pic>
    </p:spTree>
    <p:extLst>
      <p:ext uri="{BB962C8B-B14F-4D97-AF65-F5344CB8AC3E}">
        <p14:creationId xmlns:p14="http://schemas.microsoft.com/office/powerpoint/2010/main" val="322344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r>
              <a:rPr lang="en-US" dirty="0" err="1"/>
              <a:t>Bagian</a:t>
            </a:r>
            <a:r>
              <a:rPr lang="en-US" dirty="0"/>
              <a:t> </a:t>
            </a:r>
            <a:r>
              <a:rPr lang="en-US" dirty="0" err="1"/>
              <a:t>ini</a:t>
            </a:r>
            <a:r>
              <a:rPr lang="en-US" dirty="0"/>
              <a:t> </a:t>
            </a:r>
            <a:r>
              <a:rPr lang="en-US" dirty="0" err="1"/>
              <a:t>opsional</a:t>
            </a:r>
            <a:r>
              <a:rPr lang="en-US" dirty="0"/>
              <a:t>, </a:t>
            </a:r>
            <a:r>
              <a:rPr lang="en-US" dirty="0" err="1"/>
              <a:t>memaparkan</a:t>
            </a:r>
            <a:r>
              <a:rPr lang="en-US" dirty="0"/>
              <a:t>: </a:t>
            </a:r>
          </a:p>
          <a:p>
            <a:pPr marL="0" indent="0">
              <a:buNone/>
            </a:pPr>
            <a:r>
              <a:rPr lang="en-US" dirty="0"/>
              <a:t>   1. Sponsor </a:t>
            </a:r>
            <a:r>
              <a:rPr lang="en-US" dirty="0" err="1"/>
              <a:t>penelitian</a:t>
            </a:r>
            <a:endParaRPr lang="en-US" dirty="0"/>
          </a:p>
          <a:p>
            <a:pPr marL="576263" indent="-576263">
              <a:buNone/>
            </a:pPr>
            <a:r>
              <a:rPr lang="en-US" dirty="0"/>
              <a:t>   2. </a:t>
            </a:r>
            <a:r>
              <a:rPr lang="en-US" dirty="0" err="1"/>
              <a:t>Ucapan</a:t>
            </a:r>
            <a:r>
              <a:rPr lang="en-US" dirty="0"/>
              <a:t> </a:t>
            </a:r>
            <a:r>
              <a:rPr lang="en-US" dirty="0" err="1"/>
              <a:t>terima</a:t>
            </a:r>
            <a:r>
              <a:rPr lang="en-US" dirty="0"/>
              <a:t> </a:t>
            </a:r>
            <a:r>
              <a:rPr lang="en-US" dirty="0" err="1"/>
              <a:t>kasih</a:t>
            </a:r>
            <a:r>
              <a:rPr lang="en-US" dirty="0"/>
              <a:t> </a:t>
            </a:r>
            <a:r>
              <a:rPr lang="en-US" dirty="0" err="1"/>
              <a:t>kepada</a:t>
            </a:r>
            <a:r>
              <a:rPr lang="en-US" dirty="0"/>
              <a:t> </a:t>
            </a:r>
            <a:r>
              <a:rPr lang="en-US" dirty="0" err="1"/>
              <a:t>pihak-pihak</a:t>
            </a:r>
            <a:r>
              <a:rPr lang="en-US" dirty="0"/>
              <a:t> yang </a:t>
            </a:r>
            <a:r>
              <a:rPr lang="en-US" dirty="0" err="1"/>
              <a:t>membantu</a:t>
            </a:r>
            <a:r>
              <a:rPr lang="en-US" dirty="0"/>
              <a:t> </a:t>
            </a:r>
            <a:r>
              <a:rPr lang="en-US" dirty="0" err="1"/>
              <a:t>penelitian</a:t>
            </a:r>
            <a:r>
              <a:rPr lang="en-US" dirty="0"/>
              <a:t> (</a:t>
            </a:r>
            <a:r>
              <a:rPr lang="en-US" dirty="0" err="1"/>
              <a:t>namun</a:t>
            </a:r>
            <a:r>
              <a:rPr lang="en-US" dirty="0"/>
              <a:t> </a:t>
            </a:r>
            <a:r>
              <a:rPr lang="en-US" dirty="0" err="1"/>
              <a:t>bukan</a:t>
            </a:r>
            <a:r>
              <a:rPr lang="en-US" dirty="0"/>
              <a:t> </a:t>
            </a:r>
            <a:r>
              <a:rPr lang="en-US" dirty="0" err="1"/>
              <a:t>anggota</a:t>
            </a:r>
            <a:r>
              <a:rPr lang="en-US" dirty="0"/>
              <a:t> </a:t>
            </a:r>
            <a:r>
              <a:rPr lang="en-US" dirty="0" err="1"/>
              <a:t>peneliti</a:t>
            </a:r>
            <a:r>
              <a:rPr lang="en-US" dirty="0"/>
              <a:t>), </a:t>
            </a:r>
            <a:r>
              <a:rPr lang="en-US" dirty="0" err="1"/>
              <a:t>membantu</a:t>
            </a:r>
            <a:r>
              <a:rPr lang="en-US" dirty="0"/>
              <a:t> </a:t>
            </a:r>
            <a:r>
              <a:rPr lang="en-US" i="1" dirty="0"/>
              <a:t>proofreading</a:t>
            </a:r>
            <a:r>
              <a:rPr lang="en-US" dirty="0"/>
              <a:t>, orang-orang yang </a:t>
            </a:r>
            <a:r>
              <a:rPr lang="en-US" dirty="0" err="1"/>
              <a:t>diajak</a:t>
            </a:r>
            <a:r>
              <a:rPr lang="en-US" dirty="0"/>
              <a:t> </a:t>
            </a:r>
            <a:r>
              <a:rPr lang="en-US" dirty="0" err="1"/>
              <a:t>berdiskusi</a:t>
            </a:r>
            <a:r>
              <a:rPr lang="en-US" dirty="0"/>
              <a:t>, reviewer yang </a:t>
            </a:r>
            <a:r>
              <a:rPr lang="en-US" dirty="0" err="1"/>
              <a:t>telah</a:t>
            </a:r>
            <a:r>
              <a:rPr lang="en-US" dirty="0"/>
              <a:t> </a:t>
            </a:r>
            <a:r>
              <a:rPr lang="en-US" dirty="0" err="1"/>
              <a:t>memberi</a:t>
            </a:r>
            <a:r>
              <a:rPr lang="en-US" dirty="0"/>
              <a:t> saran </a:t>
            </a:r>
            <a:r>
              <a:rPr lang="en-US" dirty="0" err="1"/>
              <a:t>konstruktif</a:t>
            </a:r>
            <a:r>
              <a:rPr lang="en-US" dirty="0"/>
              <a:t>, </a:t>
            </a:r>
            <a:r>
              <a:rPr lang="en-US" dirty="0" err="1"/>
              <a:t>dan</a:t>
            </a:r>
            <a:r>
              <a:rPr lang="en-US" dirty="0"/>
              <a:t> </a:t>
            </a:r>
            <a:r>
              <a:rPr lang="en-US" dirty="0" err="1"/>
              <a:t>sebagainya</a:t>
            </a:r>
            <a:r>
              <a:rPr lang="en-US" dirty="0"/>
              <a:t>.	</a:t>
            </a:r>
          </a:p>
        </p:txBody>
      </p:sp>
      <p:pic>
        <p:nvPicPr>
          <p:cNvPr id="4" name="Picture 3"/>
          <p:cNvPicPr>
            <a:picLocks noChangeAspect="1"/>
          </p:cNvPicPr>
          <p:nvPr/>
        </p:nvPicPr>
        <p:blipFill>
          <a:blip r:embed="rId2"/>
          <a:stretch>
            <a:fillRect/>
          </a:stretch>
        </p:blipFill>
        <p:spPr>
          <a:xfrm>
            <a:off x="2443162" y="4912858"/>
            <a:ext cx="6813033" cy="1264105"/>
          </a:xfrm>
          <a:prstGeom prst="rect">
            <a:avLst/>
          </a:prstGeom>
        </p:spPr>
      </p:pic>
    </p:spTree>
    <p:extLst>
      <p:ext uri="{BB962C8B-B14F-4D97-AF65-F5344CB8AC3E}">
        <p14:creationId xmlns:p14="http://schemas.microsoft.com/office/powerpoint/2010/main" val="2152714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8918" y="1303723"/>
            <a:ext cx="9010621" cy="3575640"/>
          </a:xfrm>
          <a:prstGeom prst="rect">
            <a:avLst/>
          </a:prstGeom>
        </p:spPr>
      </p:pic>
      <p:sp>
        <p:nvSpPr>
          <p:cNvPr id="3" name="TextBox 2"/>
          <p:cNvSpPr txBox="1"/>
          <p:nvPr/>
        </p:nvSpPr>
        <p:spPr>
          <a:xfrm>
            <a:off x="0" y="6429774"/>
            <a:ext cx="7232108" cy="369332"/>
          </a:xfrm>
          <a:prstGeom prst="rect">
            <a:avLst/>
          </a:prstGeom>
          <a:noFill/>
        </p:spPr>
        <p:txBody>
          <a:bodyPr wrap="none" rtlCol="0">
            <a:spAutoFit/>
          </a:bodyPr>
          <a:lstStyle/>
          <a:p>
            <a:r>
              <a:rPr lang="en-US" dirty="0"/>
              <a:t>*) </a:t>
            </a:r>
            <a:r>
              <a:rPr lang="en-US" dirty="0" err="1"/>
              <a:t>Sumber</a:t>
            </a:r>
            <a:r>
              <a:rPr lang="en-US" dirty="0"/>
              <a:t>: </a:t>
            </a:r>
            <a:r>
              <a:rPr lang="en-US" dirty="0" err="1"/>
              <a:t>Dwi</a:t>
            </a:r>
            <a:r>
              <a:rPr lang="en-US" dirty="0"/>
              <a:t> </a:t>
            </a:r>
            <a:r>
              <a:rPr lang="en-US" dirty="0" err="1"/>
              <a:t>Hendratmo</a:t>
            </a:r>
            <a:r>
              <a:rPr lang="en-US" dirty="0"/>
              <a:t> </a:t>
            </a:r>
            <a:r>
              <a:rPr lang="en-US" dirty="0" err="1"/>
              <a:t>Widyantoro</a:t>
            </a:r>
            <a:r>
              <a:rPr lang="en-US" dirty="0"/>
              <a:t>, </a:t>
            </a:r>
            <a:r>
              <a:rPr lang="en-US" i="1" dirty="0" err="1"/>
              <a:t>Penulisan</a:t>
            </a:r>
            <a:r>
              <a:rPr lang="en-US" i="1" dirty="0"/>
              <a:t> </a:t>
            </a:r>
            <a:r>
              <a:rPr lang="en-US" i="1" dirty="0" err="1"/>
              <a:t>Makalah</a:t>
            </a:r>
            <a:r>
              <a:rPr lang="en-US" i="1" dirty="0"/>
              <a:t> </a:t>
            </a:r>
            <a:r>
              <a:rPr lang="en-US" i="1" dirty="0" err="1"/>
              <a:t>Ilmiah</a:t>
            </a:r>
            <a:r>
              <a:rPr lang="en-US" dirty="0"/>
              <a:t>, STEI-ITB</a:t>
            </a:r>
          </a:p>
        </p:txBody>
      </p:sp>
    </p:spTree>
    <p:extLst>
      <p:ext uri="{BB962C8B-B14F-4D97-AF65-F5344CB8AC3E}">
        <p14:creationId xmlns:p14="http://schemas.microsoft.com/office/powerpoint/2010/main" val="895879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t>Semua</a:t>
            </a:r>
            <a:r>
              <a:rPr lang="en-US" dirty="0"/>
              <a:t> </a:t>
            </a:r>
            <a:r>
              <a:rPr lang="en-US" dirty="0" err="1"/>
              <a:t>referensi</a:t>
            </a:r>
            <a:r>
              <a:rPr lang="en-US" dirty="0"/>
              <a:t> yang </a:t>
            </a:r>
            <a:r>
              <a:rPr lang="en-US" dirty="0" err="1"/>
              <a:t>dirujuk</a:t>
            </a:r>
            <a:r>
              <a:rPr lang="en-US" dirty="0"/>
              <a:t> di </a:t>
            </a:r>
            <a:r>
              <a:rPr lang="en-US" dirty="0" err="1"/>
              <a:t>dalam</a:t>
            </a:r>
            <a:r>
              <a:rPr lang="en-US" dirty="0"/>
              <a:t> </a:t>
            </a:r>
            <a:r>
              <a:rPr lang="en-US" dirty="0" err="1"/>
              <a:t>makalah</a:t>
            </a:r>
            <a:r>
              <a:rPr lang="en-US" dirty="0"/>
              <a:t> </a:t>
            </a:r>
            <a:r>
              <a:rPr lang="en-US" dirty="0" err="1"/>
              <a:t>dituliskan</a:t>
            </a:r>
            <a:r>
              <a:rPr lang="en-US" dirty="0"/>
              <a:t> </a:t>
            </a:r>
            <a:r>
              <a:rPr lang="en-US" dirty="0" err="1"/>
              <a:t>pada</a:t>
            </a:r>
            <a:r>
              <a:rPr lang="en-US" dirty="0"/>
              <a:t> </a:t>
            </a:r>
            <a:r>
              <a:rPr lang="en-US" dirty="0" err="1"/>
              <a:t>bagian</a:t>
            </a:r>
            <a:r>
              <a:rPr lang="en-US" dirty="0"/>
              <a:t> </a:t>
            </a:r>
            <a:r>
              <a:rPr lang="en-US" dirty="0" err="1"/>
              <a:t>ini</a:t>
            </a:r>
            <a:r>
              <a:rPr lang="en-US" dirty="0"/>
              <a:t>.</a:t>
            </a:r>
          </a:p>
          <a:p>
            <a:r>
              <a:rPr lang="en-US" dirty="0"/>
              <a:t>Cara </a:t>
            </a:r>
            <a:r>
              <a:rPr lang="en-US" dirty="0" err="1"/>
              <a:t>penulisan</a:t>
            </a:r>
            <a:r>
              <a:rPr lang="en-US" dirty="0"/>
              <a:t> </a:t>
            </a:r>
            <a:r>
              <a:rPr lang="en-US" dirty="0" err="1"/>
              <a:t>referensi</a:t>
            </a:r>
            <a:r>
              <a:rPr lang="en-US" dirty="0"/>
              <a:t> </a:t>
            </a:r>
            <a:r>
              <a:rPr lang="en-US" dirty="0" err="1"/>
              <a:t>bergantung</a:t>
            </a:r>
            <a:r>
              <a:rPr lang="en-US" dirty="0"/>
              <a:t> </a:t>
            </a:r>
            <a:r>
              <a:rPr lang="en-US" dirty="0" err="1"/>
              <a:t>pada</a:t>
            </a:r>
            <a:r>
              <a:rPr lang="en-US" dirty="0"/>
              <a:t> </a:t>
            </a:r>
            <a:r>
              <a:rPr lang="en-US" dirty="0" err="1"/>
              <a:t>aturan</a:t>
            </a:r>
            <a:r>
              <a:rPr lang="en-US" dirty="0"/>
              <a:t> </a:t>
            </a:r>
            <a:r>
              <a:rPr lang="en-US" dirty="0" err="1"/>
              <a:t>jurnal</a:t>
            </a:r>
            <a:r>
              <a:rPr lang="en-US" dirty="0"/>
              <a:t> </a:t>
            </a:r>
            <a:r>
              <a:rPr lang="en-US" dirty="0" err="1"/>
              <a:t>atau</a:t>
            </a:r>
            <a:r>
              <a:rPr lang="en-US" dirty="0"/>
              <a:t> </a:t>
            </a:r>
            <a:r>
              <a:rPr lang="en-US" dirty="0" err="1"/>
              <a:t>prosiding</a:t>
            </a:r>
            <a:r>
              <a:rPr lang="en-US" dirty="0"/>
              <a:t> yang </a:t>
            </a:r>
            <a:r>
              <a:rPr lang="en-US" dirty="0" err="1"/>
              <a:t>dituju</a:t>
            </a:r>
            <a:r>
              <a:rPr lang="en-US" dirty="0"/>
              <a:t>.</a:t>
            </a:r>
          </a:p>
          <a:p>
            <a:endParaRPr lang="en-US" dirty="0"/>
          </a:p>
        </p:txBody>
      </p:sp>
    </p:spTree>
    <p:extLst>
      <p:ext uri="{BB962C8B-B14F-4D97-AF65-F5344CB8AC3E}">
        <p14:creationId xmlns:p14="http://schemas.microsoft.com/office/powerpoint/2010/main" val="2913676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88597" y="815067"/>
            <a:ext cx="3707946" cy="4835509"/>
          </a:xfrm>
          <a:prstGeom prst="rect">
            <a:avLst/>
          </a:prstGeom>
        </p:spPr>
      </p:pic>
      <p:pic>
        <p:nvPicPr>
          <p:cNvPr id="4" name="Picture 3"/>
          <p:cNvPicPr>
            <a:picLocks noChangeAspect="1"/>
          </p:cNvPicPr>
          <p:nvPr/>
        </p:nvPicPr>
        <p:blipFill>
          <a:blip r:embed="rId3"/>
          <a:stretch>
            <a:fillRect/>
          </a:stretch>
        </p:blipFill>
        <p:spPr>
          <a:xfrm>
            <a:off x="5921985" y="909616"/>
            <a:ext cx="4092872" cy="5468374"/>
          </a:xfrm>
          <a:prstGeom prst="rect">
            <a:avLst/>
          </a:prstGeom>
        </p:spPr>
      </p:pic>
    </p:spTree>
    <p:extLst>
      <p:ext uri="{BB962C8B-B14F-4D97-AF65-F5344CB8AC3E}">
        <p14:creationId xmlns:p14="http://schemas.microsoft.com/office/powerpoint/2010/main" val="1267437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Daftar</a:t>
            </a:r>
            <a:r>
              <a:rPr lang="en-US" dirty="0"/>
              <a:t> </a:t>
            </a:r>
            <a:r>
              <a:rPr lang="en-US" dirty="0" err="1"/>
              <a:t>Pustaka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Mikrajuddin</a:t>
            </a:r>
            <a:r>
              <a:rPr lang="en-US" dirty="0"/>
              <a:t> Abdullah, </a:t>
            </a:r>
            <a:r>
              <a:rPr lang="en-US" i="1" dirty="0" err="1"/>
              <a:t>Tuntunan</a:t>
            </a:r>
            <a:r>
              <a:rPr lang="en-US" i="1" dirty="0"/>
              <a:t> </a:t>
            </a:r>
            <a:r>
              <a:rPr lang="en-US" i="1" dirty="0" err="1"/>
              <a:t>Praktis</a:t>
            </a:r>
            <a:r>
              <a:rPr lang="en-US" i="1" dirty="0"/>
              <a:t> </a:t>
            </a:r>
            <a:r>
              <a:rPr lang="en-US" i="1" dirty="0" err="1"/>
              <a:t>Menulis</a:t>
            </a:r>
            <a:r>
              <a:rPr lang="en-US" i="1" dirty="0"/>
              <a:t> </a:t>
            </a:r>
            <a:r>
              <a:rPr lang="en-US" i="1" dirty="0" err="1"/>
              <a:t>Makalah</a:t>
            </a:r>
            <a:r>
              <a:rPr lang="en-US" i="1" dirty="0"/>
              <a:t> </a:t>
            </a:r>
            <a:r>
              <a:rPr lang="en-US" i="1" dirty="0" err="1"/>
              <a:t>untuk</a:t>
            </a:r>
            <a:r>
              <a:rPr lang="en-US" i="1" dirty="0"/>
              <a:t> </a:t>
            </a:r>
            <a:r>
              <a:rPr lang="en-US" i="1" dirty="0" err="1"/>
              <a:t>Jurnal</a:t>
            </a:r>
            <a:r>
              <a:rPr lang="en-US" i="1" dirty="0"/>
              <a:t> </a:t>
            </a:r>
            <a:r>
              <a:rPr lang="en-US" i="1" dirty="0" err="1"/>
              <a:t>Ilmiah</a:t>
            </a:r>
            <a:r>
              <a:rPr lang="en-US" i="1" dirty="0"/>
              <a:t> </a:t>
            </a:r>
            <a:r>
              <a:rPr lang="en-US" i="1" dirty="0" err="1"/>
              <a:t>Internasional</a:t>
            </a:r>
            <a:r>
              <a:rPr lang="en-US" dirty="0"/>
              <a:t>, ITB.</a:t>
            </a:r>
          </a:p>
          <a:p>
            <a:pPr marL="514350" indent="-514350">
              <a:buFont typeface="+mj-lt"/>
              <a:buAutoNum type="arabicPeriod"/>
            </a:pPr>
            <a:r>
              <a:rPr lang="en-US" dirty="0" err="1"/>
              <a:t>Dwi</a:t>
            </a:r>
            <a:r>
              <a:rPr lang="en-US" dirty="0"/>
              <a:t> </a:t>
            </a:r>
            <a:r>
              <a:rPr lang="en-US" dirty="0" err="1"/>
              <a:t>Hendratmo</a:t>
            </a:r>
            <a:r>
              <a:rPr lang="en-US" dirty="0"/>
              <a:t> </a:t>
            </a:r>
            <a:r>
              <a:rPr lang="en-US" dirty="0" err="1"/>
              <a:t>Widyantoro</a:t>
            </a:r>
            <a:r>
              <a:rPr lang="en-US" dirty="0"/>
              <a:t>, </a:t>
            </a:r>
            <a:r>
              <a:rPr lang="en-US" i="1" dirty="0" err="1"/>
              <a:t>Penulisan</a:t>
            </a:r>
            <a:r>
              <a:rPr lang="en-US" i="1" dirty="0"/>
              <a:t> </a:t>
            </a:r>
            <a:r>
              <a:rPr lang="en-US" i="1" dirty="0" err="1"/>
              <a:t>Makalah</a:t>
            </a:r>
            <a:r>
              <a:rPr lang="en-US" i="1" dirty="0"/>
              <a:t> </a:t>
            </a:r>
            <a:r>
              <a:rPr lang="en-US" i="1" dirty="0" err="1"/>
              <a:t>Ilmiah</a:t>
            </a:r>
            <a:r>
              <a:rPr lang="en-US" dirty="0"/>
              <a:t>, STEI-ITB</a:t>
            </a:r>
          </a:p>
          <a:p>
            <a:pPr marL="514350" indent="-514350">
              <a:buFont typeface="+mj-lt"/>
              <a:buAutoNum type="arabicPeriod"/>
            </a:pPr>
            <a:r>
              <a:rPr lang="en-US" dirty="0" err="1"/>
              <a:t>Ismunandar</a:t>
            </a:r>
            <a:r>
              <a:rPr lang="en-US" dirty="0"/>
              <a:t>, </a:t>
            </a:r>
            <a:r>
              <a:rPr lang="en-US" i="1" dirty="0" err="1"/>
              <a:t>Mempublikasikan</a:t>
            </a:r>
            <a:r>
              <a:rPr lang="en-US" i="1" dirty="0"/>
              <a:t> </a:t>
            </a:r>
            <a:r>
              <a:rPr lang="en-US" i="1" dirty="0" err="1"/>
              <a:t>Hasil</a:t>
            </a:r>
            <a:r>
              <a:rPr lang="en-US" i="1" dirty="0"/>
              <a:t> </a:t>
            </a:r>
            <a:r>
              <a:rPr lang="en-US" i="1" dirty="0" err="1"/>
              <a:t>Penelitian</a:t>
            </a:r>
            <a:endParaRPr lang="en-US" i="1"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26296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90600"/>
            <a:ext cx="10874829" cy="5186363"/>
          </a:xfrm>
        </p:spPr>
        <p:txBody>
          <a:bodyPr>
            <a:normAutofit fontScale="92500"/>
          </a:bodyPr>
          <a:lstStyle/>
          <a:p>
            <a:r>
              <a:rPr lang="en-US" sz="2400" dirty="0" err="1"/>
              <a:t>Judul</a:t>
            </a:r>
            <a:r>
              <a:rPr lang="en-US" sz="2400" dirty="0"/>
              <a:t> </a:t>
            </a:r>
            <a:r>
              <a:rPr lang="en-US" sz="2400" dirty="0" err="1"/>
              <a:t>sebaiknya</a:t>
            </a:r>
            <a:r>
              <a:rPr lang="en-US" sz="2400" dirty="0"/>
              <a:t> </a:t>
            </a:r>
            <a:r>
              <a:rPr lang="en-US" sz="2400" dirty="0" err="1"/>
              <a:t>bersifat</a:t>
            </a:r>
            <a:r>
              <a:rPr lang="en-US" sz="2400" dirty="0"/>
              <a:t>:</a:t>
            </a:r>
          </a:p>
          <a:p>
            <a:pPr indent="0"/>
            <a:r>
              <a:rPr lang="en-US" sz="2400" dirty="0"/>
              <a:t>  </a:t>
            </a:r>
            <a:r>
              <a:rPr lang="en-US" sz="2000" i="1" dirty="0"/>
              <a:t>attractive</a:t>
            </a:r>
            <a:r>
              <a:rPr lang="en-US" sz="2000" dirty="0"/>
              <a:t> : </a:t>
            </a:r>
            <a:r>
              <a:rPr lang="en-US" sz="2000" dirty="0" err="1"/>
              <a:t>menarik</a:t>
            </a:r>
            <a:r>
              <a:rPr lang="en-US" sz="2000" dirty="0"/>
              <a:t> </a:t>
            </a:r>
            <a:r>
              <a:rPr lang="en-US" sz="2000" dirty="0" err="1"/>
              <a:t>minat</a:t>
            </a:r>
            <a:r>
              <a:rPr lang="en-US" sz="2000" dirty="0"/>
              <a:t> orang </a:t>
            </a:r>
            <a:r>
              <a:rPr lang="en-US" sz="2000" dirty="0" err="1"/>
              <a:t>untuk</a:t>
            </a:r>
            <a:r>
              <a:rPr lang="en-US" sz="2000" dirty="0"/>
              <a:t> </a:t>
            </a:r>
            <a:r>
              <a:rPr lang="en-US" sz="2000" dirty="0" err="1"/>
              <a:t>membaca</a:t>
            </a:r>
            <a:r>
              <a:rPr lang="en-US" sz="2000" dirty="0"/>
              <a:t> </a:t>
            </a:r>
            <a:r>
              <a:rPr lang="en-US" sz="2000" dirty="0" err="1"/>
              <a:t>makalah</a:t>
            </a:r>
            <a:r>
              <a:rPr lang="en-US" sz="2000" dirty="0"/>
              <a:t> </a:t>
            </a:r>
            <a:r>
              <a:rPr lang="en-US" sz="2000" dirty="0" err="1"/>
              <a:t>lebih</a:t>
            </a:r>
            <a:r>
              <a:rPr lang="en-US" sz="2000" dirty="0"/>
              <a:t> </a:t>
            </a:r>
            <a:r>
              <a:rPr lang="en-US" sz="2000" dirty="0" err="1"/>
              <a:t>jauh</a:t>
            </a:r>
            <a:r>
              <a:rPr lang="en-US" sz="2000" dirty="0"/>
              <a:t> </a:t>
            </a:r>
          </a:p>
          <a:p>
            <a:pPr indent="0"/>
            <a:r>
              <a:rPr lang="en-US" sz="2000" dirty="0"/>
              <a:t>  </a:t>
            </a:r>
            <a:r>
              <a:rPr lang="en-US" sz="2000" i="1" dirty="0"/>
              <a:t>effective</a:t>
            </a:r>
            <a:r>
              <a:rPr lang="en-US" sz="2000" dirty="0"/>
              <a:t>: </a:t>
            </a:r>
            <a:r>
              <a:rPr lang="en-US" sz="2000" dirty="0" err="1"/>
              <a:t>sesingkat</a:t>
            </a:r>
            <a:r>
              <a:rPr lang="en-US" sz="2000" dirty="0"/>
              <a:t> </a:t>
            </a:r>
            <a:r>
              <a:rPr lang="en-US" sz="2000" dirty="0" err="1"/>
              <a:t>mungkin</a:t>
            </a:r>
            <a:r>
              <a:rPr lang="en-US" sz="2000" dirty="0"/>
              <a:t>, </a:t>
            </a:r>
            <a:r>
              <a:rPr lang="en-US" sz="2000" dirty="0" err="1"/>
              <a:t>tidak</a:t>
            </a:r>
            <a:r>
              <a:rPr lang="en-US" sz="2000" dirty="0"/>
              <a:t> </a:t>
            </a:r>
            <a:r>
              <a:rPr lang="en-US" sz="2000" dirty="0" err="1"/>
              <a:t>mengandung</a:t>
            </a:r>
            <a:r>
              <a:rPr lang="en-US" sz="2000" dirty="0"/>
              <a:t> </a:t>
            </a:r>
            <a:r>
              <a:rPr lang="en-US" sz="2000" dirty="0" err="1"/>
              <a:t>singkatan</a:t>
            </a:r>
            <a:r>
              <a:rPr lang="en-US" sz="2000" dirty="0"/>
              <a:t> </a:t>
            </a:r>
            <a:r>
              <a:rPr lang="en-US" sz="2000" dirty="0" err="1"/>
              <a:t>kecuali</a:t>
            </a:r>
            <a:r>
              <a:rPr lang="en-US" sz="2000" dirty="0"/>
              <a:t> </a:t>
            </a:r>
            <a:r>
              <a:rPr lang="en-US" sz="2000" dirty="0" err="1"/>
              <a:t>akronim</a:t>
            </a:r>
            <a:r>
              <a:rPr lang="en-US" sz="2000" dirty="0"/>
              <a:t> yang </a:t>
            </a:r>
            <a:r>
              <a:rPr lang="en-US" sz="2000" dirty="0" err="1"/>
              <a:t>sudah</a:t>
            </a:r>
            <a:r>
              <a:rPr lang="en-US" sz="2000" dirty="0"/>
              <a:t> </a:t>
            </a:r>
            <a:r>
              <a:rPr lang="en-US" sz="2000" dirty="0" err="1"/>
              <a:t>umum</a:t>
            </a:r>
            <a:r>
              <a:rPr lang="en-US" sz="2000" dirty="0"/>
              <a:t>.</a:t>
            </a:r>
          </a:p>
          <a:p>
            <a:pPr indent="0"/>
            <a:r>
              <a:rPr lang="en-US" sz="2000" dirty="0"/>
              <a:t>  </a:t>
            </a:r>
            <a:r>
              <a:rPr lang="en-US" sz="2000" i="1" dirty="0"/>
              <a:t>informative</a:t>
            </a:r>
            <a:r>
              <a:rPr lang="en-US" sz="2000" dirty="0"/>
              <a:t>: </a:t>
            </a:r>
            <a:r>
              <a:rPr lang="en-US" sz="2000" dirty="0" err="1"/>
              <a:t>memberikan</a:t>
            </a:r>
            <a:r>
              <a:rPr lang="en-US" sz="2000" dirty="0"/>
              <a:t> </a:t>
            </a:r>
            <a:r>
              <a:rPr lang="en-US" sz="2000" dirty="0" err="1"/>
              <a:t>informasi</a:t>
            </a:r>
            <a:r>
              <a:rPr lang="en-US" sz="2000" dirty="0"/>
              <a:t> yang </a:t>
            </a:r>
            <a:r>
              <a:rPr lang="en-US" sz="2000" dirty="0" err="1"/>
              <a:t>menjelaskan</a:t>
            </a:r>
            <a:r>
              <a:rPr lang="en-US" sz="2000" dirty="0"/>
              <a:t> </a:t>
            </a:r>
            <a:r>
              <a:rPr lang="en-US" sz="2000" dirty="0" err="1"/>
              <a:t>atau</a:t>
            </a:r>
            <a:r>
              <a:rPr lang="en-US" sz="2000" dirty="0"/>
              <a:t> </a:t>
            </a:r>
            <a:r>
              <a:rPr lang="en-US" sz="2000" dirty="0" err="1"/>
              <a:t>menerangkan</a:t>
            </a:r>
            <a:r>
              <a:rPr lang="en-US" sz="2000" dirty="0"/>
              <a:t> </a:t>
            </a:r>
            <a:r>
              <a:rPr lang="en-US" sz="2000" dirty="0" err="1"/>
              <a:t>bagi</a:t>
            </a:r>
            <a:r>
              <a:rPr lang="en-US" sz="2000" dirty="0"/>
              <a:t> </a:t>
            </a:r>
            <a:r>
              <a:rPr lang="en-US" sz="2000" dirty="0" err="1"/>
              <a:t>peneliti</a:t>
            </a:r>
            <a:r>
              <a:rPr lang="en-US" sz="2000" dirty="0"/>
              <a:t> lain yang </a:t>
            </a:r>
            <a:r>
              <a:rPr lang="en-US" sz="2000" dirty="0" err="1"/>
              <a:t>mencari</a:t>
            </a:r>
            <a:r>
              <a:rPr lang="en-US" sz="2000" dirty="0"/>
              <a:t> </a:t>
            </a:r>
            <a:r>
              <a:rPr lang="en-US" sz="2000" dirty="0" err="1"/>
              <a:t>topik</a:t>
            </a:r>
            <a:r>
              <a:rPr lang="en-US" sz="2000" dirty="0"/>
              <a:t> </a:t>
            </a:r>
            <a:r>
              <a:rPr lang="en-US" sz="2000" dirty="0" err="1"/>
              <a:t>riset</a:t>
            </a:r>
            <a:r>
              <a:rPr lang="en-US" sz="2000" dirty="0"/>
              <a:t> yang </a:t>
            </a:r>
            <a:r>
              <a:rPr lang="en-US" sz="2000" dirty="0" err="1"/>
              <a:t>sejenis</a:t>
            </a:r>
            <a:endParaRPr lang="en-US" sz="2000" dirty="0"/>
          </a:p>
          <a:p>
            <a:pPr indent="0"/>
            <a:endParaRPr lang="en-US" sz="2400" dirty="0"/>
          </a:p>
          <a:p>
            <a:r>
              <a:rPr lang="en-US" sz="2400" dirty="0" err="1"/>
              <a:t>Sebuah</a:t>
            </a:r>
            <a:r>
              <a:rPr lang="en-US" sz="2400" dirty="0"/>
              <a:t> </a:t>
            </a:r>
            <a:r>
              <a:rPr lang="en-US" sz="2400" dirty="0" err="1"/>
              <a:t>judul</a:t>
            </a:r>
            <a:r>
              <a:rPr lang="en-US" sz="2400" dirty="0"/>
              <a:t> </a:t>
            </a:r>
            <a:r>
              <a:rPr lang="en-US" sz="2400" dirty="0" err="1"/>
              <a:t>sebaiknya</a:t>
            </a:r>
            <a:r>
              <a:rPr lang="en-US" sz="2400" dirty="0"/>
              <a:t> </a:t>
            </a:r>
            <a:r>
              <a:rPr lang="en-US" sz="2400" dirty="0" err="1"/>
              <a:t>megandung</a:t>
            </a:r>
            <a:r>
              <a:rPr lang="en-US" sz="2400" dirty="0"/>
              <a:t> </a:t>
            </a:r>
            <a:r>
              <a:rPr lang="en-US" sz="2400" dirty="0" err="1"/>
              <a:t>frasa</a:t>
            </a:r>
            <a:r>
              <a:rPr lang="en-US" sz="2400" dirty="0"/>
              <a:t> yang </a:t>
            </a:r>
            <a:r>
              <a:rPr lang="en-US" sz="2400" dirty="0" err="1"/>
              <a:t>mudah</a:t>
            </a:r>
            <a:r>
              <a:rPr lang="en-US" sz="2400" dirty="0"/>
              <a:t> </a:t>
            </a:r>
            <a:r>
              <a:rPr lang="en-US" sz="2400" dirty="0" err="1"/>
              <a:t>diindeks</a:t>
            </a:r>
            <a:r>
              <a:rPr lang="en-US" sz="2400" dirty="0"/>
              <a:t> </a:t>
            </a:r>
            <a:r>
              <a:rPr lang="en-US" sz="2400" dirty="0" err="1"/>
              <a:t>dan</a:t>
            </a:r>
            <a:r>
              <a:rPr lang="en-US" sz="2400" dirty="0"/>
              <a:t> </a:t>
            </a:r>
            <a:r>
              <a:rPr lang="en-US" sz="2400" dirty="0" err="1"/>
              <a:t>ditemukan</a:t>
            </a:r>
            <a:r>
              <a:rPr lang="en-US" sz="2400" dirty="0"/>
              <a:t> </a:t>
            </a:r>
            <a:r>
              <a:rPr lang="en-US" sz="2400" dirty="0" err="1"/>
              <a:t>oleh</a:t>
            </a:r>
            <a:r>
              <a:rPr lang="en-US" sz="2400" dirty="0"/>
              <a:t> </a:t>
            </a:r>
            <a:r>
              <a:rPr lang="en-US" sz="2400" dirty="0" err="1"/>
              <a:t>mesin</a:t>
            </a:r>
            <a:r>
              <a:rPr lang="en-US" sz="2400" dirty="0"/>
              <a:t> </a:t>
            </a:r>
            <a:r>
              <a:rPr lang="en-US" sz="2400" dirty="0" err="1"/>
              <a:t>pencari</a:t>
            </a:r>
            <a:r>
              <a:rPr lang="en-US" sz="2400" dirty="0"/>
              <a:t>  </a:t>
            </a:r>
          </a:p>
          <a:p>
            <a:pPr marL="0" indent="0">
              <a:buNone/>
            </a:pPr>
            <a:r>
              <a:rPr lang="en-US" sz="2400" dirty="0"/>
              <a:t>   </a:t>
            </a:r>
            <a:r>
              <a:rPr lang="en-US" sz="2400" dirty="0" err="1"/>
              <a:t>Contoh</a:t>
            </a:r>
            <a:r>
              <a:rPr lang="en-US" sz="2400" dirty="0"/>
              <a:t>:</a:t>
            </a:r>
          </a:p>
          <a:p>
            <a:pPr marL="571500" indent="-342900">
              <a:buFontTx/>
              <a:buChar char="-"/>
            </a:pPr>
            <a:r>
              <a:rPr lang="en-US" sz="2000" i="1" dirty="0"/>
              <a:t>Security Analysis of </a:t>
            </a:r>
            <a:r>
              <a:rPr lang="en-US" sz="2000" b="1" i="1" dirty="0"/>
              <a:t>Selective Image Encryption </a:t>
            </a:r>
            <a:r>
              <a:rPr lang="en-US" sz="2000" i="1" dirty="0"/>
              <a:t>Algorithm Based on </a:t>
            </a:r>
            <a:r>
              <a:rPr lang="en-US" sz="2000" b="1" i="1" dirty="0"/>
              <a:t>Chaos</a:t>
            </a:r>
            <a:r>
              <a:rPr lang="en-US" sz="2000" i="1" dirty="0"/>
              <a:t> and CBC-like Mode </a:t>
            </a:r>
          </a:p>
          <a:p>
            <a:pPr marL="571500" indent="-342900">
              <a:buFontTx/>
              <a:buChar char="-"/>
            </a:pPr>
            <a:r>
              <a:rPr lang="en-US" sz="2000" i="1" dirty="0"/>
              <a:t>Secured </a:t>
            </a:r>
            <a:r>
              <a:rPr lang="en-US" sz="2000" b="1" i="1" dirty="0"/>
              <a:t>Video Streaming </a:t>
            </a:r>
            <a:r>
              <a:rPr lang="en-US" sz="2000" i="1" dirty="0"/>
              <a:t>Development on Smartphones with </a:t>
            </a:r>
            <a:r>
              <a:rPr lang="en-US" sz="2000" b="1" i="1" dirty="0"/>
              <a:t>Android Platform </a:t>
            </a:r>
          </a:p>
          <a:p>
            <a:pPr marL="571500" indent="-342900">
              <a:buFontTx/>
              <a:buChar char="-"/>
            </a:pPr>
            <a:r>
              <a:rPr lang="en-US" sz="2000" b="1" i="1" dirty="0"/>
              <a:t>Arithmetic Coding </a:t>
            </a:r>
            <a:r>
              <a:rPr lang="en-US" sz="2000" i="1" dirty="0"/>
              <a:t>Modification to </a:t>
            </a:r>
            <a:r>
              <a:rPr lang="en-US" sz="2000" b="1" i="1" dirty="0"/>
              <a:t>Compress SMS</a:t>
            </a:r>
            <a:r>
              <a:rPr lang="en-US" dirty="0"/>
              <a:t>	</a:t>
            </a:r>
          </a:p>
          <a:p>
            <a:pPr marL="571500" indent="-342900">
              <a:buFontTx/>
              <a:buChar char="-"/>
            </a:pPr>
            <a:r>
              <a:rPr lang="en-US" sz="2200" i="1" dirty="0"/>
              <a:t>A Chaos-based </a:t>
            </a:r>
            <a:r>
              <a:rPr lang="en-US" sz="2200" b="1" i="1" dirty="0"/>
              <a:t>Fragile Watermarking </a:t>
            </a:r>
            <a:r>
              <a:rPr lang="en-US" sz="2200" i="1" dirty="0"/>
              <a:t>Method in Spatial Domain for </a:t>
            </a:r>
            <a:r>
              <a:rPr lang="en-US" sz="2200" b="1" i="1" dirty="0"/>
              <a:t>Image Authentication</a:t>
            </a:r>
          </a:p>
        </p:txBody>
      </p:sp>
    </p:spTree>
    <p:extLst>
      <p:ext uri="{BB962C8B-B14F-4D97-AF65-F5344CB8AC3E}">
        <p14:creationId xmlns:p14="http://schemas.microsoft.com/office/powerpoint/2010/main" val="108279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normAutofit/>
          </a:bodyPr>
          <a:lstStyle/>
          <a:p>
            <a:r>
              <a:rPr lang="en-US" sz="2400" dirty="0" err="1"/>
              <a:t>Gunakan</a:t>
            </a:r>
            <a:r>
              <a:rPr lang="en-US" sz="2400" dirty="0"/>
              <a:t> </a:t>
            </a:r>
            <a:r>
              <a:rPr lang="en-US" sz="2400" dirty="0" err="1"/>
              <a:t>frasa</a:t>
            </a:r>
            <a:r>
              <a:rPr lang="en-US" sz="2400" dirty="0"/>
              <a:t> yang </a:t>
            </a:r>
            <a:r>
              <a:rPr lang="en-US" sz="2400" dirty="0" err="1"/>
              <a:t>menggambarkan</a:t>
            </a:r>
            <a:r>
              <a:rPr lang="en-US" sz="2400" dirty="0"/>
              <a:t> </a:t>
            </a:r>
            <a:r>
              <a:rPr lang="en-US" sz="2400" i="1" dirty="0"/>
              <a:t>distinctive feature </a:t>
            </a:r>
            <a:r>
              <a:rPr lang="en-US" sz="2400" dirty="0" err="1"/>
              <a:t>dari</a:t>
            </a:r>
            <a:r>
              <a:rPr lang="en-US" sz="2400" dirty="0"/>
              <a:t> </a:t>
            </a:r>
            <a:r>
              <a:rPr lang="en-US" sz="2400" dirty="0" err="1"/>
              <a:t>makalah</a:t>
            </a:r>
            <a:r>
              <a:rPr lang="en-US" sz="2400" dirty="0"/>
              <a:t> </a:t>
            </a:r>
            <a:r>
              <a:rPr lang="en-US" sz="2400" dirty="0" err="1"/>
              <a:t>tersebut</a:t>
            </a:r>
            <a:r>
              <a:rPr lang="en-US" sz="2400" dirty="0"/>
              <a:t>, </a:t>
            </a:r>
            <a:r>
              <a:rPr lang="en-US" sz="2400" dirty="0" err="1"/>
              <a:t>dan</a:t>
            </a:r>
            <a:r>
              <a:rPr lang="en-US" sz="2400" dirty="0"/>
              <a:t> </a:t>
            </a:r>
            <a:r>
              <a:rPr lang="en-US" sz="2400" dirty="0" err="1"/>
              <a:t>membedakannya</a:t>
            </a:r>
            <a:r>
              <a:rPr lang="en-US" sz="2400" dirty="0"/>
              <a:t> </a:t>
            </a:r>
            <a:r>
              <a:rPr lang="en-US" sz="2400" dirty="0" err="1"/>
              <a:t>dengan</a:t>
            </a:r>
            <a:r>
              <a:rPr lang="en-US" sz="2400" dirty="0"/>
              <a:t> </a:t>
            </a:r>
            <a:r>
              <a:rPr lang="en-US" sz="2400" dirty="0" err="1"/>
              <a:t>makalah</a:t>
            </a:r>
            <a:r>
              <a:rPr lang="en-US" sz="2400" dirty="0"/>
              <a:t> lain yang </a:t>
            </a:r>
            <a:r>
              <a:rPr lang="en-US" sz="2400" dirty="0" err="1"/>
              <a:t>sejenis</a:t>
            </a:r>
            <a:endParaRPr lang="en-US" sz="2400" dirty="0"/>
          </a:p>
          <a:p>
            <a:pPr marL="0" indent="228600">
              <a:buNone/>
            </a:pPr>
            <a:r>
              <a:rPr lang="en-US" sz="2400" dirty="0" err="1"/>
              <a:t>Contoh</a:t>
            </a:r>
            <a:r>
              <a:rPr lang="en-US" sz="2400" dirty="0"/>
              <a:t>: </a:t>
            </a:r>
          </a:p>
          <a:p>
            <a:pPr indent="0">
              <a:buFontTx/>
              <a:buChar char="-"/>
            </a:pPr>
            <a:r>
              <a:rPr lang="en-US" sz="2000" i="1" dirty="0"/>
              <a:t> Vehicle Detection and Tracking Based on </a:t>
            </a:r>
            <a:r>
              <a:rPr lang="en-US" sz="2000" b="1" i="1" dirty="0"/>
              <a:t>Corner and Lines Adjacent Detection Features</a:t>
            </a:r>
          </a:p>
          <a:p>
            <a:pPr indent="0">
              <a:buFontTx/>
              <a:buChar char="-"/>
            </a:pPr>
            <a:r>
              <a:rPr lang="en-US" sz="2000" b="1" i="1" dirty="0"/>
              <a:t>  </a:t>
            </a:r>
            <a:r>
              <a:rPr lang="en-US" sz="2000" i="1" dirty="0"/>
              <a:t>Road Detection System based on </a:t>
            </a:r>
            <a:r>
              <a:rPr lang="en-US" sz="2000" b="1" i="1" dirty="0"/>
              <a:t>RGB Histogram </a:t>
            </a:r>
            <a:r>
              <a:rPr lang="en-US" sz="2000" b="1" i="1" dirty="0" err="1"/>
              <a:t>Filterization</a:t>
            </a:r>
            <a:r>
              <a:rPr lang="en-US" sz="2000" b="1" i="1" dirty="0"/>
              <a:t> </a:t>
            </a:r>
            <a:r>
              <a:rPr lang="en-US" sz="2000" i="1" dirty="0"/>
              <a:t>and </a:t>
            </a:r>
            <a:r>
              <a:rPr lang="en-US" sz="2000" b="1" i="1" dirty="0"/>
              <a:t>Boundary Classifier</a:t>
            </a:r>
          </a:p>
          <a:p>
            <a:pPr indent="0">
              <a:buFontTx/>
              <a:buChar char="-"/>
            </a:pPr>
            <a:r>
              <a:rPr lang="en-US" sz="2000" b="1" i="1" dirty="0"/>
              <a:t>  </a:t>
            </a:r>
            <a:r>
              <a:rPr lang="en-US" sz="2000" i="1" dirty="0"/>
              <a:t>Full-Text Search on Data with Access Control using </a:t>
            </a:r>
            <a:r>
              <a:rPr lang="en-US" sz="2000" b="1" i="1" dirty="0"/>
              <a:t>Generalized Suffix Tree </a:t>
            </a:r>
          </a:p>
          <a:p>
            <a:pPr indent="0">
              <a:buFontTx/>
              <a:buChar char="-"/>
            </a:pPr>
            <a:r>
              <a:rPr lang="en-US" sz="2000" b="1" i="1" dirty="0"/>
              <a:t>  </a:t>
            </a:r>
            <a:r>
              <a:rPr lang="en-US" sz="2000" i="1" dirty="0"/>
              <a:t>Scenes  Categorization based on </a:t>
            </a:r>
            <a:r>
              <a:rPr lang="en-US" sz="2000" b="1" i="1" dirty="0"/>
              <a:t>Appears Objects Probability  </a:t>
            </a:r>
          </a:p>
          <a:p>
            <a:pPr indent="0">
              <a:buFontTx/>
              <a:buChar char="-"/>
            </a:pPr>
            <a:r>
              <a:rPr lang="en-US" sz="2000" b="1" i="1" dirty="0"/>
              <a:t>  </a:t>
            </a:r>
            <a:r>
              <a:rPr lang="en-US" sz="2000" i="1" dirty="0"/>
              <a:t>A New String Matching Algorithm Based on </a:t>
            </a:r>
            <a:r>
              <a:rPr lang="en-US" sz="2000" b="1" i="1" dirty="0"/>
              <a:t>Logical Indexing </a:t>
            </a:r>
          </a:p>
          <a:p>
            <a:pPr indent="0">
              <a:buFontTx/>
              <a:buChar char="-"/>
            </a:pPr>
            <a:r>
              <a:rPr lang="en-US" sz="2000" b="1" i="1" dirty="0"/>
              <a:t>  </a:t>
            </a:r>
            <a:r>
              <a:rPr lang="en-US" sz="2000" i="1" dirty="0" err="1"/>
              <a:t>IntelligEnSia</a:t>
            </a:r>
            <a:r>
              <a:rPr lang="en-US" sz="2000" i="1" dirty="0"/>
              <a:t> based Electricity Consumption Prediction Analytics using </a:t>
            </a:r>
            <a:r>
              <a:rPr lang="en-US" sz="2000" b="1" i="1" dirty="0"/>
              <a:t>Regression Method </a:t>
            </a:r>
          </a:p>
          <a:p>
            <a:pPr indent="0">
              <a:buFontTx/>
              <a:buChar char="-"/>
            </a:pPr>
            <a:r>
              <a:rPr lang="en-US" sz="2000" b="1" i="1" dirty="0"/>
              <a:t>  </a:t>
            </a:r>
            <a:r>
              <a:rPr lang="en-US" sz="2000" i="1" dirty="0"/>
              <a:t>Dynamic Path Planning for Mobile Robots with </a:t>
            </a:r>
            <a:r>
              <a:rPr lang="en-US" sz="2000" b="1" i="1" dirty="0"/>
              <a:t>Cellular Learning Automata 	</a:t>
            </a:r>
          </a:p>
          <a:p>
            <a:pPr indent="0">
              <a:buFontTx/>
              <a:buChar char="-"/>
            </a:pPr>
            <a:r>
              <a:rPr lang="en-US" sz="2000" b="1" i="1" dirty="0"/>
              <a:t> </a:t>
            </a:r>
            <a:r>
              <a:rPr lang="en-US" sz="2000" i="1" dirty="0"/>
              <a:t>Image Description using </a:t>
            </a:r>
            <a:r>
              <a:rPr lang="en-US" sz="2000" b="1" i="1" dirty="0"/>
              <a:t>Radial Associated Laguerre Moments</a:t>
            </a:r>
            <a:r>
              <a:rPr lang="en-US" sz="2000" i="1" dirty="0"/>
              <a:t>	</a:t>
            </a:r>
          </a:p>
          <a:p>
            <a:pPr marL="347663" indent="-119063">
              <a:buFontTx/>
              <a:buChar char="-"/>
            </a:pPr>
            <a:r>
              <a:rPr lang="en-US" sz="2000" i="1" dirty="0"/>
              <a:t> Hybrid animation model of multi-object in fractal form based on </a:t>
            </a:r>
            <a:r>
              <a:rPr lang="en-US" sz="2000" b="1" i="1" dirty="0"/>
              <a:t>metamorphic interpolation </a:t>
            </a:r>
            <a:r>
              <a:rPr lang="en-US" sz="2000" i="1" dirty="0"/>
              <a:t>and </a:t>
            </a:r>
            <a:r>
              <a:rPr lang="en-US" sz="2000" b="1" i="1" dirty="0"/>
              <a:t>partitioned-random iteration algorithms </a:t>
            </a:r>
          </a:p>
        </p:txBody>
      </p:sp>
    </p:spTree>
    <p:extLst>
      <p:ext uri="{BB962C8B-B14F-4D97-AF65-F5344CB8AC3E}">
        <p14:creationId xmlns:p14="http://schemas.microsoft.com/office/powerpoint/2010/main" val="261304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and Affiliation</a:t>
            </a:r>
          </a:p>
        </p:txBody>
      </p:sp>
      <p:sp>
        <p:nvSpPr>
          <p:cNvPr id="3" name="Content Placeholder 2"/>
          <p:cNvSpPr>
            <a:spLocks noGrp="1"/>
          </p:cNvSpPr>
          <p:nvPr>
            <p:ph idx="1"/>
          </p:nvPr>
        </p:nvSpPr>
        <p:spPr>
          <a:xfrm>
            <a:off x="838200" y="1825625"/>
            <a:ext cx="10515600" cy="4618718"/>
          </a:xfrm>
        </p:spPr>
        <p:txBody>
          <a:bodyPr>
            <a:normAutofit fontScale="85000" lnSpcReduction="20000"/>
          </a:bodyPr>
          <a:lstStyle/>
          <a:p>
            <a:r>
              <a:rPr lang="en-US" dirty="0"/>
              <a:t>Yang </a:t>
            </a:r>
            <a:r>
              <a:rPr lang="en-US" dirty="0" err="1"/>
              <a:t>dimaksud</a:t>
            </a:r>
            <a:r>
              <a:rPr lang="en-US" dirty="0"/>
              <a:t> </a:t>
            </a:r>
            <a:r>
              <a:rPr lang="en-US" dirty="0" err="1"/>
              <a:t>dengan</a:t>
            </a:r>
            <a:r>
              <a:rPr lang="en-US" dirty="0"/>
              <a:t> </a:t>
            </a:r>
            <a:r>
              <a:rPr lang="en-US" b="1" dirty="0" err="1"/>
              <a:t>penulis</a:t>
            </a:r>
            <a:r>
              <a:rPr lang="en-US" dirty="0"/>
              <a:t> </a:t>
            </a:r>
            <a:r>
              <a:rPr lang="en-US" dirty="0" err="1"/>
              <a:t>makalah</a:t>
            </a:r>
            <a:r>
              <a:rPr lang="en-US" dirty="0"/>
              <a:t> </a:t>
            </a:r>
            <a:r>
              <a:rPr lang="en-US" dirty="0" err="1"/>
              <a:t>adalah</a:t>
            </a:r>
            <a:r>
              <a:rPr lang="en-US" dirty="0"/>
              <a:t> orang yang:  </a:t>
            </a:r>
          </a:p>
          <a:p>
            <a:pPr marL="511175" indent="-511175">
              <a:buNone/>
            </a:pPr>
            <a:r>
              <a:rPr lang="en-US" dirty="0"/>
              <a:t>    - </a:t>
            </a:r>
            <a:r>
              <a:rPr lang="en-US" dirty="0" err="1"/>
              <a:t>memiliki</a:t>
            </a:r>
            <a:r>
              <a:rPr lang="en-US" dirty="0"/>
              <a:t> </a:t>
            </a:r>
            <a:r>
              <a:rPr lang="en-US" dirty="0" err="1"/>
              <a:t>kontribusi</a:t>
            </a:r>
            <a:r>
              <a:rPr lang="en-US" dirty="0"/>
              <a:t> </a:t>
            </a:r>
            <a:r>
              <a:rPr lang="en-US" dirty="0" err="1"/>
              <a:t>dalam</a:t>
            </a:r>
            <a:r>
              <a:rPr lang="en-US" dirty="0"/>
              <a:t> </a:t>
            </a:r>
            <a:r>
              <a:rPr lang="en-US" dirty="0" err="1"/>
              <a:t>penelitian</a:t>
            </a:r>
            <a:r>
              <a:rPr lang="en-US" dirty="0"/>
              <a:t> yang </a:t>
            </a:r>
            <a:r>
              <a:rPr lang="en-US" dirty="0" err="1"/>
              <a:t>menghasilkan</a:t>
            </a:r>
            <a:r>
              <a:rPr lang="en-US" dirty="0"/>
              <a:t> </a:t>
            </a:r>
            <a:r>
              <a:rPr lang="en-US" dirty="0" err="1"/>
              <a:t>makalah</a:t>
            </a:r>
            <a:r>
              <a:rPr lang="en-US" dirty="0"/>
              <a:t> </a:t>
            </a:r>
            <a:r>
              <a:rPr lang="en-US" dirty="0" err="1"/>
              <a:t>tersebut</a:t>
            </a:r>
            <a:endParaRPr lang="en-US" dirty="0"/>
          </a:p>
          <a:p>
            <a:pPr marL="511175" indent="-511175">
              <a:buNone/>
            </a:pPr>
            <a:r>
              <a:rPr lang="en-US" dirty="0"/>
              <a:t>    - </a:t>
            </a:r>
            <a:r>
              <a:rPr lang="en-US" dirty="0" err="1"/>
              <a:t>berkontribusi</a:t>
            </a:r>
            <a:r>
              <a:rPr lang="en-US" dirty="0"/>
              <a:t> </a:t>
            </a:r>
            <a:r>
              <a:rPr lang="en-US" dirty="0" err="1"/>
              <a:t>dalam</a:t>
            </a:r>
            <a:r>
              <a:rPr lang="en-US" dirty="0"/>
              <a:t> </a:t>
            </a:r>
            <a:r>
              <a:rPr lang="en-US" dirty="0" err="1"/>
              <a:t>membimbing</a:t>
            </a:r>
            <a:r>
              <a:rPr lang="en-US" dirty="0"/>
              <a:t>, me-review, </a:t>
            </a:r>
            <a:r>
              <a:rPr lang="en-US" dirty="0" err="1"/>
              <a:t>membuat</a:t>
            </a:r>
            <a:r>
              <a:rPr lang="en-US" dirty="0"/>
              <a:t> draft </a:t>
            </a:r>
            <a:r>
              <a:rPr lang="en-US" dirty="0" err="1"/>
              <a:t>makalah</a:t>
            </a:r>
            <a:r>
              <a:rPr lang="en-US" dirty="0"/>
              <a:t>, </a:t>
            </a:r>
            <a:r>
              <a:rPr lang="en-US" dirty="0" err="1"/>
              <a:t>dan</a:t>
            </a:r>
            <a:r>
              <a:rPr lang="en-US" dirty="0"/>
              <a:t> </a:t>
            </a:r>
            <a:r>
              <a:rPr lang="en-US" dirty="0" err="1"/>
              <a:t>merevisi</a:t>
            </a:r>
            <a:r>
              <a:rPr lang="en-US" dirty="0"/>
              <a:t> </a:t>
            </a:r>
            <a:r>
              <a:rPr lang="en-US" dirty="0" err="1"/>
              <a:t>makalah</a:t>
            </a:r>
            <a:endParaRPr lang="en-US" dirty="0"/>
          </a:p>
          <a:p>
            <a:pPr marL="511175" indent="-511175">
              <a:buNone/>
            </a:pPr>
            <a:endParaRPr lang="en-US" dirty="0"/>
          </a:p>
          <a:p>
            <a:r>
              <a:rPr lang="en-US" dirty="0" err="1"/>
              <a:t>Tidak</a:t>
            </a:r>
            <a:r>
              <a:rPr lang="en-US" dirty="0"/>
              <a:t> </a:t>
            </a:r>
            <a:r>
              <a:rPr lang="en-US" dirty="0" err="1"/>
              <a:t>termasuk</a:t>
            </a:r>
            <a:r>
              <a:rPr lang="en-US" dirty="0"/>
              <a:t> </a:t>
            </a:r>
            <a:r>
              <a:rPr lang="en-US" dirty="0" err="1"/>
              <a:t>dalam</a:t>
            </a:r>
            <a:r>
              <a:rPr lang="en-US" dirty="0"/>
              <a:t> </a:t>
            </a:r>
            <a:r>
              <a:rPr lang="en-US" dirty="0" err="1"/>
              <a:t>kategori</a:t>
            </a:r>
            <a:r>
              <a:rPr lang="en-US" dirty="0"/>
              <a:t> </a:t>
            </a:r>
            <a:r>
              <a:rPr lang="en-US" dirty="0" err="1"/>
              <a:t>penulis</a:t>
            </a:r>
            <a:r>
              <a:rPr lang="en-US" dirty="0"/>
              <a:t> </a:t>
            </a:r>
            <a:r>
              <a:rPr lang="en-US" dirty="0" err="1"/>
              <a:t>adalah</a:t>
            </a:r>
            <a:r>
              <a:rPr lang="en-US" dirty="0"/>
              <a:t> orang yang </a:t>
            </a:r>
            <a:r>
              <a:rPr lang="en-US" dirty="0" err="1"/>
              <a:t>membetulkan</a:t>
            </a:r>
            <a:r>
              <a:rPr lang="en-US" dirty="0"/>
              <a:t> </a:t>
            </a:r>
            <a:r>
              <a:rPr lang="en-US" i="1" dirty="0"/>
              <a:t>grammar</a:t>
            </a:r>
            <a:r>
              <a:rPr lang="en-US" dirty="0"/>
              <a:t>, </a:t>
            </a:r>
            <a:r>
              <a:rPr lang="en-US" dirty="0" err="1"/>
              <a:t>ejaan</a:t>
            </a:r>
            <a:r>
              <a:rPr lang="en-US" dirty="0"/>
              <a:t>, </a:t>
            </a:r>
            <a:r>
              <a:rPr lang="en-US" dirty="0" err="1"/>
              <a:t>membantu</a:t>
            </a:r>
            <a:r>
              <a:rPr lang="en-US" dirty="0"/>
              <a:t> </a:t>
            </a:r>
            <a:r>
              <a:rPr lang="en-US" dirty="0" err="1"/>
              <a:t>mengetikkan</a:t>
            </a:r>
            <a:r>
              <a:rPr lang="en-US" dirty="0"/>
              <a:t> </a:t>
            </a:r>
            <a:r>
              <a:rPr lang="en-US" dirty="0" err="1"/>
              <a:t>makalah</a:t>
            </a:r>
            <a:r>
              <a:rPr lang="en-US" dirty="0"/>
              <a:t>, </a:t>
            </a:r>
            <a:r>
              <a:rPr lang="en-US" dirty="0" err="1"/>
              <a:t>dsb</a:t>
            </a:r>
            <a:r>
              <a:rPr lang="en-US" dirty="0"/>
              <a:t>.</a:t>
            </a:r>
          </a:p>
          <a:p>
            <a:endParaRPr lang="en-US" dirty="0"/>
          </a:p>
          <a:p>
            <a:r>
              <a:rPr lang="en-US" dirty="0" err="1"/>
              <a:t>Jika</a:t>
            </a:r>
            <a:r>
              <a:rPr lang="en-US" dirty="0"/>
              <a:t> </a:t>
            </a:r>
            <a:r>
              <a:rPr lang="en-US" dirty="0" err="1"/>
              <a:t>penulis</a:t>
            </a:r>
            <a:r>
              <a:rPr lang="en-US" dirty="0"/>
              <a:t> </a:t>
            </a:r>
            <a:r>
              <a:rPr lang="en-US" dirty="0" err="1"/>
              <a:t>lebih</a:t>
            </a:r>
            <a:r>
              <a:rPr lang="en-US" dirty="0"/>
              <a:t> </a:t>
            </a:r>
            <a:r>
              <a:rPr lang="en-US" dirty="0" err="1"/>
              <a:t>dari</a:t>
            </a:r>
            <a:r>
              <a:rPr lang="en-US" dirty="0"/>
              <a:t> </a:t>
            </a:r>
            <a:r>
              <a:rPr lang="en-US" dirty="0" err="1"/>
              <a:t>satu</a:t>
            </a:r>
            <a:r>
              <a:rPr lang="en-US" dirty="0"/>
              <a:t> orang, </a:t>
            </a:r>
            <a:r>
              <a:rPr lang="en-US" dirty="0" err="1"/>
              <a:t>maka</a:t>
            </a:r>
            <a:r>
              <a:rPr lang="en-US" dirty="0"/>
              <a:t> </a:t>
            </a:r>
            <a:r>
              <a:rPr lang="en-US" dirty="0" err="1"/>
              <a:t>urutan</a:t>
            </a:r>
            <a:r>
              <a:rPr lang="en-US" dirty="0"/>
              <a:t> </a:t>
            </a:r>
            <a:r>
              <a:rPr lang="en-US" dirty="0" err="1"/>
              <a:t>penulis</a:t>
            </a:r>
            <a:r>
              <a:rPr lang="en-US" dirty="0"/>
              <a:t> </a:t>
            </a:r>
            <a:r>
              <a:rPr lang="en-US" dirty="0" err="1"/>
              <a:t>sesuai</a:t>
            </a:r>
            <a:r>
              <a:rPr lang="en-US" dirty="0"/>
              <a:t> </a:t>
            </a:r>
            <a:r>
              <a:rPr lang="en-US" dirty="0" err="1"/>
              <a:t>dengan</a:t>
            </a:r>
            <a:r>
              <a:rPr lang="en-US" dirty="0"/>
              <a:t> </a:t>
            </a:r>
            <a:r>
              <a:rPr lang="en-US" dirty="0" err="1"/>
              <a:t>urutan</a:t>
            </a:r>
            <a:r>
              <a:rPr lang="en-US" dirty="0"/>
              <a:t> </a:t>
            </a:r>
            <a:r>
              <a:rPr lang="en-US" dirty="0" err="1"/>
              <a:t>kontributor</a:t>
            </a:r>
            <a:r>
              <a:rPr lang="en-US" dirty="0"/>
              <a:t> </a:t>
            </a:r>
            <a:r>
              <a:rPr lang="en-US" dirty="0" err="1"/>
              <a:t>dari</a:t>
            </a:r>
            <a:r>
              <a:rPr lang="en-US" dirty="0"/>
              <a:t> yang </a:t>
            </a:r>
            <a:r>
              <a:rPr lang="en-US" i="1" dirty="0"/>
              <a:t>paling </a:t>
            </a:r>
            <a:r>
              <a:rPr lang="en-US" i="1" dirty="0" err="1"/>
              <a:t>utama</a:t>
            </a:r>
            <a:r>
              <a:rPr lang="en-US" i="1" dirty="0"/>
              <a:t> </a:t>
            </a:r>
            <a:r>
              <a:rPr lang="en-US" dirty="0" err="1"/>
              <a:t>hingga</a:t>
            </a:r>
            <a:r>
              <a:rPr lang="en-US" dirty="0"/>
              <a:t> </a:t>
            </a:r>
            <a:r>
              <a:rPr lang="en-US" dirty="0" err="1"/>
              <a:t>kontributor</a:t>
            </a:r>
            <a:r>
              <a:rPr lang="en-US" dirty="0"/>
              <a:t> </a:t>
            </a:r>
            <a:r>
              <a:rPr lang="en-US" dirty="0" err="1"/>
              <a:t>utama</a:t>
            </a:r>
            <a:r>
              <a:rPr lang="en-US" dirty="0"/>
              <a:t>  </a:t>
            </a:r>
          </a:p>
          <a:p>
            <a:endParaRPr lang="en-US" dirty="0"/>
          </a:p>
          <a:p>
            <a:r>
              <a:rPr lang="en-US" dirty="0" err="1"/>
              <a:t>Tidak</a:t>
            </a:r>
            <a:r>
              <a:rPr lang="en-US" dirty="0"/>
              <a:t> </a:t>
            </a:r>
            <a:r>
              <a:rPr lang="en-US" dirty="0" err="1"/>
              <a:t>perlu</a:t>
            </a:r>
            <a:r>
              <a:rPr lang="en-US" dirty="0"/>
              <a:t> </a:t>
            </a:r>
            <a:r>
              <a:rPr lang="en-US" dirty="0" err="1"/>
              <a:t>mencantumkan</a:t>
            </a:r>
            <a:r>
              <a:rPr lang="en-US" dirty="0"/>
              <a:t> </a:t>
            </a:r>
            <a:r>
              <a:rPr lang="en-US" dirty="0" err="1"/>
              <a:t>gelar</a:t>
            </a:r>
            <a:r>
              <a:rPr lang="en-US" dirty="0"/>
              <a:t> (</a:t>
            </a:r>
            <a:r>
              <a:rPr lang="en-US" dirty="0" err="1"/>
              <a:t>Dr</a:t>
            </a:r>
            <a:r>
              <a:rPr lang="en-US" dirty="0"/>
              <a:t>, Prof, </a:t>
            </a:r>
            <a:r>
              <a:rPr lang="en-US" dirty="0" err="1"/>
              <a:t>M.Sc</a:t>
            </a:r>
            <a:r>
              <a:rPr lang="en-US" dirty="0"/>
              <a:t>,. </a:t>
            </a:r>
            <a:r>
              <a:rPr lang="en-US" dirty="0" err="1"/>
              <a:t>M.Kom</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333303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6429"/>
            <a:ext cx="10515600" cy="5360534"/>
          </a:xfrm>
        </p:spPr>
        <p:txBody>
          <a:bodyPr/>
          <a:lstStyle/>
          <a:p>
            <a:r>
              <a:rPr lang="en-US" dirty="0"/>
              <a:t>Di </a:t>
            </a:r>
            <a:r>
              <a:rPr lang="en-US" dirty="0" err="1"/>
              <a:t>dalam</a:t>
            </a:r>
            <a:r>
              <a:rPr lang="en-US" dirty="0"/>
              <a:t> </a:t>
            </a:r>
            <a:r>
              <a:rPr lang="en-US" dirty="0" err="1"/>
              <a:t>bagian</a:t>
            </a:r>
            <a:r>
              <a:rPr lang="en-US" dirty="0"/>
              <a:t> </a:t>
            </a:r>
            <a:r>
              <a:rPr lang="en-US" dirty="0" err="1"/>
              <a:t>ini</a:t>
            </a:r>
            <a:r>
              <a:rPr lang="en-US" dirty="0"/>
              <a:t> </a:t>
            </a:r>
            <a:r>
              <a:rPr lang="en-US" dirty="0" err="1"/>
              <a:t>juga</a:t>
            </a:r>
            <a:r>
              <a:rPr lang="en-US" dirty="0"/>
              <a:t> </a:t>
            </a:r>
            <a:r>
              <a:rPr lang="en-US" dirty="0" err="1"/>
              <a:t>dituliskan</a:t>
            </a:r>
            <a:r>
              <a:rPr lang="en-US" dirty="0"/>
              <a:t> </a:t>
            </a:r>
            <a:r>
              <a:rPr lang="en-US" dirty="0" err="1"/>
              <a:t>afiliasi</a:t>
            </a:r>
            <a:r>
              <a:rPr lang="en-US" dirty="0"/>
              <a:t> (</a:t>
            </a:r>
            <a:r>
              <a:rPr lang="en-US" dirty="0" err="1"/>
              <a:t>institusi</a:t>
            </a:r>
            <a:r>
              <a:rPr lang="en-US" dirty="0"/>
              <a:t> </a:t>
            </a:r>
            <a:r>
              <a:rPr lang="en-US" dirty="0" err="1"/>
              <a:t>penulis</a:t>
            </a:r>
            <a:r>
              <a:rPr lang="en-US" dirty="0"/>
              <a:t>), </a:t>
            </a:r>
            <a:r>
              <a:rPr lang="en-US" dirty="0" err="1"/>
              <a:t>alamat</a:t>
            </a:r>
            <a:r>
              <a:rPr lang="en-US" dirty="0"/>
              <a:t> </a:t>
            </a:r>
            <a:r>
              <a:rPr lang="en-US" dirty="0" err="1"/>
              <a:t>afiliasi</a:t>
            </a:r>
            <a:r>
              <a:rPr lang="en-US" dirty="0"/>
              <a:t>, </a:t>
            </a:r>
            <a:r>
              <a:rPr lang="en-US" dirty="0" err="1"/>
              <a:t>dan</a:t>
            </a:r>
            <a:r>
              <a:rPr lang="en-US" dirty="0"/>
              <a:t> </a:t>
            </a:r>
            <a:r>
              <a:rPr lang="en-US" dirty="0" err="1"/>
              <a:t>alamat</a:t>
            </a:r>
            <a:r>
              <a:rPr lang="en-US" dirty="0"/>
              <a:t> </a:t>
            </a:r>
            <a:r>
              <a:rPr lang="en-US" i="1" dirty="0"/>
              <a:t>e-mail </a:t>
            </a:r>
            <a:r>
              <a:rPr lang="en-US" dirty="0"/>
              <a:t>para </a:t>
            </a:r>
            <a:r>
              <a:rPr lang="en-US" dirty="0" err="1"/>
              <a:t>penulis</a:t>
            </a:r>
            <a:r>
              <a:rPr lang="en-US" dirty="0"/>
              <a:t>.</a:t>
            </a:r>
          </a:p>
        </p:txBody>
      </p:sp>
      <p:pic>
        <p:nvPicPr>
          <p:cNvPr id="4" name="Picture 3"/>
          <p:cNvPicPr>
            <a:picLocks noChangeAspect="1"/>
          </p:cNvPicPr>
          <p:nvPr/>
        </p:nvPicPr>
        <p:blipFill>
          <a:blip r:embed="rId2"/>
          <a:stretch>
            <a:fillRect/>
          </a:stretch>
        </p:blipFill>
        <p:spPr>
          <a:xfrm>
            <a:off x="2022021" y="2147208"/>
            <a:ext cx="6958693" cy="1653859"/>
          </a:xfrm>
          <a:prstGeom prst="rect">
            <a:avLst/>
          </a:prstGeom>
        </p:spPr>
      </p:pic>
      <p:pic>
        <p:nvPicPr>
          <p:cNvPr id="5" name="Picture 4"/>
          <p:cNvPicPr>
            <a:picLocks noChangeAspect="1"/>
          </p:cNvPicPr>
          <p:nvPr/>
        </p:nvPicPr>
        <p:blipFill>
          <a:blip r:embed="rId3"/>
          <a:stretch>
            <a:fillRect/>
          </a:stretch>
        </p:blipFill>
        <p:spPr>
          <a:xfrm>
            <a:off x="2373765" y="4523468"/>
            <a:ext cx="6255203" cy="1653495"/>
          </a:xfrm>
          <a:prstGeom prst="rect">
            <a:avLst/>
          </a:prstGeom>
        </p:spPr>
      </p:pic>
    </p:spTree>
    <p:extLst>
      <p:ext uri="{BB962C8B-B14F-4D97-AF65-F5344CB8AC3E}">
        <p14:creationId xmlns:p14="http://schemas.microsoft.com/office/powerpoint/2010/main" val="58121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lstStyle/>
          <a:p>
            <a:r>
              <a:rPr lang="en-US" dirty="0" err="1"/>
              <a:t>Biografi</a:t>
            </a:r>
            <a:r>
              <a:rPr lang="en-US" dirty="0"/>
              <a:t> </a:t>
            </a:r>
            <a:r>
              <a:rPr lang="en-US" dirty="0" err="1"/>
              <a:t>penulis</a:t>
            </a:r>
            <a:r>
              <a:rPr lang="en-US" dirty="0"/>
              <a:t> </a:t>
            </a:r>
            <a:r>
              <a:rPr lang="en-US" dirty="0" err="1"/>
              <a:t>sering</a:t>
            </a:r>
            <a:r>
              <a:rPr lang="en-US" dirty="0"/>
              <a:t> </a:t>
            </a:r>
            <a:r>
              <a:rPr lang="en-US" dirty="0" err="1"/>
              <a:t>juga</a:t>
            </a:r>
            <a:r>
              <a:rPr lang="en-US" dirty="0"/>
              <a:t> </a:t>
            </a:r>
            <a:r>
              <a:rPr lang="en-US" dirty="0" err="1"/>
              <a:t>disediakan</a:t>
            </a:r>
            <a:r>
              <a:rPr lang="en-US" dirty="0"/>
              <a:t> </a:t>
            </a:r>
            <a:r>
              <a:rPr lang="en-US" dirty="0" err="1"/>
              <a:t>tempatnya</a:t>
            </a:r>
            <a:r>
              <a:rPr lang="en-US" dirty="0"/>
              <a:t> </a:t>
            </a:r>
            <a:r>
              <a:rPr lang="en-US" dirty="0" err="1"/>
              <a:t>pada</a:t>
            </a:r>
            <a:r>
              <a:rPr lang="en-US" dirty="0"/>
              <a:t> </a:t>
            </a:r>
            <a:r>
              <a:rPr lang="en-US" dirty="0" err="1"/>
              <a:t>bagian</a:t>
            </a:r>
            <a:r>
              <a:rPr lang="en-US" dirty="0"/>
              <a:t> </a:t>
            </a:r>
            <a:r>
              <a:rPr lang="en-US" dirty="0" err="1"/>
              <a:t>akhir</a:t>
            </a:r>
            <a:r>
              <a:rPr lang="en-US" dirty="0"/>
              <a:t> </a:t>
            </a:r>
            <a:r>
              <a:rPr lang="en-US" dirty="0" err="1"/>
              <a:t>jurnal</a:t>
            </a:r>
            <a:r>
              <a:rPr lang="en-US" dirty="0"/>
              <a:t>.</a:t>
            </a:r>
          </a:p>
        </p:txBody>
      </p:sp>
      <p:pic>
        <p:nvPicPr>
          <p:cNvPr id="4" name="Picture 3"/>
          <p:cNvPicPr>
            <a:picLocks noChangeAspect="1"/>
          </p:cNvPicPr>
          <p:nvPr/>
        </p:nvPicPr>
        <p:blipFill>
          <a:blip r:embed="rId2"/>
          <a:stretch>
            <a:fillRect/>
          </a:stretch>
        </p:blipFill>
        <p:spPr>
          <a:xfrm>
            <a:off x="2471056" y="2041752"/>
            <a:ext cx="7217823" cy="4135211"/>
          </a:xfrm>
          <a:prstGeom prst="rect">
            <a:avLst/>
          </a:prstGeom>
        </p:spPr>
      </p:pic>
    </p:spTree>
    <p:extLst>
      <p:ext uri="{BB962C8B-B14F-4D97-AF65-F5344CB8AC3E}">
        <p14:creationId xmlns:p14="http://schemas.microsoft.com/office/powerpoint/2010/main" val="293738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2182</Words>
  <Application>Microsoft Office PowerPoint</Application>
  <PresentationFormat>Widescreen</PresentationFormat>
  <Paragraphs>174</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Teknik Penulisan Karya Tulis Ilmiah</vt:lpstr>
      <vt:lpstr>Struktur Karya Tulis Ilmiah</vt:lpstr>
      <vt:lpstr>PowerPoint Presentation</vt:lpstr>
      <vt:lpstr>Title </vt:lpstr>
      <vt:lpstr>PowerPoint Presentation</vt:lpstr>
      <vt:lpstr>PowerPoint Presentation</vt:lpstr>
      <vt:lpstr>Author and Affiliation</vt:lpstr>
      <vt:lpstr>PowerPoint Presentation</vt:lpstr>
      <vt:lpstr>PowerPoint Presentation</vt:lpstr>
      <vt:lpstr>Abstract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Study</vt:lpstr>
      <vt:lpstr>PowerPoint Presentation</vt:lpstr>
      <vt:lpstr>PowerPoint Presentation</vt:lpstr>
      <vt:lpstr>PowerPoint Presentation</vt:lpstr>
      <vt:lpstr>Methods</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Acknowledgment</vt:lpstr>
      <vt:lpstr>PowerPoint Presentation</vt:lpstr>
      <vt:lpstr>References</vt:lpstr>
      <vt:lpstr>PowerPoint Presentation</vt:lpstr>
      <vt:lpstr>Daftar Pustaka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 Menulis Makalah Ilmiah</dc:title>
  <dc:creator>rinaldi-irk</dc:creator>
  <cp:lastModifiedBy>Rinaldi Munir</cp:lastModifiedBy>
  <cp:revision>59</cp:revision>
  <dcterms:created xsi:type="dcterms:W3CDTF">2016-12-13T09:27:26Z</dcterms:created>
  <dcterms:modified xsi:type="dcterms:W3CDTF">2020-07-25T01:09:39Z</dcterms:modified>
</cp:coreProperties>
</file>