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401" r:id="rId56"/>
    <p:sldId id="405" r:id="rId57"/>
    <p:sldId id="493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CE867D2-9E33-4F50-9DEC-5006F1F70D90}">
          <p14:sldIdLst>
            <p14:sldId id="256"/>
            <p14:sldId id="257"/>
            <p14:sldId id="258"/>
          </p14:sldIdLst>
        </p14:section>
        <p14:section name="Introduction and Basic Syntax" id="{6D5F0918-779A-40E3-85A6-6AA48ADED0A1}">
          <p14:sldIdLst>
            <p14:sldId id="259"/>
            <p14:sldId id="260"/>
            <p14:sldId id="261"/>
            <p14:sldId id="262"/>
            <p14:sldId id="263"/>
          </p14:sldIdLst>
        </p14:section>
        <p14:section name="I/O" id="{E162DD4B-EECB-4F08-8422-FE94B3528B3C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Comparison Operators" id="{867A8DA8-57BE-4A01-A92E-BF197BA4E08C}">
          <p14:sldIdLst>
            <p14:sldId id="273"/>
            <p14:sldId id="274"/>
            <p14:sldId id="275"/>
          </p14:sldIdLst>
        </p14:section>
        <p14:section name="If / Else Statements" id="{4B4B90BD-BBF4-494D-A048-D7CA981ECF54}">
          <p14:sldIdLst>
            <p14:sldId id="276"/>
            <p14:sldId id="277"/>
            <p14:sldId id="278"/>
            <p14:sldId id="279"/>
            <p14:sldId id="280"/>
          </p14:sldIdLst>
        </p14:section>
        <p14:section name="Switch Statements" id="{C871F2C3-CAAF-4C9F-B52C-0131F4CEC75A}">
          <p14:sldIdLst>
            <p14:sldId id="281"/>
            <p14:sldId id="282"/>
            <p14:sldId id="283"/>
            <p14:sldId id="284"/>
          </p14:sldIdLst>
        </p14:section>
        <p14:section name="Logical Operators" id="{B5752330-74B3-4FC1-A9C3-B45286C5BD47}">
          <p14:sldIdLst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Loops" id="{729D0679-D6C4-4F52-A242-5AACF045ED8C}">
          <p14:sldIdLst>
            <p14:sldId id="291"/>
            <p14:sldId id="292"/>
          </p14:sldIdLst>
        </p14:section>
        <p14:section name="For Loops" id="{F79DB02D-9743-438E-A4AB-5B940C9F1C84}">
          <p14:sldIdLst>
            <p14:sldId id="293"/>
            <p14:sldId id="294"/>
            <p14:sldId id="295"/>
            <p14:sldId id="296"/>
            <p14:sldId id="297"/>
          </p14:sldIdLst>
        </p14:section>
        <p14:section name="While Loops" id="{7A0C57AE-2B15-4494-8123-31AE35AEFC14}">
          <p14:sldIdLst>
            <p14:sldId id="298"/>
            <p14:sldId id="299"/>
            <p14:sldId id="300"/>
          </p14:sldIdLst>
        </p14:section>
        <p14:section name="Do-While Loops" id="{4653735C-9758-4578-A82B-5AAF00703CD1}">
          <p14:sldIdLst>
            <p14:sldId id="301"/>
            <p14:sldId id="302"/>
            <p14:sldId id="303"/>
          </p14:sldIdLst>
        </p14:section>
        <p14:section name="Debugging" id="{CCDC5927-9FD4-4560-BFA3-E74D97D5E2B8}">
          <p14:sldIdLst>
            <p14:sldId id="304"/>
            <p14:sldId id="305"/>
            <p14:sldId id="306"/>
            <p14:sldId id="307"/>
            <p14:sldId id="308"/>
          </p14:sldIdLst>
        </p14:section>
        <p14:section name="Conclusion" id="{F4FDD092-8954-4F3F-B705-C81B055D26B4}">
          <p14:sldIdLst>
            <p14:sldId id="309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7" d="100"/>
          <a:sy n="87" d="100"/>
        </p:scale>
        <p:origin x="571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350468-0F5A-4F2D-9F78-235EE2789F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3362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6B33B0A-8033-4204-A53F-2F7B3D5F31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1087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7CC735E-B9B7-49E9-8A91-18F153D492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7562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24BBE8B-636A-4940-9B41-1ACA4C7147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51141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97891A2-C05E-4F33-B60C-EDAC382519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97327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5C770C5-EFC1-48E3-839C-869635CFE3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111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76319E3-CACA-4C71-90F6-0B4C617907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9912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2AD992-0215-47A8-A304-F59A557678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7911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8DEC159-A005-435F-B9A9-05C75AD0C8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07540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9D8CF3-08B6-4E2D-A8A8-349F6BF130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644751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2A3726E-A36F-41B0-AE96-1470AC820F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036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5F91B41-A2A3-41C9-9EFF-73F1BE5F26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470761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55078A7-7820-4A64-958A-416394B98B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4835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29F4A0E-EE16-4F55-950A-68790C9578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3063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21DA47F-6E60-4517-9F5B-908C626354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4115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1183BB8-2C60-43DA-AE1C-7DCA3E6A0D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9399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C2D62E3-EC80-4EC9-84AB-DE5B104A87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6803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BF7F4CF-0865-421A-84F1-25E0FA6C7C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1374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EAD8A9B-C30C-4CC4-BE01-E1278E67FF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56127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0F7A038-AC4C-412C-8B54-3790B28A46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5238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88/Intro-and-Basic-Syntax-Lab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judge.softuni.bg/Contests/1188/Intro-and-Basic-Syntax-Lab" TargetMode="Externa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178879"/>
            <a:ext cx="10962447" cy="1225140"/>
          </a:xfrm>
        </p:spPr>
        <p:txBody>
          <a:bodyPr>
            <a:normAutofit/>
          </a:bodyPr>
          <a:lstStyle/>
          <a:p>
            <a:r>
              <a:rPr lang="en-US" dirty="0"/>
              <a:t>Basic Syntax , I/O, Conditions, Loops and Debugging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1" y="254857"/>
            <a:ext cx="11097320" cy="882654"/>
          </a:xfrm>
        </p:spPr>
        <p:txBody>
          <a:bodyPr>
            <a:normAutofit/>
          </a:bodyPr>
          <a:lstStyle/>
          <a:p>
            <a:r>
              <a:rPr lang="en-US" dirty="0"/>
              <a:t>C#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62341" y="4868429"/>
            <a:ext cx="3137440" cy="506796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329D80-EC3F-4C59-903D-A55EE0F8B6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996893" y="1957645"/>
            <a:ext cx="4198214" cy="33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6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77670" y="1108911"/>
            <a:ext cx="10321675" cy="5546589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read/write</a:t>
            </a:r>
            <a:r>
              <a:rPr lang="en-US" dirty="0"/>
              <a:t> on the console, using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Console</a:t>
            </a:r>
            <a:r>
              <a:rPr lang="en-US" dirty="0"/>
              <a:t> class</a:t>
            </a:r>
          </a:p>
          <a:p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dirty="0"/>
              <a:t> namespace to access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System.Console</a:t>
            </a:r>
            <a:r>
              <a:rPr lang="en-US" dirty="0"/>
              <a:t> class</a:t>
            </a:r>
          </a:p>
          <a:p>
            <a:endParaRPr lang="en-US" dirty="0"/>
          </a:p>
          <a:p>
            <a:r>
              <a:rPr lang="en-US" dirty="0"/>
              <a:t>Reading input from the console using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4600" y="3581400"/>
            <a:ext cx="2819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using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System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4600" y="5719917"/>
            <a:ext cx="65532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string name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Console.ReadLine()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480984" y="4897109"/>
            <a:ext cx="3084004" cy="769074"/>
          </a:xfrm>
          <a:prstGeom prst="wedgeRoundRectCallout">
            <a:avLst>
              <a:gd name="adj1" fmla="val -54343"/>
              <a:gd name="adj2" fmla="val 444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Returns </a:t>
            </a:r>
            <a:r>
              <a:rPr lang="en-US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bg-BG" sz="27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F4BAA62-47F2-4C6F-9ED8-703958F5D3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Input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Console.ReadLine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Convert the string to number by </a:t>
            </a:r>
            <a:r>
              <a:rPr lang="en-US" b="1" dirty="0">
                <a:solidFill>
                  <a:schemeClr val="bg1"/>
                </a:solidFill>
              </a:rPr>
              <a:t>parsing</a:t>
            </a:r>
            <a:r>
              <a:rPr lang="en-US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57401" y="2743200"/>
            <a:ext cx="9604837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700" b="1" noProof="1">
                <a:latin typeface="Consolas" pitchFamily="49" charset="0"/>
              </a:rPr>
              <a:t> name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700" b="1" noProof="1">
                <a:latin typeface="Consolas" pitchFamily="49" charset="0"/>
              </a:rPr>
              <a:t> age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int.Parse(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salary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700" b="1" noProof="1">
                <a:latin typeface="Consolas" pitchFamily="49" charset="0"/>
              </a:rPr>
              <a:t> isHungry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bool.Parse(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BD9ABD1-A304-4F44-8868-E0E7EE66958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5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to the console,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Console</a:t>
            </a:r>
            <a:r>
              <a:rPr lang="en-US" dirty="0"/>
              <a:t> class</a:t>
            </a:r>
          </a:p>
          <a:p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dirty="0"/>
              <a:t> namespace to access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System.Console</a:t>
            </a:r>
            <a:r>
              <a:rPr lang="en-US" dirty="0"/>
              <a:t> class</a:t>
            </a:r>
          </a:p>
          <a:p>
            <a:r>
              <a:rPr lang="en-US" dirty="0"/>
              <a:t>Writing output on the console: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Console.Write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Console.WriteLine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01000" y="4689000"/>
            <a:ext cx="5105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Console.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Write(</a:t>
            </a:r>
            <a:r>
              <a:rPr lang="en-US" sz="2400" b="1" noProof="1">
                <a:latin typeface="Consolas" pitchFamily="49" charset="0"/>
              </a:rPr>
              <a:t>"Hi,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Console.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WriteLine(</a:t>
            </a:r>
            <a:r>
              <a:rPr lang="en-US" sz="2400" b="1" noProof="1">
                <a:latin typeface="Consolas" pitchFamily="49" charset="0"/>
              </a:rPr>
              <a:t>"John!"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Hi, John!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0F380FA-F0DB-49EA-9EAB-B9EDA848B8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47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placeholders</a:t>
            </a:r>
            <a:r>
              <a:rPr lang="en-US" dirty="0"/>
              <a:t> to print on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85800" y="2618054"/>
            <a:ext cx="10114054" cy="2404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string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/>
              <a:t> = "George";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int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/>
              <a:t>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Console.WriteLine("Name: </a:t>
            </a:r>
            <a:r>
              <a:rPr lang="en-US" sz="2700" dirty="0">
                <a:solidFill>
                  <a:schemeClr val="bg1"/>
                </a:solidFill>
              </a:rPr>
              <a:t>{0}</a:t>
            </a:r>
            <a:r>
              <a:rPr lang="en-US" sz="2700" dirty="0"/>
              <a:t>, Age: </a:t>
            </a:r>
            <a:r>
              <a:rPr lang="en-US" sz="2700" dirty="0">
                <a:solidFill>
                  <a:schemeClr val="bg1"/>
                </a:solidFill>
              </a:rPr>
              <a:t>{1}</a:t>
            </a:r>
            <a:r>
              <a:rPr lang="en-US" sz="2700" dirty="0"/>
              <a:t>",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/>
              <a:t>,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>
                <a:solidFill>
                  <a:schemeClr val="accent2"/>
                </a:solidFill>
              </a:rPr>
              <a:t>// Name: George, Age: 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Placeholders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34000" y="2475530"/>
            <a:ext cx="3469196" cy="1084220"/>
          </a:xfrm>
          <a:prstGeom prst="wedgeRoundRectCallout">
            <a:avLst>
              <a:gd name="adj1" fmla="val -32568"/>
              <a:gd name="adj2" fmla="val 752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{0}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corresponds to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239000" y="4630434"/>
            <a:ext cx="3469196" cy="1084220"/>
          </a:xfrm>
          <a:prstGeom prst="wedgeRoundRectCallout">
            <a:avLst>
              <a:gd name="adj1" fmla="val -36520"/>
              <a:gd name="adj2" fmla="val -631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{1}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corresponds to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1DFCD37-DA81-4457-8706-A1E4670096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6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 – format number to certain digits with leading zeros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dirty="0"/>
              <a:t> – format floating point number with certain digits after the</a:t>
            </a:r>
            <a:br>
              <a:rPr lang="en-US" dirty="0"/>
            </a:br>
            <a:r>
              <a:rPr lang="en-US" dirty="0"/>
              <a:t>decimal point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3788938"/>
            <a:ext cx="9396974" cy="2404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double grade = 5.5334;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int</a:t>
            </a:r>
            <a:r>
              <a:rPr lang="en-US" sz="2700" dirty="0"/>
              <a:t> percentage = 55;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Console.WriteLine</a:t>
            </a:r>
            <a:r>
              <a:rPr lang="en-US" sz="2700" dirty="0"/>
              <a:t>("</a:t>
            </a:r>
            <a:r>
              <a:rPr lang="en-US" sz="2700" dirty="0">
                <a:solidFill>
                  <a:schemeClr val="bg1"/>
                </a:solidFill>
              </a:rPr>
              <a:t>{0:F2}</a:t>
            </a:r>
            <a:r>
              <a:rPr lang="en-US" sz="2700" dirty="0"/>
              <a:t>", grade);      </a:t>
            </a:r>
            <a:r>
              <a:rPr lang="en-US" sz="2700" i="1" dirty="0">
                <a:solidFill>
                  <a:schemeClr val="accent2"/>
                </a:solidFill>
              </a:rPr>
              <a:t>// 5.53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Console.WriteLine</a:t>
            </a:r>
            <a:r>
              <a:rPr lang="en-US" sz="2700" dirty="0"/>
              <a:t>("</a:t>
            </a:r>
            <a:r>
              <a:rPr lang="en-US" sz="2700" dirty="0">
                <a:solidFill>
                  <a:schemeClr val="bg1"/>
                </a:solidFill>
              </a:rPr>
              <a:t>{0:D3}</a:t>
            </a:r>
            <a:r>
              <a:rPr lang="en-US" sz="2700" dirty="0"/>
              <a:t>", percentage); </a:t>
            </a:r>
            <a:r>
              <a:rPr lang="en-US" sz="2700" i="1" dirty="0">
                <a:solidFill>
                  <a:schemeClr val="accent2"/>
                </a:solidFill>
              </a:rPr>
              <a:t>// 055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Numbers in Placeholders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37159E5-DFE6-4204-AB82-77A8862901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6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string interpolation to print on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667000"/>
            <a:ext cx="9296400" cy="29950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string name = "George";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int age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7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Console.WriteLine(</a:t>
            </a:r>
            <a:r>
              <a:rPr lang="en-US" sz="2700" dirty="0">
                <a:solidFill>
                  <a:schemeClr val="bg1"/>
                </a:solidFill>
              </a:rPr>
              <a:t>$</a:t>
            </a:r>
            <a:r>
              <a:rPr lang="en-US" sz="2700" dirty="0"/>
              <a:t>"Name: </a:t>
            </a:r>
            <a:r>
              <a:rPr lang="en-US" sz="2700" dirty="0">
                <a:solidFill>
                  <a:schemeClr val="bg1"/>
                </a:solidFill>
              </a:rPr>
              <a:t>{name}</a:t>
            </a:r>
            <a:r>
              <a:rPr lang="en-US" sz="2700" dirty="0"/>
              <a:t>, Age: </a:t>
            </a:r>
            <a:r>
              <a:rPr lang="en-US" sz="2700" dirty="0">
                <a:solidFill>
                  <a:schemeClr val="bg1"/>
                </a:solidFill>
              </a:rPr>
              <a:t>{age}</a:t>
            </a:r>
            <a:r>
              <a:rPr lang="en-US" sz="2700" dirty="0"/>
              <a:t>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>
                <a:solidFill>
                  <a:schemeClr val="accent2"/>
                </a:solidFill>
              </a:rPr>
              <a:t>//Name: George, Age 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String Interpolation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00600" y="3200401"/>
            <a:ext cx="3657600" cy="1226959"/>
          </a:xfrm>
          <a:prstGeom prst="wedgeRoundRectCallout">
            <a:avLst>
              <a:gd name="adj1" fmla="val -58932"/>
              <a:gd name="adj2" fmla="val 431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Put </a:t>
            </a:r>
            <a:r>
              <a:rPr lang="en-US" sz="2700" b="1" dirty="0">
                <a:solidFill>
                  <a:schemeClr val="bg1"/>
                </a:solidFill>
              </a:rPr>
              <a:t>$</a:t>
            </a:r>
            <a:r>
              <a:rPr lang="en-US" sz="2700" b="1" dirty="0">
                <a:solidFill>
                  <a:srgbClr val="FFFFFF"/>
                </a:solidFill>
              </a:rPr>
              <a:t> in front of the string to use </a:t>
            </a:r>
            <a:r>
              <a:rPr lang="en-US" sz="2700" b="1" dirty="0">
                <a:solidFill>
                  <a:schemeClr val="bg1"/>
                </a:solidFill>
              </a:rPr>
              <a:t>string interpolation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41AB897-9A52-4F1D-AE65-CC763E6A98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8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F5143B-7A5C-48D2-813A-92D668262F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will be given 3 input lines:</a:t>
            </a:r>
          </a:p>
          <a:p>
            <a:pPr lvl="1"/>
            <a:r>
              <a:rPr lang="en-GB" dirty="0"/>
              <a:t>Student Name, Age and Average Grade</a:t>
            </a:r>
          </a:p>
          <a:p>
            <a:r>
              <a:rPr lang="en-GB" dirty="0"/>
              <a:t>Print the input in the following format:</a:t>
            </a:r>
          </a:p>
          <a:p>
            <a:pPr lvl="1"/>
            <a:r>
              <a:rPr lang="en-GB" dirty="0"/>
              <a:t>"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Name: {name}, Age: {age}, Grade: {grade}</a:t>
            </a:r>
            <a:r>
              <a:rPr lang="en-GB" dirty="0"/>
              <a:t>"</a:t>
            </a:r>
          </a:p>
          <a:p>
            <a:pPr lvl="1"/>
            <a:r>
              <a:rPr lang="en-GB" dirty="0"/>
              <a:t>Format the grade to 2 decimal places</a:t>
            </a:r>
          </a:p>
          <a:p>
            <a:pPr lvl="1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AA8ED-642A-4FFF-90C4-D858823D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Student Information</a:t>
            </a:r>
          </a:p>
        </p:txBody>
      </p:sp>
      <p:sp>
        <p:nvSpPr>
          <p:cNvPr id="9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2590800" y="5217571"/>
            <a:ext cx="5597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50" y="4724401"/>
            <a:ext cx="103431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John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5.40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155286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Name: John, Age: 15, Grade: 5.40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CCFEA-219A-4AA1-B2D5-4C0A613B788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6A069F99-3BAD-4F3E-A82D-7188546BC3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354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1F410B-7A1D-4B78-8A6A-E8834734E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420" y="1371601"/>
            <a:ext cx="1133958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name = </a:t>
            </a:r>
            <a:r>
              <a:rPr lang="en-US" dirty="0" err="1">
                <a:solidFill>
                  <a:schemeClr val="bg1"/>
                </a:solidFill>
              </a:rPr>
              <a:t>Console.ReadLine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age = </a:t>
            </a:r>
            <a:r>
              <a:rPr lang="en-US" dirty="0" err="1">
                <a:solidFill>
                  <a:schemeClr val="bg1"/>
                </a:solidFill>
              </a:rPr>
              <a:t>int.Parse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double grade = </a:t>
            </a:r>
            <a:r>
              <a:rPr lang="en-US" dirty="0" err="1">
                <a:solidFill>
                  <a:schemeClr val="bg1"/>
                </a:solidFill>
              </a:rPr>
              <a:t>double.Parse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"Name: </a:t>
            </a:r>
            <a:r>
              <a:rPr lang="en-US" dirty="0">
                <a:solidFill>
                  <a:schemeClr val="bg1"/>
                </a:solidFill>
              </a:rPr>
              <a:t>{name}</a:t>
            </a:r>
            <a:r>
              <a:rPr lang="en-US" dirty="0">
                <a:solidFill>
                  <a:schemeClr val="tx1"/>
                </a:solidFill>
              </a:rPr>
              <a:t>, Age: </a:t>
            </a:r>
            <a:r>
              <a:rPr lang="en-US" dirty="0">
                <a:solidFill>
                  <a:schemeClr val="bg1"/>
                </a:solidFill>
              </a:rPr>
              <a:t>{age}</a:t>
            </a:r>
            <a:r>
              <a:rPr lang="en-US" dirty="0">
                <a:solidFill>
                  <a:schemeClr val="tx1"/>
                </a:solidFill>
              </a:rPr>
              <a:t>, Grade: </a:t>
            </a:r>
            <a:r>
              <a:rPr lang="en-US" dirty="0">
                <a:solidFill>
                  <a:schemeClr val="bg1"/>
                </a:solidFill>
              </a:rPr>
              <a:t>{grade:f2}</a:t>
            </a:r>
            <a:r>
              <a:rPr lang="en-US" dirty="0">
                <a:solidFill>
                  <a:schemeClr val="tx1"/>
                </a:solidFill>
              </a:rPr>
              <a:t>");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BDC69-E570-462F-80FF-F36CB16A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DBF2C-62DF-42FF-9D32-A11DD00FE697}"/>
              </a:ext>
            </a:extLst>
          </p:cNvPr>
          <p:cNvSpPr/>
          <p:nvPr/>
        </p:nvSpPr>
        <p:spPr bwMode="auto">
          <a:xfrm>
            <a:off x="4267200" y="4800600"/>
            <a:ext cx="5805420" cy="762000"/>
          </a:xfrm>
          <a:prstGeom prst="rect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Name: John, Age: 15, Grade: 5.40</a:t>
            </a: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4B3AF833-DDDC-4CCD-8A46-B19E6B048046}"/>
              </a:ext>
            </a:extLst>
          </p:cNvPr>
          <p:cNvSpPr/>
          <p:nvPr/>
        </p:nvSpPr>
        <p:spPr bwMode="auto">
          <a:xfrm rot="5400000">
            <a:off x="2846877" y="4365748"/>
            <a:ext cx="1169377" cy="1071929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36CA2-A1E2-4826-AD71-5B1ED3491E1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3AF3328-BD9D-44EE-AD7F-3FACF7651B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1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276649D-8680-48E5-A51F-1A65D03744AC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BB6862-B438-4CF5-B1EC-2F73BD6FD3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Comparison Operators</a:t>
            </a:r>
          </a:p>
        </p:txBody>
      </p:sp>
    </p:spTree>
    <p:extLst>
      <p:ext uri="{BB962C8B-B14F-4D97-AF65-F5344CB8AC3E}">
        <p14:creationId xmlns:p14="http://schemas.microsoft.com/office/powerpoint/2010/main" val="329734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  <a:endParaRPr lang="en-US" dirty="0"/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E6F43DC3-F2E2-41B1-B9BC-A0E8A655D72D}"/>
              </a:ext>
            </a:extLst>
          </p:cNvPr>
          <p:cNvGraphicFramePr>
            <a:graphicFrameLocks/>
          </p:cNvGraphicFramePr>
          <p:nvPr/>
        </p:nvGraphicFramePr>
        <p:xfrm>
          <a:off x="1981200" y="1600200"/>
          <a:ext cx="8229600" cy="4319016"/>
        </p:xfrm>
        <a:graphic>
          <a:graphicData uri="http://schemas.openxmlformats.org/drawingml/2006/table">
            <a:tbl>
              <a:tblPr/>
              <a:tblGrid>
                <a:gridCol w="4911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7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7D5D1EC1-F246-44DE-B280-0B4F2AC1C9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614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GB" sz="3400" dirty="0"/>
              <a:t>Introduction and Basic Syntax </a:t>
            </a:r>
          </a:p>
          <a:p>
            <a:r>
              <a:rPr lang="en-GB" sz="3400" dirty="0"/>
              <a:t>Input / Output</a:t>
            </a:r>
          </a:p>
          <a:p>
            <a:r>
              <a:rPr lang="en-GB" sz="3400" dirty="0"/>
              <a:t>Comparison operators</a:t>
            </a:r>
          </a:p>
          <a:p>
            <a:r>
              <a:rPr lang="en-GB" sz="3400" dirty="0"/>
              <a:t>The if-else /</a:t>
            </a:r>
            <a:r>
              <a:rPr lang="en-US" sz="3400" dirty="0"/>
              <a:t> Switch-Case Statement</a:t>
            </a:r>
          </a:p>
          <a:p>
            <a:r>
              <a:rPr lang="en-GB" sz="3400" dirty="0"/>
              <a:t>Logical Operators</a:t>
            </a:r>
            <a:endParaRPr lang="en-US" sz="3400" dirty="0"/>
          </a:p>
          <a:p>
            <a:r>
              <a:rPr lang="en-GB" sz="3400" dirty="0"/>
              <a:t>Loops</a:t>
            </a:r>
          </a:p>
          <a:p>
            <a:r>
              <a:rPr lang="en-GB" sz="3400" dirty="0"/>
              <a:t>Debugging</a:t>
            </a:r>
            <a:r>
              <a:rPr lang="en-US" sz="3400" dirty="0"/>
              <a:t> and Troubleshooting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9FBED4E-8097-4C38-9194-84DB7B9FFF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674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Values can be compared: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Numbers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2AF9948-41DF-460D-8A8D-6533FF6317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6400" y="1951051"/>
            <a:ext cx="8534400" cy="452307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int</a:t>
            </a:r>
            <a:r>
              <a:rPr lang="en-US" sz="2400" dirty="0"/>
              <a:t> a = 5;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int</a:t>
            </a:r>
            <a:r>
              <a:rPr lang="en-US" sz="2400" dirty="0"/>
              <a:t> b = 10;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/>
              <a:t> b);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/>
              <a:t> 0);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/>
              <a:t> 100); 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/>
              <a:t> a);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&lt;=</a:t>
            </a:r>
            <a:r>
              <a:rPr lang="en-US" sz="2400" dirty="0"/>
              <a:t> 5);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(b </a:t>
            </a:r>
            <a:r>
              <a:rPr lang="en-US" sz="2400" dirty="0">
                <a:solidFill>
                  <a:schemeClr val="bg1"/>
                </a:solidFill>
              </a:rPr>
              <a:t>==</a:t>
            </a:r>
            <a:r>
              <a:rPr lang="en-US" sz="2400" dirty="0"/>
              <a:t> 2 * a);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AB0C3-D674-49FB-A822-76681A33DD96}"/>
              </a:ext>
            </a:extLst>
          </p:cNvPr>
          <p:cNvSpPr txBox="1"/>
          <p:nvPr/>
        </p:nvSpPr>
        <p:spPr>
          <a:xfrm>
            <a:off x="7391400" y="3122181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94115-5ACD-4A41-B456-77BA8BFD8E44}"/>
              </a:ext>
            </a:extLst>
          </p:cNvPr>
          <p:cNvSpPr txBox="1"/>
          <p:nvPr/>
        </p:nvSpPr>
        <p:spPr>
          <a:xfrm>
            <a:off x="7391400" y="3684323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30431-5D99-4399-8C30-08D2026C5F6B}"/>
              </a:ext>
            </a:extLst>
          </p:cNvPr>
          <p:cNvSpPr txBox="1"/>
          <p:nvPr/>
        </p:nvSpPr>
        <p:spPr>
          <a:xfrm>
            <a:off x="7391400" y="4847626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B1855F-2820-4D9E-92F2-77EC2E402EAD}"/>
              </a:ext>
            </a:extLst>
          </p:cNvPr>
          <p:cNvSpPr txBox="1"/>
          <p:nvPr/>
        </p:nvSpPr>
        <p:spPr>
          <a:xfrm>
            <a:off x="7391400" y="4263489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EBD114-A2AA-4892-BAFA-835098653208}"/>
              </a:ext>
            </a:extLst>
          </p:cNvPr>
          <p:cNvSpPr txBox="1"/>
          <p:nvPr/>
        </p:nvSpPr>
        <p:spPr>
          <a:xfrm>
            <a:off x="7391400" y="5350557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7CC317-A30F-4428-9D99-F6FE96996230}"/>
              </a:ext>
            </a:extLst>
          </p:cNvPr>
          <p:cNvSpPr txBox="1"/>
          <p:nvPr/>
        </p:nvSpPr>
        <p:spPr>
          <a:xfrm>
            <a:off x="7391400" y="5853488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C38CD1E-452C-491D-B7BB-C124C1C5F6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2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98F9EF0-ED98-46C3-86B4-1CF553A7B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F4A887A-DF05-45FB-9E4C-D13998AA03E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Implementing Control-Flow Logic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74B0F75-7FB1-4788-A7EE-D7E15A1E2D0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The If-else Statement</a:t>
            </a:r>
          </a:p>
        </p:txBody>
      </p:sp>
    </p:spTree>
    <p:extLst>
      <p:ext uri="{BB962C8B-B14F-4D97-AF65-F5344CB8AC3E}">
        <p14:creationId xmlns:p14="http://schemas.microsoft.com/office/powerpoint/2010/main" val="399835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9AB60D-CA82-4A49-A281-043840F454A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The most simple conditional statement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Test for a condition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Example: Take as an input a grade and check if the student </a:t>
            </a:r>
            <a:br>
              <a:rPr lang="en-US" sz="3600" dirty="0"/>
            </a:br>
            <a:r>
              <a:rPr lang="en-US" sz="3600" dirty="0"/>
              <a:t>has passed the exam (grade &gt;= 3.00)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If Statement</a:t>
            </a:r>
            <a:endParaRPr lang="en-US" i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20788" y="3865271"/>
            <a:ext cx="8474727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double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</a:t>
            </a:r>
            <a:r>
              <a:rPr lang="it-IT" sz="2400" b="1" noProof="1">
                <a:latin typeface="Consolas" pitchFamily="49" charset="0"/>
              </a:rPr>
              <a:t>grade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&gt;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3.00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Console.WriteLine("Passed!");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659087" y="4900511"/>
            <a:ext cx="3732814" cy="850264"/>
          </a:xfrm>
          <a:prstGeom prst="wedgeRoundRectCallout">
            <a:avLst>
              <a:gd name="adj1" fmla="val 47596"/>
              <a:gd name="adj2" fmla="val -17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In C# the opening bracket stays on a new line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621F7C7-8565-4EFF-89CC-4100D9D173A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Executes </a:t>
            </a:r>
            <a:r>
              <a:rPr lang="en-US" sz="3200" b="1" dirty="0">
                <a:solidFill>
                  <a:schemeClr val="bg1"/>
                </a:solidFill>
              </a:rPr>
              <a:t>one branch</a:t>
            </a:r>
            <a:r>
              <a:rPr lang="en-US" sz="3200" b="1" dirty="0"/>
              <a:t> </a:t>
            </a:r>
            <a:r>
              <a:rPr lang="en-US" sz="3200" dirty="0"/>
              <a:t>if the condition is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another</a:t>
            </a:r>
            <a:r>
              <a:rPr lang="en-US" sz="3200" dirty="0"/>
              <a:t>, </a:t>
            </a:r>
            <a:br>
              <a:rPr lang="en-US" sz="3200" dirty="0"/>
            </a:br>
            <a:r>
              <a:rPr lang="en-US" sz="3200" dirty="0"/>
              <a:t>if it is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</a:t>
            </a:r>
            <a:r>
              <a:rPr lang="en-US" sz="3200" b="1" dirty="0">
                <a:solidFill>
                  <a:schemeClr val="bg1"/>
                </a:solidFill>
              </a:rPr>
              <a:t>Upgrade</a:t>
            </a:r>
            <a:r>
              <a:rPr lang="en-US" sz="3200" dirty="0"/>
              <a:t> the last example, so it prints </a:t>
            </a:r>
            <a:r>
              <a:rPr lang="en-US" sz="3200" noProof="1"/>
              <a:t>"</a:t>
            </a:r>
            <a:r>
              <a:rPr lang="en-US" sz="3200" b="1" noProof="1">
                <a:solidFill>
                  <a:schemeClr val="bg1"/>
                </a:solidFill>
              </a:rPr>
              <a:t>Failed</a:t>
            </a:r>
            <a:r>
              <a:rPr lang="en-US" sz="3200" noProof="1"/>
              <a:t>!", </a:t>
            </a:r>
            <a:br>
              <a:rPr lang="en-US" sz="3200" noProof="1"/>
            </a:br>
            <a:r>
              <a:rPr lang="en-US" sz="3200" noProof="1"/>
              <a:t>if the</a:t>
            </a:r>
            <a:r>
              <a:rPr lang="en-US" sz="3200" dirty="0"/>
              <a:t> mark is lower than 3.00: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If-else Statement</a:t>
            </a: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3324475" y="3393830"/>
            <a:ext cx="5438526" cy="290233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if (grade &gt;</a:t>
            </a:r>
            <a:r>
              <a:rPr lang="bg-BG" sz="2200" b="1" noProof="1">
                <a:latin typeface="Consolas" pitchFamily="49" charset="0"/>
              </a:rPr>
              <a:t>=</a:t>
            </a:r>
            <a:r>
              <a:rPr lang="it-IT" sz="2200" b="1" noProof="1">
                <a:latin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Console.WriteLine("Passed!");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</a:t>
            </a: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it-IT" sz="22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</a:rPr>
              <a:t> Print the message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39057" y="4351014"/>
            <a:ext cx="2438400" cy="1242275"/>
          </a:xfrm>
          <a:prstGeom prst="wedgeRoundRectCallout">
            <a:avLst>
              <a:gd name="adj1" fmla="val 63391"/>
              <a:gd name="adj2" fmla="val 113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The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else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keyword stays on a new line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AB60D-CA82-4A49-A281-043840F454A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D06244B-D286-47DE-A50A-7A23C3D949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3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0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hours and minutes from the console </a:t>
            </a:r>
            <a:br>
              <a:rPr lang="en-US" sz="3200" dirty="0"/>
            </a:br>
            <a:r>
              <a:rPr lang="en-US" sz="3200" dirty="0"/>
              <a:t>and calculates the time 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hours and the minutes come on separate lines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Back in 30 Minutes</a:t>
            </a:r>
            <a:endParaRPr lang="bg-BG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6142" y="3579452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8665454" y="3975633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084227" y="3850812"/>
            <a:ext cx="12017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12495" y="356385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46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30794" y="3823228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2:1</a:t>
            </a:r>
            <a:r>
              <a:rPr lang="en-US" sz="2800" b="1" noProof="1">
                <a:latin typeface="Consolas" panose="020B0609020204030204" pitchFamily="49" charset="0"/>
              </a:rPr>
              <a:t>6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26140" y="356292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5543866" y="3961313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61295" y="3829688"/>
            <a:ext cx="11685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852233" y="501093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8664129" y="5454690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84228" y="5282299"/>
            <a:ext cx="12018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11464" y="499534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08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830794" y="5254715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706911" y="499441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5529017" y="5407120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61295" y="5261175"/>
            <a:ext cx="11685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13:19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9F631A-59DD-4D87-81F8-C49CE6447B8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28" name="Right Arrow 14"/>
          <p:cNvSpPr/>
          <p:nvPr/>
        </p:nvSpPr>
        <p:spPr>
          <a:xfrm>
            <a:off x="2413028" y="5442285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9" name="Right Arrow 14"/>
          <p:cNvSpPr/>
          <p:nvPr/>
        </p:nvSpPr>
        <p:spPr>
          <a:xfrm>
            <a:off x="2404866" y="3970538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1" name="Slide Number">
            <a:extLst>
              <a:ext uri="{FF2B5EF4-FFF2-40B4-BE49-F238E27FC236}">
                <a16:creationId xmlns:a16="http://schemas.microsoft.com/office/drawing/2014/main" id="{C61AA7A1-E3EA-42EF-B6D0-B94A7511A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595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Back in 30 Minutes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52500" y="1359000"/>
            <a:ext cx="10287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hours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minutes = int.Parse(Console.ReadLine()) + 30;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(minutes &gt; 59)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800" b="1" noProof="1">
                <a:latin typeface="Consolas" pitchFamily="49" charset="0"/>
              </a:rPr>
              <a:t>hours +=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minutes -= 60;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(hours &gt; 23)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hours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Console.WriteLine("</a:t>
            </a:r>
            <a:r>
              <a:rPr lang="en-US" sz="2800" b="1" noProof="1">
                <a:latin typeface="Consolas" pitchFamily="49" charset="0"/>
              </a:rPr>
              <a:t>{0}:{1:D2}", hours, minutes</a:t>
            </a:r>
            <a:r>
              <a:rPr lang="it-IT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6E057-8F7E-40C6-B810-82C36D87F99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51DEE0A-E70F-4999-A05D-521A00672DA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46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B58B1FF-B927-463A-8B84-FD86E6234910}"/>
              </a:ext>
            </a:extLst>
          </p:cNvPr>
          <p:cNvGrpSpPr/>
          <p:nvPr/>
        </p:nvGrpSpPr>
        <p:grpSpPr>
          <a:xfrm>
            <a:off x="4896420" y="1297041"/>
            <a:ext cx="2399162" cy="3381112"/>
            <a:chOff x="8304212" y="1267088"/>
            <a:chExt cx="3048000" cy="4295512"/>
          </a:xfrm>
        </p:grpSpPr>
        <p:sp>
          <p:nvSpPr>
            <p:cNvPr id="14" name="Arrow: Quad 13">
              <a:extLst>
                <a:ext uri="{FF2B5EF4-FFF2-40B4-BE49-F238E27FC236}">
                  <a16:creationId xmlns:a16="http://schemas.microsoft.com/office/drawing/2014/main" id="{B0BA8AD8-F2F1-40A7-B80F-616F682035DA}"/>
                </a:ext>
              </a:extLst>
            </p:cNvPr>
            <p:cNvSpPr/>
            <p:nvPr/>
          </p:nvSpPr>
          <p:spPr bwMode="auto">
            <a:xfrm>
              <a:off x="8304212" y="2514600"/>
              <a:ext cx="3048000" cy="3048000"/>
            </a:xfrm>
            <a:prstGeom prst="quadArrow">
              <a:avLst>
                <a:gd name="adj1" fmla="val 7676"/>
                <a:gd name="adj2" fmla="val 13676"/>
                <a:gd name="adj3" fmla="val 14029"/>
              </a:avLst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6A8912F-9A20-4650-BF75-5034DBD31206}"/>
                </a:ext>
              </a:extLst>
            </p:cNvPr>
            <p:cNvGrpSpPr/>
            <p:nvPr/>
          </p:nvGrpSpPr>
          <p:grpSpPr>
            <a:xfrm>
              <a:off x="9218612" y="1267088"/>
              <a:ext cx="1219200" cy="2892457"/>
              <a:chOff x="9218612" y="1267088"/>
              <a:chExt cx="1219200" cy="289245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B6DBD23-4FF1-43E4-95AB-85F138ACC7B4}"/>
                  </a:ext>
                </a:extLst>
              </p:cNvPr>
              <p:cNvSpPr/>
              <p:nvPr/>
            </p:nvSpPr>
            <p:spPr bwMode="auto">
              <a:xfrm>
                <a:off x="9485312" y="1267088"/>
                <a:ext cx="685800" cy="6858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6BF866E-23FD-4768-92C6-05C7E48EB66E}"/>
                  </a:ext>
                </a:extLst>
              </p:cNvPr>
              <p:cNvSpPr/>
              <p:nvPr/>
            </p:nvSpPr>
            <p:spPr bwMode="auto">
              <a:xfrm>
                <a:off x="9218612" y="2102145"/>
                <a:ext cx="1219200" cy="2057400"/>
              </a:xfrm>
              <a:custGeom>
                <a:avLst/>
                <a:gdLst>
                  <a:gd name="connsiteX0" fmla="*/ 128017 w 1524000"/>
                  <a:gd name="connsiteY0" fmla="*/ 0 h 2057400"/>
                  <a:gd name="connsiteX1" fmla="*/ 508003 w 1524000"/>
                  <a:gd name="connsiteY1" fmla="*/ 0 h 2057400"/>
                  <a:gd name="connsiteX2" fmla="*/ 1015997 w 1524000"/>
                  <a:gd name="connsiteY2" fmla="*/ 0 h 2057400"/>
                  <a:gd name="connsiteX3" fmla="*/ 1395983 w 1524000"/>
                  <a:gd name="connsiteY3" fmla="*/ 0 h 2057400"/>
                  <a:gd name="connsiteX4" fmla="*/ 1524000 w 1524000"/>
                  <a:gd name="connsiteY4" fmla="*/ 128017 h 2057400"/>
                  <a:gd name="connsiteX5" fmla="*/ 1524000 w 1524000"/>
                  <a:gd name="connsiteY5" fmla="*/ 567674 h 2057400"/>
                  <a:gd name="connsiteX6" fmla="*/ 1524000 w 1524000"/>
                  <a:gd name="connsiteY6" fmla="*/ 640067 h 2057400"/>
                  <a:gd name="connsiteX7" fmla="*/ 1524000 w 1524000"/>
                  <a:gd name="connsiteY7" fmla="*/ 1075672 h 2057400"/>
                  <a:gd name="connsiteX8" fmla="*/ 1473199 w 1524000"/>
                  <a:gd name="connsiteY8" fmla="*/ 1126473 h 2057400"/>
                  <a:gd name="connsiteX9" fmla="*/ 1270001 w 1524000"/>
                  <a:gd name="connsiteY9" fmla="*/ 1126473 h 2057400"/>
                  <a:gd name="connsiteX10" fmla="*/ 1219200 w 1524000"/>
                  <a:gd name="connsiteY10" fmla="*/ 1075672 h 2057400"/>
                  <a:gd name="connsiteX11" fmla="*/ 1219200 w 1524000"/>
                  <a:gd name="connsiteY11" fmla="*/ 768084 h 2057400"/>
                  <a:gd name="connsiteX12" fmla="*/ 1143000 w 1524000"/>
                  <a:gd name="connsiteY12" fmla="*/ 768084 h 2057400"/>
                  <a:gd name="connsiteX13" fmla="*/ 1143000 w 1524000"/>
                  <a:gd name="connsiteY13" fmla="*/ 1930397 h 2057400"/>
                  <a:gd name="connsiteX14" fmla="*/ 1015997 w 1524000"/>
                  <a:gd name="connsiteY14" fmla="*/ 2057400 h 2057400"/>
                  <a:gd name="connsiteX15" fmla="*/ 508003 w 1524000"/>
                  <a:gd name="connsiteY15" fmla="*/ 2057400 h 2057400"/>
                  <a:gd name="connsiteX16" fmla="*/ 381000 w 1524000"/>
                  <a:gd name="connsiteY16" fmla="*/ 1930397 h 2057400"/>
                  <a:gd name="connsiteX17" fmla="*/ 381000 w 1524000"/>
                  <a:gd name="connsiteY17" fmla="*/ 768084 h 2057400"/>
                  <a:gd name="connsiteX18" fmla="*/ 304800 w 1524000"/>
                  <a:gd name="connsiteY18" fmla="*/ 768084 h 2057400"/>
                  <a:gd name="connsiteX19" fmla="*/ 304800 w 1524000"/>
                  <a:gd name="connsiteY19" fmla="*/ 1072624 h 2057400"/>
                  <a:gd name="connsiteX20" fmla="*/ 253999 w 1524000"/>
                  <a:gd name="connsiteY20" fmla="*/ 1123425 h 2057400"/>
                  <a:gd name="connsiteX21" fmla="*/ 50801 w 1524000"/>
                  <a:gd name="connsiteY21" fmla="*/ 1123425 h 2057400"/>
                  <a:gd name="connsiteX22" fmla="*/ 0 w 1524000"/>
                  <a:gd name="connsiteY22" fmla="*/ 1072624 h 2057400"/>
                  <a:gd name="connsiteX23" fmla="*/ 0 w 1524000"/>
                  <a:gd name="connsiteY23" fmla="*/ 640067 h 2057400"/>
                  <a:gd name="connsiteX24" fmla="*/ 0 w 1524000"/>
                  <a:gd name="connsiteY24" fmla="*/ 564626 h 2057400"/>
                  <a:gd name="connsiteX25" fmla="*/ 0 w 1524000"/>
                  <a:gd name="connsiteY25" fmla="*/ 128017 h 2057400"/>
                  <a:gd name="connsiteX26" fmla="*/ 128017 w 1524000"/>
                  <a:gd name="connsiteY26" fmla="*/ 0 h 205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24000" h="2057400">
                    <a:moveTo>
                      <a:pt x="128017" y="0"/>
                    </a:moveTo>
                    <a:lnTo>
                      <a:pt x="508003" y="0"/>
                    </a:lnTo>
                    <a:lnTo>
                      <a:pt x="1015997" y="0"/>
                    </a:lnTo>
                    <a:lnTo>
                      <a:pt x="1395983" y="0"/>
                    </a:lnTo>
                    <a:cubicBezTo>
                      <a:pt x="1466685" y="0"/>
                      <a:pt x="1524000" y="57315"/>
                      <a:pt x="1524000" y="128017"/>
                    </a:cubicBezTo>
                    <a:lnTo>
                      <a:pt x="1524000" y="567674"/>
                    </a:lnTo>
                    <a:lnTo>
                      <a:pt x="1524000" y="640067"/>
                    </a:lnTo>
                    <a:lnTo>
                      <a:pt x="1524000" y="1075672"/>
                    </a:lnTo>
                    <a:cubicBezTo>
                      <a:pt x="1524000" y="1103729"/>
                      <a:pt x="1501256" y="1126473"/>
                      <a:pt x="1473199" y="1126473"/>
                    </a:cubicBezTo>
                    <a:lnTo>
                      <a:pt x="1270001" y="1126473"/>
                    </a:lnTo>
                    <a:cubicBezTo>
                      <a:pt x="1241944" y="1126473"/>
                      <a:pt x="1219200" y="1103729"/>
                      <a:pt x="1219200" y="1075672"/>
                    </a:cubicBezTo>
                    <a:lnTo>
                      <a:pt x="1219200" y="768084"/>
                    </a:lnTo>
                    <a:lnTo>
                      <a:pt x="1143000" y="768084"/>
                    </a:lnTo>
                    <a:lnTo>
                      <a:pt x="1143000" y="1930397"/>
                    </a:lnTo>
                    <a:cubicBezTo>
                      <a:pt x="1143000" y="2000539"/>
                      <a:pt x="1086139" y="2057400"/>
                      <a:pt x="1015997" y="2057400"/>
                    </a:cubicBezTo>
                    <a:lnTo>
                      <a:pt x="508003" y="2057400"/>
                    </a:lnTo>
                    <a:cubicBezTo>
                      <a:pt x="437861" y="2057400"/>
                      <a:pt x="381000" y="2000539"/>
                      <a:pt x="381000" y="1930397"/>
                    </a:cubicBezTo>
                    <a:lnTo>
                      <a:pt x="381000" y="768084"/>
                    </a:lnTo>
                    <a:lnTo>
                      <a:pt x="304800" y="768084"/>
                    </a:lnTo>
                    <a:lnTo>
                      <a:pt x="304800" y="1072624"/>
                    </a:lnTo>
                    <a:cubicBezTo>
                      <a:pt x="304800" y="1100681"/>
                      <a:pt x="282056" y="1123425"/>
                      <a:pt x="253999" y="1123425"/>
                    </a:cubicBezTo>
                    <a:lnTo>
                      <a:pt x="50801" y="1123425"/>
                    </a:lnTo>
                    <a:cubicBezTo>
                      <a:pt x="22744" y="1123425"/>
                      <a:pt x="0" y="1100681"/>
                      <a:pt x="0" y="1072624"/>
                    </a:cubicBezTo>
                    <a:lnTo>
                      <a:pt x="0" y="640067"/>
                    </a:lnTo>
                    <a:lnTo>
                      <a:pt x="0" y="564626"/>
                    </a:lnTo>
                    <a:lnTo>
                      <a:pt x="0" y="128017"/>
                    </a:lnTo>
                    <a:cubicBezTo>
                      <a:pt x="0" y="57315"/>
                      <a:pt x="57315" y="0"/>
                      <a:pt x="12801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041B688D-2D9E-43E9-89E3-7E9503DE26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Simplified If-else-if-else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A4511B1-34FF-4A19-B059-A05D09DC2AB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The Switch-Case Statement</a:t>
            </a:r>
          </a:p>
        </p:txBody>
      </p:sp>
    </p:spTree>
    <p:extLst>
      <p:ext uri="{BB962C8B-B14F-4D97-AF65-F5344CB8AC3E}">
        <p14:creationId xmlns:p14="http://schemas.microsoft.com/office/powerpoint/2010/main" val="118919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92376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Works as а sequence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sz="3200" dirty="0"/>
              <a:t> statements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Read an input number and print its corresponding month: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Switch-case Statement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90801" y="2477109"/>
            <a:ext cx="7010399" cy="37575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month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switch (month)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case 1:</a:t>
            </a:r>
            <a:r>
              <a:rPr lang="en-US" sz="2000" b="1" noProof="1">
                <a:latin typeface="Consolas" pitchFamily="49" charset="0"/>
              </a:rPr>
              <a:t> Console.WriteLine("January");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case 2:</a:t>
            </a:r>
            <a:r>
              <a:rPr lang="en-US" sz="2000" b="1" noProof="1">
                <a:latin typeface="Consolas" pitchFamily="49" charset="0"/>
              </a:rPr>
              <a:t> Console.WriteLine("February");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 Add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  default:</a:t>
            </a:r>
            <a:r>
              <a:rPr lang="en-US" sz="2000" b="1" noProof="1">
                <a:latin typeface="Consolas" pitchFamily="49" charset="0"/>
              </a:rPr>
              <a:t> Console.WriteLine("Error!");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701C22-1050-4070-8335-F4255E798ED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DD0A0BC-5E9B-44CF-AEB6-743F00D6F9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7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By given country print its typical language: 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English -&gt; England, USA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Spanish -&gt; Spain, Argentina, Mexico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other -&gt; unknown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D9833-E1F6-4ED9-ACD7-3E71DB54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5" y="4100134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England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3E9CD4-6518-4906-96BC-236FF8D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110591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FB0AC-24C4-42D4-8864-F9F861C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4" y="4987052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Spain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9C8BB-D7A5-441B-BCF3-DD46D7A0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995883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Spanish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7231" y="5098409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99DD9-4321-4FFC-A25B-69B3E1BA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957840"/>
            <a:ext cx="2857500" cy="2857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94B0BB3-9CB7-444E-BA73-ED70E622489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7231" y="4230695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1A5DC4D9-1560-402A-BE36-0080A295BC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695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Foreign Languages</a:t>
            </a: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785377" y="1359000"/>
            <a:ext cx="104538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country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"USA":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"England": Console.WriteLine("English");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"Spain":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"Argentina":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"Mexico": Console.WriteLine("Spanish");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398" b="1" noProof="1">
                <a:latin typeface="Consolas" pitchFamily="49" charset="0"/>
              </a:rPr>
              <a:t>: Console.WriteLine("unknown");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118CA-2FA1-4032-9E29-BDA80456137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39E2D4F-41E8-450F-8F1E-AF3ABC975B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8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 csharp-fund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00E4AFD-7EB2-4919-AB4D-5AE5BC8F4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458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AC85742-65C0-4F03-80ED-D4FB8EE9DA70}"/>
              </a:ext>
            </a:extLst>
          </p:cNvPr>
          <p:cNvSpPr txBox="1">
            <a:spLocks/>
          </p:cNvSpPr>
          <p:nvPr/>
        </p:nvSpPr>
        <p:spPr>
          <a:xfrm>
            <a:off x="4573665" y="16002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</a:rPr>
              <a:t>&amp;&amp;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BB126C-1E34-4C83-BC03-2B9F0648ED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Writing More Complex Conditions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C69911C-9B10-4291-B50F-7862DCE1E46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</p:spTree>
    <p:extLst>
      <p:ext uri="{BB962C8B-B14F-4D97-AF65-F5344CB8AC3E}">
        <p14:creationId xmlns:p14="http://schemas.microsoft.com/office/powerpoint/2010/main" val="303246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Logical operators give us the ability to write multiple </a:t>
            </a:r>
            <a:br>
              <a:rPr lang="en-US" sz="3600" dirty="0"/>
            </a:br>
            <a:r>
              <a:rPr lang="en-US" sz="3600" dirty="0"/>
              <a:t>conditions in one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They return a boolean value and compare boolean values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06A24E24-2E90-4FB0-9A24-E9533B066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2909816"/>
              </p:ext>
            </p:extLst>
          </p:nvPr>
        </p:nvGraphicFramePr>
        <p:xfrm>
          <a:off x="991394" y="3352801"/>
          <a:ext cx="10209213" cy="2184019"/>
        </p:xfrm>
        <a:graphic>
          <a:graphicData uri="http://schemas.openxmlformats.org/drawingml/2006/table">
            <a:tbl>
              <a:tblPr/>
              <a:tblGrid>
                <a:gridCol w="264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false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6255804A-FA27-454D-8705-CAE04D29BA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873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theatre has the following ticket prices according to the age of the visitor and the type of day</a:t>
            </a:r>
          </a:p>
          <a:p>
            <a:pPr lvl="1"/>
            <a:r>
              <a:rPr lang="en-US" dirty="0"/>
              <a:t>If the age is &lt; 0 or &gt; 122, print </a:t>
            </a:r>
            <a:r>
              <a:rPr lang="it-IT" noProof="1"/>
              <a:t>"Error!"</a:t>
            </a:r>
            <a:r>
              <a:rPr lang="en-US" dirty="0"/>
              <a:t>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08858" y="5343078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3650376" y="5672950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233992" y="5542827"/>
            <a:ext cx="805022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153401" y="5543917"/>
            <a:ext cx="1332973" cy="540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Error!</a:t>
            </a:r>
            <a:endParaRPr lang="it-IT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541109" y="5672951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aphicFrame>
        <p:nvGraphicFramePr>
          <p:cNvPr id="18" name="Group 134">
            <a:extLst>
              <a:ext uri="{FF2B5EF4-FFF2-40B4-BE49-F238E27FC236}">
                <a16:creationId xmlns:a16="http://schemas.microsoft.com/office/drawing/2014/main" id="{1F6303C2-9087-4076-A5EA-4B9DCF6BE85B}"/>
              </a:ext>
            </a:extLst>
          </p:cNvPr>
          <p:cNvGraphicFramePr>
            <a:graphicFrameLocks/>
          </p:cNvGraphicFramePr>
          <p:nvPr/>
        </p:nvGraphicFramePr>
        <p:xfrm>
          <a:off x="762000" y="3075178"/>
          <a:ext cx="10209212" cy="2106423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3684809244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/ Age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&lt;= age &lt;= 18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&lt; age &lt;= 64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&lt; age &lt;= 122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Weekend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  <a:endParaRPr lang="bg-BG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FB785F2-AD65-4CC3-9CBD-E365528F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9571" y="5343078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1387F-3B0F-43B4-B588-2B1FB6A8FC59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7C6D8DE-C0CD-46FB-BE07-101A003E0A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619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5" grpId="0" animBg="1"/>
      <p:bldP spid="14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90346" y="1719000"/>
            <a:ext cx="10211308" cy="44551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200" b="1" noProof="1">
                <a:latin typeface="Consolas" pitchFamily="49" charset="0"/>
              </a:rPr>
              <a:t>var day = Console.ReadLine().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ToLower</a:t>
            </a:r>
            <a:r>
              <a:rPr lang="en-US" sz="2200" b="1" noProof="1">
                <a:latin typeface="Consolas" pitchFamily="49" charset="0"/>
              </a:rPr>
              <a:t>();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200" b="1" noProof="1">
                <a:latin typeface="Consolas" pitchFamily="49" charset="0"/>
              </a:rPr>
              <a:t>var age = int.Parse(Console.ReadLine());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200" b="1" noProof="1">
                <a:latin typeface="Consolas" pitchFamily="49" charset="0"/>
              </a:rPr>
              <a:t>var price = 0;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200" b="1" noProof="1">
                <a:latin typeface="Consolas" pitchFamily="49" charset="0"/>
              </a:rPr>
              <a:t>if (day == "weekday")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200" b="1" noProof="1">
                <a:latin typeface="Consolas" pitchFamily="49" charset="0"/>
              </a:rPr>
              <a:t>  if ((age &gt;= 0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</a:rPr>
              <a:t> age &lt;= 18)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200" b="1" noProof="1">
                <a:latin typeface="Consolas" pitchFamily="49" charset="0"/>
              </a:rPr>
              <a:t> (age &gt; 64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</a:rPr>
              <a:t> age &lt;= 122))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2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200" b="1" noProof="1">
                <a:latin typeface="Consolas" pitchFamily="49" charset="0"/>
              </a:rPr>
              <a:t>    price = 12;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2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 Add else statement for the other group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200" b="1" noProof="1">
                <a:latin typeface="Consolas" pitchFamily="49" charset="0"/>
              </a:rPr>
              <a:t>}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Continues on the next slide</a:t>
            </a:r>
            <a:endParaRPr lang="it-IT" sz="22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6CE543C-AF83-4A1A-8B34-ACFDF44B47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6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(2)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43500" y="1539000"/>
            <a:ext cx="10305000" cy="47937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else if (day == "weekend")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if ((age &gt;= 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age &lt;= 18)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</a:rPr>
              <a:t> (age &gt; 64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age &lt;= 122))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  price = 15;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else if (age &gt; 18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age &lt;= 64)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  price = 20;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}              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}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Continues on the next slide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B36521D-ABE2-4580-8FE3-453A067F9F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0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(3)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238203" y="1674000"/>
            <a:ext cx="9715594" cy="43730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else if (day == "holiday")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if (age &gt;= 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age &lt;= 18)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  price = 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Add the statements for the other cases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if (price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sz="2400" b="1" noProof="1">
                <a:latin typeface="Consolas" pitchFamily="49" charset="0"/>
              </a:rPr>
              <a:t> 0)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Console.WriteLine(price + "$");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else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Console.WriteLine("Error!");</a:t>
            </a:r>
            <a:endParaRPr lang="en-US" sz="2000" b="1" noProof="1">
              <a:latin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FC7D4-986A-4724-8515-A05E785CB40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6DE84D6-A444-4124-99E6-E2C5C35CDC4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08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089" y="1295400"/>
            <a:ext cx="2605824" cy="26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44BE78E-533C-42E4-98B3-51F579DD2D5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Code Block Repetition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EDDCBE3-E7BA-47AB-8C88-291AB997D38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323530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A </a:t>
            </a:r>
            <a:r>
              <a:rPr kumimoji="0" lang="en-US" b="1" dirty="0">
                <a:solidFill>
                  <a:schemeClr val="bg1"/>
                </a:solidFill>
              </a:rPr>
              <a:t>loop</a:t>
            </a:r>
            <a:r>
              <a:rPr kumimoji="0" lang="en-US" dirty="0"/>
              <a:t> is a control statement that repeats </a:t>
            </a:r>
            <a:br>
              <a:rPr kumimoji="0" lang="en-US" dirty="0"/>
            </a:br>
            <a:r>
              <a:rPr kumimoji="0" lang="en-US" dirty="0"/>
              <a:t>the execution of a block of statements. The loop can</a:t>
            </a:r>
            <a:r>
              <a:rPr lang="de-DE" dirty="0"/>
              <a:t>:</a:t>
            </a:r>
            <a:endParaRPr kumimoji="0"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a fixed number of times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kumimoji="0" lang="en-US" dirty="0"/>
              <a:t> loop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</a:t>
            </a:r>
            <a:br>
              <a:rPr kumimoji="0" lang="en-US" dirty="0"/>
            </a:br>
            <a:r>
              <a:rPr kumimoji="0" lang="en-US" dirty="0"/>
              <a:t>while a given condition returns true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kumimoji="0" lang="en-US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kumimoji="0" lang="en-US" dirty="0">
                <a:solidFill>
                  <a:schemeClr val="bg1"/>
                </a:solidFill>
              </a:rPr>
              <a:t>…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D8D8B4E-02E4-4BEC-8441-91C7EBD2BF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0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>
            <a:extLst>
              <a:ext uri="{FF2B5EF4-FFF2-40B4-BE49-F238E27FC236}">
                <a16:creationId xmlns:a16="http://schemas.microsoft.com/office/drawing/2014/main" id="{8EE65B93-A8C0-4810-99E6-CC8F13AC0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545" y="1219201"/>
            <a:ext cx="2826911" cy="28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815D36-B67E-4CDA-9E9D-15FC288E19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1" y="2251655"/>
            <a:ext cx="762000" cy="762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055C455-589C-4D82-BA15-E69D6729E01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Managing the Count of the Iteration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2132ADC-C92E-40B8-B108-086B67460E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For-Loops</a:t>
            </a:r>
          </a:p>
        </p:txBody>
      </p:sp>
    </p:spTree>
    <p:extLst>
      <p:ext uri="{BB962C8B-B14F-4D97-AF65-F5344CB8AC3E}">
        <p14:creationId xmlns:p14="http://schemas.microsoft.com/office/powerpoint/2010/main" val="410792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for loop executes statements a fixed number of times: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36552" y="3577542"/>
            <a:ext cx="2178049" cy="1553935"/>
          </a:xfrm>
          <a:prstGeom prst="wedgeRoundRectCallout">
            <a:avLst>
              <a:gd name="adj1" fmla="val -26982"/>
              <a:gd name="adj2" fmla="val -36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bracket is again on a new line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14601" y="2290535"/>
            <a:ext cx="2178049" cy="735891"/>
          </a:xfrm>
          <a:prstGeom prst="wedgeRoundRectCallout">
            <a:avLst>
              <a:gd name="adj1" fmla="val 32520"/>
              <a:gd name="adj2" fmla="val 782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21250" y="2285758"/>
            <a:ext cx="2178048" cy="735890"/>
          </a:xfrm>
          <a:prstGeom prst="wedgeRoundRectCallout">
            <a:avLst>
              <a:gd name="adj1" fmla="val 22879"/>
              <a:gd name="adj2" fmla="val 914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End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319200" y="3801521"/>
            <a:ext cx="2266371" cy="1684879"/>
          </a:xfrm>
          <a:prstGeom prst="wedgeRoundRectCallout">
            <a:avLst>
              <a:gd name="adj1" fmla="val -63501"/>
              <a:gd name="adj2" fmla="val 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2"/>
                </a:solidFill>
              </a:rPr>
              <a:t>Loop </a:t>
            </a:r>
            <a:r>
              <a:rPr lang="en-US" sz="2600" b="1" dirty="0">
                <a:solidFill>
                  <a:schemeClr val="bg1"/>
                </a:solidFill>
              </a:rPr>
              <a:t>body</a:t>
            </a:r>
            <a:r>
              <a:rPr lang="en-US" sz="2600" b="1" dirty="0">
                <a:solidFill>
                  <a:schemeClr val="bg2"/>
                </a:solidFill>
              </a:rPr>
              <a:t>,</a:t>
            </a:r>
          </a:p>
          <a:p>
            <a:pPr algn="ctr"/>
            <a:r>
              <a:rPr lang="en-US" sz="2600" b="1" dirty="0">
                <a:solidFill>
                  <a:schemeClr val="bg2"/>
                </a:solidFill>
              </a:rPr>
              <a:t>Executed each iteration</a:t>
            </a:r>
            <a:endParaRPr lang="bg-BG" sz="2600" b="1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09811" y="3276601"/>
            <a:ext cx="6357989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latin typeface="Consolas" pitchFamily="49" charset="0"/>
              </a:rPr>
              <a:t> 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int i = 1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i++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 Console.WriteLine("i = " + 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321306" y="2285758"/>
            <a:ext cx="2178048" cy="735890"/>
          </a:xfrm>
          <a:prstGeom prst="wedgeRoundRectCallout">
            <a:avLst>
              <a:gd name="adj1" fmla="val -40091"/>
              <a:gd name="adj2" fmla="val 827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B611B21A-1BD6-4547-8BD3-63908CD2285E}"/>
              </a:ext>
            </a:extLst>
          </p:cNvPr>
          <p:cNvSpPr/>
          <p:nvPr/>
        </p:nvSpPr>
        <p:spPr>
          <a:xfrm>
            <a:off x="8276281" y="4113123"/>
            <a:ext cx="675238" cy="990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E989A35-3777-46D5-B2F5-B291B9CA45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6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9" grpId="0" animBg="1"/>
      <p:bldP spid="10" grpId="0" animBg="1"/>
      <p:bldP spid="5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7739992-37FC-4E1B-9904-A1DB42FE1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525" y="1337719"/>
            <a:ext cx="2876951" cy="276263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E6D1F3-DF39-4E00-83FD-08B5B9E231B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Introduction and Basic Syntax</a:t>
            </a:r>
          </a:p>
        </p:txBody>
      </p:sp>
    </p:spTree>
    <p:extLst>
      <p:ext uri="{BB962C8B-B14F-4D97-AF65-F5344CB8AC3E}">
        <p14:creationId xmlns:p14="http://schemas.microsoft.com/office/powerpoint/2010/main" val="219562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3C8386-F25D-452F-AF6F-4349E9668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915648"/>
            <a:ext cx="6029922" cy="1336252"/>
          </a:xfrm>
          <a:prstGeom prst="rect">
            <a:avLst/>
          </a:prstGeom>
        </p:spPr>
      </p:pic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 the numbers from 1 to 100, that are divisible by 3</a:t>
            </a:r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r>
              <a:rPr kumimoji="0" lang="en-US" dirty="0"/>
              <a:t>You can </a:t>
            </a:r>
            <a:r>
              <a:rPr lang="en-US" dirty="0"/>
              <a:t>use 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" code snippet in</a:t>
            </a:r>
            <a:r>
              <a:rPr lang="bg-BG" sz="3600" dirty="0"/>
              <a:t> </a:t>
            </a:r>
            <a:r>
              <a:rPr lang="en-US" sz="3600" dirty="0"/>
              <a:t>Visual Studio 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Divisible by 3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863908"/>
            <a:ext cx="5943600" cy="21535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(var 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398" b="1" noProof="1">
                <a:latin typeface="Consolas" pitchFamily="49" charset="0"/>
              </a:rPr>
              <a:t>; i &lt;=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100</a:t>
            </a:r>
            <a:r>
              <a:rPr lang="en-US" sz="2398" b="1" noProof="1">
                <a:latin typeface="Consolas" pitchFamily="49" charset="0"/>
              </a:rPr>
              <a:t>; i += 3)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Console.WriteLine(i);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738" y="4915648"/>
            <a:ext cx="4124561" cy="12565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ight Arrow 12"/>
          <p:cNvSpPr/>
          <p:nvPr/>
        </p:nvSpPr>
        <p:spPr>
          <a:xfrm>
            <a:off x="6838950" y="5386310"/>
            <a:ext cx="533400" cy="394929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429417" y="4770358"/>
            <a:ext cx="2895600" cy="559117"/>
          </a:xfrm>
          <a:prstGeom prst="wedgeRoundRectCallout">
            <a:avLst>
              <a:gd name="adj1" fmla="val -37131"/>
              <a:gd name="adj2" fmla="val 1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Push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[Tab] twice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BA279-577B-4D40-8813-BDA250C91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000" y="1962983"/>
            <a:ext cx="3389513" cy="18642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EBFF01-7F3F-43FC-8D2B-789ED76C4A98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6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B39D1B9C-1555-46F6-9147-3B08D50C78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201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Write a program to print the first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odd numbers and their sum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Odd Numbers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57400" y="3625408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2946120" y="3721929"/>
            <a:ext cx="4660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729538" y="2556044"/>
            <a:ext cx="1652485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Sum: 25 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54773" y="3633262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05423" y="2979076"/>
            <a:ext cx="1652485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  <a:endParaRPr lang="en-US" sz="2800" b="1" dirty="0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Sum: 9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82F58D-68F7-446B-A6F5-DA6D64DAC01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12" name="Right Arrow 14"/>
          <p:cNvSpPr/>
          <p:nvPr/>
        </p:nvSpPr>
        <p:spPr>
          <a:xfrm>
            <a:off x="7336027" y="3721929"/>
            <a:ext cx="4660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95134A9-60B3-4B84-99E0-E46EED2143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77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13" grpId="0" animBg="1"/>
      <p:bldP spid="18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Odd Numbers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719750" y="1449000"/>
            <a:ext cx="8752500" cy="45064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800" b="1" noProof="1">
                <a:latin typeface="Consolas" pitchFamily="49" charset="0"/>
              </a:rPr>
              <a:t>var n = int.Parse(Console.ReadLine());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800" b="1" noProof="1">
                <a:latin typeface="Consolas" pitchFamily="49" charset="0"/>
              </a:rPr>
              <a:t>var sum = 0;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 </a:t>
            </a:r>
            <a:r>
              <a:rPr lang="en-US" sz="2800" b="1" noProof="1">
                <a:latin typeface="Consolas" pitchFamily="49" charset="0"/>
              </a:rPr>
              <a:t>(int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i &lt;= n</a:t>
            </a:r>
            <a:r>
              <a:rPr lang="en-US" sz="2800" b="1" noProof="1">
                <a:latin typeface="Consolas" pitchFamily="49" charset="0"/>
              </a:rPr>
              <a:t>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i++</a:t>
            </a:r>
            <a:r>
              <a:rPr lang="en-US" sz="2800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800" b="1" noProof="1">
                <a:latin typeface="Consolas" pitchFamily="49" charset="0"/>
              </a:rPr>
              <a:t>  Console.WriteLine("{0}", 2 * i - 1);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800" b="1" noProof="1">
                <a:latin typeface="Consolas" pitchFamily="49" charset="0"/>
              </a:rPr>
              <a:t>  sum += 2 * i - 1;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800" b="1" noProof="1">
                <a:latin typeface="Consolas" pitchFamily="49" charset="0"/>
              </a:rPr>
              <a:t>Console.WriteLine("Sum:{0}", sum);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DE29D-2719-4FA0-9076-B3AC4932B248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943E70F-F803-4A98-A75B-1E9239A887C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8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BC12E5-055D-4047-A84E-9E55C6D76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05000"/>
            <a:ext cx="3048000" cy="1524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F188AD4-C770-4D1F-8DB8-43BA1EA024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Iterations While a Condition is True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E888638-130D-4D64-AE95-C84ADA6F736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While Loops</a:t>
            </a:r>
          </a:p>
        </p:txBody>
      </p:sp>
    </p:spTree>
    <p:extLst>
      <p:ext uri="{BB962C8B-B14F-4D97-AF65-F5344CB8AC3E}">
        <p14:creationId xmlns:p14="http://schemas.microsoft.com/office/powerpoint/2010/main" val="151951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32983" y="2462194"/>
            <a:ext cx="7726033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var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 = 1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(n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&lt;=</a:t>
            </a:r>
            <a:r>
              <a:rPr lang="pt-BR" sz="2800" b="1" noProof="1">
                <a:latin typeface="Consolas" pitchFamily="49" charset="0"/>
              </a:rPr>
              <a:t> 10)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Console.WriteLine(n);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Executes commands while the condition is true: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532944" y="4862348"/>
            <a:ext cx="1783056" cy="574494"/>
          </a:xfrm>
          <a:prstGeom prst="wedgeRoundRectCallout">
            <a:avLst>
              <a:gd name="adj1" fmla="val -67623"/>
              <a:gd name="adj2" fmla="val 64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Loop body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736000" y="3024000"/>
            <a:ext cx="1680345" cy="638991"/>
          </a:xfrm>
          <a:prstGeom prst="wedgeRoundRectCallout">
            <a:avLst>
              <a:gd name="adj1" fmla="val -64442"/>
              <a:gd name="adj2" fmla="val 131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Condition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330193" y="5493994"/>
            <a:ext cx="3485808" cy="629679"/>
          </a:xfrm>
          <a:prstGeom prst="wedgeRoundRectCallout">
            <a:avLst>
              <a:gd name="adj1" fmla="val -53727"/>
              <a:gd name="adj2" fmla="val -513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Counter incrementation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C9F83C3-E2AA-4DB6-BC4F-AE90C458002B}"/>
              </a:ext>
            </a:extLst>
          </p:cNvPr>
          <p:cNvSpPr/>
          <p:nvPr/>
        </p:nvSpPr>
        <p:spPr>
          <a:xfrm>
            <a:off x="8229600" y="4613035"/>
            <a:ext cx="675238" cy="990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946000" y="1742052"/>
            <a:ext cx="1814003" cy="603174"/>
          </a:xfrm>
          <a:prstGeom prst="wedgeRoundRectCallout">
            <a:avLst>
              <a:gd name="adj1" fmla="val 2436"/>
              <a:gd name="adj2" fmla="val 821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Initial value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07F3FD66-1839-433E-BDF8-EA073E20AF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4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3" grpId="0" animBg="1"/>
      <p:bldP spid="11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Print a table holding</a:t>
            </a:r>
            <a:r>
              <a:rPr lang="en-US" dirty="0"/>
              <a:t> number*1, number*2, …, number*10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47485" y="2114429"/>
            <a:ext cx="10697030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number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times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while (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Console.WriteLine($"{number} X {times} = {number * times}");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times++</a:t>
            </a:r>
            <a:r>
              <a:rPr lang="pt-BR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}</a:t>
            </a:r>
            <a:endParaRPr lang="en-US" sz="2398" b="1" noProof="1">
              <a:latin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FE4D9-9A10-42CA-BCE8-26FC4D49575C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1D51EA7-1FF0-4289-BBB0-FBA968D19B5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0EECF6-E353-435A-944F-0A5B6B553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066800"/>
            <a:ext cx="3200400" cy="32004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88ACCFD-2A18-4222-8496-0947210318C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One or More Code Block Executions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2D3D1CF-D058-44E8-8E7B-617631C412A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Do…While Loop</a:t>
            </a:r>
          </a:p>
        </p:txBody>
      </p:sp>
    </p:spTree>
    <p:extLst>
      <p:ext uri="{BB962C8B-B14F-4D97-AF65-F5344CB8AC3E}">
        <p14:creationId xmlns:p14="http://schemas.microsoft.com/office/powerpoint/2010/main" val="194358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Similar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loop, but always executes at least once: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9000" y="2213808"/>
            <a:ext cx="5334000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Console.WriteLine(i);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i++;	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... While Loop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991600" y="4249099"/>
            <a:ext cx="1981200" cy="666938"/>
          </a:xfrm>
          <a:prstGeom prst="wedgeRoundRectCallout">
            <a:avLst>
              <a:gd name="adj1" fmla="val -57013"/>
              <a:gd name="adj2" fmla="val 44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body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99457" y="5007276"/>
            <a:ext cx="1799145" cy="604352"/>
          </a:xfrm>
          <a:prstGeom prst="wedgeRoundRectCallout">
            <a:avLst>
              <a:gd name="adj1" fmla="val -38256"/>
              <a:gd name="adj2" fmla="val 902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Condition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943601" y="2001085"/>
            <a:ext cx="2086455" cy="612576"/>
          </a:xfrm>
          <a:prstGeom prst="wedgeRoundRectCallout">
            <a:avLst>
              <a:gd name="adj1" fmla="val -61930"/>
              <a:gd name="adj2" fmla="val 392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163367" y="4314682"/>
            <a:ext cx="2339754" cy="859336"/>
          </a:xfrm>
          <a:prstGeom prst="wedgeRoundRectCallout">
            <a:avLst>
              <a:gd name="adj1" fmla="val 64245"/>
              <a:gd name="adj2" fmla="val 180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 the counter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0CDAE3F-DF65-47C2-A20F-8EDD2E760991}"/>
              </a:ext>
            </a:extLst>
          </p:cNvPr>
          <p:cNvSpPr/>
          <p:nvPr/>
        </p:nvSpPr>
        <p:spPr>
          <a:xfrm>
            <a:off x="7800222" y="3624784"/>
            <a:ext cx="914400" cy="19155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15BD2540-89EF-4388-B050-FCBAF55A7D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95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Upgrade your program and take the initial times from the console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 2.0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41409" y="2221028"/>
            <a:ext cx="99060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int number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int times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do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pt-BR" sz="2200" b="1" noProof="1">
                <a:latin typeface="Consolas" pitchFamily="49" charset="0"/>
              </a:rPr>
              <a:t>Console.WriteLine($"{number} X {times} = {number * times}");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times++;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200" b="1" noProof="1">
                <a:latin typeface="Consolas" pitchFamily="49" charset="0"/>
              </a:rPr>
              <a:t> while (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200" b="1" noProof="1">
                <a:latin typeface="Consolas" pitchFamily="49" charset="0"/>
              </a:rPr>
              <a:t>);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33645-7BEB-4AA7-93AC-18C901AA7033}"/>
              </a:ext>
            </a:extLst>
          </p:cNvPr>
          <p:cNvSpPr txBox="1"/>
          <p:nvPr/>
        </p:nvSpPr>
        <p:spPr>
          <a:xfrm>
            <a:off x="798509" y="638175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7C77D80-0843-459B-AA63-AA06D40C9A2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45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19346"/>
            <a:ext cx="2438400" cy="24384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4E6CDEF-46F5-4FD6-B24D-7C5AE90E9B7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Using the Visual Studio Debugger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CC95268-7B60-46FC-A72A-6BD934AE7D8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Debugging the Code</a:t>
            </a:r>
          </a:p>
        </p:txBody>
      </p:sp>
    </p:spTree>
    <p:extLst>
      <p:ext uri="{BB962C8B-B14F-4D97-AF65-F5344CB8AC3E}">
        <p14:creationId xmlns:p14="http://schemas.microsoft.com/office/powerpoint/2010/main" val="28123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C# Programming Language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9852" y="1048552"/>
            <a:ext cx="10033549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C# </a:t>
            </a:r>
            <a:r>
              <a:rPr lang="en-US" dirty="0"/>
              <a:t>is modern, flexible, general-purpose</a:t>
            </a:r>
            <a:br>
              <a:rPr lang="en-US" dirty="0"/>
            </a:br>
            <a:r>
              <a:rPr lang="en-US" dirty="0"/>
              <a:t>programming language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Object-oriented</a:t>
            </a:r>
            <a:r>
              <a:rPr lang="en-US" dirty="0"/>
              <a:t> by nature, statically-typed, compiled</a:t>
            </a:r>
          </a:p>
          <a:p>
            <a:pPr>
              <a:buClr>
                <a:schemeClr val="tx1"/>
              </a:buClr>
            </a:pPr>
            <a:r>
              <a:rPr lang="en-US" dirty="0"/>
              <a:t>Runs on .NET Framework / .NET Core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14600" y="3886201"/>
            <a:ext cx="4114800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static void Main()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Source code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8665FAE-590E-4084-8660-901EFA66F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3855440"/>
            <a:ext cx="2357923" cy="1828800"/>
          </a:xfrm>
          <a:prstGeom prst="wedgeRoundRectCallout">
            <a:avLst>
              <a:gd name="adj1" fmla="val -75368"/>
              <a:gd name="adj2" fmla="val -26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Program starting point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35035B1-1D18-4F81-A82C-9CDFEA3990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2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error in the code</a:t>
            </a:r>
          </a:p>
          <a:p>
            <a:pPr lvl="1"/>
            <a:r>
              <a:rPr lang="en-US" dirty="0"/>
              <a:t>Testing to check if the error is removed </a:t>
            </a:r>
            <a:br>
              <a:rPr lang="en-US" dirty="0"/>
            </a:br>
            <a:r>
              <a:rPr lang="en-US" dirty="0"/>
              <a:t>and no new errors are introduced</a:t>
            </a:r>
          </a:p>
          <a:p>
            <a:r>
              <a:rPr lang="en-US" dirty="0"/>
              <a:t>Iterative and continuous process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525000" y="1278998"/>
            <a:ext cx="1873556" cy="5035320"/>
            <a:chOff x="9402456" y="1219200"/>
            <a:chExt cx="1873556" cy="5035320"/>
          </a:xfrm>
        </p:grpSpPr>
        <p:grpSp>
          <p:nvGrpSpPr>
            <p:cNvPr id="6" name="Group 5"/>
            <p:cNvGrpSpPr/>
            <p:nvPr/>
          </p:nvGrpSpPr>
          <p:grpSpPr>
            <a:xfrm>
              <a:off x="9402456" y="1219200"/>
              <a:ext cx="1873556" cy="1733597"/>
              <a:chOff x="9845969" y="4403679"/>
              <a:chExt cx="1564686" cy="1447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9478617" y="4380964"/>
              <a:ext cx="1733597" cy="1873556"/>
              <a:chOff x="9542415" y="4380964"/>
              <a:chExt cx="1733597" cy="1873556"/>
            </a:xfrm>
          </p:grpSpPr>
          <p:grpSp>
            <p:nvGrpSpPr>
              <p:cNvPr id="13" name="Group 1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10" name="Straight Connector 9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15"/>
            <p:cNvSpPr/>
            <p:nvPr/>
          </p:nvSpPr>
          <p:spPr>
            <a:xfrm>
              <a:off x="10054439" y="3263835"/>
              <a:ext cx="636412" cy="912419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4D7F1989-976C-4889-9506-466C3CB95B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17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Visual Studio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b="1" dirty="0">
                <a:solidFill>
                  <a:schemeClr val="bg1"/>
                </a:solidFill>
              </a:rPr>
              <a:t>debugger</a:t>
            </a:r>
          </a:p>
          <a:p>
            <a:pPr>
              <a:buClr>
                <a:schemeClr val="tx1"/>
              </a:buClr>
            </a:pPr>
            <a:r>
              <a:rPr lang="en-US" dirty="0"/>
              <a:t>It provides: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trace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code execution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inspect</a:t>
            </a:r>
            <a:br>
              <a:rPr lang="en-US" dirty="0"/>
            </a:br>
            <a:r>
              <a:rPr lang="en-US" dirty="0"/>
              <a:t>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Visual Studio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524001"/>
            <a:ext cx="6534150" cy="4029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F028F54-EEE3-4F0A-8541-6C8D3717FC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082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b="1" dirty="0">
                <a:solidFill>
                  <a:schemeClr val="bg1"/>
                </a:solidFill>
              </a:rPr>
              <a:t>[Ctrl+F5]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b="1" dirty="0">
                <a:solidFill>
                  <a:schemeClr val="bg1"/>
                </a:solidFill>
              </a:rPr>
              <a:t>[F9]</a:t>
            </a:r>
          </a:p>
          <a:p>
            <a:pPr>
              <a:lnSpc>
                <a:spcPct val="114000"/>
              </a:lnSpc>
            </a:pPr>
            <a:r>
              <a:rPr lang="en-US" dirty="0"/>
              <a:t>Start with the Debugger: </a:t>
            </a:r>
            <a:r>
              <a:rPr lang="en-US" b="1" dirty="0">
                <a:solidFill>
                  <a:schemeClr val="bg1"/>
                </a:solidFill>
              </a:rPr>
              <a:t>[F5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the program: </a:t>
            </a:r>
            <a:r>
              <a:rPr lang="en-US" b="1" dirty="0">
                <a:solidFill>
                  <a:schemeClr val="bg1"/>
                </a:solidFill>
              </a:rPr>
              <a:t>[F10]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[F11]</a:t>
            </a:r>
          </a:p>
          <a:p>
            <a:pPr>
              <a:lnSpc>
                <a:spcPct val="114000"/>
              </a:lnSpc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Locals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Watches</a:t>
            </a:r>
          </a:p>
          <a:p>
            <a:pPr>
              <a:lnSpc>
                <a:spcPct val="114000"/>
              </a:lnSpc>
            </a:pPr>
            <a:r>
              <a:rPr lang="en-US" dirty="0"/>
              <a:t>Conditional breakpoints</a:t>
            </a:r>
          </a:p>
          <a:p>
            <a:pPr>
              <a:lnSpc>
                <a:spcPct val="114000"/>
              </a:lnSpc>
            </a:pPr>
            <a:r>
              <a:rPr lang="en-US" dirty="0"/>
              <a:t>Enter debug mode after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Debugger in Visual Studio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1" y="3962152"/>
            <a:ext cx="4562475" cy="2381250"/>
          </a:xfrm>
          <a:prstGeom prst="roundRect">
            <a:avLst>
              <a:gd name="adj" fmla="val 111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1" y="1312765"/>
            <a:ext cx="4562475" cy="2532749"/>
          </a:xfrm>
          <a:prstGeom prst="roundRect">
            <a:avLst>
              <a:gd name="adj" fmla="val 672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37797C47-BD9A-491E-8926-09AFBDB1A6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77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76F3E5B-48DB-42A7-861A-AB22F987D3B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 program aims to count the non-working days between two dates (e.g. 1.05.2016 … 15.05.2016 </a:t>
            </a:r>
            <a:r>
              <a:rPr lang="en-US" sz="3200" dirty="0">
                <a:sym typeface="Wingdings" panose="05000000000000000000" pitchFamily="2" charset="2"/>
              </a:rPr>
              <a:t> 5 non-working days). Debug it!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and Fix the Bugs in the Code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88300" y="2327081"/>
            <a:ext cx="801540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startDate = DateTime.ParseExact(Console.ReadLine(),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"dd.m.yyyy", CultureInfo.InvariantCulture);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endDate = DateTime.ParseExact(Console.ReadLine(),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"dd.m.yyyy", CultureInfo.InvariantCulture);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holidaysCount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for (var date = startDate; date &lt;= endDate; date.AddDays(1))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if (date.DayOfWeek == DayOfWeek.Saturday &amp;&amp;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    date.DayOfWeek == DayOfWeek.Sunday) holidaysCount++;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Console.WriteLine(holidaysCount);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D2BE66F-A1D4-4DB9-A807-DA635FE6BB5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4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Declaring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Variables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Using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Console</a:t>
            </a:r>
            <a:r>
              <a:rPr lang="en-US" sz="3200" dirty="0">
                <a:solidFill>
                  <a:schemeClr val="bg2"/>
                </a:solidFill>
              </a:rPr>
              <a:t> –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Reading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Writing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Conditional Statements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allow implementing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programming logic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Loops</a:t>
            </a:r>
            <a:r>
              <a:rPr lang="en-US" sz="3200" dirty="0">
                <a:solidFill>
                  <a:schemeClr val="bg2"/>
                </a:solidFill>
              </a:rPr>
              <a:t> repeat code block multiple times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Using the debugger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170A2C6F-2097-4C1E-941B-B54C0D0633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602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60887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40218EE-A6CA-4935-B178-CC96D0982A5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0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0C7C0B7-6559-4660-B1B3-67BB69A7B7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123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Visual Studio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Visual Studio </a:t>
            </a:r>
            <a:r>
              <a:rPr lang="en-US" dirty="0"/>
              <a:t>(VS) is powerful IDE for C#</a:t>
            </a:r>
          </a:p>
          <a:p>
            <a:r>
              <a:rPr lang="en-US" dirty="0"/>
              <a:t>Create a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console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application</a:t>
            </a: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217" y="1981201"/>
            <a:ext cx="6771777" cy="40096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5C63F5B-9C43-4467-A645-7205AACAB8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7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 the program from VS using [</a:t>
            </a:r>
            <a:r>
              <a:rPr lang="en-US" b="1" dirty="0">
                <a:solidFill>
                  <a:schemeClr val="bg1"/>
                </a:solidFill>
              </a:rPr>
              <a:t>Ctrl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F5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the Program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1" y="1981201"/>
            <a:ext cx="8166085" cy="35783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24A16745-EBA6-4034-80E5-CAEB40D3118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6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 Variables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</a:t>
            </a:r>
            <a:r>
              <a:rPr lang="en-GB" dirty="0"/>
              <a:t>Initializing variables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35650" y="2133601"/>
            <a:ext cx="7696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{data type / var} {variable name} = {value};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35650" y="4168397"/>
            <a:ext cx="288809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number = 5;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6E92A9DE-2FF2-4CE2-8B2A-4E9BAA4A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5093136"/>
            <a:ext cx="1896969" cy="657808"/>
          </a:xfrm>
          <a:prstGeom prst="wedgeRoundRectCallout">
            <a:avLst>
              <a:gd name="adj1" fmla="val -14510"/>
              <a:gd name="adj2" fmla="val -87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Data type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1576" y="3386958"/>
            <a:ext cx="2988850" cy="663196"/>
          </a:xfrm>
          <a:prstGeom prst="wedgeRoundRectCallout">
            <a:avLst>
              <a:gd name="adj1" fmla="val -64526"/>
              <a:gd name="adj2" fmla="val 615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name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B87788D-FB5D-4240-A198-4123BD33A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93136"/>
            <a:ext cx="2743200" cy="657808"/>
          </a:xfrm>
          <a:prstGeom prst="wedgeRoundRectCallout">
            <a:avLst>
              <a:gd name="adj1" fmla="val -44531"/>
              <a:gd name="adj2" fmla="val -108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value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718245B-9C56-43BA-9F7C-F598BAF82C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2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7F0DB5-C5E3-40D8-859C-F6D9EDDE96D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630" y="1385091"/>
            <a:ext cx="2618740" cy="261874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95DA017-6D3A-4070-8ED9-59ACC9F0613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Reading from and Writing On the Console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B40B3AE-32DE-4AE7-AF93-C5355913262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97038" y="5798654"/>
            <a:ext cx="10961783" cy="768084"/>
          </a:xfrm>
        </p:spPr>
        <p:txBody>
          <a:bodyPr/>
          <a:lstStyle/>
          <a:p>
            <a:r>
              <a:rPr lang="en-US" dirty="0"/>
              <a:t>Console I/O</a:t>
            </a:r>
          </a:p>
        </p:txBody>
      </p:sp>
    </p:spTree>
    <p:extLst>
      <p:ext uri="{BB962C8B-B14F-4D97-AF65-F5344CB8AC3E}">
        <p14:creationId xmlns:p14="http://schemas.microsoft.com/office/powerpoint/2010/main" val="10233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3711</TotalTime>
  <Words>3305</Words>
  <Application>Microsoft Office PowerPoint</Application>
  <PresentationFormat>Widescreen</PresentationFormat>
  <Paragraphs>577</Paragraphs>
  <Slides>57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Consolas</vt:lpstr>
      <vt:lpstr>Wingdings</vt:lpstr>
      <vt:lpstr>Wingdings 2</vt:lpstr>
      <vt:lpstr>SoftUni</vt:lpstr>
      <vt:lpstr>C# Introduction</vt:lpstr>
      <vt:lpstr>Table of Contents</vt:lpstr>
      <vt:lpstr>Have a Question?</vt:lpstr>
      <vt:lpstr>Introduction and Basic Syntax</vt:lpstr>
      <vt:lpstr>C# Programming Language</vt:lpstr>
      <vt:lpstr>Using Visual Studio</vt:lpstr>
      <vt:lpstr>Running the Program</vt:lpstr>
      <vt:lpstr>Declaring Variables</vt:lpstr>
      <vt:lpstr>Reading from and Writing On the Console</vt:lpstr>
      <vt:lpstr>Reading from the Console</vt:lpstr>
      <vt:lpstr>Converting Input from the Console</vt:lpstr>
      <vt:lpstr>Printing to the Console</vt:lpstr>
      <vt:lpstr>Using Placeholders</vt:lpstr>
      <vt:lpstr>Formatting Numbers in Placeholders</vt:lpstr>
      <vt:lpstr>Using String Interpolation</vt:lpstr>
      <vt:lpstr>Problem: Student Information</vt:lpstr>
      <vt:lpstr>Solution: Student Information</vt:lpstr>
      <vt:lpstr>Comparison Operators</vt:lpstr>
      <vt:lpstr>Comparison Operators</vt:lpstr>
      <vt:lpstr>Comparing Numbers</vt:lpstr>
      <vt:lpstr>Implementing Control-Flow Logic</vt:lpstr>
      <vt:lpstr>The If Statement</vt:lpstr>
      <vt:lpstr>The If-else Statement</vt:lpstr>
      <vt:lpstr>Problem: Back in 30 Minutes</vt:lpstr>
      <vt:lpstr>Solution: Back in 30 Minutes</vt:lpstr>
      <vt:lpstr>Simplified If-else-if-else</vt:lpstr>
      <vt:lpstr>The Switch-case Statement</vt:lpstr>
      <vt:lpstr>Problem: Foreign Languages</vt:lpstr>
      <vt:lpstr>Solution: Foreign Languages</vt:lpstr>
      <vt:lpstr>Writing More Complex Conditions</vt:lpstr>
      <vt:lpstr>Logical Operators</vt:lpstr>
      <vt:lpstr>Problem: Theatre Promotions</vt:lpstr>
      <vt:lpstr>Solution: Theatre Promotions</vt:lpstr>
      <vt:lpstr>Solution: Theatre Promotions (2)</vt:lpstr>
      <vt:lpstr>Solution: Theatre Promotions (3)</vt:lpstr>
      <vt:lpstr>Code Block Repetition</vt:lpstr>
      <vt:lpstr>Loop: Definition</vt:lpstr>
      <vt:lpstr>Managing the Count of the Iteration</vt:lpstr>
      <vt:lpstr>For-Loops</vt:lpstr>
      <vt:lpstr>Example: Divisible by 3</vt:lpstr>
      <vt:lpstr>Problem: Sum of Odd Numbers</vt:lpstr>
      <vt:lpstr>Solution: Sum of Odd Numbers</vt:lpstr>
      <vt:lpstr>Iterations While a Condition is True</vt:lpstr>
      <vt:lpstr>While Loops</vt:lpstr>
      <vt:lpstr>Problem: Multiplication Table</vt:lpstr>
      <vt:lpstr>One or More Code Block Executions</vt:lpstr>
      <vt:lpstr>Do ... While Loop</vt:lpstr>
      <vt:lpstr>Problem: Multiplication Table 2.0</vt:lpstr>
      <vt:lpstr>Using the Visual Studio Debugger</vt:lpstr>
      <vt:lpstr>Debugging the Code</vt:lpstr>
      <vt:lpstr>Debugging in Visual Studio</vt:lpstr>
      <vt:lpstr>Using the Debugger in Visual Studio</vt:lpstr>
      <vt:lpstr>Problem: Find and Fix the Bugs in the Code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Back-End - Intro to NodeJS</dc:title>
  <dc:subject>Intro to NodeJS</dc:subject>
  <dc:creator>Software University</dc:creator>
  <cp:keywords>Node.js; ExpressJS; JS; Back-End;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ivet atanasova</cp:lastModifiedBy>
  <cp:revision>11</cp:revision>
  <dcterms:created xsi:type="dcterms:W3CDTF">2018-05-23T13:08:44Z</dcterms:created>
  <dcterms:modified xsi:type="dcterms:W3CDTF">2020-05-18T07:23:18Z</dcterms:modified>
  <cp:category>programming;education;software engineering;software development</cp:category>
</cp:coreProperties>
</file>