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1" r:id="rId3"/>
    <p:sldId id="263" r:id="rId4"/>
    <p:sldId id="405" r:id="rId5"/>
    <p:sldId id="409" r:id="rId6"/>
    <p:sldId id="404" r:id="rId7"/>
    <p:sldId id="410" r:id="rId8"/>
    <p:sldId id="411" r:id="rId9"/>
    <p:sldId id="406" r:id="rId10"/>
    <p:sldId id="413" r:id="rId11"/>
    <p:sldId id="4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103" d="100"/>
          <a:sy n="103" d="100"/>
        </p:scale>
        <p:origin x="1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64DB6-8446-AC49-BA2E-097C318E4A9C}" type="datetimeFigureOut">
              <a:rPr lang="en-US" smtClean="0"/>
              <a:t>9/29/22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70E27-55AC-7F4E-A90A-3A221FD6294F}" type="slidenum">
              <a:rPr lang="en-US" smtClean="0"/>
              <a:t>‹#›</a:t>
            </a:fld>
            <a:endParaRPr lang="en-US"/>
          </a:p>
        </p:txBody>
      </p:sp>
    </p:spTree>
    <p:extLst>
      <p:ext uri="{BB962C8B-B14F-4D97-AF65-F5344CB8AC3E}">
        <p14:creationId xmlns:p14="http://schemas.microsoft.com/office/powerpoint/2010/main" val="15852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2e39a8589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g152e39a8589_2_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200"/>
              <a:buFont typeface="Merriweather Sans"/>
              <a:buNone/>
            </a:pPr>
            <a:r>
              <a:rPr lang="en" sz="3200" b="0" i="0" u="none" strike="noStrike" cap="none">
                <a:solidFill>
                  <a:srgbClr val="FFFFFF"/>
                </a:solidFill>
                <a:latin typeface="Merriweather Sans"/>
                <a:ea typeface="Merriweather Sans"/>
                <a:cs typeface="Merriweather Sans"/>
                <a:sym typeface="Merriweather Sans"/>
              </a:rPr>
              <a:t>When we aggregate computing environmental impact across mobile, communication, and data centers, studies show that computing accounts for 900 million metric tons of CO2.</a:t>
            </a:r>
            <a:endParaRPr/>
          </a:p>
          <a:p>
            <a:pPr marL="0" marR="0" lvl="0" indent="0" algn="l" rtl="0">
              <a:lnSpc>
                <a:spcPct val="100000"/>
              </a:lnSpc>
              <a:spcBef>
                <a:spcPts val="0"/>
              </a:spcBef>
              <a:spcAft>
                <a:spcPts val="0"/>
              </a:spcAft>
              <a:buClr>
                <a:srgbClr val="FFFFFF"/>
              </a:buClr>
              <a:buSzPts val="3200"/>
              <a:buFont typeface="Merriweather Sans"/>
              <a:buNone/>
            </a:pPr>
            <a:r>
              <a:rPr lang="en" sz="3200" b="0" i="0" u="none" strike="noStrike" cap="none">
                <a:solidFill>
                  <a:srgbClr val="FFFFFF"/>
                </a:solidFill>
                <a:latin typeface="Merriweather Sans"/>
                <a:ea typeface="Merriweather Sans"/>
                <a:cs typeface="Merriweather Sans"/>
                <a:sym typeface="Merriweather Sans"/>
              </a:rPr>
              <a:t>That’s on par with the aviation industry’s footprint and around 2-4% of worldwide emissions.</a:t>
            </a:r>
            <a:endParaRPr/>
          </a:p>
          <a:p>
            <a:pPr marL="0" marR="0" lvl="0" indent="0" algn="l" rtl="0">
              <a:lnSpc>
                <a:spcPct val="100000"/>
              </a:lnSpc>
              <a:spcBef>
                <a:spcPts val="0"/>
              </a:spcBef>
              <a:spcAft>
                <a:spcPts val="0"/>
              </a:spcAft>
              <a:buSzPts val="3200"/>
              <a:buFont typeface="Merriweather Sans"/>
              <a:buNone/>
            </a:pPr>
            <a:endParaRPr sz="3200" b="0" i="0" u="none" strike="noStrike" cap="none">
              <a:solidFill>
                <a:srgbClr val="FFFFFF"/>
              </a:solidFill>
              <a:latin typeface="Merriweather Sans"/>
              <a:ea typeface="Merriweather Sans"/>
              <a:cs typeface="Merriweather Sans"/>
              <a:sym typeface="Merriweather Sans"/>
            </a:endParaRPr>
          </a:p>
          <a:p>
            <a:pPr marL="0" marR="0" lvl="0" indent="0" algn="l" rtl="0">
              <a:lnSpc>
                <a:spcPct val="100000"/>
              </a:lnSpc>
              <a:spcBef>
                <a:spcPts val="0"/>
              </a:spcBef>
              <a:spcAft>
                <a:spcPts val="0"/>
              </a:spcAft>
              <a:buClr>
                <a:srgbClr val="FFFFFF"/>
              </a:buClr>
              <a:buSzPts val="3200"/>
              <a:buFont typeface="Merriweather Sans"/>
              <a:buNone/>
            </a:pPr>
            <a:r>
              <a:rPr lang="en" sz="3200" b="0" i="0" u="none" strike="noStrike" cap="none">
                <a:solidFill>
                  <a:srgbClr val="FFFFFF"/>
                </a:solidFill>
                <a:latin typeface="Merriweather Sans"/>
                <a:ea typeface="Merriweather Sans"/>
                <a:cs typeface="Merriweather Sans"/>
                <a:sym typeface="Merriweather Sans"/>
              </a:rPr>
              <a:t>Not only is this a huge amount already but we find that ICT emissions are expected to double over the next decade given the growing demand for computing.</a:t>
            </a:r>
            <a:endParaRPr/>
          </a:p>
          <a:p>
            <a:pPr marL="0" marR="0" lvl="0" indent="0" algn="l" rtl="0">
              <a:lnSpc>
                <a:spcPct val="100000"/>
              </a:lnSpc>
              <a:spcBef>
                <a:spcPts val="0"/>
              </a:spcBef>
              <a:spcAft>
                <a:spcPts val="0"/>
              </a:spcAft>
              <a:buClr>
                <a:srgbClr val="FFFFFF"/>
              </a:buClr>
              <a:buSzPts val="3200"/>
              <a:buFont typeface="Merriweather Sans"/>
              <a:buNone/>
            </a:pPr>
            <a:r>
              <a:rPr lang="en" sz="3200" b="0" i="0" u="none" strike="noStrike" cap="none">
                <a:solidFill>
                  <a:srgbClr val="FFFFFF"/>
                </a:solidFill>
                <a:latin typeface="Merriweather Sans"/>
                <a:ea typeface="Merriweather Sans"/>
                <a:cs typeface="Merriweather Sans"/>
                <a:sym typeface="Merriweather Sans"/>
              </a:rPr>
              <a:t>And so it’s crucial that we as a community start think about what it means for computing itself to be sustainable.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2e39a8589_7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152e39a8589_7_2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For instance, Google, Microsoft, Facebook, Apple, Amazon, and others have pledged to reach carbon neutrality over the next decade.</a:t>
            </a:r>
            <a:endParaRPr/>
          </a:p>
          <a:p>
            <a:pPr marL="0" lvl="0" indent="0" algn="l" rtl="0">
              <a:spcBef>
                <a:spcPts val="0"/>
              </a:spcBef>
              <a:spcAft>
                <a:spcPts val="0"/>
              </a:spcAft>
              <a:buNone/>
            </a:pPr>
            <a:r>
              <a:rPr lang="en"/>
              <a:t>In this talk we explore, what role computer systems and architecture researchers and developers can play in achieving sustainable computing going forward. </a:t>
            </a:r>
            <a:endParaRPr/>
          </a:p>
        </p:txBody>
      </p:sp>
      <p:sp>
        <p:nvSpPr>
          <p:cNvPr id="321" name="Google Shape;321;g152e39a8589_7_2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2e39a8589_7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g152e39a8589_7_2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Specifically we ask the question, where does computing’s carbon footprint come from?</a:t>
            </a:r>
            <a:endParaRPr/>
          </a:p>
          <a:p>
            <a:pPr marL="0" lvl="0" indent="0" algn="l" rtl="0">
              <a:spcBef>
                <a:spcPts val="0"/>
              </a:spcBef>
              <a:spcAft>
                <a:spcPts val="0"/>
              </a:spcAft>
              <a:buNone/>
            </a:pPr>
            <a:r>
              <a:rPr lang="en"/>
              <a:t>In our journey to answer this question what we found was quite surprising to some of our collaborators that have spent a lot of time thinking about hardware performance and energy efficiency optimizations. </a:t>
            </a:r>
            <a:endParaRPr/>
          </a:p>
          <a:p>
            <a:pPr marL="0" lvl="0" indent="0" algn="l" rtl="0">
              <a:spcBef>
                <a:spcPts val="0"/>
              </a:spcBef>
              <a:spcAft>
                <a:spcPts val="0"/>
              </a:spcAft>
              <a:buNone/>
            </a:pPr>
            <a:endParaRPr/>
          </a:p>
        </p:txBody>
      </p:sp>
      <p:sp>
        <p:nvSpPr>
          <p:cNvPr id="357" name="Google Shape;357;g152e39a8589_7_2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21082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2e39a8589_7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g152e39a8589_7_2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Specifically we ask the question, where does computing’s carbon footprint come from?</a:t>
            </a:r>
            <a:endParaRPr/>
          </a:p>
          <a:p>
            <a:pPr marL="0" lvl="0" indent="0" algn="l" rtl="0">
              <a:spcBef>
                <a:spcPts val="0"/>
              </a:spcBef>
              <a:spcAft>
                <a:spcPts val="0"/>
              </a:spcAft>
              <a:buNone/>
            </a:pPr>
            <a:r>
              <a:rPr lang="en"/>
              <a:t>In our journey to answer this question what we found was quite surprising to some of our collaborators that have spent a lot of time thinking about hardware performance and energy efficiency optimizations. </a:t>
            </a:r>
            <a:endParaRPr/>
          </a:p>
          <a:p>
            <a:pPr marL="0" lvl="0" indent="0" algn="l" rtl="0">
              <a:spcBef>
                <a:spcPts val="0"/>
              </a:spcBef>
              <a:spcAft>
                <a:spcPts val="0"/>
              </a:spcAft>
              <a:buNone/>
            </a:pPr>
            <a:endParaRPr/>
          </a:p>
        </p:txBody>
      </p:sp>
      <p:sp>
        <p:nvSpPr>
          <p:cNvPr id="357" name="Google Shape;357;g152e39a8589_7_2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61014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74A8-BCE1-08AC-6373-185538A8F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14660E-0BF2-4AD6-D233-B0EBFA41F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737336-6AFF-0F2D-CADD-0A7DD6633CE2}"/>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5" name="Footer Placeholder 4">
            <a:extLst>
              <a:ext uri="{FF2B5EF4-FFF2-40B4-BE49-F238E27FC236}">
                <a16:creationId xmlns:a16="http://schemas.microsoft.com/office/drawing/2014/main" id="{4CAA5DAE-4ECD-744C-4F57-BBD459CF4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70721-DBC2-BA03-8B5F-AF45B85CC2B2}"/>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399820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9664-9704-1EDD-1612-CC6DEE65F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5A5EFB-F248-EFA4-7953-05EC5F6383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AC985-3B19-70A9-2110-7791BC273003}"/>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5" name="Footer Placeholder 4">
            <a:extLst>
              <a:ext uri="{FF2B5EF4-FFF2-40B4-BE49-F238E27FC236}">
                <a16:creationId xmlns:a16="http://schemas.microsoft.com/office/drawing/2014/main" id="{505BC236-4A91-5348-5573-A972CAD7C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59123-BD70-76C8-8A36-E46DEAD1B458}"/>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136103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11B9C6-01E8-EF36-2442-F32F89675E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4C0B3D-DCA7-1515-DEB7-320BE1902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957A6-F9E6-2662-12C4-C88F343A97E6}"/>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5" name="Footer Placeholder 4">
            <a:extLst>
              <a:ext uri="{FF2B5EF4-FFF2-40B4-BE49-F238E27FC236}">
                <a16:creationId xmlns:a16="http://schemas.microsoft.com/office/drawing/2014/main" id="{3696CBFC-850C-B606-C2E6-B153BD090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7F163-8FB9-79DE-9A7B-DA72B8CD09C9}"/>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399519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ragraph Subtitle">
  <p:cSld name="Paragraph Subtitle">
    <p:bg>
      <p:bgPr>
        <a:solidFill>
          <a:schemeClr val="lt1"/>
        </a:solidFill>
        <a:effectLst/>
      </p:bgPr>
    </p:bg>
    <p:spTree>
      <p:nvGrpSpPr>
        <p:cNvPr id="1" name="Shape 64"/>
        <p:cNvGrpSpPr/>
        <p:nvPr/>
      </p:nvGrpSpPr>
      <p:grpSpPr>
        <a:xfrm>
          <a:off x="0" y="0"/>
          <a:ext cx="0" cy="0"/>
          <a:chOff x="0" y="0"/>
          <a:chExt cx="0" cy="0"/>
        </a:xfrm>
      </p:grpSpPr>
      <p:sp>
        <p:nvSpPr>
          <p:cNvPr id="65" name="Google Shape;65;p16"/>
          <p:cNvSpPr txBox="1">
            <a:spLocks noGrp="1"/>
          </p:cNvSpPr>
          <p:nvPr>
            <p:ph type="body" idx="1"/>
          </p:nvPr>
        </p:nvSpPr>
        <p:spPr>
          <a:xfrm>
            <a:off x="762000" y="2413000"/>
            <a:ext cx="10668000" cy="3048000"/>
          </a:xfrm>
          <a:prstGeom prst="rect">
            <a:avLst/>
          </a:prstGeom>
          <a:noFill/>
          <a:ln>
            <a:noFill/>
          </a:ln>
        </p:spPr>
        <p:txBody>
          <a:bodyPr spcFirstLastPara="1" wrap="square" lIns="0" tIns="0" rIns="0" bIns="0" anchor="t" anchorCtr="0">
            <a:noAutofit/>
          </a:bodyPr>
          <a:lstStyle>
            <a:lvl1pPr marL="609585" marR="0" lvl="0" indent="-304792" algn="l" rtl="0">
              <a:lnSpc>
                <a:spcPct val="120000"/>
              </a:lnSpc>
              <a:spcBef>
                <a:spcPts val="0"/>
              </a:spcBef>
              <a:spcAft>
                <a:spcPts val="0"/>
              </a:spcAft>
              <a:buClr>
                <a:srgbClr val="385998"/>
              </a:buClr>
              <a:buSzPts val="2600"/>
              <a:buFont typeface="Arial"/>
              <a:buNone/>
              <a:defRPr sz="3467" b="0" i="0" u="none" strike="noStrike" cap="none">
                <a:solidFill>
                  <a:srgbClr val="151619"/>
                </a:solidFill>
                <a:latin typeface="Helvetica Neue"/>
                <a:ea typeface="Helvetica Neue"/>
                <a:cs typeface="Helvetica Neue"/>
                <a:sym typeface="Helvetica Neue"/>
              </a:defRPr>
            </a:lvl1pPr>
            <a:lvl2pPr marL="1219170" marR="0" lvl="1" indent="-516454" algn="l" rtl="0">
              <a:lnSpc>
                <a:spcPct val="120000"/>
              </a:lnSpc>
              <a:spcBef>
                <a:spcPts val="0"/>
              </a:spcBef>
              <a:spcAft>
                <a:spcPts val="0"/>
              </a:spcAft>
              <a:buClr>
                <a:srgbClr val="385998"/>
              </a:buClr>
              <a:buSzPts val="2500"/>
              <a:buFont typeface="Arial"/>
              <a:buChar char="•"/>
              <a:defRPr sz="3333" b="0" i="0" u="none" strike="noStrike" cap="none">
                <a:solidFill>
                  <a:schemeClr val="dk1"/>
                </a:solidFill>
                <a:latin typeface="Arial"/>
                <a:ea typeface="Arial"/>
                <a:cs typeface="Arial"/>
                <a:sym typeface="Arial"/>
              </a:defRPr>
            </a:lvl2pPr>
            <a:lvl3pPr marL="1828754" marR="0" lvl="2" indent="-499521" algn="l" rtl="0">
              <a:lnSpc>
                <a:spcPct val="120000"/>
              </a:lnSpc>
              <a:spcBef>
                <a:spcPts val="0"/>
              </a:spcBef>
              <a:spcAft>
                <a:spcPts val="0"/>
              </a:spcAft>
              <a:buClr>
                <a:srgbClr val="385998"/>
              </a:buClr>
              <a:buSzPts val="2300"/>
              <a:buFont typeface="Arial"/>
              <a:buChar char="•"/>
              <a:defRPr sz="3067" b="0" i="0" u="none" strike="noStrike" cap="none">
                <a:solidFill>
                  <a:schemeClr val="dk1"/>
                </a:solidFill>
                <a:latin typeface="Arial"/>
                <a:ea typeface="Arial"/>
                <a:cs typeface="Arial"/>
                <a:sym typeface="Arial"/>
              </a:defRPr>
            </a:lvl3pPr>
            <a:lvl4pPr marL="2438339" marR="0" lvl="3" indent="-474121" algn="l" rtl="0">
              <a:lnSpc>
                <a:spcPct val="120000"/>
              </a:lnSpc>
              <a:spcBef>
                <a:spcPts val="0"/>
              </a:spcBef>
              <a:spcAft>
                <a:spcPts val="0"/>
              </a:spcAft>
              <a:buClr>
                <a:srgbClr val="385998"/>
              </a:buClr>
              <a:buSzPts val="2000"/>
              <a:buFont typeface="Arial"/>
              <a:buChar char="•"/>
              <a:defRPr sz="2667" b="0" i="0" u="none" strike="noStrike" cap="none">
                <a:solidFill>
                  <a:schemeClr val="dk1"/>
                </a:solidFill>
                <a:latin typeface="Arial"/>
                <a:ea typeface="Arial"/>
                <a:cs typeface="Arial"/>
                <a:sym typeface="Arial"/>
              </a:defRPr>
            </a:lvl4pPr>
            <a:lvl5pPr marL="3047924" marR="0" lvl="4" indent="-457189" algn="l" rtl="0">
              <a:lnSpc>
                <a:spcPct val="120000"/>
              </a:lnSpc>
              <a:spcBef>
                <a:spcPts val="0"/>
              </a:spcBef>
              <a:spcAft>
                <a:spcPts val="0"/>
              </a:spcAft>
              <a:buClr>
                <a:srgbClr val="385998"/>
              </a:buClr>
              <a:buSzPts val="1800"/>
              <a:buFont typeface="Arial"/>
              <a:buChar char="•"/>
              <a:defRPr sz="2400" b="0" i="0" u="none" strike="noStrike" cap="none">
                <a:solidFill>
                  <a:schemeClr val="dk1"/>
                </a:solidFill>
                <a:latin typeface="Arial"/>
                <a:ea typeface="Arial"/>
                <a:cs typeface="Arial"/>
                <a:sym typeface="Arial"/>
              </a:defRPr>
            </a:lvl5pPr>
            <a:lvl6pPr marL="3657509" marR="0" lvl="5"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6pPr>
            <a:lvl7pPr marL="4267093" marR="0" lvl="6"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7pPr>
            <a:lvl8pPr marL="4876678" marR="0" lvl="7"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8pPr>
            <a:lvl9pPr marL="5486263" marR="0" lvl="8"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9pPr>
          </a:lstStyle>
          <a:p>
            <a:endParaRPr/>
          </a:p>
        </p:txBody>
      </p:sp>
      <p:sp>
        <p:nvSpPr>
          <p:cNvPr id="66" name="Google Shape;66;p16"/>
          <p:cNvSpPr txBox="1">
            <a:spLocks noGrp="1"/>
          </p:cNvSpPr>
          <p:nvPr>
            <p:ph type="body" idx="2"/>
          </p:nvPr>
        </p:nvSpPr>
        <p:spPr>
          <a:xfrm>
            <a:off x="762000" y="1357884"/>
            <a:ext cx="10668000" cy="558800"/>
          </a:xfrm>
          <a:prstGeom prst="rect">
            <a:avLst/>
          </a:prstGeom>
          <a:noFill/>
          <a:ln>
            <a:noFill/>
          </a:ln>
        </p:spPr>
        <p:txBody>
          <a:bodyPr spcFirstLastPara="1" wrap="square" lIns="0" tIns="0" rIns="0" bIns="0" anchor="t" anchorCtr="0">
            <a:noAutofit/>
          </a:bodyPr>
          <a:lstStyle>
            <a:lvl1pPr marL="609585" marR="0" lvl="0" indent="-304792" algn="l" rtl="0">
              <a:spcBef>
                <a:spcPts val="0"/>
              </a:spcBef>
              <a:spcAft>
                <a:spcPts val="0"/>
              </a:spcAft>
              <a:buSzPts val="500"/>
              <a:buNone/>
              <a:defRPr sz="3067" b="0" i="0" u="none" strike="noStrike" cap="none">
                <a:solidFill>
                  <a:srgbClr val="696F81"/>
                </a:solidFill>
                <a:latin typeface="Helvetica Neue"/>
                <a:ea typeface="Helvetica Neue"/>
                <a:cs typeface="Helvetica Neue"/>
                <a:sym typeface="Helvetica Neue"/>
              </a:defRPr>
            </a:lvl1pPr>
            <a:lvl2pPr marL="1219170" marR="0" lvl="1" indent="-304792" algn="l" rtl="0">
              <a:spcBef>
                <a:spcPts val="0"/>
              </a:spcBef>
              <a:spcAft>
                <a:spcPts val="0"/>
              </a:spcAft>
              <a:buSzPts val="500"/>
              <a:buNone/>
              <a:defRPr sz="3067" b="0" i="0" u="none" strike="noStrike" cap="none">
                <a:solidFill>
                  <a:srgbClr val="5890FF"/>
                </a:solidFill>
                <a:latin typeface="Arial"/>
                <a:ea typeface="Arial"/>
                <a:cs typeface="Arial"/>
                <a:sym typeface="Arial"/>
              </a:defRPr>
            </a:lvl2pPr>
            <a:lvl3pPr marL="1828754" marR="0" lvl="2" indent="-304792" algn="l" rtl="0">
              <a:spcBef>
                <a:spcPts val="0"/>
              </a:spcBef>
              <a:spcAft>
                <a:spcPts val="0"/>
              </a:spcAft>
              <a:buSzPts val="500"/>
              <a:buNone/>
              <a:defRPr sz="3067" b="0" i="0" u="none" strike="noStrike" cap="none">
                <a:solidFill>
                  <a:srgbClr val="5890FF"/>
                </a:solidFill>
                <a:latin typeface="Arial"/>
                <a:ea typeface="Arial"/>
                <a:cs typeface="Arial"/>
                <a:sym typeface="Arial"/>
              </a:defRPr>
            </a:lvl3pPr>
            <a:lvl4pPr marL="2438339" marR="0" lvl="3" indent="-304792" algn="l" rtl="0">
              <a:spcBef>
                <a:spcPts val="0"/>
              </a:spcBef>
              <a:spcAft>
                <a:spcPts val="0"/>
              </a:spcAft>
              <a:buSzPts val="500"/>
              <a:buNone/>
              <a:defRPr sz="3067" b="0" i="0" u="none" strike="noStrike" cap="none">
                <a:solidFill>
                  <a:srgbClr val="5890FF"/>
                </a:solidFill>
                <a:latin typeface="Arial"/>
                <a:ea typeface="Arial"/>
                <a:cs typeface="Arial"/>
                <a:sym typeface="Arial"/>
              </a:defRPr>
            </a:lvl4pPr>
            <a:lvl5pPr marL="3047924" marR="0" lvl="4" indent="-304792" algn="l" rtl="0">
              <a:spcBef>
                <a:spcPts val="0"/>
              </a:spcBef>
              <a:spcAft>
                <a:spcPts val="0"/>
              </a:spcAft>
              <a:buSzPts val="500"/>
              <a:buNone/>
              <a:defRPr sz="3067" b="0" i="0" u="none" strike="noStrike" cap="none">
                <a:solidFill>
                  <a:srgbClr val="5890FF"/>
                </a:solidFill>
                <a:latin typeface="Arial"/>
                <a:ea typeface="Arial"/>
                <a:cs typeface="Arial"/>
                <a:sym typeface="Arial"/>
              </a:defRPr>
            </a:lvl5pPr>
            <a:lvl6pPr marL="3657509" marR="0" lvl="5"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6pPr>
            <a:lvl7pPr marL="4267093" marR="0" lvl="6"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7pPr>
            <a:lvl8pPr marL="4876678" marR="0" lvl="7"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8pPr>
            <a:lvl9pPr marL="5486263" marR="0" lvl="8" indent="-304792" algn="ctr" rtl="0">
              <a:spcBef>
                <a:spcPts val="0"/>
              </a:spcBef>
              <a:spcAft>
                <a:spcPts val="0"/>
              </a:spcAft>
              <a:buSzPts val="500"/>
              <a:buNone/>
              <a:defRPr sz="2400" b="0" i="0" u="none" strike="noStrike" cap="none">
                <a:solidFill>
                  <a:srgbClr val="53585F"/>
                </a:solidFill>
                <a:latin typeface="Helvetica Neue"/>
                <a:ea typeface="Helvetica Neue"/>
                <a:cs typeface="Helvetica Neue"/>
                <a:sym typeface="Helvetica Neue"/>
              </a:defRPr>
            </a:lvl9pPr>
          </a:lstStyle>
          <a:p>
            <a:endParaRPr/>
          </a:p>
        </p:txBody>
      </p:sp>
      <p:sp>
        <p:nvSpPr>
          <p:cNvPr id="67" name="Google Shape;67;p16"/>
          <p:cNvSpPr txBox="1">
            <a:spLocks noGrp="1"/>
          </p:cNvSpPr>
          <p:nvPr>
            <p:ph type="title"/>
          </p:nvPr>
        </p:nvSpPr>
        <p:spPr>
          <a:xfrm>
            <a:off x="838200" y="365125"/>
            <a:ext cx="10515600" cy="1325563"/>
          </a:xfrm>
          <a:prstGeom prst="rect">
            <a:avLst/>
          </a:prstGeom>
          <a:noFill/>
          <a:ln>
            <a:noFill/>
          </a:ln>
        </p:spPr>
        <p:txBody>
          <a:bodyPr spcFirstLastPara="1" wrap="square" lIns="34275" tIns="17150" rIns="34275" bIns="17150" anchor="t" anchorCtr="0">
            <a:noAutofit/>
          </a:bodyPr>
          <a:lstStyle>
            <a:lvl1pPr marR="0" lvl="0"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1pPr>
            <a:lvl2pPr marR="0" lvl="1"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2pPr>
            <a:lvl3pPr marR="0" lvl="2"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3pPr>
            <a:lvl4pPr marR="0" lvl="3"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4pPr>
            <a:lvl5pPr marR="0" lvl="4"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5pPr>
            <a:lvl6pPr marR="0" lvl="5"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6pPr>
            <a:lvl7pPr marR="0" lvl="6"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7pPr>
            <a:lvl8pPr marR="0" lvl="7"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8pPr>
            <a:lvl9pPr marR="0" lvl="8" algn="ctr" rtl="0">
              <a:spcBef>
                <a:spcPts val="0"/>
              </a:spcBef>
              <a:spcAft>
                <a:spcPts val="0"/>
              </a:spcAft>
              <a:buSzPts val="500"/>
              <a:buNone/>
              <a:defRPr sz="5733" b="0" i="0" u="none" strike="noStrike" cap="none">
                <a:solidFill>
                  <a:srgbClr val="53585F"/>
                </a:solidFill>
                <a:latin typeface="Helvetica Neue"/>
                <a:ea typeface="Helvetica Neue"/>
                <a:cs typeface="Helvetica Neue"/>
                <a:sym typeface="Helvetica Neue"/>
              </a:defRPr>
            </a:lvl9pPr>
          </a:lstStyle>
          <a:p>
            <a:endParaRPr/>
          </a:p>
        </p:txBody>
      </p:sp>
      <p:sp>
        <p:nvSpPr>
          <p:cNvPr id="68" name="Google Shape;68;p16"/>
          <p:cNvSpPr txBox="1">
            <a:spLocks noGrp="1"/>
          </p:cNvSpPr>
          <p:nvPr>
            <p:ph type="sldNum" idx="12"/>
          </p:nvPr>
        </p:nvSpPr>
        <p:spPr>
          <a:xfrm>
            <a:off x="8610600" y="6356351"/>
            <a:ext cx="2743200" cy="365125"/>
          </a:xfrm>
          <a:prstGeom prst="rect">
            <a:avLst/>
          </a:prstGeom>
          <a:noFill/>
          <a:ln>
            <a:noFill/>
          </a:ln>
        </p:spPr>
        <p:txBody>
          <a:bodyPr spcFirstLastPara="1" wrap="square" lIns="34275" tIns="17150" rIns="34275" bIns="17150" anchor="ctr" anchorCtr="0">
            <a:noAutofit/>
          </a:bodyPr>
          <a:lstStyle>
            <a:lvl1pPr marL="0" lvl="0"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1pPr>
            <a:lvl2pPr marL="0" lvl="1"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2pPr>
            <a:lvl3pPr marL="0" lvl="2"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3pPr>
            <a:lvl4pPr marL="0" lvl="3"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4pPr>
            <a:lvl5pPr marL="0" lvl="4"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5pPr>
            <a:lvl6pPr marL="0" lvl="5"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6pPr>
            <a:lvl7pPr marL="0" lvl="6"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7pPr>
            <a:lvl8pPr marL="0" lvl="7"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8pPr>
            <a:lvl9pPr marL="0" lvl="8" indent="0" algn="r">
              <a:lnSpc>
                <a:spcPct val="110000"/>
              </a:lnSpc>
              <a:spcBef>
                <a:spcPts val="0"/>
              </a:spcBef>
              <a:buNone/>
              <a:defRPr sz="1467" b="0" i="0" u="none" strike="noStrike" cap="none">
                <a:solidFill>
                  <a:srgbClr val="151619"/>
                </a:solidFill>
                <a:latin typeface="Helvetica Neue"/>
                <a:ea typeface="Helvetica Neue"/>
                <a:cs typeface="Helvetica Neue"/>
                <a:sym typeface="Helvetica Neu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902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F112-3AEB-2BF3-D67B-138FB7C33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44C71-2C4E-501C-F00B-39D6A0D64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FE16B-A6A1-4BCE-FAAE-C5FAD4CB876A}"/>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5" name="Footer Placeholder 4">
            <a:extLst>
              <a:ext uri="{FF2B5EF4-FFF2-40B4-BE49-F238E27FC236}">
                <a16:creationId xmlns:a16="http://schemas.microsoft.com/office/drawing/2014/main" id="{A30AF5DF-AE39-E272-374F-D1DA90597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3E7E2-332E-E999-436E-044433119463}"/>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206441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FC77-799B-AF4F-3CDE-D8C5AFC695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FE74C-77C0-1FEF-D4F9-C30D9D2C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59CA51-FDD0-7A87-9DA3-ED24369A9E0D}"/>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5" name="Footer Placeholder 4">
            <a:extLst>
              <a:ext uri="{FF2B5EF4-FFF2-40B4-BE49-F238E27FC236}">
                <a16:creationId xmlns:a16="http://schemas.microsoft.com/office/drawing/2014/main" id="{FCA4F9E9-C377-DBAF-5DC5-FA9A05C2D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7914D-24A0-E2E1-6204-EC66219C0E8C}"/>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141867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8174-E024-96F3-298F-F45122389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9AE07-BA02-C5CE-7298-D508FE0F68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6C19F4-7EFE-51F7-ED6B-DA91EE218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F9ED10-052D-FD2E-5C44-AC8A85C9D115}"/>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6" name="Footer Placeholder 5">
            <a:extLst>
              <a:ext uri="{FF2B5EF4-FFF2-40B4-BE49-F238E27FC236}">
                <a16:creationId xmlns:a16="http://schemas.microsoft.com/office/drawing/2014/main" id="{D19AF5F5-2F72-DF85-B374-CCACAC4F2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164C8-4038-FCC5-80EA-4F6B4157B6A7}"/>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195401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6111-2A77-C0A9-87BE-E3D631323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86A57-D902-B5DE-01F6-14FFD0AA4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AB3A1-93EE-70B6-4A05-F93E8DCC7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F44F99-4EB1-AC27-7F12-90BBC4360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4115D-3CD7-0FBF-D6FC-0AC21B127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E1820-EB62-6224-1A76-A9EA61CECCBA}"/>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8" name="Footer Placeholder 7">
            <a:extLst>
              <a:ext uri="{FF2B5EF4-FFF2-40B4-BE49-F238E27FC236}">
                <a16:creationId xmlns:a16="http://schemas.microsoft.com/office/drawing/2014/main" id="{6F5FAD8C-9F97-0C24-EEBF-CC5CFEC0BA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A81523-3DC1-BF41-CEEF-2DDB5019CCB1}"/>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183191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25A0-3D26-4BCB-0460-3D36FB52E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55DEB-BD6E-A30C-A08E-6F589EEE1254}"/>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4" name="Footer Placeholder 3">
            <a:extLst>
              <a:ext uri="{FF2B5EF4-FFF2-40B4-BE49-F238E27FC236}">
                <a16:creationId xmlns:a16="http://schemas.microsoft.com/office/drawing/2014/main" id="{A5C08D9C-82D5-F6D2-C470-7BC553465D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2D3A0-9C54-F2F5-18C1-9E2FCC3FAD02}"/>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322340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8A9FD-5F97-6218-C211-DBAEAAE141FC}"/>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3" name="Footer Placeholder 2">
            <a:extLst>
              <a:ext uri="{FF2B5EF4-FFF2-40B4-BE49-F238E27FC236}">
                <a16:creationId xmlns:a16="http://schemas.microsoft.com/office/drawing/2014/main" id="{74548A06-F6C2-116D-78C6-BABDB755E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E6FAD-D812-2E60-8553-9F5718384DDC}"/>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429006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B54F-E658-435C-8CC1-25AF6380A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C49DDA-66CD-797A-DF22-99AE701A3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A8E590-6DD2-19EB-29C1-4D39D2916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D847B-7FAA-EEFE-0EEC-0781E3D1A21B}"/>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6" name="Footer Placeholder 5">
            <a:extLst>
              <a:ext uri="{FF2B5EF4-FFF2-40B4-BE49-F238E27FC236}">
                <a16:creationId xmlns:a16="http://schemas.microsoft.com/office/drawing/2014/main" id="{08088AC0-EF82-7440-F951-5078CF143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5BD9B-57A0-FB3E-C19B-DE149D158968}"/>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77214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03D5-AB86-EC19-6991-D8B14E196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25828-B043-B12C-68C6-3723E4C01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C02133-A32A-4B5F-C8B4-AEDB9010E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B236F-F740-E8F1-4131-255A7C8D5ACF}"/>
              </a:ext>
            </a:extLst>
          </p:cNvPr>
          <p:cNvSpPr>
            <a:spLocks noGrp="1"/>
          </p:cNvSpPr>
          <p:nvPr>
            <p:ph type="dt" sz="half" idx="10"/>
          </p:nvPr>
        </p:nvSpPr>
        <p:spPr/>
        <p:txBody>
          <a:bodyPr/>
          <a:lstStyle/>
          <a:p>
            <a:fld id="{37F64D9F-D016-BF46-8679-748BD71203FC}" type="datetimeFigureOut">
              <a:rPr lang="en-US" smtClean="0"/>
              <a:t>9/29/22</a:t>
            </a:fld>
            <a:endParaRPr lang="en-US"/>
          </a:p>
        </p:txBody>
      </p:sp>
      <p:sp>
        <p:nvSpPr>
          <p:cNvPr id="6" name="Footer Placeholder 5">
            <a:extLst>
              <a:ext uri="{FF2B5EF4-FFF2-40B4-BE49-F238E27FC236}">
                <a16:creationId xmlns:a16="http://schemas.microsoft.com/office/drawing/2014/main" id="{60F4C924-21AF-CBCA-C2F3-F76B8016A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B00F3-03D2-FE34-8952-C9F35EC0A299}"/>
              </a:ext>
            </a:extLst>
          </p:cNvPr>
          <p:cNvSpPr>
            <a:spLocks noGrp="1"/>
          </p:cNvSpPr>
          <p:nvPr>
            <p:ph type="sldNum" sz="quarter" idx="12"/>
          </p:nvPr>
        </p:nvSpPr>
        <p:spPr/>
        <p:txBody>
          <a:bodyPr/>
          <a:lstStyle/>
          <a:p>
            <a:fld id="{BD01763C-3266-0944-B4F8-8844E0220485}" type="slidenum">
              <a:rPr lang="en-US" smtClean="0"/>
              <a:t>‹#›</a:t>
            </a:fld>
            <a:endParaRPr lang="en-US"/>
          </a:p>
        </p:txBody>
      </p:sp>
    </p:spTree>
    <p:extLst>
      <p:ext uri="{BB962C8B-B14F-4D97-AF65-F5344CB8AC3E}">
        <p14:creationId xmlns:p14="http://schemas.microsoft.com/office/powerpoint/2010/main" val="71447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C91CB-9268-F354-5AB1-03430FBEB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DFE563-0F5B-F8AA-3F83-FCA4AA6F3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FC69F-14D3-C548-4F0E-71A78A7E1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64D9F-D016-BF46-8679-748BD71203FC}" type="datetimeFigureOut">
              <a:rPr lang="en-US" smtClean="0"/>
              <a:t>9/29/22</a:t>
            </a:fld>
            <a:endParaRPr lang="en-US"/>
          </a:p>
        </p:txBody>
      </p:sp>
      <p:sp>
        <p:nvSpPr>
          <p:cNvPr id="5" name="Footer Placeholder 4">
            <a:extLst>
              <a:ext uri="{FF2B5EF4-FFF2-40B4-BE49-F238E27FC236}">
                <a16:creationId xmlns:a16="http://schemas.microsoft.com/office/drawing/2014/main" id="{0E045AF5-4883-C4AE-8A8A-AA181C07D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197239-6EAE-49F7-5AA7-8B8614312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1763C-3266-0944-B4F8-8844E0220485}" type="slidenum">
              <a:rPr lang="en-US" smtClean="0"/>
              <a:t>‹#›</a:t>
            </a:fld>
            <a:endParaRPr lang="en-US"/>
          </a:p>
        </p:txBody>
      </p:sp>
    </p:spTree>
    <p:extLst>
      <p:ext uri="{BB962C8B-B14F-4D97-AF65-F5344CB8AC3E}">
        <p14:creationId xmlns:p14="http://schemas.microsoft.com/office/powerpoint/2010/main" val="3826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ctrTitle"/>
          </p:nvPr>
        </p:nvSpPr>
        <p:spPr>
          <a:xfrm>
            <a:off x="415600" y="1"/>
            <a:ext cx="11360800" cy="2291881"/>
          </a:xfrm>
          <a:prstGeom prst="rect">
            <a:avLst/>
          </a:prstGeom>
        </p:spPr>
        <p:txBody>
          <a:bodyPr spcFirstLastPara="1" vert="horz" wrap="square" lIns="121900" tIns="121900" rIns="121900" bIns="121900" rtlCol="0" anchor="b" anchorCtr="0">
            <a:normAutofit/>
          </a:bodyPr>
          <a:lstStyle/>
          <a:p>
            <a:pPr>
              <a:spcBef>
                <a:spcPts val="0"/>
              </a:spcBef>
              <a:buSzPts val="990"/>
            </a:pPr>
            <a:r>
              <a:rPr lang="en" sz="6107" dirty="0"/>
              <a:t>ACT: </a:t>
            </a:r>
            <a:r>
              <a:rPr lang="en" sz="6107" b="1" u="sng" dirty="0"/>
              <a:t>A</a:t>
            </a:r>
            <a:r>
              <a:rPr lang="en" sz="6107" dirty="0"/>
              <a:t>rchitectural </a:t>
            </a:r>
            <a:r>
              <a:rPr lang="en" sz="6107" b="1" u="sng" dirty="0"/>
              <a:t>C</a:t>
            </a:r>
            <a:r>
              <a:rPr lang="en" sz="6107" dirty="0"/>
              <a:t>arbon Modeling </a:t>
            </a:r>
            <a:r>
              <a:rPr lang="en" sz="6107" b="1" u="sng" dirty="0"/>
              <a:t>T</a:t>
            </a:r>
            <a:r>
              <a:rPr lang="en" sz="6107" dirty="0"/>
              <a:t>ools</a:t>
            </a:r>
            <a:endParaRPr sz="6107" dirty="0"/>
          </a:p>
        </p:txBody>
      </p:sp>
      <p:sp>
        <p:nvSpPr>
          <p:cNvPr id="237" name="Google Shape;237;p44"/>
          <p:cNvSpPr txBox="1">
            <a:spLocks noGrp="1"/>
          </p:cNvSpPr>
          <p:nvPr>
            <p:ph type="subTitle" idx="1"/>
          </p:nvPr>
        </p:nvSpPr>
        <p:spPr>
          <a:xfrm>
            <a:off x="415600" y="2668044"/>
            <a:ext cx="11455600" cy="4189957"/>
          </a:xfrm>
          <a:prstGeom prst="rect">
            <a:avLst/>
          </a:prstGeom>
        </p:spPr>
        <p:txBody>
          <a:bodyPr spcFirstLastPara="1" vert="horz" wrap="square" lIns="121900" tIns="121900" rIns="121900" bIns="121900" rtlCol="0" anchor="t" anchorCtr="0">
            <a:normAutofit/>
          </a:bodyPr>
          <a:lstStyle/>
          <a:p>
            <a:pPr>
              <a:spcBef>
                <a:spcPts val="0"/>
              </a:spcBef>
            </a:pPr>
            <a:r>
              <a:rPr lang="en" sz="2933" i="1" dirty="0">
                <a:solidFill>
                  <a:schemeClr val="dk1"/>
                </a:solidFill>
              </a:rPr>
              <a:t>@ MICRO 2022</a:t>
            </a:r>
          </a:p>
          <a:p>
            <a:pPr>
              <a:spcBef>
                <a:spcPts val="0"/>
              </a:spcBef>
            </a:pPr>
            <a:r>
              <a:rPr lang="en" sz="2933" i="1" dirty="0">
                <a:solidFill>
                  <a:schemeClr val="dk1"/>
                </a:solidFill>
              </a:rPr>
              <a:t>Tutorial</a:t>
            </a:r>
          </a:p>
          <a:p>
            <a:pPr>
              <a:spcBef>
                <a:spcPts val="0"/>
              </a:spcBef>
            </a:pPr>
            <a:endParaRPr lang="en" dirty="0">
              <a:solidFill>
                <a:schemeClr val="dk1"/>
              </a:solidFill>
            </a:endParaRPr>
          </a:p>
          <a:p>
            <a:pPr>
              <a:spcBef>
                <a:spcPts val="0"/>
              </a:spcBef>
            </a:pPr>
            <a:endParaRPr lang="en" dirty="0">
              <a:solidFill>
                <a:schemeClr val="dk1"/>
              </a:solidFill>
            </a:endParaRPr>
          </a:p>
          <a:p>
            <a:pPr>
              <a:spcBef>
                <a:spcPts val="0"/>
              </a:spcBef>
            </a:pPr>
            <a:endParaRPr lang="en" dirty="0">
              <a:solidFill>
                <a:schemeClr val="dk1"/>
              </a:solidFill>
            </a:endParaRPr>
          </a:p>
          <a:p>
            <a:pPr>
              <a:spcBef>
                <a:spcPts val="0"/>
              </a:spcBef>
            </a:pPr>
            <a:endParaRPr lang="en" dirty="0">
              <a:solidFill>
                <a:schemeClr val="dk1"/>
              </a:solidFill>
            </a:endParaRPr>
          </a:p>
          <a:p>
            <a:pPr>
              <a:spcBef>
                <a:spcPts val="0"/>
              </a:spcBef>
            </a:pPr>
            <a:endParaRPr lang="en" dirty="0">
              <a:solidFill>
                <a:schemeClr val="dk1"/>
              </a:solidFill>
            </a:endParaRPr>
          </a:p>
          <a:p>
            <a:pPr>
              <a:spcBef>
                <a:spcPts val="0"/>
              </a:spcBef>
            </a:pPr>
            <a:endParaRPr lang="en" dirty="0">
              <a:solidFill>
                <a:schemeClr val="dk1"/>
              </a:solidFill>
            </a:endParaRPr>
          </a:p>
          <a:p>
            <a:pPr>
              <a:spcBef>
                <a:spcPts val="0"/>
              </a:spcBef>
            </a:pPr>
            <a:r>
              <a:rPr lang="en" dirty="0">
                <a:solidFill>
                  <a:schemeClr val="dk1"/>
                </a:solidFill>
              </a:rPr>
              <a:t>Udit Gupta</a:t>
            </a:r>
            <a:endParaRPr dirty="0">
              <a:solidFill>
                <a:schemeClr val="dk1"/>
              </a:solidFill>
            </a:endParaRPr>
          </a:p>
        </p:txBody>
      </p:sp>
      <p:pic>
        <p:nvPicPr>
          <p:cNvPr id="238" name="Google Shape;238;p44"/>
          <p:cNvPicPr preferRelativeResize="0"/>
          <p:nvPr/>
        </p:nvPicPr>
        <p:blipFill>
          <a:blip r:embed="rId3">
            <a:alphaModFix/>
          </a:blip>
          <a:stretch>
            <a:fillRect/>
          </a:stretch>
        </p:blipFill>
        <p:spPr>
          <a:xfrm>
            <a:off x="2289936" y="4055304"/>
            <a:ext cx="1268393" cy="1247600"/>
          </a:xfrm>
          <a:prstGeom prst="rect">
            <a:avLst/>
          </a:prstGeom>
          <a:noFill/>
          <a:ln>
            <a:noFill/>
          </a:ln>
        </p:spPr>
      </p:pic>
      <p:pic>
        <p:nvPicPr>
          <p:cNvPr id="239" name="Google Shape;239;p44"/>
          <p:cNvPicPr preferRelativeResize="0"/>
          <p:nvPr/>
        </p:nvPicPr>
        <p:blipFill rotWithShape="1">
          <a:blip r:embed="rId4">
            <a:alphaModFix/>
          </a:blip>
          <a:srcRect l="8615" r="9181"/>
          <a:stretch/>
        </p:blipFill>
        <p:spPr>
          <a:xfrm>
            <a:off x="9105724" y="4114478"/>
            <a:ext cx="2531344" cy="1157833"/>
          </a:xfrm>
          <a:prstGeom prst="rect">
            <a:avLst/>
          </a:prstGeom>
          <a:noFill/>
          <a:ln>
            <a:noFill/>
          </a:ln>
        </p:spPr>
      </p:pic>
      <p:pic>
        <p:nvPicPr>
          <p:cNvPr id="1026" name="Picture 2">
            <a:extLst>
              <a:ext uri="{FF2B5EF4-FFF2-40B4-BE49-F238E27FC236}">
                <a16:creationId xmlns:a16="http://schemas.microsoft.com/office/drawing/2014/main" id="{E0CF467C-499E-EBBB-2C34-AB2D59E3C4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311" y="4423773"/>
            <a:ext cx="2531344" cy="5106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6680-7583-0A57-14A8-D18AF84D05C9}"/>
              </a:ext>
            </a:extLst>
          </p:cNvPr>
          <p:cNvSpPr>
            <a:spLocks noGrp="1"/>
          </p:cNvSpPr>
          <p:nvPr>
            <p:ph type="title"/>
          </p:nvPr>
        </p:nvSpPr>
        <p:spPr/>
        <p:txBody>
          <a:bodyPr/>
          <a:lstStyle/>
          <a:p>
            <a:r>
              <a:rPr lang="en-US" b="1" dirty="0">
                <a:latin typeface="FreightSansLFPro" panose="02000506030000020004" pitchFamily="2" charset="77"/>
              </a:rPr>
              <a:t>Our other organizers</a:t>
            </a:r>
          </a:p>
        </p:txBody>
      </p:sp>
      <p:pic>
        <p:nvPicPr>
          <p:cNvPr id="1028" name="Picture 4">
            <a:extLst>
              <a:ext uri="{FF2B5EF4-FFF2-40B4-BE49-F238E27FC236}">
                <a16:creationId xmlns:a16="http://schemas.microsoft.com/office/drawing/2014/main" id="{C49AA9A5-DC2D-8753-0223-C3EE2BA6E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216" y="1496058"/>
            <a:ext cx="1148080" cy="1722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73F9B07-4E91-BFEF-42DB-464F84944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15969"/>
            <a:ext cx="1148080" cy="1722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D41C1D-15E1-2B84-92DD-528DB2D57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35880"/>
            <a:ext cx="1148080" cy="17221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9D434666-757C-FA90-8F16-6D729E37034B}"/>
              </a:ext>
            </a:extLst>
          </p:cNvPr>
          <p:cNvGraphicFramePr>
            <a:graphicFrameLocks noGrp="1"/>
          </p:cNvGraphicFramePr>
          <p:nvPr>
            <p:extLst>
              <p:ext uri="{D42A27DB-BD31-4B8C-83A1-F6EECF244321}">
                <p14:modId xmlns:p14="http://schemas.microsoft.com/office/powerpoint/2010/main" val="1715001653"/>
              </p:ext>
            </p:extLst>
          </p:nvPr>
        </p:nvGraphicFramePr>
        <p:xfrm>
          <a:off x="2232660" y="1690688"/>
          <a:ext cx="8875776" cy="1188720"/>
        </p:xfrm>
        <a:graphic>
          <a:graphicData uri="http://schemas.openxmlformats.org/drawingml/2006/table">
            <a:tbl>
              <a:tblPr>
                <a:tableStyleId>{2D5ABB26-0587-4C30-8999-92F81FD0307C}</a:tableStyleId>
              </a:tblPr>
              <a:tblGrid>
                <a:gridCol w="8875776">
                  <a:extLst>
                    <a:ext uri="{9D8B030D-6E8A-4147-A177-3AD203B41FA5}">
                      <a16:colId xmlns:a16="http://schemas.microsoft.com/office/drawing/2014/main" val="3035416725"/>
                    </a:ext>
                  </a:extLst>
                </a:gridCol>
              </a:tblGrid>
              <a:tr h="763654">
                <a:tc>
                  <a:txBody>
                    <a:bodyPr/>
                    <a:lstStyle/>
                    <a:p>
                      <a:pPr algn="l"/>
                      <a:r>
                        <a:rPr lang="en-US" b="1" dirty="0">
                          <a:effectLst/>
                        </a:rPr>
                        <a:t>Gu-Yeon Wei</a:t>
                      </a:r>
                      <a:r>
                        <a:rPr lang="en-US" dirty="0">
                          <a:effectLst/>
                        </a:rPr>
                        <a:t> (Harvard) is a Professor of Electrical Engineering at Harvard University. His research interests span a variety of topics such as integrated voltage regulators, flexible voltage stacking, power electronics, low-power computing architectures and circuits, auto-parallelizing compilers, and more.</a:t>
                      </a:r>
                    </a:p>
                  </a:txBody>
                  <a:tcPr anchor="ctr"/>
                </a:tc>
                <a:extLst>
                  <a:ext uri="{0D108BD9-81ED-4DB2-BD59-A6C34878D82A}">
                    <a16:rowId xmlns:a16="http://schemas.microsoft.com/office/drawing/2014/main" val="550311647"/>
                  </a:ext>
                </a:extLst>
              </a:tr>
            </a:tbl>
          </a:graphicData>
        </a:graphic>
      </p:graphicFrame>
      <p:graphicFrame>
        <p:nvGraphicFramePr>
          <p:cNvPr id="10" name="Table 9">
            <a:extLst>
              <a:ext uri="{FF2B5EF4-FFF2-40B4-BE49-F238E27FC236}">
                <a16:creationId xmlns:a16="http://schemas.microsoft.com/office/drawing/2014/main" id="{106AC7C2-81BC-A941-8F56-F5CDD793EE78}"/>
              </a:ext>
            </a:extLst>
          </p:cNvPr>
          <p:cNvGraphicFramePr>
            <a:graphicFrameLocks noGrp="1"/>
          </p:cNvGraphicFramePr>
          <p:nvPr>
            <p:extLst>
              <p:ext uri="{D42A27DB-BD31-4B8C-83A1-F6EECF244321}">
                <p14:modId xmlns:p14="http://schemas.microsoft.com/office/powerpoint/2010/main" val="2919470709"/>
              </p:ext>
            </p:extLst>
          </p:nvPr>
        </p:nvGraphicFramePr>
        <p:xfrm>
          <a:off x="2232660" y="3429000"/>
          <a:ext cx="7924800" cy="1463040"/>
        </p:xfrm>
        <a:graphic>
          <a:graphicData uri="http://schemas.openxmlformats.org/drawingml/2006/table">
            <a:tbl>
              <a:tblPr>
                <a:tableStyleId>{2D5ABB26-0587-4C30-8999-92F81FD0307C}</a:tableStyleId>
              </a:tblPr>
              <a:tblGrid>
                <a:gridCol w="7924800">
                  <a:extLst>
                    <a:ext uri="{9D8B030D-6E8A-4147-A177-3AD203B41FA5}">
                      <a16:colId xmlns:a16="http://schemas.microsoft.com/office/drawing/2014/main" val="3339025615"/>
                    </a:ext>
                  </a:extLst>
                </a:gridCol>
              </a:tblGrid>
              <a:tr h="0">
                <a:tc>
                  <a:txBody>
                    <a:bodyPr/>
                    <a:lstStyle/>
                    <a:p>
                      <a:pPr algn="l"/>
                      <a:r>
                        <a:rPr lang="en-US" b="1" dirty="0">
                          <a:effectLst/>
                        </a:rPr>
                        <a:t>David Brooks</a:t>
                      </a:r>
                      <a:r>
                        <a:rPr lang="en-US" dirty="0">
                          <a:effectLst/>
                        </a:rPr>
                        <a:t> (Harvard) is a Professor of Computer Science at Harvard University. His research focuses on the interaction between the architecture and software of computer systems and underlying hardware implementation challenges, including power, reliability, and variability issues across embedded and high-performance computing systems.</a:t>
                      </a:r>
                    </a:p>
                  </a:txBody>
                  <a:tcPr anchor="ctr"/>
                </a:tc>
                <a:extLst>
                  <a:ext uri="{0D108BD9-81ED-4DB2-BD59-A6C34878D82A}">
                    <a16:rowId xmlns:a16="http://schemas.microsoft.com/office/drawing/2014/main" val="2758546142"/>
                  </a:ext>
                </a:extLst>
              </a:tr>
            </a:tbl>
          </a:graphicData>
        </a:graphic>
      </p:graphicFrame>
      <p:graphicFrame>
        <p:nvGraphicFramePr>
          <p:cNvPr id="12" name="Table 11">
            <a:extLst>
              <a:ext uri="{FF2B5EF4-FFF2-40B4-BE49-F238E27FC236}">
                <a16:creationId xmlns:a16="http://schemas.microsoft.com/office/drawing/2014/main" id="{0B556F40-0045-EA63-FF6B-261CECF49BBA}"/>
              </a:ext>
            </a:extLst>
          </p:cNvPr>
          <p:cNvGraphicFramePr>
            <a:graphicFrameLocks noGrp="1"/>
          </p:cNvGraphicFramePr>
          <p:nvPr>
            <p:extLst>
              <p:ext uri="{D42A27DB-BD31-4B8C-83A1-F6EECF244321}">
                <p14:modId xmlns:p14="http://schemas.microsoft.com/office/powerpoint/2010/main" val="3512280967"/>
              </p:ext>
            </p:extLst>
          </p:nvPr>
        </p:nvGraphicFramePr>
        <p:xfrm>
          <a:off x="2368379" y="5303237"/>
          <a:ext cx="7924800" cy="1463040"/>
        </p:xfrm>
        <a:graphic>
          <a:graphicData uri="http://schemas.openxmlformats.org/drawingml/2006/table">
            <a:tbl>
              <a:tblPr>
                <a:tableStyleId>{2D5ABB26-0587-4C30-8999-92F81FD0307C}</a:tableStyleId>
              </a:tblPr>
              <a:tblGrid>
                <a:gridCol w="7924800">
                  <a:extLst>
                    <a:ext uri="{9D8B030D-6E8A-4147-A177-3AD203B41FA5}">
                      <a16:colId xmlns:a16="http://schemas.microsoft.com/office/drawing/2014/main" val="3693548155"/>
                    </a:ext>
                  </a:extLst>
                </a:gridCol>
              </a:tblGrid>
              <a:tr h="0">
                <a:tc>
                  <a:txBody>
                    <a:bodyPr/>
                    <a:lstStyle/>
                    <a:p>
                      <a:pPr algn="l"/>
                      <a:r>
                        <a:rPr lang="en-US" b="1" dirty="0">
                          <a:effectLst/>
                        </a:rPr>
                        <a:t>Carole-Jean Wu</a:t>
                      </a:r>
                      <a:r>
                        <a:rPr lang="en-US" dirty="0">
                          <a:effectLst/>
                        </a:rPr>
                        <a:t> (FAIR) is a Research Scientist at Meta AI. Her research focus lies in the domain of computer system architecture with particular emphasis on energy- and memory-efficient systems. Her research has pivoted into designing systems for machine learning execution at-scale. In general, she is interested in tackling system challenges to enable efficient, responsible AI execution.</a:t>
                      </a:r>
                    </a:p>
                  </a:txBody>
                  <a:tcPr anchor="ctr"/>
                </a:tc>
                <a:extLst>
                  <a:ext uri="{0D108BD9-81ED-4DB2-BD59-A6C34878D82A}">
                    <a16:rowId xmlns:a16="http://schemas.microsoft.com/office/drawing/2014/main" val="1209649508"/>
                  </a:ext>
                </a:extLst>
              </a:tr>
            </a:tbl>
          </a:graphicData>
        </a:graphic>
      </p:graphicFrame>
    </p:spTree>
    <p:extLst>
      <p:ext uri="{BB962C8B-B14F-4D97-AF65-F5344CB8AC3E}">
        <p14:creationId xmlns:p14="http://schemas.microsoft.com/office/powerpoint/2010/main" val="281746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8616-F9C7-EEDD-5346-DA8DF2D8DBF8}"/>
              </a:ext>
            </a:extLst>
          </p:cNvPr>
          <p:cNvSpPr>
            <a:spLocks noGrp="1"/>
          </p:cNvSpPr>
          <p:nvPr>
            <p:ph type="title"/>
          </p:nvPr>
        </p:nvSpPr>
        <p:spPr/>
        <p:txBody>
          <a:bodyPr/>
          <a:lstStyle/>
          <a:p>
            <a:pPr algn="ctr"/>
            <a:r>
              <a:rPr lang="en-US" i="1" dirty="0"/>
              <a:t>Thank you for attending</a:t>
            </a:r>
          </a:p>
        </p:txBody>
      </p:sp>
      <p:sp>
        <p:nvSpPr>
          <p:cNvPr id="3" name="Content Placeholder 2">
            <a:extLst>
              <a:ext uri="{FF2B5EF4-FFF2-40B4-BE49-F238E27FC236}">
                <a16:creationId xmlns:a16="http://schemas.microsoft.com/office/drawing/2014/main" id="{080052A1-C613-5F90-BC5B-C9E7953AFE7E}"/>
              </a:ext>
            </a:extLst>
          </p:cNvPr>
          <p:cNvSpPr>
            <a:spLocks noGrp="1"/>
          </p:cNvSpPr>
          <p:nvPr>
            <p:ph sz="half" idx="1"/>
          </p:nvPr>
        </p:nvSpPr>
        <p:spPr>
          <a:xfrm>
            <a:off x="875265" y="1840583"/>
            <a:ext cx="10826578" cy="1448916"/>
          </a:xfrm>
        </p:spPr>
        <p:txBody>
          <a:bodyPr/>
          <a:lstStyle/>
          <a:p>
            <a:pPr marL="0" indent="0" algn="ctr">
              <a:buNone/>
            </a:pPr>
            <a:r>
              <a:rPr lang="en-US" dirty="0"/>
              <a:t>Reach out if you want to collaborate on the intersection of computing and sustainability!</a:t>
            </a:r>
          </a:p>
        </p:txBody>
      </p:sp>
      <p:pic>
        <p:nvPicPr>
          <p:cNvPr id="5" name="Google Shape;239;p44">
            <a:extLst>
              <a:ext uri="{FF2B5EF4-FFF2-40B4-BE49-F238E27FC236}">
                <a16:creationId xmlns:a16="http://schemas.microsoft.com/office/drawing/2014/main" id="{D877BF75-6DA3-8172-AFC1-452BED103643}"/>
              </a:ext>
            </a:extLst>
          </p:cNvPr>
          <p:cNvPicPr preferRelativeResize="0"/>
          <p:nvPr/>
        </p:nvPicPr>
        <p:blipFill rotWithShape="1">
          <a:blip r:embed="rId2">
            <a:alphaModFix/>
          </a:blip>
          <a:srcRect l="8615" r="9181"/>
          <a:stretch/>
        </p:blipFill>
        <p:spPr>
          <a:xfrm>
            <a:off x="8865962" y="4131111"/>
            <a:ext cx="2798816" cy="1399762"/>
          </a:xfrm>
          <a:prstGeom prst="rect">
            <a:avLst/>
          </a:prstGeom>
          <a:noFill/>
          <a:ln>
            <a:noFill/>
          </a:ln>
        </p:spPr>
      </p:pic>
      <p:pic>
        <p:nvPicPr>
          <p:cNvPr id="2050" name="Picture 2">
            <a:extLst>
              <a:ext uri="{FF2B5EF4-FFF2-40B4-BE49-F238E27FC236}">
                <a16:creationId xmlns:a16="http://schemas.microsoft.com/office/drawing/2014/main" id="{0622B055-AE07-0CFB-AAEF-F628AD1C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045"/>
          <a:stretch/>
        </p:blipFill>
        <p:spPr bwMode="auto">
          <a:xfrm>
            <a:off x="1264509" y="3429000"/>
            <a:ext cx="2446637" cy="28039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6E79F9C5-826E-D66F-9D0F-05A89CA54244}"/>
              </a:ext>
            </a:extLst>
          </p:cNvPr>
          <p:cNvSpPr txBox="1">
            <a:spLocks/>
          </p:cNvSpPr>
          <p:nvPr/>
        </p:nvSpPr>
        <p:spPr>
          <a:xfrm>
            <a:off x="3914251" y="3751257"/>
            <a:ext cx="4748606" cy="1997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Joining Cornell Tech (NYC) as Assistant Professor in ECE summer 2023</a:t>
            </a:r>
          </a:p>
          <a:p>
            <a:pPr marL="0" indent="0" algn="ctr">
              <a:buFont typeface="Arial" panose="020B0604020202020204" pitchFamily="34" charset="0"/>
              <a:buNone/>
            </a:pPr>
            <a:endParaRPr lang="en-US" dirty="0"/>
          </a:p>
          <a:p>
            <a:pPr marL="0" indent="0" algn="ctr">
              <a:buFont typeface="Arial" panose="020B0604020202020204" pitchFamily="34" charset="0"/>
              <a:buNone/>
            </a:pPr>
            <a:r>
              <a:rPr lang="en-US" dirty="0"/>
              <a:t>Visiting researcher at Meta AI </a:t>
            </a:r>
          </a:p>
        </p:txBody>
      </p:sp>
    </p:spTree>
    <p:extLst>
      <p:ext uri="{BB962C8B-B14F-4D97-AF65-F5344CB8AC3E}">
        <p14:creationId xmlns:p14="http://schemas.microsoft.com/office/powerpoint/2010/main" val="72118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sldNum" idx="12"/>
          </p:nvPr>
        </p:nvSpPr>
        <p:spPr>
          <a:xfrm>
            <a:off x="8610600" y="6356351"/>
            <a:ext cx="2743200" cy="365125"/>
          </a:xfrm>
          <a:prstGeom prst="rect">
            <a:avLst/>
          </a:prstGeom>
          <a:noFill/>
          <a:ln>
            <a:noFill/>
          </a:ln>
        </p:spPr>
        <p:txBody>
          <a:bodyPr spcFirstLastPara="1" vert="horz" wrap="square" lIns="45700" tIns="22867" rIns="45700" bIns="22867" rtlCol="0" anchor="ctr" anchorCtr="0">
            <a:noAutofit/>
          </a:bodyPr>
          <a:lstStyle/>
          <a:p>
            <a:fld id="{00000000-1234-1234-1234-123412341234}" type="slidenum">
              <a:rPr lang="en" sz="1867">
                <a:solidFill>
                  <a:schemeClr val="dk1"/>
                </a:solidFill>
                <a:latin typeface="Arial"/>
                <a:ea typeface="Arial"/>
                <a:cs typeface="Arial"/>
                <a:sym typeface="Arial"/>
              </a:rPr>
              <a:pPr/>
              <a:t>2</a:t>
            </a:fld>
            <a:endParaRPr sz="1867">
              <a:solidFill>
                <a:schemeClr val="dk1"/>
              </a:solidFill>
              <a:latin typeface="Arial"/>
              <a:ea typeface="Arial"/>
              <a:cs typeface="Arial"/>
              <a:sym typeface="Arial"/>
            </a:endParaRPr>
          </a:p>
        </p:txBody>
      </p:sp>
      <p:sp>
        <p:nvSpPr>
          <p:cNvPr id="298" name="Google Shape;298;p49"/>
          <p:cNvSpPr txBox="1">
            <a:spLocks noGrp="1"/>
          </p:cNvSpPr>
          <p:nvPr>
            <p:ph type="title"/>
          </p:nvPr>
        </p:nvSpPr>
        <p:spPr>
          <a:xfrm>
            <a:off x="499963" y="438324"/>
            <a:ext cx="11001375" cy="771097"/>
          </a:xfrm>
          <a:prstGeom prst="rect">
            <a:avLst/>
          </a:prstGeom>
          <a:noFill/>
          <a:ln>
            <a:noFill/>
          </a:ln>
        </p:spPr>
        <p:txBody>
          <a:bodyPr spcFirstLastPara="1" vert="horz" wrap="square" lIns="45700" tIns="22867" rIns="45700" bIns="22867" rtlCol="0" anchor="t" anchorCtr="0">
            <a:noAutofit/>
          </a:bodyPr>
          <a:lstStyle/>
          <a:p>
            <a:pPr algn="l"/>
            <a:r>
              <a:rPr lang="en" sz="3600" b="1" dirty="0">
                <a:solidFill>
                  <a:srgbClr val="151619"/>
                </a:solidFill>
                <a:latin typeface="Arial"/>
                <a:ea typeface="Arial"/>
                <a:cs typeface="Arial"/>
                <a:sym typeface="Arial"/>
              </a:rPr>
              <a:t>Computing incurs a growing environmental footprint</a:t>
            </a:r>
            <a:endParaRPr dirty="0"/>
          </a:p>
        </p:txBody>
      </p:sp>
      <p:sp>
        <p:nvSpPr>
          <p:cNvPr id="299" name="Google Shape;299;p49"/>
          <p:cNvSpPr txBox="1"/>
          <p:nvPr/>
        </p:nvSpPr>
        <p:spPr>
          <a:xfrm>
            <a:off x="2710068" y="1704600"/>
            <a:ext cx="7568800" cy="1157600"/>
          </a:xfrm>
          <a:prstGeom prst="rect">
            <a:avLst/>
          </a:prstGeom>
          <a:noFill/>
          <a:ln>
            <a:noFill/>
          </a:ln>
        </p:spPr>
        <p:txBody>
          <a:bodyPr spcFirstLastPara="1" wrap="square" lIns="45700" tIns="22867" rIns="45700" bIns="22867" anchor="ctr" anchorCtr="0">
            <a:noAutofit/>
          </a:bodyPr>
          <a:lstStyle/>
          <a:p>
            <a:pPr algn="ctr">
              <a:lnSpc>
                <a:spcPct val="90000"/>
              </a:lnSpc>
              <a:buClr>
                <a:srgbClr val="C00000"/>
              </a:buClr>
              <a:buSzPts val="2300"/>
            </a:pPr>
            <a:r>
              <a:rPr lang="en" sz="3067" b="1" dirty="0">
                <a:solidFill>
                  <a:srgbClr val="C00000"/>
                </a:solidFill>
              </a:rPr>
              <a:t>1.2-2.2</a:t>
            </a:r>
            <a:r>
              <a:rPr lang="en" sz="3067" b="1" dirty="0">
                <a:solidFill>
                  <a:srgbClr val="C00000"/>
                </a:solidFill>
                <a:latin typeface="Arial"/>
                <a:ea typeface="Arial"/>
                <a:cs typeface="Arial"/>
                <a:sym typeface="Arial"/>
              </a:rPr>
              <a:t> </a:t>
            </a:r>
            <a:r>
              <a:rPr lang="en" sz="3067" b="1" dirty="0">
                <a:solidFill>
                  <a:srgbClr val="C00000"/>
                </a:solidFill>
              </a:rPr>
              <a:t>B</a:t>
            </a:r>
            <a:r>
              <a:rPr lang="en" sz="3067" b="1" dirty="0">
                <a:solidFill>
                  <a:srgbClr val="C00000"/>
                </a:solidFill>
                <a:latin typeface="Arial"/>
                <a:ea typeface="Arial"/>
                <a:cs typeface="Arial"/>
                <a:sym typeface="Arial"/>
              </a:rPr>
              <a:t>illion tons of CO</a:t>
            </a:r>
            <a:r>
              <a:rPr lang="en" sz="3067" b="1" baseline="-25000" dirty="0">
                <a:solidFill>
                  <a:srgbClr val="C00000"/>
                </a:solidFill>
                <a:latin typeface="Arial"/>
                <a:ea typeface="Arial"/>
                <a:cs typeface="Arial"/>
                <a:sym typeface="Arial"/>
              </a:rPr>
              <a:t>2</a:t>
            </a:r>
            <a:endParaRPr sz="667" dirty="0"/>
          </a:p>
          <a:p>
            <a:pPr algn="ctr">
              <a:lnSpc>
                <a:spcPct val="90000"/>
              </a:lnSpc>
              <a:buClr>
                <a:schemeClr val="lt1"/>
              </a:buClr>
              <a:buSzPts val="2000"/>
            </a:pPr>
            <a:endParaRPr sz="2667" b="1" baseline="-25000" dirty="0">
              <a:solidFill>
                <a:srgbClr val="C00000"/>
              </a:solidFill>
              <a:latin typeface="Arial"/>
              <a:ea typeface="Arial"/>
              <a:cs typeface="Arial"/>
              <a:sym typeface="Arial"/>
            </a:endParaRPr>
          </a:p>
          <a:p>
            <a:pPr marL="287859" indent="-287859">
              <a:lnSpc>
                <a:spcPct val="90000"/>
              </a:lnSpc>
              <a:buClr>
                <a:srgbClr val="C00000"/>
              </a:buClr>
              <a:buSzPts val="2000"/>
              <a:buFont typeface="Arial"/>
              <a:buChar char="•"/>
            </a:pPr>
            <a:r>
              <a:rPr lang="en" sz="2667" b="1" dirty="0">
                <a:solidFill>
                  <a:srgbClr val="C00000"/>
                </a:solidFill>
                <a:latin typeface="Arial"/>
                <a:ea typeface="Arial"/>
                <a:cs typeface="Arial"/>
                <a:sym typeface="Arial"/>
              </a:rPr>
              <a:t>On par with</a:t>
            </a:r>
            <a:r>
              <a:rPr lang="en" sz="2667" dirty="0">
                <a:solidFill>
                  <a:srgbClr val="C00000"/>
                </a:solidFill>
                <a:latin typeface="Arial"/>
                <a:ea typeface="Arial"/>
                <a:cs typeface="Arial"/>
                <a:sym typeface="Arial"/>
              </a:rPr>
              <a:t> </a:t>
            </a:r>
            <a:r>
              <a:rPr lang="en" sz="2667" dirty="0">
                <a:solidFill>
                  <a:srgbClr val="151619"/>
                </a:solidFill>
                <a:latin typeface="Arial"/>
                <a:ea typeface="Arial"/>
                <a:cs typeface="Arial"/>
                <a:sym typeface="Arial"/>
              </a:rPr>
              <a:t>the aviation industry’s footprin</a:t>
            </a:r>
            <a:r>
              <a:rPr lang="en" sz="2667" dirty="0">
                <a:solidFill>
                  <a:srgbClr val="151619"/>
                </a:solidFill>
              </a:rPr>
              <a:t>t</a:t>
            </a:r>
            <a:endParaRPr sz="2667" dirty="0">
              <a:solidFill>
                <a:srgbClr val="151619"/>
              </a:solidFill>
            </a:endParaRPr>
          </a:p>
          <a:p>
            <a:pPr marL="287859" indent="-287859">
              <a:lnSpc>
                <a:spcPct val="90000"/>
              </a:lnSpc>
              <a:buClr>
                <a:srgbClr val="C00000"/>
              </a:buClr>
              <a:buSzPts val="2000"/>
              <a:buFont typeface="Arial"/>
              <a:buChar char="•"/>
            </a:pPr>
            <a:r>
              <a:rPr lang="en" sz="2667" b="1" dirty="0">
                <a:solidFill>
                  <a:srgbClr val="C00000"/>
                </a:solidFill>
                <a:latin typeface="Arial"/>
                <a:ea typeface="Arial"/>
                <a:cs typeface="Arial"/>
                <a:sym typeface="Arial"/>
              </a:rPr>
              <a:t>2.1 - 3.9% </a:t>
            </a:r>
            <a:r>
              <a:rPr lang="en" sz="2667" dirty="0">
                <a:solidFill>
                  <a:srgbClr val="151619"/>
                </a:solidFill>
                <a:latin typeface="Arial"/>
                <a:ea typeface="Arial"/>
                <a:cs typeface="Arial"/>
                <a:sym typeface="Arial"/>
              </a:rPr>
              <a:t>of worldwide emissions (Freitag</a:t>
            </a:r>
            <a:r>
              <a:rPr lang="en" sz="2667" dirty="0">
                <a:solidFill>
                  <a:srgbClr val="151619"/>
                </a:solidFill>
              </a:rPr>
              <a:t>’21)</a:t>
            </a:r>
            <a:endParaRPr sz="667" dirty="0"/>
          </a:p>
        </p:txBody>
      </p:sp>
      <p:cxnSp>
        <p:nvCxnSpPr>
          <p:cNvPr id="300" name="Google Shape;300;p49"/>
          <p:cNvCxnSpPr>
            <a:stCxn id="301" idx="3"/>
            <a:endCxn id="302" idx="1"/>
          </p:cNvCxnSpPr>
          <p:nvPr/>
        </p:nvCxnSpPr>
        <p:spPr>
          <a:xfrm>
            <a:off x="3288063" y="4194529"/>
            <a:ext cx="2050400" cy="0"/>
          </a:xfrm>
          <a:prstGeom prst="straightConnector1">
            <a:avLst/>
          </a:prstGeom>
          <a:noFill/>
          <a:ln w="38100" cap="flat" cmpd="sng">
            <a:solidFill>
              <a:srgbClr val="272B32"/>
            </a:solidFill>
            <a:prstDash val="solid"/>
            <a:round/>
            <a:headEnd type="triangle" w="med" len="med"/>
            <a:tailEnd type="triangle" w="med" len="med"/>
          </a:ln>
        </p:spPr>
      </p:cxnSp>
      <p:cxnSp>
        <p:nvCxnSpPr>
          <p:cNvPr id="303" name="Google Shape;303;p49"/>
          <p:cNvCxnSpPr>
            <a:stCxn id="302" idx="3"/>
          </p:cNvCxnSpPr>
          <p:nvPr/>
        </p:nvCxnSpPr>
        <p:spPr>
          <a:xfrm>
            <a:off x="7068639" y="4194529"/>
            <a:ext cx="2050400" cy="0"/>
          </a:xfrm>
          <a:prstGeom prst="straightConnector1">
            <a:avLst/>
          </a:prstGeom>
          <a:noFill/>
          <a:ln w="38100" cap="flat" cmpd="sng">
            <a:solidFill>
              <a:srgbClr val="272B32"/>
            </a:solidFill>
            <a:prstDash val="solid"/>
            <a:round/>
            <a:headEnd type="triangle" w="med" len="med"/>
            <a:tailEnd type="triangle" w="med" len="med"/>
          </a:ln>
        </p:spPr>
      </p:cxnSp>
      <p:sp>
        <p:nvSpPr>
          <p:cNvPr id="304" name="Google Shape;304;p49"/>
          <p:cNvSpPr txBox="1"/>
          <p:nvPr/>
        </p:nvSpPr>
        <p:spPr>
          <a:xfrm>
            <a:off x="1640194" y="5262834"/>
            <a:ext cx="1565644" cy="437327"/>
          </a:xfrm>
          <a:prstGeom prst="rect">
            <a:avLst/>
          </a:prstGeom>
          <a:noFill/>
          <a:ln>
            <a:noFill/>
          </a:ln>
        </p:spPr>
        <p:txBody>
          <a:bodyPr spcFirstLastPara="1" wrap="square" lIns="45700" tIns="22867" rIns="45700" bIns="22867" anchor="ctr" anchorCtr="0">
            <a:noAutofit/>
          </a:bodyPr>
          <a:lstStyle/>
          <a:p>
            <a:pPr algn="ctr">
              <a:lnSpc>
                <a:spcPct val="90000"/>
              </a:lnSpc>
              <a:buClr>
                <a:srgbClr val="151619"/>
              </a:buClr>
              <a:buSzPts val="2000"/>
            </a:pPr>
            <a:r>
              <a:rPr lang="en" sz="2667" dirty="0">
                <a:solidFill>
                  <a:srgbClr val="151619"/>
                </a:solidFill>
                <a:latin typeface="Arial"/>
                <a:ea typeface="Arial"/>
                <a:cs typeface="Arial"/>
                <a:sym typeface="Arial"/>
              </a:rPr>
              <a:t>Mobile</a:t>
            </a:r>
            <a:endParaRPr sz="667" dirty="0"/>
          </a:p>
        </p:txBody>
      </p:sp>
      <p:sp>
        <p:nvSpPr>
          <p:cNvPr id="305" name="Google Shape;305;p49"/>
          <p:cNvSpPr txBox="1"/>
          <p:nvPr/>
        </p:nvSpPr>
        <p:spPr>
          <a:xfrm>
            <a:off x="4779936" y="5291990"/>
            <a:ext cx="2847313" cy="437300"/>
          </a:xfrm>
          <a:prstGeom prst="rect">
            <a:avLst/>
          </a:prstGeom>
          <a:noFill/>
          <a:ln>
            <a:noFill/>
          </a:ln>
        </p:spPr>
        <p:txBody>
          <a:bodyPr spcFirstLastPara="1" wrap="square" lIns="45700" tIns="22867" rIns="45700" bIns="22867" anchor="ctr" anchorCtr="0">
            <a:noAutofit/>
          </a:bodyPr>
          <a:lstStyle/>
          <a:p>
            <a:pPr algn="ctr">
              <a:lnSpc>
                <a:spcPct val="90000"/>
              </a:lnSpc>
              <a:buClr>
                <a:srgbClr val="151619"/>
              </a:buClr>
              <a:buSzPts val="2000"/>
            </a:pPr>
            <a:r>
              <a:rPr lang="en" sz="2667" dirty="0">
                <a:solidFill>
                  <a:srgbClr val="151619"/>
                </a:solidFill>
                <a:latin typeface="Arial"/>
                <a:ea typeface="Arial"/>
                <a:cs typeface="Arial"/>
                <a:sym typeface="Arial"/>
              </a:rPr>
              <a:t>Communication</a:t>
            </a:r>
            <a:endParaRPr sz="667" dirty="0"/>
          </a:p>
        </p:txBody>
      </p:sp>
      <p:sp>
        <p:nvSpPr>
          <p:cNvPr id="306" name="Google Shape;306;p49"/>
          <p:cNvSpPr txBox="1"/>
          <p:nvPr/>
        </p:nvSpPr>
        <p:spPr>
          <a:xfrm>
            <a:off x="8742507" y="4982305"/>
            <a:ext cx="2479387" cy="1029388"/>
          </a:xfrm>
          <a:prstGeom prst="rect">
            <a:avLst/>
          </a:prstGeom>
          <a:noFill/>
          <a:ln>
            <a:noFill/>
          </a:ln>
        </p:spPr>
        <p:txBody>
          <a:bodyPr spcFirstLastPara="1" wrap="square" lIns="45700" tIns="22867" rIns="45700" bIns="22867" anchor="ctr" anchorCtr="0">
            <a:noAutofit/>
          </a:bodyPr>
          <a:lstStyle/>
          <a:p>
            <a:pPr algn="ctr">
              <a:lnSpc>
                <a:spcPct val="90000"/>
              </a:lnSpc>
              <a:buClr>
                <a:srgbClr val="151619"/>
              </a:buClr>
              <a:buSzPts val="2000"/>
            </a:pPr>
            <a:r>
              <a:rPr lang="en" sz="2667" dirty="0">
                <a:solidFill>
                  <a:srgbClr val="151619"/>
                </a:solidFill>
                <a:latin typeface="Arial"/>
                <a:ea typeface="Arial"/>
                <a:cs typeface="Arial"/>
                <a:sym typeface="Arial"/>
              </a:rPr>
              <a:t>Data center</a:t>
            </a:r>
            <a:endParaRPr sz="667" dirty="0"/>
          </a:p>
        </p:txBody>
      </p:sp>
      <p:pic>
        <p:nvPicPr>
          <p:cNvPr id="301" name="Google Shape;301;p49"/>
          <p:cNvPicPr preferRelativeResize="0"/>
          <p:nvPr/>
        </p:nvPicPr>
        <p:blipFill rotWithShape="1">
          <a:blip r:embed="rId3">
            <a:alphaModFix/>
          </a:blip>
          <a:srcRect/>
          <a:stretch/>
        </p:blipFill>
        <p:spPr>
          <a:xfrm>
            <a:off x="1557968" y="3329481"/>
            <a:ext cx="1730096" cy="1730096"/>
          </a:xfrm>
          <a:prstGeom prst="rect">
            <a:avLst/>
          </a:prstGeom>
          <a:noFill/>
          <a:ln>
            <a:noFill/>
          </a:ln>
        </p:spPr>
      </p:pic>
      <p:pic>
        <p:nvPicPr>
          <p:cNvPr id="307" name="Google Shape;307;p49" descr="Logic Plus Icon Data Centre - Data Center Clipart - Full Size Clipart  (#3190827) - PinClipart"/>
          <p:cNvPicPr preferRelativeResize="0"/>
          <p:nvPr/>
        </p:nvPicPr>
        <p:blipFill rotWithShape="1">
          <a:blip r:embed="rId4">
            <a:alphaModFix/>
          </a:blip>
          <a:srcRect/>
          <a:stretch/>
        </p:blipFill>
        <p:spPr>
          <a:xfrm>
            <a:off x="9119121" y="3329483"/>
            <a:ext cx="1730095" cy="1730095"/>
          </a:xfrm>
          <a:prstGeom prst="rect">
            <a:avLst/>
          </a:prstGeom>
          <a:noFill/>
          <a:ln>
            <a:noFill/>
          </a:ln>
        </p:spPr>
      </p:pic>
      <p:pic>
        <p:nvPicPr>
          <p:cNvPr id="308" name="Google Shape;308;p49" descr="Cloud outline"/>
          <p:cNvPicPr preferRelativeResize="0"/>
          <p:nvPr/>
        </p:nvPicPr>
        <p:blipFill rotWithShape="1">
          <a:blip r:embed="rId5">
            <a:alphaModFix/>
          </a:blip>
          <a:srcRect/>
          <a:stretch/>
        </p:blipFill>
        <p:spPr>
          <a:xfrm>
            <a:off x="10141228" y="4285251"/>
            <a:ext cx="985609" cy="913455"/>
          </a:xfrm>
          <a:prstGeom prst="rect">
            <a:avLst/>
          </a:prstGeom>
          <a:noFill/>
          <a:ln>
            <a:noFill/>
          </a:ln>
        </p:spPr>
      </p:pic>
      <p:pic>
        <p:nvPicPr>
          <p:cNvPr id="302" name="Google Shape;302;p49" descr="Radio Tower Icon - Vector Graphics PNG Image | Transparent PNG Free  Download on SeekPNG"/>
          <p:cNvPicPr preferRelativeResize="0"/>
          <p:nvPr/>
        </p:nvPicPr>
        <p:blipFill rotWithShape="1">
          <a:blip r:embed="rId6">
            <a:alphaModFix/>
          </a:blip>
          <a:srcRect/>
          <a:stretch/>
        </p:blipFill>
        <p:spPr>
          <a:xfrm>
            <a:off x="5338545" y="3287284"/>
            <a:ext cx="1730095" cy="1814491"/>
          </a:xfrm>
          <a:prstGeom prst="rect">
            <a:avLst/>
          </a:prstGeom>
          <a:noFill/>
          <a:ln>
            <a:noFill/>
          </a:ln>
        </p:spPr>
      </p:pic>
      <p:sp>
        <p:nvSpPr>
          <p:cNvPr id="309" name="Google Shape;309;p49"/>
          <p:cNvSpPr txBox="1"/>
          <p:nvPr/>
        </p:nvSpPr>
        <p:spPr>
          <a:xfrm>
            <a:off x="838201" y="5895760"/>
            <a:ext cx="10188791" cy="792753"/>
          </a:xfrm>
          <a:prstGeom prst="rect">
            <a:avLst/>
          </a:prstGeom>
          <a:noFill/>
          <a:ln>
            <a:noFill/>
          </a:ln>
        </p:spPr>
        <p:txBody>
          <a:bodyPr spcFirstLastPara="1" wrap="square" lIns="45700" tIns="22867" rIns="45700" bIns="22867" anchor="ctr" anchorCtr="0">
            <a:noAutofit/>
          </a:bodyPr>
          <a:lstStyle/>
          <a:p>
            <a:pPr algn="ctr">
              <a:lnSpc>
                <a:spcPct val="90000"/>
              </a:lnSpc>
              <a:buClr>
                <a:srgbClr val="C00000"/>
              </a:buClr>
              <a:buSzPts val="2300"/>
            </a:pPr>
            <a:r>
              <a:rPr lang="en" sz="3067" b="1" dirty="0">
                <a:solidFill>
                  <a:srgbClr val="C00000"/>
                </a:solidFill>
                <a:latin typeface="Arial"/>
                <a:ea typeface="Arial"/>
                <a:cs typeface="Arial"/>
                <a:sym typeface="Arial"/>
              </a:rPr>
              <a:t>Computing’s emissions are rising given its growing demand!</a:t>
            </a:r>
            <a:endParaRPr sz="66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4" name="Google Shape;324;p51" descr="Graphical user interface, text, application&#10;&#10;Description automatically generated"/>
          <p:cNvPicPr preferRelativeResize="0">
            <a:picLocks noGrp="1"/>
          </p:cNvPicPr>
          <p:nvPr>
            <p:ph type="body" idx="1"/>
          </p:nvPr>
        </p:nvPicPr>
        <p:blipFill rotWithShape="1">
          <a:blip r:embed="rId3">
            <a:alphaModFix/>
          </a:blip>
          <a:srcRect/>
          <a:stretch/>
        </p:blipFill>
        <p:spPr>
          <a:xfrm>
            <a:off x="281342" y="957659"/>
            <a:ext cx="7258289" cy="1898820"/>
          </a:xfrm>
          <a:prstGeom prst="rect">
            <a:avLst/>
          </a:prstGeom>
          <a:noFill/>
          <a:ln>
            <a:noFill/>
          </a:ln>
        </p:spPr>
      </p:pic>
      <p:sp>
        <p:nvSpPr>
          <p:cNvPr id="325" name="Google Shape;325;p51"/>
          <p:cNvSpPr txBox="1">
            <a:spLocks noGrp="1"/>
          </p:cNvSpPr>
          <p:nvPr>
            <p:ph type="sldNum" idx="12"/>
          </p:nvPr>
        </p:nvSpPr>
        <p:spPr>
          <a:xfrm>
            <a:off x="8610600" y="6356351"/>
            <a:ext cx="2743200" cy="365125"/>
          </a:xfrm>
          <a:prstGeom prst="rect">
            <a:avLst/>
          </a:prstGeom>
          <a:noFill/>
          <a:ln>
            <a:noFill/>
          </a:ln>
        </p:spPr>
        <p:txBody>
          <a:bodyPr spcFirstLastPara="1" vert="horz" wrap="square" lIns="91433" tIns="45700" rIns="91433" bIns="45700" rtlCol="0" anchor="ctr" anchorCtr="0">
            <a:noAutofit/>
          </a:bodyPr>
          <a:lstStyle/>
          <a:p>
            <a:fld id="{00000000-1234-1234-1234-123412341234}" type="slidenum">
              <a:rPr lang="en"/>
              <a:pPr/>
              <a:t>3</a:t>
            </a:fld>
            <a:endParaRPr/>
          </a:p>
        </p:txBody>
      </p:sp>
      <p:pic>
        <p:nvPicPr>
          <p:cNvPr id="326" name="Google Shape;326;p51" descr="Graphical user interface, text, application&#10;&#10;Description automatically generated"/>
          <p:cNvPicPr preferRelativeResize="0"/>
          <p:nvPr/>
        </p:nvPicPr>
        <p:blipFill rotWithShape="1">
          <a:blip r:embed="rId4">
            <a:alphaModFix/>
          </a:blip>
          <a:srcRect/>
          <a:stretch/>
        </p:blipFill>
        <p:spPr>
          <a:xfrm>
            <a:off x="328486" y="2703828"/>
            <a:ext cx="7258289" cy="1963715"/>
          </a:xfrm>
          <a:prstGeom prst="rect">
            <a:avLst/>
          </a:prstGeom>
          <a:noFill/>
          <a:ln>
            <a:noFill/>
          </a:ln>
        </p:spPr>
      </p:pic>
      <p:pic>
        <p:nvPicPr>
          <p:cNvPr id="327" name="Google Shape;327;p51" descr="Graphical user interface&#10;&#10;Description automatically generated"/>
          <p:cNvPicPr preferRelativeResize="0"/>
          <p:nvPr/>
        </p:nvPicPr>
        <p:blipFill rotWithShape="1">
          <a:blip r:embed="rId5">
            <a:alphaModFix/>
          </a:blip>
          <a:srcRect/>
          <a:stretch/>
        </p:blipFill>
        <p:spPr>
          <a:xfrm>
            <a:off x="7719591" y="1214804"/>
            <a:ext cx="3771856" cy="3575765"/>
          </a:xfrm>
          <a:prstGeom prst="rect">
            <a:avLst/>
          </a:prstGeom>
          <a:noFill/>
          <a:ln>
            <a:noFill/>
          </a:ln>
        </p:spPr>
      </p:pic>
      <p:pic>
        <p:nvPicPr>
          <p:cNvPr id="328" name="Google Shape;328;p51" descr="Graphical user interface, text, application&#10;&#10;Description automatically generated"/>
          <p:cNvPicPr preferRelativeResize="0"/>
          <p:nvPr/>
        </p:nvPicPr>
        <p:blipFill rotWithShape="1">
          <a:blip r:embed="rId6">
            <a:alphaModFix/>
          </a:blip>
          <a:srcRect/>
          <a:stretch/>
        </p:blipFill>
        <p:spPr>
          <a:xfrm>
            <a:off x="7519671" y="4790570"/>
            <a:ext cx="4318488" cy="1948511"/>
          </a:xfrm>
          <a:prstGeom prst="rect">
            <a:avLst/>
          </a:prstGeom>
          <a:noFill/>
          <a:ln>
            <a:noFill/>
          </a:ln>
        </p:spPr>
      </p:pic>
      <p:pic>
        <p:nvPicPr>
          <p:cNvPr id="329" name="Google Shape;329;p51" descr="Diagram&#10;&#10;Description automatically generated"/>
          <p:cNvPicPr preferRelativeResize="0"/>
          <p:nvPr/>
        </p:nvPicPr>
        <p:blipFill rotWithShape="1">
          <a:blip r:embed="rId7">
            <a:alphaModFix/>
          </a:blip>
          <a:srcRect/>
          <a:stretch/>
        </p:blipFill>
        <p:spPr>
          <a:xfrm>
            <a:off x="261382" y="4650722"/>
            <a:ext cx="7258289" cy="2181901"/>
          </a:xfrm>
          <a:prstGeom prst="rect">
            <a:avLst/>
          </a:prstGeom>
          <a:noFill/>
          <a:ln>
            <a:noFill/>
          </a:ln>
        </p:spPr>
      </p:pic>
      <p:sp>
        <p:nvSpPr>
          <p:cNvPr id="5" name="Google Shape;315;p50">
            <a:extLst>
              <a:ext uri="{FF2B5EF4-FFF2-40B4-BE49-F238E27FC236}">
                <a16:creationId xmlns:a16="http://schemas.microsoft.com/office/drawing/2014/main" id="{AEF0A3E0-4D6F-71CA-D6C2-6D2B3B66D397}"/>
              </a:ext>
            </a:extLst>
          </p:cNvPr>
          <p:cNvSpPr txBox="1">
            <a:spLocks noGrp="1"/>
          </p:cNvSpPr>
          <p:nvPr>
            <p:ph type="title"/>
          </p:nvPr>
        </p:nvSpPr>
        <p:spPr>
          <a:xfrm>
            <a:off x="576648" y="25377"/>
            <a:ext cx="11013057" cy="1325563"/>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000"/>
            </a:pPr>
            <a:r>
              <a:rPr lang="en" sz="3733" b="1" dirty="0">
                <a:latin typeface="FreightSansLFPro" panose="02000506030000020004" pitchFamily="2" charset="77"/>
              </a:rPr>
              <a:t>Big Tech. companies are pledging carbon neutrality</a:t>
            </a:r>
            <a:endParaRPr sz="4267" b="1" dirty="0">
              <a:latin typeface="FreightSansLFPro" panose="02000506030000020004"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5"/>
          <p:cNvSpPr txBox="1">
            <a:spLocks noGrp="1"/>
          </p:cNvSpPr>
          <p:nvPr>
            <p:ph type="title"/>
          </p:nvPr>
        </p:nvSpPr>
        <p:spPr>
          <a:xfrm>
            <a:off x="539994" y="618995"/>
            <a:ext cx="10980351" cy="540131"/>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ct val="100000"/>
            </a:pPr>
            <a:r>
              <a:rPr lang="en" sz="2933" b="1" dirty="0">
                <a:latin typeface="FreightSansLFPro" panose="02000506030000020004" pitchFamily="2" charset="77"/>
              </a:rPr>
              <a:t>SRC decadal plan calls attention to ICT rising energy footprint</a:t>
            </a:r>
            <a:endParaRPr sz="2933" b="1" dirty="0">
              <a:latin typeface="FreightSansLFPro" panose="02000506030000020004" pitchFamily="2" charset="77"/>
            </a:endParaRPr>
          </a:p>
        </p:txBody>
      </p:sp>
      <p:sp>
        <p:nvSpPr>
          <p:cNvPr id="360" name="Google Shape;360;p55"/>
          <p:cNvSpPr txBox="1">
            <a:spLocks noGrp="1"/>
          </p:cNvSpPr>
          <p:nvPr>
            <p:ph type="sldNum" idx="12"/>
          </p:nvPr>
        </p:nvSpPr>
        <p:spPr>
          <a:xfrm>
            <a:off x="8610600" y="6356351"/>
            <a:ext cx="2743200" cy="365125"/>
          </a:xfrm>
          <a:prstGeom prst="rect">
            <a:avLst/>
          </a:prstGeom>
          <a:noFill/>
          <a:ln>
            <a:noFill/>
          </a:ln>
        </p:spPr>
        <p:txBody>
          <a:bodyPr spcFirstLastPara="1" vert="horz" wrap="square" lIns="91433" tIns="45700" rIns="91433" bIns="45700" rtlCol="0" anchor="ctr" anchorCtr="0">
            <a:noAutofit/>
          </a:bodyPr>
          <a:lstStyle/>
          <a:p>
            <a:fld id="{00000000-1234-1234-1234-123412341234}" type="slidenum">
              <a:rPr lang="en"/>
              <a:pPr/>
              <a:t>4</a:t>
            </a:fld>
            <a:endParaRPr/>
          </a:p>
        </p:txBody>
      </p:sp>
      <p:sp>
        <p:nvSpPr>
          <p:cNvPr id="4" name="TextBox 3">
            <a:extLst>
              <a:ext uri="{FF2B5EF4-FFF2-40B4-BE49-F238E27FC236}">
                <a16:creationId xmlns:a16="http://schemas.microsoft.com/office/drawing/2014/main" id="{A86DC2BC-0A83-113B-F031-70AC669952BF}"/>
              </a:ext>
            </a:extLst>
          </p:cNvPr>
          <p:cNvSpPr txBox="1"/>
          <p:nvPr/>
        </p:nvSpPr>
        <p:spPr>
          <a:xfrm>
            <a:off x="468495" y="1362796"/>
            <a:ext cx="11251307" cy="748795"/>
          </a:xfrm>
          <a:prstGeom prst="rect">
            <a:avLst/>
          </a:prstGeom>
          <a:solidFill>
            <a:schemeClr val="accent6">
              <a:lumMod val="20000"/>
              <a:lumOff val="80000"/>
            </a:schemeClr>
          </a:solidFill>
        </p:spPr>
        <p:txBody>
          <a:bodyPr wrap="square">
            <a:spAutoFit/>
          </a:bodyPr>
          <a:lstStyle/>
          <a:p>
            <a:pPr algn="ctr"/>
            <a:r>
              <a:rPr lang="en-US" sz="2133" b="1" dirty="0">
                <a:solidFill>
                  <a:srgbClr val="191919"/>
                </a:solidFill>
                <a:latin typeface="FreightSansLFPro" panose="02000506030000020004" pitchFamily="2" charset="77"/>
              </a:rPr>
              <a:t>Ever-rising energy demand for computing vs. global energy production is creating new risk,</a:t>
            </a:r>
          </a:p>
          <a:p>
            <a:pPr algn="ctr"/>
            <a:r>
              <a:rPr lang="en-US" sz="2133" dirty="0">
                <a:solidFill>
                  <a:srgbClr val="191919"/>
                </a:solidFill>
                <a:latin typeface="FreightSansLFPro" panose="02000506030000020004" pitchFamily="2" charset="77"/>
              </a:rPr>
              <a:t> and new computing paradigms offer opportunities to dramatically improve energy efficiency. </a:t>
            </a:r>
            <a:endParaRPr lang="en-US" sz="2133" dirty="0">
              <a:latin typeface="FreightSansLFPro" panose="02000506030000020004" pitchFamily="2" charset="77"/>
            </a:endParaRPr>
          </a:p>
        </p:txBody>
      </p:sp>
      <p:pic>
        <p:nvPicPr>
          <p:cNvPr id="8" name="Picture 7" descr="Chart&#10;&#10;Description automatically generated with medium confidence">
            <a:extLst>
              <a:ext uri="{FF2B5EF4-FFF2-40B4-BE49-F238E27FC236}">
                <a16:creationId xmlns:a16="http://schemas.microsoft.com/office/drawing/2014/main" id="{B9045CA9-DD4A-92DD-F366-B4ED00240080}"/>
              </a:ext>
            </a:extLst>
          </p:cNvPr>
          <p:cNvPicPr>
            <a:picLocks noChangeAspect="1"/>
          </p:cNvPicPr>
          <p:nvPr/>
        </p:nvPicPr>
        <p:blipFill>
          <a:blip r:embed="rId3"/>
          <a:stretch>
            <a:fillRect/>
          </a:stretch>
        </p:blipFill>
        <p:spPr>
          <a:xfrm>
            <a:off x="6094148" y="2305420"/>
            <a:ext cx="5697152" cy="4171931"/>
          </a:xfrm>
          <a:prstGeom prst="rect">
            <a:avLst/>
          </a:prstGeom>
        </p:spPr>
      </p:pic>
      <p:pic>
        <p:nvPicPr>
          <p:cNvPr id="10" name="Picture 9" descr="A picture containing text, outdoor object, web&#10;&#10;Description automatically generated">
            <a:extLst>
              <a:ext uri="{FF2B5EF4-FFF2-40B4-BE49-F238E27FC236}">
                <a16:creationId xmlns:a16="http://schemas.microsoft.com/office/drawing/2014/main" id="{C15C1D25-3178-0977-C573-4E3C4AF33B26}"/>
              </a:ext>
            </a:extLst>
          </p:cNvPr>
          <p:cNvPicPr>
            <a:picLocks noChangeAspect="1"/>
          </p:cNvPicPr>
          <p:nvPr/>
        </p:nvPicPr>
        <p:blipFill rotWithShape="1">
          <a:blip r:embed="rId4"/>
          <a:srcRect b="33736"/>
          <a:stretch/>
        </p:blipFill>
        <p:spPr>
          <a:xfrm>
            <a:off x="539993" y="2284603"/>
            <a:ext cx="4778096" cy="4192748"/>
          </a:xfrm>
          <a:prstGeom prst="rect">
            <a:avLst/>
          </a:prstGeom>
        </p:spPr>
      </p:pic>
    </p:spTree>
    <p:extLst>
      <p:ext uri="{BB962C8B-B14F-4D97-AF65-F5344CB8AC3E}">
        <p14:creationId xmlns:p14="http://schemas.microsoft.com/office/powerpoint/2010/main" val="74666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2BB8D8-E65D-0398-4013-EB5C125277FE}"/>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5DBB9417-BCF0-CA88-47AC-0210511F127A}"/>
              </a:ext>
            </a:extLst>
          </p:cNvPr>
          <p:cNvSpPr>
            <a:spLocks noGrp="1"/>
          </p:cNvSpPr>
          <p:nvPr>
            <p:ph type="body" idx="2"/>
          </p:nvPr>
        </p:nvSpPr>
        <p:spPr/>
        <p:txBody>
          <a:bodyPr/>
          <a:lstStyle/>
          <a:p>
            <a:endParaRPr lang="en-US" dirty="0"/>
          </a:p>
        </p:txBody>
      </p:sp>
      <p:sp>
        <p:nvSpPr>
          <p:cNvPr id="5" name="Google Shape;317;p50">
            <a:extLst>
              <a:ext uri="{FF2B5EF4-FFF2-40B4-BE49-F238E27FC236}">
                <a16:creationId xmlns:a16="http://schemas.microsoft.com/office/drawing/2014/main" id="{22F72F18-C138-C139-67C7-A6B94EF01B48}"/>
              </a:ext>
            </a:extLst>
          </p:cNvPr>
          <p:cNvSpPr txBox="1">
            <a:spLocks/>
          </p:cNvSpPr>
          <p:nvPr/>
        </p:nvSpPr>
        <p:spPr>
          <a:xfrm>
            <a:off x="838200" y="2814165"/>
            <a:ext cx="10515600" cy="4351339"/>
          </a:xfrm>
          <a:prstGeom prst="rect">
            <a:avLst/>
          </a:prstGeom>
          <a:noFill/>
          <a:ln>
            <a:noFill/>
          </a:ln>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a:spcBef>
                <a:spcPts val="0"/>
              </a:spcBef>
              <a:buSzPts val="2100"/>
            </a:pPr>
            <a:r>
              <a:rPr lang="en-US" sz="2800"/>
              <a:t>DCL</a:t>
            </a:r>
          </a:p>
          <a:p>
            <a:pPr>
              <a:spcBef>
                <a:spcPts val="0"/>
              </a:spcBef>
              <a:buSzPts val="2100"/>
            </a:pPr>
            <a:r>
              <a:rPr lang="en-US" sz="2800"/>
              <a:t>VMWare NGSDI</a:t>
            </a:r>
          </a:p>
          <a:p>
            <a:pPr>
              <a:spcBef>
                <a:spcPts val="0"/>
              </a:spcBef>
              <a:buSzPts val="2100"/>
            </a:pPr>
            <a:r>
              <a:rPr lang="en-US" sz="2800"/>
              <a:t>SRC Decadal Plan</a:t>
            </a:r>
            <a:endParaRPr lang="en-US" sz="2800" dirty="0"/>
          </a:p>
        </p:txBody>
      </p:sp>
      <p:sp>
        <p:nvSpPr>
          <p:cNvPr id="6" name="Google Shape;359;p55">
            <a:extLst>
              <a:ext uri="{FF2B5EF4-FFF2-40B4-BE49-F238E27FC236}">
                <a16:creationId xmlns:a16="http://schemas.microsoft.com/office/drawing/2014/main" id="{FAC4CACB-1AA5-4A4A-CA9B-322D37201EA6}"/>
              </a:ext>
            </a:extLst>
          </p:cNvPr>
          <p:cNvSpPr txBox="1">
            <a:spLocks/>
          </p:cNvSpPr>
          <p:nvPr/>
        </p:nvSpPr>
        <p:spPr>
          <a:xfrm>
            <a:off x="529623" y="559644"/>
            <a:ext cx="10980351" cy="540131"/>
          </a:xfrm>
          <a:prstGeom prst="rect">
            <a:avLst/>
          </a:prstGeom>
          <a:no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ct val="100000"/>
            </a:pPr>
            <a:r>
              <a:rPr lang="en-US" sz="2933" b="1" dirty="0">
                <a:latin typeface="FreightSansLFPro" panose="02000506030000020004" pitchFamily="2" charset="77"/>
              </a:rPr>
              <a:t>NSF Dear Colleague Letter on Sustainable Computing</a:t>
            </a:r>
          </a:p>
        </p:txBody>
      </p:sp>
      <p:pic>
        <p:nvPicPr>
          <p:cNvPr id="8" name="Picture 7" descr="Graphical user interface, website&#10;&#10;Description automatically generated">
            <a:extLst>
              <a:ext uri="{FF2B5EF4-FFF2-40B4-BE49-F238E27FC236}">
                <a16:creationId xmlns:a16="http://schemas.microsoft.com/office/drawing/2014/main" id="{5BDF7DBA-D8F2-3A3C-B407-5960D07F1201}"/>
              </a:ext>
            </a:extLst>
          </p:cNvPr>
          <p:cNvPicPr>
            <a:picLocks noChangeAspect="1"/>
          </p:cNvPicPr>
          <p:nvPr/>
        </p:nvPicPr>
        <p:blipFill>
          <a:blip r:embed="rId2"/>
          <a:stretch>
            <a:fillRect/>
          </a:stretch>
        </p:blipFill>
        <p:spPr>
          <a:xfrm>
            <a:off x="644288" y="1221167"/>
            <a:ext cx="10751025" cy="5061277"/>
          </a:xfrm>
          <a:prstGeom prst="rect">
            <a:avLst/>
          </a:prstGeom>
        </p:spPr>
      </p:pic>
      <p:sp>
        <p:nvSpPr>
          <p:cNvPr id="10" name="TextBox 9">
            <a:extLst>
              <a:ext uri="{FF2B5EF4-FFF2-40B4-BE49-F238E27FC236}">
                <a16:creationId xmlns:a16="http://schemas.microsoft.com/office/drawing/2014/main" id="{54A3A9F9-AC22-CB7C-0CB7-218A65E7503E}"/>
              </a:ext>
            </a:extLst>
          </p:cNvPr>
          <p:cNvSpPr txBox="1"/>
          <p:nvPr/>
        </p:nvSpPr>
        <p:spPr>
          <a:xfrm>
            <a:off x="644287" y="6375160"/>
            <a:ext cx="6096000" cy="318100"/>
          </a:xfrm>
          <a:prstGeom prst="rect">
            <a:avLst/>
          </a:prstGeom>
          <a:noFill/>
        </p:spPr>
        <p:txBody>
          <a:bodyPr wrap="square">
            <a:spAutoFit/>
          </a:bodyPr>
          <a:lstStyle/>
          <a:p>
            <a:r>
              <a:rPr lang="en-US" sz="1467" dirty="0"/>
              <a:t>https://</a:t>
            </a:r>
            <a:r>
              <a:rPr lang="en-US" sz="1467" dirty="0" err="1"/>
              <a:t>www.nsf.gov</a:t>
            </a:r>
            <a:r>
              <a:rPr lang="en-US" sz="1467" dirty="0"/>
              <a:t>/pubs/2022/nsf22060/nsf22060.jsp</a:t>
            </a:r>
          </a:p>
        </p:txBody>
      </p:sp>
    </p:spTree>
    <p:extLst>
      <p:ext uri="{BB962C8B-B14F-4D97-AF65-F5344CB8AC3E}">
        <p14:creationId xmlns:p14="http://schemas.microsoft.com/office/powerpoint/2010/main" val="293596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5"/>
          <p:cNvSpPr txBox="1">
            <a:spLocks noGrp="1"/>
          </p:cNvSpPr>
          <p:nvPr>
            <p:ph type="title"/>
          </p:nvPr>
        </p:nvSpPr>
        <p:spPr>
          <a:xfrm>
            <a:off x="605825" y="681036"/>
            <a:ext cx="10980351" cy="540131"/>
          </a:xfrm>
          <a:prstGeom prst="rect">
            <a:avLst/>
          </a:prstGeom>
          <a:noFill/>
          <a:ln>
            <a:noFill/>
          </a:ln>
        </p:spPr>
        <p:txBody>
          <a:bodyPr spcFirstLastPara="1" vert="horz" wrap="square" lIns="91433" tIns="45700" rIns="91433" bIns="45700" rtlCol="0" anchor="ctr" anchorCtr="0">
            <a:normAutofit fontScale="90000"/>
          </a:bodyPr>
          <a:lstStyle/>
          <a:p>
            <a:pPr>
              <a:spcBef>
                <a:spcPts val="0"/>
              </a:spcBef>
              <a:buClr>
                <a:schemeClr val="dk1"/>
              </a:buClr>
              <a:buSzPct val="100000"/>
            </a:pPr>
            <a:r>
              <a:rPr lang="en" b="1" dirty="0">
                <a:latin typeface="FreightSansLFPro" panose="02000506030000020004" pitchFamily="2" charset="77"/>
              </a:rPr>
              <a:t>ACT Tutorial Motivation and Goals</a:t>
            </a:r>
            <a:endParaRPr b="1" dirty="0">
              <a:latin typeface="FreightSansLFPro" panose="02000506030000020004" pitchFamily="2" charset="77"/>
            </a:endParaRPr>
          </a:p>
        </p:txBody>
      </p:sp>
      <p:sp>
        <p:nvSpPr>
          <p:cNvPr id="360" name="Google Shape;360;p55"/>
          <p:cNvSpPr txBox="1">
            <a:spLocks noGrp="1"/>
          </p:cNvSpPr>
          <p:nvPr>
            <p:ph type="sldNum" idx="12"/>
          </p:nvPr>
        </p:nvSpPr>
        <p:spPr>
          <a:xfrm>
            <a:off x="8610600" y="6356351"/>
            <a:ext cx="2743200" cy="365125"/>
          </a:xfrm>
          <a:prstGeom prst="rect">
            <a:avLst/>
          </a:prstGeom>
          <a:noFill/>
          <a:ln>
            <a:noFill/>
          </a:ln>
        </p:spPr>
        <p:txBody>
          <a:bodyPr spcFirstLastPara="1" vert="horz" wrap="square" lIns="91433" tIns="45700" rIns="91433" bIns="45700" rtlCol="0" anchor="ctr" anchorCtr="0">
            <a:noAutofit/>
          </a:bodyPr>
          <a:lstStyle/>
          <a:p>
            <a:fld id="{00000000-1234-1234-1234-123412341234}" type="slidenum">
              <a:rPr lang="en"/>
              <a:pPr/>
              <a:t>6</a:t>
            </a:fld>
            <a:endParaRPr/>
          </a:p>
        </p:txBody>
      </p:sp>
      <p:sp>
        <p:nvSpPr>
          <p:cNvPr id="4" name="TextBox 3">
            <a:extLst>
              <a:ext uri="{FF2B5EF4-FFF2-40B4-BE49-F238E27FC236}">
                <a16:creationId xmlns:a16="http://schemas.microsoft.com/office/drawing/2014/main" id="{468D23B1-5F49-1C6F-8ECC-9DD65E970F8E}"/>
              </a:ext>
            </a:extLst>
          </p:cNvPr>
          <p:cNvSpPr txBox="1"/>
          <p:nvPr/>
        </p:nvSpPr>
        <p:spPr>
          <a:xfrm>
            <a:off x="838200" y="1472963"/>
            <a:ext cx="10747976" cy="4852610"/>
          </a:xfrm>
          <a:prstGeom prst="rect">
            <a:avLst/>
          </a:prstGeom>
          <a:noFill/>
        </p:spPr>
        <p:txBody>
          <a:bodyPr wrap="square">
            <a:spAutoFit/>
          </a:bodyPr>
          <a:lstStyle/>
          <a:p>
            <a:pPr>
              <a:spcAft>
                <a:spcPts val="1600"/>
              </a:spcAft>
            </a:pPr>
            <a:r>
              <a:rPr lang="en-US" sz="3200" dirty="0">
                <a:solidFill>
                  <a:srgbClr val="000000"/>
                </a:solidFill>
                <a:latin typeface="FreightSansLFPro" panose="02000506030000020004" pitchFamily="2" charset="77"/>
              </a:rPr>
              <a:t>Provide the necessary background and tools to enable researchers to incorporate sustainable as a first order design target</a:t>
            </a:r>
          </a:p>
          <a:p>
            <a:pPr marL="380990" indent="-380990">
              <a:spcAft>
                <a:spcPts val="1600"/>
              </a:spcAft>
              <a:buFont typeface="Arial" panose="020B0604020202020204" pitchFamily="34" charset="0"/>
              <a:buChar char="•"/>
            </a:pPr>
            <a:r>
              <a:rPr lang="en-US" sz="3200" dirty="0">
                <a:solidFill>
                  <a:srgbClr val="000000"/>
                </a:solidFill>
                <a:latin typeface="FreightSansLFPro" panose="02000506030000020004" pitchFamily="2" charset="77"/>
              </a:rPr>
              <a:t>Provide a brief </a:t>
            </a:r>
            <a:r>
              <a:rPr lang="en-US" sz="3200" i="1" u="sng" dirty="0">
                <a:solidFill>
                  <a:srgbClr val="000000"/>
                </a:solidFill>
                <a:latin typeface="FreightSansLFPro" panose="02000506030000020004" pitchFamily="2" charset="77"/>
              </a:rPr>
              <a:t>overview </a:t>
            </a:r>
            <a:r>
              <a:rPr lang="en-US" sz="3200" dirty="0">
                <a:solidFill>
                  <a:srgbClr val="000000"/>
                </a:solidFill>
                <a:latin typeface="FreightSansLFPro" panose="02000506030000020004" pitchFamily="2" charset="77"/>
              </a:rPr>
              <a:t>of the </a:t>
            </a:r>
            <a:r>
              <a:rPr lang="en-US" sz="3200" i="1" u="sng" dirty="0">
                <a:solidFill>
                  <a:srgbClr val="000000"/>
                </a:solidFill>
                <a:latin typeface="FreightSansLFPro" panose="02000506030000020004" pitchFamily="2" charset="77"/>
              </a:rPr>
              <a:t>sustainability implications </a:t>
            </a:r>
            <a:r>
              <a:rPr lang="en-US" sz="3200" dirty="0">
                <a:solidFill>
                  <a:srgbClr val="000000"/>
                </a:solidFill>
                <a:latin typeface="FreightSansLFPro" panose="02000506030000020004" pitchFamily="2" charset="77"/>
              </a:rPr>
              <a:t>of modern systems, </a:t>
            </a:r>
          </a:p>
          <a:p>
            <a:pPr marL="380990" indent="-380990">
              <a:spcAft>
                <a:spcPts val="1600"/>
              </a:spcAft>
              <a:buFont typeface="Arial" panose="020B0604020202020204" pitchFamily="34" charset="0"/>
              <a:buChar char="•"/>
            </a:pPr>
            <a:r>
              <a:rPr lang="en-US" sz="3200" dirty="0">
                <a:solidFill>
                  <a:srgbClr val="000000"/>
                </a:solidFill>
                <a:latin typeface="FreightSansLFPro" panose="02000506030000020004" pitchFamily="2" charset="77"/>
              </a:rPr>
              <a:t>Detail the ACT </a:t>
            </a:r>
            <a:r>
              <a:rPr lang="en-US" sz="3200" i="1" u="sng" dirty="0">
                <a:solidFill>
                  <a:srgbClr val="000000"/>
                </a:solidFill>
                <a:latin typeface="FreightSansLFPro" panose="02000506030000020004" pitchFamily="2" charset="77"/>
              </a:rPr>
              <a:t>methodology</a:t>
            </a:r>
            <a:r>
              <a:rPr lang="en-US" sz="3200" dirty="0">
                <a:solidFill>
                  <a:srgbClr val="000000"/>
                </a:solidFill>
                <a:latin typeface="FreightSansLFPro" panose="02000506030000020004" pitchFamily="2" charset="77"/>
              </a:rPr>
              <a:t>, </a:t>
            </a:r>
          </a:p>
          <a:p>
            <a:pPr marL="380990" indent="-380990">
              <a:spcAft>
                <a:spcPts val="1600"/>
              </a:spcAft>
              <a:buFont typeface="Arial" panose="020B0604020202020204" pitchFamily="34" charset="0"/>
              <a:buChar char="•"/>
            </a:pPr>
            <a:r>
              <a:rPr lang="en-US" sz="3200" dirty="0">
                <a:latin typeface="FreightSansLFPro" panose="02000506030000020004" pitchFamily="2" charset="77"/>
              </a:rPr>
              <a:t>Demonstrate </a:t>
            </a:r>
            <a:r>
              <a:rPr lang="en-US" sz="3200" i="1" u="sng" dirty="0">
                <a:latin typeface="FreightSansLFPro" panose="02000506030000020004" pitchFamily="2" charset="77"/>
              </a:rPr>
              <a:t>how to use </a:t>
            </a:r>
            <a:r>
              <a:rPr lang="en-US" sz="3200" dirty="0">
                <a:latin typeface="FreightSansLFPro" panose="02000506030000020004" pitchFamily="2" charset="77"/>
              </a:rPr>
              <a:t>ACT,</a:t>
            </a:r>
          </a:p>
          <a:p>
            <a:pPr marL="380990" indent="-380990">
              <a:spcAft>
                <a:spcPts val="1600"/>
              </a:spcAft>
              <a:buFont typeface="Arial" panose="020B0604020202020204" pitchFamily="34" charset="0"/>
              <a:buChar char="•"/>
            </a:pPr>
            <a:r>
              <a:rPr lang="en-US" sz="3200" dirty="0">
                <a:solidFill>
                  <a:srgbClr val="000000"/>
                </a:solidFill>
                <a:latin typeface="FreightSansLFPro" panose="02000506030000020004" pitchFamily="2" charset="77"/>
              </a:rPr>
              <a:t>Demonstrate </a:t>
            </a:r>
            <a:r>
              <a:rPr lang="en-US" sz="3200" i="1" u="sng" dirty="0">
                <a:solidFill>
                  <a:srgbClr val="000000"/>
                </a:solidFill>
                <a:latin typeface="FreightSansLFPro" panose="02000506030000020004" pitchFamily="2" charset="77"/>
              </a:rPr>
              <a:t>how to extend </a:t>
            </a:r>
            <a:r>
              <a:rPr lang="en-US" sz="3200" dirty="0">
                <a:solidFill>
                  <a:srgbClr val="000000"/>
                </a:solidFill>
                <a:latin typeface="FreightSansLFPro" panose="02000506030000020004" pitchFamily="2" charset="77"/>
              </a:rPr>
              <a:t>ACT</a:t>
            </a:r>
          </a:p>
        </p:txBody>
      </p:sp>
    </p:spTree>
    <p:extLst>
      <p:ext uri="{BB962C8B-B14F-4D97-AF65-F5344CB8AC3E}">
        <p14:creationId xmlns:p14="http://schemas.microsoft.com/office/powerpoint/2010/main" val="137519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AF73-5FEB-4306-B2D8-C2E276148E5F}"/>
              </a:ext>
            </a:extLst>
          </p:cNvPr>
          <p:cNvSpPr>
            <a:spLocks noGrp="1"/>
          </p:cNvSpPr>
          <p:nvPr>
            <p:ph type="title"/>
          </p:nvPr>
        </p:nvSpPr>
        <p:spPr/>
        <p:txBody>
          <a:bodyPr/>
          <a:lstStyle/>
          <a:p>
            <a:r>
              <a:rPr lang="en-US" b="1" dirty="0">
                <a:latin typeface="FreightSansLFPro" panose="02000506030000020004" pitchFamily="2" charset="77"/>
              </a:rPr>
              <a:t>The journey is only beginning!</a:t>
            </a:r>
          </a:p>
        </p:txBody>
      </p:sp>
      <p:sp>
        <p:nvSpPr>
          <p:cNvPr id="3" name="Content Placeholder 2">
            <a:extLst>
              <a:ext uri="{FF2B5EF4-FFF2-40B4-BE49-F238E27FC236}">
                <a16:creationId xmlns:a16="http://schemas.microsoft.com/office/drawing/2014/main" id="{77A4686F-1747-BB39-1B3A-DC1CBC769123}"/>
              </a:ext>
            </a:extLst>
          </p:cNvPr>
          <p:cNvSpPr>
            <a:spLocks noGrp="1"/>
          </p:cNvSpPr>
          <p:nvPr>
            <p:ph idx="1"/>
          </p:nvPr>
        </p:nvSpPr>
        <p:spPr/>
        <p:txBody>
          <a:bodyPr/>
          <a:lstStyle/>
          <a:p>
            <a:r>
              <a:rPr lang="en-US" dirty="0"/>
              <a:t>Cross-stack carbon accounting and reporting</a:t>
            </a:r>
          </a:p>
          <a:p>
            <a:pPr lvl="1"/>
            <a:r>
              <a:rPr lang="en-US" dirty="0"/>
              <a:t>How do we enable cloud providers to track carbon?</a:t>
            </a:r>
          </a:p>
          <a:p>
            <a:pPr lvl="1"/>
            <a:r>
              <a:rPr lang="en-US" dirty="0"/>
              <a:t>How do we track environmental footprint on mobile app and edge devices?</a:t>
            </a:r>
          </a:p>
          <a:p>
            <a:pPr lvl="1"/>
            <a:r>
              <a:rPr lang="en-US" dirty="0"/>
              <a:t>Unify top-down (systems and platforms) and bottom-up (devices and architecture) modeling methodologies</a:t>
            </a:r>
          </a:p>
          <a:p>
            <a:pPr marL="457200" lvl="1" indent="0">
              <a:buNone/>
            </a:pPr>
            <a:endParaRPr lang="en-US" dirty="0"/>
          </a:p>
          <a:p>
            <a:r>
              <a:rPr lang="en-US" dirty="0"/>
              <a:t>Emerging technologies</a:t>
            </a:r>
          </a:p>
          <a:p>
            <a:pPr lvl="1"/>
            <a:r>
              <a:rPr lang="en-US" dirty="0"/>
              <a:t>What is the impact of emerging device technologies (e.g., </a:t>
            </a:r>
            <a:r>
              <a:rPr lang="en-US" dirty="0" err="1"/>
              <a:t>eNVM’s</a:t>
            </a:r>
            <a:r>
              <a:rPr lang="en-US" dirty="0"/>
              <a:t>, optical computing)?</a:t>
            </a:r>
          </a:p>
          <a:p>
            <a:pPr lvl="1"/>
            <a:r>
              <a:rPr lang="en-US" dirty="0"/>
              <a:t>What is the impact of </a:t>
            </a:r>
            <a:r>
              <a:rPr lang="en-US" dirty="0" err="1"/>
              <a:t>chiplet</a:t>
            </a:r>
            <a:r>
              <a:rPr lang="en-US" dirty="0"/>
              <a:t>-based technologies?</a:t>
            </a:r>
          </a:p>
          <a:p>
            <a:pPr lvl="1"/>
            <a:endParaRPr lang="en-US" dirty="0"/>
          </a:p>
        </p:txBody>
      </p:sp>
    </p:spTree>
    <p:extLst>
      <p:ext uri="{BB962C8B-B14F-4D97-AF65-F5344CB8AC3E}">
        <p14:creationId xmlns:p14="http://schemas.microsoft.com/office/powerpoint/2010/main" val="138614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10E2-85F7-5CAB-C2AA-1CD4C0D5B635}"/>
              </a:ext>
            </a:extLst>
          </p:cNvPr>
          <p:cNvSpPr>
            <a:spLocks noGrp="1"/>
          </p:cNvSpPr>
          <p:nvPr>
            <p:ph type="title"/>
          </p:nvPr>
        </p:nvSpPr>
        <p:spPr/>
        <p:txBody>
          <a:bodyPr/>
          <a:lstStyle/>
          <a:p>
            <a:r>
              <a:rPr lang="en-US" b="1" dirty="0">
                <a:latin typeface="FreightSansLFPro" panose="02000506030000020004" pitchFamily="2" charset="77"/>
              </a:rPr>
              <a:t>The journey is only beginning!</a:t>
            </a:r>
            <a:endParaRPr lang="en-US" dirty="0"/>
          </a:p>
        </p:txBody>
      </p:sp>
      <p:sp>
        <p:nvSpPr>
          <p:cNvPr id="3" name="Content Placeholder 2">
            <a:extLst>
              <a:ext uri="{FF2B5EF4-FFF2-40B4-BE49-F238E27FC236}">
                <a16:creationId xmlns:a16="http://schemas.microsoft.com/office/drawing/2014/main" id="{3191E266-9504-4017-EC8D-E325C5FB592C}"/>
              </a:ext>
            </a:extLst>
          </p:cNvPr>
          <p:cNvSpPr>
            <a:spLocks noGrp="1"/>
          </p:cNvSpPr>
          <p:nvPr>
            <p:ph idx="1"/>
          </p:nvPr>
        </p:nvSpPr>
        <p:spPr/>
        <p:txBody>
          <a:bodyPr>
            <a:normAutofit fontScale="92500" lnSpcReduction="10000"/>
          </a:bodyPr>
          <a:lstStyle/>
          <a:p>
            <a:r>
              <a:rPr lang="en-US" dirty="0"/>
              <a:t>Extend ACT to include non-IC components for end-to-end system carbon accounting (e.g., batteries, PCB’s, passive components)</a:t>
            </a:r>
          </a:p>
          <a:p>
            <a:endParaRPr lang="en-US" dirty="0"/>
          </a:p>
          <a:p>
            <a:r>
              <a:rPr lang="en-US" dirty="0"/>
              <a:t>Apply ACT to find exciting new tradeoffs (applications and algorithms, run-time scheduling and mapping, systems and architecture, circuits and devices) between performance, power, and carbon!</a:t>
            </a:r>
          </a:p>
          <a:p>
            <a:endParaRPr lang="en-US" dirty="0"/>
          </a:p>
          <a:p>
            <a:r>
              <a:rPr lang="en-US" dirty="0"/>
              <a:t>Validate ACT across a breadth of product-environmental reports and LCA methodologies (cost-based EIO, database-based LCA’s)</a:t>
            </a:r>
          </a:p>
          <a:p>
            <a:endParaRPr lang="en-US" dirty="0"/>
          </a:p>
          <a:p>
            <a:r>
              <a:rPr lang="en-US" dirty="0"/>
              <a:t>And so much more!</a:t>
            </a:r>
          </a:p>
        </p:txBody>
      </p:sp>
    </p:spTree>
    <p:extLst>
      <p:ext uri="{BB962C8B-B14F-4D97-AF65-F5344CB8AC3E}">
        <p14:creationId xmlns:p14="http://schemas.microsoft.com/office/powerpoint/2010/main" val="80323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6680-7583-0A57-14A8-D18AF84D05C9}"/>
              </a:ext>
            </a:extLst>
          </p:cNvPr>
          <p:cNvSpPr>
            <a:spLocks noGrp="1"/>
          </p:cNvSpPr>
          <p:nvPr>
            <p:ph type="title"/>
          </p:nvPr>
        </p:nvSpPr>
        <p:spPr/>
        <p:txBody>
          <a:bodyPr/>
          <a:lstStyle/>
          <a:p>
            <a:r>
              <a:rPr lang="en-US" b="1" dirty="0">
                <a:latin typeface="FreightSansLFPro" panose="02000506030000020004" pitchFamily="2" charset="77"/>
              </a:rPr>
              <a:t>Sing up on our Google form!</a:t>
            </a:r>
          </a:p>
        </p:txBody>
      </p:sp>
      <p:sp>
        <p:nvSpPr>
          <p:cNvPr id="4" name="TextBox 3">
            <a:extLst>
              <a:ext uri="{FF2B5EF4-FFF2-40B4-BE49-F238E27FC236}">
                <a16:creationId xmlns:a16="http://schemas.microsoft.com/office/drawing/2014/main" id="{10051110-5A1A-A2CA-860A-C9066FD4020F}"/>
              </a:ext>
            </a:extLst>
          </p:cNvPr>
          <p:cNvSpPr txBox="1"/>
          <p:nvPr/>
        </p:nvSpPr>
        <p:spPr>
          <a:xfrm>
            <a:off x="838200" y="1626995"/>
            <a:ext cx="6096000" cy="461665"/>
          </a:xfrm>
          <a:prstGeom prst="rect">
            <a:avLst/>
          </a:prstGeom>
          <a:noFill/>
        </p:spPr>
        <p:txBody>
          <a:bodyPr wrap="square">
            <a:spAutoFit/>
          </a:bodyPr>
          <a:lstStyle/>
          <a:p>
            <a:r>
              <a:rPr lang="en-US" sz="2400" dirty="0"/>
              <a:t>https://</a:t>
            </a:r>
            <a:r>
              <a:rPr lang="en-US" sz="2400" dirty="0" err="1"/>
              <a:t>forms.gle</a:t>
            </a:r>
            <a:r>
              <a:rPr lang="en-US" sz="2400" dirty="0"/>
              <a:t>/hEAju2suaeEnisRQA</a:t>
            </a:r>
          </a:p>
        </p:txBody>
      </p:sp>
      <p:pic>
        <p:nvPicPr>
          <p:cNvPr id="6" name="Picture 5" descr="Graphical user interface, text, application, email&#10;&#10;Description automatically generated">
            <a:extLst>
              <a:ext uri="{FF2B5EF4-FFF2-40B4-BE49-F238E27FC236}">
                <a16:creationId xmlns:a16="http://schemas.microsoft.com/office/drawing/2014/main" id="{3C02132F-A1D3-B295-C422-3068ABAD4388}"/>
              </a:ext>
            </a:extLst>
          </p:cNvPr>
          <p:cNvPicPr>
            <a:picLocks noChangeAspect="1"/>
          </p:cNvPicPr>
          <p:nvPr/>
        </p:nvPicPr>
        <p:blipFill>
          <a:blip r:embed="rId2"/>
          <a:stretch>
            <a:fillRect/>
          </a:stretch>
        </p:blipFill>
        <p:spPr>
          <a:xfrm>
            <a:off x="838200" y="2370376"/>
            <a:ext cx="10363200" cy="3814675"/>
          </a:xfrm>
          <a:prstGeom prst="rect">
            <a:avLst/>
          </a:prstGeom>
        </p:spPr>
      </p:pic>
      <p:pic>
        <p:nvPicPr>
          <p:cNvPr id="8" name="Picture 7" descr="Qr code&#10;&#10;Description automatically generated">
            <a:extLst>
              <a:ext uri="{FF2B5EF4-FFF2-40B4-BE49-F238E27FC236}">
                <a16:creationId xmlns:a16="http://schemas.microsoft.com/office/drawing/2014/main" id="{73CD717E-77F8-F939-CA32-16B6A0AC82CB}"/>
              </a:ext>
            </a:extLst>
          </p:cNvPr>
          <p:cNvPicPr>
            <a:picLocks noChangeAspect="1"/>
          </p:cNvPicPr>
          <p:nvPr/>
        </p:nvPicPr>
        <p:blipFill>
          <a:blip r:embed="rId3"/>
          <a:stretch>
            <a:fillRect/>
          </a:stretch>
        </p:blipFill>
        <p:spPr>
          <a:xfrm>
            <a:off x="9847192" y="205452"/>
            <a:ext cx="2005251" cy="2005251"/>
          </a:xfrm>
          <a:prstGeom prst="rect">
            <a:avLst/>
          </a:prstGeom>
        </p:spPr>
      </p:pic>
    </p:spTree>
    <p:extLst>
      <p:ext uri="{BB962C8B-B14F-4D97-AF65-F5344CB8AC3E}">
        <p14:creationId xmlns:p14="http://schemas.microsoft.com/office/powerpoint/2010/main" val="259964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807</Words>
  <Application>Microsoft Macintosh PowerPoint</Application>
  <PresentationFormat>Widescreen</PresentationFormat>
  <Paragraphs>80</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FreightSansLFPro</vt:lpstr>
      <vt:lpstr>Helvetica Neue</vt:lpstr>
      <vt:lpstr>Merriweather Sans</vt:lpstr>
      <vt:lpstr>Office Theme</vt:lpstr>
      <vt:lpstr>ACT: Architectural Carbon Modeling Tools</vt:lpstr>
      <vt:lpstr>Computing incurs a growing environmental footprint</vt:lpstr>
      <vt:lpstr>Big Tech. companies are pledging carbon neutrality</vt:lpstr>
      <vt:lpstr>SRC decadal plan calls attention to ICT rising energy footprint</vt:lpstr>
      <vt:lpstr>PowerPoint Presentation</vt:lpstr>
      <vt:lpstr>ACT Tutorial Motivation and Goals</vt:lpstr>
      <vt:lpstr>The journey is only beginning!</vt:lpstr>
      <vt:lpstr>The journey is only beginning!</vt:lpstr>
      <vt:lpstr>Sing up on our Google form!</vt:lpstr>
      <vt:lpstr>Our other organizers</vt:lpstr>
      <vt:lpstr>Thank you for attending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 Architectural Carbon Modeling Tools</dc:title>
  <dc:creator>Udit Gupta</dc:creator>
  <cp:lastModifiedBy>Udit Gupta</cp:lastModifiedBy>
  <cp:revision>5</cp:revision>
  <dcterms:created xsi:type="dcterms:W3CDTF">2022-09-29T20:20:20Z</dcterms:created>
  <dcterms:modified xsi:type="dcterms:W3CDTF">2022-09-29T20:41:57Z</dcterms:modified>
</cp:coreProperties>
</file>