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4"/>
  </p:notes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5" r:id="rId36"/>
    <p:sldId id="358" r:id="rId37"/>
    <p:sldId id="359" r:id="rId38"/>
    <p:sldId id="296" r:id="rId39"/>
    <p:sldId id="297" r:id="rId40"/>
    <p:sldId id="360" r:id="rId41"/>
    <p:sldId id="361" r:id="rId42"/>
    <p:sldId id="363" r:id="rId4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467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3553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5116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37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uc?export=download&amp;id=0B95up6Ht2SfWaklGUEZxdzhqMkk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jp.co.teamegg.meetfrien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95536" y="2204864"/>
            <a:ext cx="8229600" cy="71004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ja" sz="4000" dirty="0" smtClean="0"/>
              <a:t>Appiaries Developers Workshop</a:t>
            </a:r>
            <a:endParaRPr lang="ja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83768" y="2856887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 smtClean="0"/>
              <a:t>(for Android)</a:t>
            </a:r>
            <a:endParaRPr kumimoji="1" lang="ja-JP" altLang="en-US" sz="36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55776" y="450912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/>
              <a:t>Appiaries Team</a:t>
            </a:r>
            <a:endParaRPr kumimoji="1" lang="ja-JP" altLang="en-US" sz="32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3868" y="5013176"/>
            <a:ext cx="20162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600" b="1" i="1" dirty="0" smtClean="0"/>
              <a:t>1/8/2016</a:t>
            </a:r>
            <a:endParaRPr kumimoji="1" lang="ja-JP" altLang="en-US" sz="2600" b="1" i="1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ja" dirty="0" smtClean="0"/>
              <a:t>How to Use “MeetFriend” ?</a:t>
            </a:r>
            <a:endParaRPr lang="ja" dirty="0"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690865" cy="6046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1. Tap to set the location.</a:t>
            </a:r>
            <a:endParaRPr lang="ja" dirty="0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898" y="1472312"/>
            <a:ext cx="3098326" cy="52234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28"/>
          <p:cNvSpPr txBox="1">
            <a:spLocks/>
          </p:cNvSpPr>
          <p:nvPr/>
        </p:nvSpPr>
        <p:spPr>
          <a:xfrm>
            <a:off x="457201" y="2377561"/>
            <a:ext cx="3970784" cy="6193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dirty="0" smtClean="0"/>
              <a:t>2. Enter a message.</a:t>
            </a:r>
            <a:endParaRPr lang="ja" dirty="0"/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457200" y="3212977"/>
            <a:ext cx="5107199" cy="648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dirty="0" smtClean="0"/>
              <a:t>3. Click REGISTER button</a:t>
            </a:r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457201" y="4517529"/>
            <a:ext cx="4690864" cy="639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dirty="0" smtClean="0"/>
              <a:t>4. Click UPDATE button</a:t>
            </a:r>
            <a:endParaRPr lang="ja" dirty="0"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6189196" y="2168649"/>
            <a:ext cx="2271236" cy="4178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US" altLang="ja" sz="1500" b="1" dirty="0" smtClean="0">
                <a:solidFill>
                  <a:schemeClr val="bg1"/>
                </a:solidFill>
              </a:rPr>
              <a:t>Updates the pin.</a:t>
            </a:r>
            <a:endParaRPr lang="ja" sz="1500" b="1" dirty="0">
              <a:solidFill>
                <a:schemeClr val="bg1"/>
              </a:solidFill>
            </a:endParaRPr>
          </a:p>
        </p:txBody>
      </p:sp>
      <p:sp>
        <p:nvSpPr>
          <p:cNvPr id="10" name="Shape 128"/>
          <p:cNvSpPr txBox="1">
            <a:spLocks/>
          </p:cNvSpPr>
          <p:nvPr/>
        </p:nvSpPr>
        <p:spPr>
          <a:xfrm>
            <a:off x="6189196" y="3683620"/>
            <a:ext cx="2487260" cy="609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US" altLang="ja" sz="1500" b="1" dirty="0" smtClean="0">
                <a:solidFill>
                  <a:schemeClr val="bg1"/>
                </a:solidFill>
              </a:rPr>
              <a:t>Pin and Address show up where you tapped.</a:t>
            </a:r>
            <a:endParaRPr lang="ja" sz="1500" b="1" dirty="0">
              <a:solidFill>
                <a:schemeClr val="bg1"/>
              </a:solidFill>
            </a:endParaRPr>
          </a:p>
        </p:txBody>
      </p:sp>
      <p:sp>
        <p:nvSpPr>
          <p:cNvPr id="11" name="Shape 128"/>
          <p:cNvSpPr txBox="1">
            <a:spLocks/>
          </p:cNvSpPr>
          <p:nvPr/>
        </p:nvSpPr>
        <p:spPr>
          <a:xfrm>
            <a:off x="6189196" y="5229200"/>
            <a:ext cx="2487260" cy="8502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US" altLang="ja" sz="1500" b="1" dirty="0" smtClean="0">
                <a:solidFill>
                  <a:schemeClr val="bg1"/>
                </a:solidFill>
              </a:rPr>
              <a:t>Publish specified Geo </a:t>
            </a:r>
            <a:r>
              <a:rPr lang="en-US" altLang="ja" sz="1500" b="1" dirty="0" err="1" smtClean="0">
                <a:solidFill>
                  <a:schemeClr val="bg1"/>
                </a:solidFill>
              </a:rPr>
              <a:t>locaion</a:t>
            </a:r>
            <a:r>
              <a:rPr lang="en-US" altLang="ja" sz="1500" b="1" dirty="0" smtClean="0">
                <a:solidFill>
                  <a:schemeClr val="bg1"/>
                </a:solidFill>
              </a:rPr>
              <a:t> information and associated message.</a:t>
            </a:r>
            <a:endParaRPr lang="ja" sz="1500" b="1" dirty="0">
              <a:solidFill>
                <a:schemeClr val="bg1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 rot="19104378">
            <a:off x="7714652" y="1841501"/>
            <a:ext cx="580636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Shape 128"/>
          <p:cNvSpPr txBox="1">
            <a:spLocks/>
          </p:cNvSpPr>
          <p:nvPr/>
        </p:nvSpPr>
        <p:spPr>
          <a:xfrm>
            <a:off x="6442266" y="6334969"/>
            <a:ext cx="1226078" cy="334391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US" altLang="ja" sz="1200" b="1" dirty="0" smtClean="0">
                <a:solidFill>
                  <a:schemeClr val="bg1"/>
                </a:solidFill>
              </a:rPr>
              <a:t>REGISTER</a:t>
            </a:r>
            <a:endParaRPr lang="ja" sz="1200" b="1" dirty="0">
              <a:solidFill>
                <a:schemeClr val="bg1"/>
              </a:solidFill>
            </a:endParaRPr>
          </a:p>
        </p:txBody>
      </p:sp>
      <p:sp>
        <p:nvSpPr>
          <p:cNvPr id="13" name="右矢印 12"/>
          <p:cNvSpPr/>
          <p:nvPr/>
        </p:nvSpPr>
        <p:spPr>
          <a:xfrm rot="7182200">
            <a:off x="6989705" y="6058249"/>
            <a:ext cx="455611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Shape 128"/>
          <p:cNvSpPr txBox="1">
            <a:spLocks/>
          </p:cNvSpPr>
          <p:nvPr/>
        </p:nvSpPr>
        <p:spPr>
          <a:xfrm>
            <a:off x="601215" y="3717032"/>
            <a:ext cx="4690865" cy="6404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(to share the geo data)</a:t>
            </a:r>
            <a:endParaRPr lang="ja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hape 128"/>
          <p:cNvSpPr txBox="1">
            <a:spLocks/>
          </p:cNvSpPr>
          <p:nvPr/>
        </p:nvSpPr>
        <p:spPr>
          <a:xfrm>
            <a:off x="601215" y="5025825"/>
            <a:ext cx="4690865" cy="6404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(to update where your friends are)</a:t>
            </a:r>
            <a:endParaRPr lang="ja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ja" dirty="0" smtClean="0"/>
              <a:t>Got it ?</a:t>
            </a:r>
            <a:endParaRPr lang="ja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147248" cy="16847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ja" dirty="0" smtClean="0"/>
              <a:t>Once you </a:t>
            </a:r>
            <a:r>
              <a:rPr lang="en-US" altLang="ja" dirty="0" smtClean="0"/>
              <a:t>understand </a:t>
            </a:r>
            <a:r>
              <a:rPr lang="en-US" altLang="ja" dirty="0" smtClean="0"/>
              <a:t>how it works, </a:t>
            </a:r>
            <a:r>
              <a:rPr lang="en-US" altLang="ja" dirty="0" smtClean="0"/>
              <a:t>you may uninstall </a:t>
            </a:r>
            <a:r>
              <a:rPr lang="en-US" altLang="ja" dirty="0" smtClean="0"/>
              <a:t>the app</a:t>
            </a:r>
            <a:r>
              <a:rPr lang="en-US" altLang="ja" dirty="0" smtClean="0"/>
              <a:t>. We will </a:t>
            </a:r>
            <a:r>
              <a:rPr lang="en-US" altLang="ja" b="1" dirty="0" smtClean="0">
                <a:solidFill>
                  <a:srgbClr val="FF0000"/>
                </a:solidFill>
              </a:rPr>
              <a:t>create a similar app today </a:t>
            </a:r>
            <a:r>
              <a:rPr lang="en-US" altLang="ja" dirty="0" smtClean="0"/>
              <a:t>using </a:t>
            </a:r>
            <a:r>
              <a:rPr lang="en-US" altLang="ja" b="1" i="1" dirty="0" smtClean="0"/>
              <a:t>Appiaries SDK</a:t>
            </a:r>
            <a:r>
              <a:rPr lang="en-US" altLang="ja" i="1" dirty="0" smtClean="0"/>
              <a:t> !!</a:t>
            </a:r>
            <a:endParaRPr lang="ja" i="1" dirty="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What Appiaries does in “MeetFriend” app?  </a:t>
            </a:r>
            <a:r>
              <a:rPr lang="en-US" altLang="ja" dirty="0" smtClean="0">
                <a:sym typeface="Wingdings" panose="05000000000000000000" pitchFamily="2" charset="2"/>
              </a:rPr>
              <a:t>  </a:t>
            </a:r>
            <a:r>
              <a:rPr lang="en-US" altLang="ja" dirty="0" smtClean="0">
                <a:solidFill>
                  <a:srgbClr val="FF0000"/>
                </a:solidFill>
                <a:sym typeface="Wingdings" panose="05000000000000000000" pitchFamily="2" charset="2"/>
              </a:rPr>
              <a:t>Datastore</a:t>
            </a:r>
            <a:endParaRPr lang="ja" dirty="0">
              <a:solidFill>
                <a:srgbClr val="FF0000"/>
              </a:solidFill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907066"/>
            <a:ext cx="6965248" cy="6046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b="1" dirty="0" smtClean="0">
                <a:solidFill>
                  <a:srgbClr val="FF0000"/>
                </a:solidFill>
              </a:rPr>
              <a:t>“</a:t>
            </a:r>
            <a:r>
              <a:rPr lang="en-US" altLang="ja" b="1" dirty="0" err="1" smtClean="0">
                <a:solidFill>
                  <a:srgbClr val="FF0000"/>
                </a:solidFill>
              </a:rPr>
              <a:t>Datastore</a:t>
            </a:r>
            <a:r>
              <a:rPr lang="en-US" altLang="ja" b="1" dirty="0" smtClean="0">
                <a:solidFill>
                  <a:srgbClr val="FF0000"/>
                </a:solidFill>
              </a:rPr>
              <a:t>” </a:t>
            </a:r>
            <a:r>
              <a:rPr lang="en-US" altLang="ja" dirty="0" smtClean="0">
                <a:solidFill>
                  <a:srgbClr val="FF0000"/>
                </a:solidFill>
              </a:rPr>
              <a:t>(uses JSON collections)</a:t>
            </a:r>
            <a:endParaRPr lang="ja" dirty="0"/>
          </a:p>
        </p:txBody>
      </p:sp>
      <p:sp>
        <p:nvSpPr>
          <p:cNvPr id="4" name="Shape 141"/>
          <p:cNvSpPr txBox="1">
            <a:spLocks/>
          </p:cNvSpPr>
          <p:nvPr/>
        </p:nvSpPr>
        <p:spPr>
          <a:xfrm>
            <a:off x="1096088" y="2483131"/>
            <a:ext cx="7076312" cy="11618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ja" sz="2400" dirty="0" smtClean="0">
                <a:solidFill>
                  <a:schemeClr val="tx1"/>
                </a:solidFill>
              </a:rPr>
              <a:t> </a:t>
            </a:r>
            <a:r>
              <a:rPr lang="en-US" altLang="ja" sz="2400" dirty="0" smtClean="0">
                <a:solidFill>
                  <a:schemeClr val="tx1"/>
                </a:solidFill>
              </a:rPr>
              <a:t>Simplifies communication handlings.</a:t>
            </a:r>
          </a:p>
          <a:p>
            <a:r>
              <a:rPr lang="en-US" altLang="ja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ja" sz="2400" dirty="0" smtClean="0">
                <a:solidFill>
                  <a:schemeClr val="tx1"/>
                </a:solidFill>
              </a:rPr>
              <a:t> </a:t>
            </a:r>
            <a:r>
              <a:rPr lang="en-US" altLang="ja" sz="2400" dirty="0" smtClean="0">
                <a:solidFill>
                  <a:schemeClr val="tx1"/>
                </a:solidFill>
              </a:rPr>
              <a:t>Handles the data as Java objects (</a:t>
            </a:r>
            <a:r>
              <a:rPr lang="en-US" altLang="ja" sz="2400" dirty="0" err="1" smtClean="0">
                <a:solidFill>
                  <a:schemeClr val="tx1"/>
                </a:solidFill>
              </a:rPr>
              <a:t>HashMap</a:t>
            </a:r>
            <a:r>
              <a:rPr lang="en-US" altLang="ja" sz="2400" dirty="0" smtClean="0">
                <a:solidFill>
                  <a:schemeClr val="tx1"/>
                </a:solidFill>
              </a:rPr>
              <a:t>).</a:t>
            </a:r>
            <a:endParaRPr lang="ja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2483768" y="1916832"/>
            <a:ext cx="3950328" cy="9806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ja" sz="4800" dirty="0" smtClean="0"/>
              <a:t>Developing</a:t>
            </a:r>
            <a:endParaRPr lang="ja" sz="4800" dirty="0"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0175" y="5086100"/>
            <a:ext cx="1450274" cy="14502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146"/>
          <p:cNvSpPr/>
          <p:nvPr/>
        </p:nvSpPr>
        <p:spPr>
          <a:xfrm>
            <a:off x="2123728" y="2681436"/>
            <a:ext cx="4896544" cy="110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ja" sz="5800" b="1" dirty="0" smtClean="0"/>
              <a:t>“MeetFriend”</a:t>
            </a:r>
            <a:endParaRPr lang="ja" sz="5800" b="1" dirty="0"/>
          </a:p>
        </p:txBody>
      </p:sp>
      <p:sp>
        <p:nvSpPr>
          <p:cNvPr id="5" name="Shape 146"/>
          <p:cNvSpPr/>
          <p:nvPr/>
        </p:nvSpPr>
        <p:spPr>
          <a:xfrm rot="21227719">
            <a:off x="2596837" y="3785038"/>
            <a:ext cx="3950328" cy="4962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ja" sz="2600" dirty="0" smtClean="0"/>
              <a:t>(Or somewhat similar…)</a:t>
            </a:r>
            <a:endParaRPr lang="ja" sz="2600" dirty="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827584" y="2132856"/>
            <a:ext cx="7622735" cy="19002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ja" sz="4800" dirty="0" smtClean="0"/>
              <a:t>Some setups you need </a:t>
            </a:r>
            <a:r>
              <a:rPr lang="en-US" altLang="ja" sz="4800" dirty="0" smtClean="0"/>
              <a:t>using </a:t>
            </a:r>
            <a:r>
              <a:rPr lang="en-US" altLang="ja" sz="4800" b="1" dirty="0" smtClean="0"/>
              <a:t>Appiaries</a:t>
            </a:r>
            <a:endParaRPr sz="4800" b="1" dirty="0"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0" y="4313225"/>
            <a:ext cx="1828800" cy="22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ja" dirty="0" smtClean="0"/>
              <a:t>Appiaries’ Official Document</a:t>
            </a:r>
            <a:endParaRPr lang="ja" dirty="0"/>
          </a:p>
        </p:txBody>
      </p:sp>
      <p:sp>
        <p:nvSpPr>
          <p:cNvPr id="4" name="Shape 159"/>
          <p:cNvSpPr txBox="1">
            <a:spLocks/>
          </p:cNvSpPr>
          <p:nvPr/>
        </p:nvSpPr>
        <p:spPr>
          <a:xfrm>
            <a:off x="2236211" y="3737758"/>
            <a:ext cx="4330824" cy="4833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</a:t>
            </a:r>
            <a:r>
              <a:rPr lang="en-US" altLang="ja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docs.appiaries.com</a:t>
            </a:r>
            <a:r>
              <a:rPr lang="en-US" altLang="ja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/?</a:t>
            </a:r>
            <a:r>
              <a:rPr lang="en-US" altLang="ja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lang</a:t>
            </a:r>
            <a:r>
              <a:rPr lang="en-US" altLang="ja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altLang="ja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endParaRPr lang="ja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hape 159"/>
          <p:cNvSpPr txBox="1">
            <a:spLocks/>
          </p:cNvSpPr>
          <p:nvPr/>
        </p:nvSpPr>
        <p:spPr>
          <a:xfrm>
            <a:off x="1187624" y="3256384"/>
            <a:ext cx="6480720" cy="74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US" altLang="ja" u="sng" dirty="0" smtClean="0">
                <a:solidFill>
                  <a:schemeClr val="hlink"/>
                </a:solidFill>
              </a:rPr>
              <a:t>Appiaries’ Official Document Website</a:t>
            </a:r>
            <a:endParaRPr lang="ja" dirty="0"/>
          </a:p>
        </p:txBody>
      </p:sp>
      <p:sp>
        <p:nvSpPr>
          <p:cNvPr id="7" name="Shape 141"/>
          <p:cNvSpPr txBox="1">
            <a:spLocks/>
          </p:cNvSpPr>
          <p:nvPr/>
        </p:nvSpPr>
        <p:spPr>
          <a:xfrm>
            <a:off x="1048780" y="1451961"/>
            <a:ext cx="6768752" cy="1112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dirty="0" smtClean="0">
                <a:solidFill>
                  <a:schemeClr val="tx1"/>
                </a:solidFill>
              </a:rPr>
              <a:t>We will be </a:t>
            </a:r>
            <a:r>
              <a:rPr lang="en-US" altLang="ja" dirty="0" smtClean="0">
                <a:solidFill>
                  <a:schemeClr val="tx1"/>
                </a:solidFill>
              </a:rPr>
              <a:t>frequently looking up </a:t>
            </a:r>
            <a:r>
              <a:rPr lang="en-US" altLang="ja" b="1" i="1" u="sng" dirty="0" smtClean="0">
                <a:solidFill>
                  <a:schemeClr val="tx1"/>
                </a:solidFill>
              </a:rPr>
              <a:t>the official document website </a:t>
            </a:r>
            <a:r>
              <a:rPr lang="en-US" altLang="ja" dirty="0" smtClean="0">
                <a:solidFill>
                  <a:schemeClr val="tx1"/>
                </a:solidFill>
              </a:rPr>
              <a:t> as </a:t>
            </a:r>
            <a:r>
              <a:rPr lang="en-US" altLang="ja" dirty="0" smtClean="0">
                <a:solidFill>
                  <a:schemeClr val="tx1"/>
                </a:solidFill>
              </a:rPr>
              <a:t>we develop the app.</a:t>
            </a:r>
            <a:endParaRPr lang="ja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ja" dirty="0" smtClean="0"/>
              <a:t>Creating </a:t>
            </a:r>
            <a:r>
              <a:rPr lang="en-US" altLang="ja" dirty="0" smtClean="0">
                <a:solidFill>
                  <a:srgbClr val="FF0000"/>
                </a:solidFill>
              </a:rPr>
              <a:t>Your Account</a:t>
            </a:r>
            <a:endParaRPr lang="ja" dirty="0">
              <a:solidFill>
                <a:srgbClr val="FF0000"/>
              </a:solidFill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211144" cy="676672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Look up the official </a:t>
            </a:r>
            <a:r>
              <a:rPr lang="en-US" altLang="ja" dirty="0" smtClean="0"/>
              <a:t>documents and…</a:t>
            </a:r>
            <a:endParaRPr lang="ja" dirty="0"/>
          </a:p>
        </p:txBody>
      </p:sp>
      <p:sp>
        <p:nvSpPr>
          <p:cNvPr id="4" name="Shape 165"/>
          <p:cNvSpPr txBox="1">
            <a:spLocks/>
          </p:cNvSpPr>
          <p:nvPr/>
        </p:nvSpPr>
        <p:spPr>
          <a:xfrm>
            <a:off x="899592" y="2667780"/>
            <a:ext cx="5987008" cy="1568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dirty="0" smtClean="0"/>
              <a:t>MENU</a:t>
            </a:r>
          </a:p>
          <a:p>
            <a:r>
              <a:rPr lang="en-US" altLang="ja" dirty="0" smtClean="0"/>
              <a:t>  </a:t>
            </a:r>
            <a:r>
              <a:rPr lang="en-US" altLang="ja" dirty="0" smtClean="0">
                <a:sym typeface="Wingdings" panose="05000000000000000000" pitchFamily="2" charset="2"/>
              </a:rPr>
              <a:t> [ Control Panel ]</a:t>
            </a:r>
          </a:p>
          <a:p>
            <a:r>
              <a:rPr lang="en-US" altLang="ja" dirty="0" smtClean="0">
                <a:sym typeface="Wingdings" panose="05000000000000000000" pitchFamily="2" charset="2"/>
              </a:rPr>
              <a:t>       [ Register Your Account ]</a:t>
            </a:r>
            <a:endParaRPr lang="en-US" altLang="ja" dirty="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ja" dirty="0" smtClean="0"/>
              <a:t>Creating </a:t>
            </a:r>
            <a:r>
              <a:rPr lang="en-US" altLang="ja" dirty="0" smtClean="0">
                <a:solidFill>
                  <a:srgbClr val="FF0000"/>
                </a:solidFill>
              </a:rPr>
              <a:t>Your App</a:t>
            </a:r>
            <a:endParaRPr lang="ja" dirty="0">
              <a:solidFill>
                <a:srgbClr val="FF0000"/>
              </a:solidFill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27168" cy="25488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Look up the official </a:t>
            </a:r>
            <a:r>
              <a:rPr lang="en-US" altLang="ja" dirty="0" smtClean="0"/>
              <a:t>documents and…</a:t>
            </a:r>
            <a:endParaRPr lang="ja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altLang="ja" dirty="0" smtClean="0"/>
              <a:t>MENU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altLang="ja" dirty="0"/>
              <a:t> </a:t>
            </a:r>
            <a:r>
              <a:rPr lang="en-US" altLang="ja" dirty="0" smtClean="0"/>
              <a:t> </a:t>
            </a:r>
            <a:r>
              <a:rPr lang="en-US" altLang="ja" dirty="0" smtClean="0">
                <a:sym typeface="Wingdings" panose="05000000000000000000" pitchFamily="2" charset="2"/>
              </a:rPr>
              <a:t> [ Control Panel 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altLang="ja" dirty="0">
                <a:sym typeface="Wingdings" panose="05000000000000000000" pitchFamily="2" charset="2"/>
              </a:rPr>
              <a:t> </a:t>
            </a:r>
            <a:r>
              <a:rPr lang="en-US" altLang="ja" dirty="0" smtClean="0">
                <a:sym typeface="Wingdings" panose="05000000000000000000" pitchFamily="2" charset="2"/>
              </a:rPr>
              <a:t>      [ Register Your App ]</a:t>
            </a:r>
            <a:endParaRPr lang="en-US" altLang="ja" dirty="0" smtClean="0"/>
          </a:p>
        </p:txBody>
      </p:sp>
      <p:sp>
        <p:nvSpPr>
          <p:cNvPr id="4" name="Shape 171"/>
          <p:cNvSpPr txBox="1">
            <a:spLocks/>
          </p:cNvSpPr>
          <p:nvPr/>
        </p:nvSpPr>
        <p:spPr>
          <a:xfrm>
            <a:off x="2123728" y="5445224"/>
            <a:ext cx="6480720" cy="7703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dirty="0" smtClean="0">
                <a:solidFill>
                  <a:srgbClr val="FF0000"/>
                </a:solidFill>
              </a:rPr>
              <a:t>* Next page tells you what to set !</a:t>
            </a:r>
            <a:endParaRPr lang="en-US" altLang="ja" dirty="0">
              <a:solidFill>
                <a:srgbClr val="FF0000"/>
              </a:solidFill>
            </a:endParaRPr>
          </a:p>
        </p:txBody>
      </p:sp>
      <p:sp>
        <p:nvSpPr>
          <p:cNvPr id="5" name="Shape 171"/>
          <p:cNvSpPr txBox="1">
            <a:spLocks/>
          </p:cNvSpPr>
          <p:nvPr/>
        </p:nvSpPr>
        <p:spPr>
          <a:xfrm>
            <a:off x="3131840" y="1196752"/>
            <a:ext cx="4824536" cy="43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sz="2000" dirty="0" smtClean="0">
                <a:solidFill>
                  <a:srgbClr val="FF0000"/>
                </a:solidFill>
              </a:rPr>
              <a:t>(else it is sometimes called </a:t>
            </a:r>
            <a:r>
              <a:rPr lang="en-US" altLang="ja" sz="2000" b="1" i="1" dirty="0" smtClean="0">
                <a:solidFill>
                  <a:srgbClr val="FF0000"/>
                </a:solidFill>
              </a:rPr>
              <a:t>“</a:t>
            </a:r>
            <a:r>
              <a:rPr lang="en-US" altLang="ja" sz="2000" b="1" i="1" dirty="0" err="1" smtClean="0">
                <a:solidFill>
                  <a:srgbClr val="FF0000"/>
                </a:solidFill>
              </a:rPr>
              <a:t>Servce</a:t>
            </a:r>
            <a:r>
              <a:rPr lang="en-US" altLang="ja" sz="2000" b="1" i="1" dirty="0" smtClean="0">
                <a:solidFill>
                  <a:srgbClr val="FF0000"/>
                </a:solidFill>
              </a:rPr>
              <a:t>”</a:t>
            </a:r>
            <a:r>
              <a:rPr lang="en-US" altLang="ja" sz="2000" dirty="0" smtClean="0">
                <a:solidFill>
                  <a:srgbClr val="FF0000"/>
                </a:solidFill>
              </a:rPr>
              <a:t>)</a:t>
            </a:r>
            <a:endParaRPr lang="en-US" altLang="ja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ja" dirty="0" smtClean="0"/>
              <a:t>What </a:t>
            </a:r>
            <a:r>
              <a:rPr lang="en-US" altLang="ja" dirty="0" smtClean="0"/>
              <a:t>do we set </a:t>
            </a:r>
            <a:r>
              <a:rPr lang="en-US" altLang="ja" dirty="0" smtClean="0"/>
              <a:t>for </a:t>
            </a:r>
            <a:r>
              <a:rPr lang="en-US" altLang="ja" dirty="0" smtClean="0"/>
              <a:t>our</a:t>
            </a:r>
            <a:r>
              <a:rPr lang="en-US" altLang="ja" dirty="0" smtClean="0"/>
              <a:t> new </a:t>
            </a:r>
            <a:r>
              <a:rPr lang="en-US" altLang="ja" dirty="0" smtClean="0"/>
              <a:t>App ?</a:t>
            </a:r>
            <a:endParaRPr lang="ja" dirty="0"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338936" cy="6766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Information to set: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Shape 177"/>
          <p:cNvSpPr txBox="1">
            <a:spLocks/>
          </p:cNvSpPr>
          <p:nvPr/>
        </p:nvSpPr>
        <p:spPr>
          <a:xfrm>
            <a:off x="1055926" y="2420888"/>
            <a:ext cx="6995120" cy="29809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dirty="0" smtClean="0">
                <a:solidFill>
                  <a:schemeClr val="tx1"/>
                </a:solidFill>
              </a:rPr>
              <a:t>App ID</a:t>
            </a:r>
            <a:r>
              <a:rPr lang="ja" altLang="en-US" dirty="0" smtClean="0">
                <a:solidFill>
                  <a:schemeClr val="tx1"/>
                </a:solidFill>
              </a:rPr>
              <a:t>：</a:t>
            </a:r>
            <a:r>
              <a:rPr lang="en-US" altLang="ja" b="1" dirty="0" smtClean="0">
                <a:solidFill>
                  <a:srgbClr val="FF0000"/>
                </a:solidFill>
              </a:rPr>
              <a:t>[ Your Name ]_[ Date ]</a:t>
            </a:r>
            <a:endParaRPr lang="en-US" altLang="ja" b="1" dirty="0" smtClean="0">
              <a:solidFill>
                <a:srgbClr val="FF0000"/>
              </a:solidFill>
            </a:endParaRPr>
          </a:p>
          <a:p>
            <a:r>
              <a:rPr lang="ja" altLang="en-US" dirty="0" smtClean="0">
                <a:solidFill>
                  <a:schemeClr val="tx1"/>
                </a:solidFill>
              </a:rPr>
              <a:t>　　　　　</a:t>
            </a:r>
            <a:r>
              <a:rPr lang="en-US" altLang="ja" dirty="0" smtClean="0">
                <a:solidFill>
                  <a:schemeClr val="tx1"/>
                </a:solidFill>
              </a:rPr>
              <a:t>ex. “ joseph_20160108 ”</a:t>
            </a:r>
          </a:p>
          <a:p>
            <a:r>
              <a:rPr lang="en-US" altLang="ja" dirty="0" smtClean="0">
                <a:solidFill>
                  <a:schemeClr val="tx1"/>
                </a:solidFill>
              </a:rPr>
              <a:t>App Name</a:t>
            </a:r>
            <a:r>
              <a:rPr lang="ja" altLang="en-US" dirty="0" smtClean="0">
                <a:solidFill>
                  <a:schemeClr val="tx1"/>
                </a:solidFill>
              </a:rPr>
              <a:t>：</a:t>
            </a:r>
            <a:r>
              <a:rPr lang="en-US" altLang="ja" b="1" dirty="0" smtClean="0">
                <a:solidFill>
                  <a:srgbClr val="FF0000"/>
                </a:solidFill>
              </a:rPr>
              <a:t>MeetFriend</a:t>
            </a:r>
          </a:p>
          <a:p>
            <a:r>
              <a:rPr lang="en-US" altLang="ja" dirty="0" smtClean="0">
                <a:solidFill>
                  <a:schemeClr val="tx1"/>
                </a:solidFill>
              </a:rPr>
              <a:t>Language</a:t>
            </a:r>
            <a:r>
              <a:rPr lang="ja" altLang="en-US" dirty="0" smtClean="0">
                <a:solidFill>
                  <a:schemeClr val="tx1"/>
                </a:solidFill>
              </a:rPr>
              <a:t>：</a:t>
            </a:r>
            <a:r>
              <a:rPr lang="en-US" altLang="ja" b="1" dirty="0" smtClean="0">
                <a:solidFill>
                  <a:srgbClr val="FF0000"/>
                </a:solidFill>
              </a:rPr>
              <a:t>English</a:t>
            </a:r>
          </a:p>
          <a:p>
            <a:r>
              <a:rPr lang="en-US" altLang="ja" dirty="0" smtClean="0">
                <a:solidFill>
                  <a:schemeClr val="tx1"/>
                </a:solidFill>
              </a:rPr>
              <a:t>Invitation Code</a:t>
            </a:r>
            <a:r>
              <a:rPr lang="ja" altLang="en-US" dirty="0" smtClean="0">
                <a:solidFill>
                  <a:schemeClr val="tx1"/>
                </a:solidFill>
              </a:rPr>
              <a:t>：</a:t>
            </a:r>
            <a:r>
              <a:rPr lang="en-US" altLang="ja" dirty="0" smtClean="0">
                <a:solidFill>
                  <a:schemeClr val="tx1"/>
                </a:solidFill>
              </a:rPr>
              <a:t>(leave </a:t>
            </a:r>
            <a:r>
              <a:rPr lang="en-US" altLang="ja" dirty="0" smtClean="0">
                <a:solidFill>
                  <a:schemeClr val="tx1"/>
                </a:solidFill>
              </a:rPr>
              <a:t>it </a:t>
            </a:r>
            <a:r>
              <a:rPr lang="en-US" altLang="ja" dirty="0" smtClean="0">
                <a:solidFill>
                  <a:schemeClr val="tx1"/>
                </a:solidFill>
              </a:rPr>
              <a:t>for blank)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ja" dirty="0" smtClean="0"/>
              <a:t>Items to be set</a:t>
            </a:r>
            <a:endParaRPr lang="ja" dirty="0"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11560" y="1412776"/>
            <a:ext cx="4464496" cy="11087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ja" dirty="0" smtClean="0"/>
              <a:t>It </a:t>
            </a:r>
            <a:r>
              <a:rPr lang="en-US" altLang="ja" dirty="0" smtClean="0"/>
              <a:t>should </a:t>
            </a:r>
            <a:r>
              <a:rPr lang="en-US" altLang="ja" dirty="0" smtClean="0"/>
              <a:t>look </a:t>
            </a:r>
            <a:r>
              <a:rPr lang="en-US" altLang="ja" dirty="0" smtClean="0"/>
              <a:t>like </a:t>
            </a:r>
            <a:r>
              <a:rPr lang="en-US" altLang="ja" dirty="0" smtClean="0"/>
              <a:t>this.</a:t>
            </a:r>
            <a:r>
              <a:rPr lang="en-US" altLang="ja" dirty="0" smtClean="0"/>
              <a:t/>
            </a:r>
            <a:br>
              <a:rPr lang="en-US" altLang="ja" dirty="0" smtClean="0"/>
            </a:br>
            <a:r>
              <a:rPr lang="en-US" altLang="ja" dirty="0" smtClean="0"/>
              <a:t>Now, click </a:t>
            </a:r>
            <a:r>
              <a:rPr lang="en-US" altLang="ja" dirty="0" smtClean="0"/>
              <a:t>“Register”.</a:t>
            </a:r>
            <a:endParaRPr lang="ja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52" y="2492896"/>
            <a:ext cx="6188908" cy="403664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ja" dirty="0" smtClean="0"/>
              <a:t>Overview</a:t>
            </a:r>
            <a:endParaRPr lang="ja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766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App development agenda:</a:t>
            </a:r>
          </a:p>
        </p:txBody>
      </p:sp>
      <p:sp>
        <p:nvSpPr>
          <p:cNvPr id="4" name="Shape 60"/>
          <p:cNvSpPr txBox="1">
            <a:spLocks/>
          </p:cNvSpPr>
          <p:nvPr/>
        </p:nvSpPr>
        <p:spPr>
          <a:xfrm>
            <a:off x="827584" y="2276872"/>
            <a:ext cx="5482952" cy="16127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dirty="0" smtClean="0"/>
              <a:t>- Data Management</a:t>
            </a:r>
          </a:p>
          <a:p>
            <a:r>
              <a:rPr lang="en-US" altLang="ja" dirty="0" smtClean="0"/>
              <a:t>- Push Notification</a:t>
            </a:r>
            <a:endParaRPr lang="ja" sz="2400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ja" dirty="0" smtClean="0"/>
              <a:t>Check if the App is created</a:t>
            </a:r>
            <a:endParaRPr lang="ja" dirty="0"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766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ja" dirty="0" smtClean="0"/>
              <a:t>Go to </a:t>
            </a:r>
            <a:r>
              <a:rPr lang="en-US" altLang="ja" dirty="0" smtClean="0"/>
              <a:t>[ App List ]. See </a:t>
            </a:r>
            <a:r>
              <a:rPr lang="en-US" altLang="ja" dirty="0" smtClean="0"/>
              <a:t>if the app is created.</a:t>
            </a:r>
            <a:endParaRPr lang="ja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20888"/>
            <a:ext cx="5610225" cy="33909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Checking the App Information</a:t>
            </a:r>
            <a:endParaRPr lang="ja" dirty="0"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1807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Click </a:t>
            </a:r>
            <a:r>
              <a:rPr lang="en-US" altLang="ja" dirty="0" smtClean="0"/>
              <a:t>[ App Edit ] </a:t>
            </a:r>
            <a:r>
              <a:rPr lang="en-US" altLang="ja" dirty="0" smtClean="0"/>
              <a:t>to </a:t>
            </a:r>
            <a:r>
              <a:rPr lang="en-US" altLang="ja" dirty="0" smtClean="0"/>
              <a:t>check </a:t>
            </a:r>
            <a:r>
              <a:rPr lang="en-US" altLang="ja" dirty="0" smtClean="0"/>
              <a:t>the information set for the app </a:t>
            </a:r>
            <a:r>
              <a:rPr lang="en-US" altLang="ja" dirty="0" smtClean="0"/>
              <a:t>created</a:t>
            </a:r>
            <a:r>
              <a:rPr lang="en-US" altLang="ja" dirty="0" smtClean="0"/>
              <a:t>.</a:t>
            </a:r>
            <a:endParaRPr lang="ja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80817"/>
            <a:ext cx="7380312" cy="2532248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 rot="2843269">
            <a:off x="6433740" y="4903662"/>
            <a:ext cx="455611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Checking the App Information (2)</a:t>
            </a:r>
            <a:endParaRPr lang="ja" dirty="0"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0367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We will use </a:t>
            </a:r>
            <a:r>
              <a:rPr lang="en-US" altLang="ja" b="1" i="1" dirty="0" smtClean="0">
                <a:solidFill>
                  <a:srgbClr val="FF0000"/>
                </a:solidFill>
              </a:rPr>
              <a:t>Datastore ID</a:t>
            </a:r>
            <a:r>
              <a:rPr lang="en-US" altLang="ja" dirty="0" smtClean="0"/>
              <a:t>, </a:t>
            </a:r>
            <a:r>
              <a:rPr lang="en-US" altLang="ja" b="1" i="1" dirty="0" smtClean="0">
                <a:solidFill>
                  <a:srgbClr val="FF0000"/>
                </a:solidFill>
              </a:rPr>
              <a:t>App ID</a:t>
            </a:r>
            <a:r>
              <a:rPr lang="en-US" altLang="ja" dirty="0" smtClean="0"/>
              <a:t>, and </a:t>
            </a:r>
            <a:r>
              <a:rPr lang="en-US" altLang="ja" b="1" i="1" dirty="0" smtClean="0">
                <a:solidFill>
                  <a:srgbClr val="FF0000"/>
                </a:solidFill>
              </a:rPr>
              <a:t>App Token</a:t>
            </a:r>
            <a:r>
              <a:rPr lang="en-US" altLang="ja" dirty="0" smtClean="0"/>
              <a:t> later when developing the </a:t>
            </a:r>
            <a:r>
              <a:rPr lang="en-US" altLang="ja" dirty="0" smtClean="0"/>
              <a:t>app</a:t>
            </a:r>
            <a:r>
              <a:rPr lang="en-US" altLang="ja" dirty="0" smtClean="0"/>
              <a:t>.</a:t>
            </a:r>
            <a:endParaRPr lang="ja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08920"/>
            <a:ext cx="6255105" cy="367240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1254783" y="2047127"/>
            <a:ext cx="6624736" cy="2160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ja" sz="4800" dirty="0" smtClean="0"/>
              <a:t>Some </a:t>
            </a:r>
            <a:r>
              <a:rPr lang="en-US" altLang="ja" sz="4800" dirty="0" smtClean="0"/>
              <a:t>setups </a:t>
            </a:r>
            <a:r>
              <a:rPr lang="en-US" altLang="ja" sz="4800" dirty="0" smtClean="0"/>
              <a:t>you need for </a:t>
            </a:r>
            <a:r>
              <a:rPr lang="en-US" altLang="ja" sz="4800" b="1" i="1" dirty="0" smtClean="0">
                <a:solidFill>
                  <a:srgbClr val="FF0000"/>
                </a:solidFill>
              </a:rPr>
              <a:t>Datastore</a:t>
            </a:r>
            <a:r>
              <a:rPr lang="en-US" altLang="ja" sz="4800" dirty="0" smtClean="0"/>
              <a:t> feature.</a:t>
            </a:r>
            <a:endParaRPr sz="4800" dirty="0"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150" y="4215850"/>
            <a:ext cx="1828800" cy="22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What can we do with </a:t>
            </a:r>
            <a:r>
              <a:rPr lang="en-US" altLang="ja" dirty="0" smtClean="0">
                <a:solidFill>
                  <a:srgbClr val="FF0000"/>
                </a:solidFill>
              </a:rPr>
              <a:t>Datastore</a:t>
            </a:r>
            <a:r>
              <a:rPr lang="en-US" altLang="ja" dirty="0" smtClean="0"/>
              <a:t> ?</a:t>
            </a:r>
            <a:endParaRPr lang="ja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806896" y="1600200"/>
            <a:ext cx="3898776" cy="5326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Handles JSON data.</a:t>
            </a:r>
            <a:endParaRPr lang="ja" dirty="0"/>
          </a:p>
        </p:txBody>
      </p:sp>
      <p:sp>
        <p:nvSpPr>
          <p:cNvPr id="5" name="Shape 217"/>
          <p:cNvSpPr txBox="1">
            <a:spLocks/>
          </p:cNvSpPr>
          <p:nvPr/>
        </p:nvSpPr>
        <p:spPr>
          <a:xfrm>
            <a:off x="1105272" y="2297874"/>
            <a:ext cx="6563072" cy="10442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dirty="0" smtClean="0">
                <a:sym typeface="Wingdings" panose="05000000000000000000" pitchFamily="2" charset="2"/>
              </a:rPr>
              <a:t></a:t>
            </a:r>
            <a:r>
              <a:rPr lang="en-US" altLang="ja" dirty="0" smtClean="0"/>
              <a:t> To send </a:t>
            </a:r>
            <a:r>
              <a:rPr lang="en-US" altLang="ja" dirty="0" smtClean="0"/>
              <a:t>where YOU </a:t>
            </a:r>
            <a:r>
              <a:rPr lang="en-US" altLang="ja" dirty="0" smtClean="0"/>
              <a:t>are.</a:t>
            </a:r>
            <a:endParaRPr lang="en-US" altLang="ja" dirty="0" smtClean="0"/>
          </a:p>
          <a:p>
            <a:r>
              <a:rPr lang="en-US" altLang="ja" dirty="0" smtClean="0">
                <a:sym typeface="Wingdings" panose="05000000000000000000" pitchFamily="2" charset="2"/>
              </a:rPr>
              <a:t></a:t>
            </a:r>
            <a:r>
              <a:rPr lang="en-US" altLang="ja" dirty="0" smtClean="0"/>
              <a:t> To get </a:t>
            </a:r>
            <a:r>
              <a:rPr lang="en-US" altLang="ja" dirty="0" smtClean="0"/>
              <a:t>where YOUR FRIENDS are.</a:t>
            </a:r>
            <a:endParaRPr lang="ja" dirty="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Using the Datastore feature</a:t>
            </a:r>
            <a:endParaRPr lang="ja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9592" y="1613956"/>
            <a:ext cx="3466728" cy="6046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Here’s what we do:</a:t>
            </a:r>
            <a:endParaRPr lang="ja" dirty="0"/>
          </a:p>
        </p:txBody>
      </p:sp>
      <p:sp>
        <p:nvSpPr>
          <p:cNvPr id="5" name="Shape 223"/>
          <p:cNvSpPr txBox="1">
            <a:spLocks/>
          </p:cNvSpPr>
          <p:nvPr/>
        </p:nvSpPr>
        <p:spPr>
          <a:xfrm>
            <a:off x="1125960" y="2302724"/>
            <a:ext cx="4474840" cy="11400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dirty="0" smtClean="0"/>
              <a:t>- Create COLLECTIONS</a:t>
            </a:r>
          </a:p>
          <a:p>
            <a:r>
              <a:rPr lang="en-US" altLang="ja" dirty="0" smtClean="0"/>
              <a:t>- Create OBJECTS</a:t>
            </a:r>
            <a:endParaRPr lang="ja" dirty="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Creating </a:t>
            </a:r>
            <a:r>
              <a:rPr lang="en-US" altLang="ja" i="1" dirty="0" smtClean="0">
                <a:solidFill>
                  <a:srgbClr val="FF0000"/>
                </a:solidFill>
              </a:rPr>
              <a:t>“Collections”</a:t>
            </a:r>
            <a:endParaRPr lang="ja" i="1" dirty="0">
              <a:solidFill>
                <a:srgbClr val="FF0000"/>
              </a:solidFill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734888" y="1340768"/>
            <a:ext cx="3333056" cy="6046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“Collection” is…</a:t>
            </a:r>
            <a:endParaRPr dirty="0"/>
          </a:p>
        </p:txBody>
      </p:sp>
      <p:sp>
        <p:nvSpPr>
          <p:cNvPr id="9" name="Shape 229"/>
          <p:cNvSpPr txBox="1">
            <a:spLocks/>
          </p:cNvSpPr>
          <p:nvPr/>
        </p:nvSpPr>
        <p:spPr>
          <a:xfrm>
            <a:off x="889248" y="1844824"/>
            <a:ext cx="7859216" cy="1116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- </a:t>
            </a:r>
            <a:r>
              <a:rPr lang="en-US" dirty="0" smtClean="0">
                <a:sym typeface="Wingdings" panose="05000000000000000000" pitchFamily="2" charset="2"/>
              </a:rPr>
              <a:t>a </a:t>
            </a:r>
            <a:r>
              <a:rPr lang="en-US" dirty="0" smtClean="0">
                <a:sym typeface="Wingdings" panose="05000000000000000000" pitchFamily="2" charset="2"/>
              </a:rPr>
              <a:t>container to manage data such as </a:t>
            </a:r>
            <a:r>
              <a:rPr lang="en-US" dirty="0" smtClean="0">
                <a:sym typeface="Wingdings" panose="05000000000000000000" pitchFamily="2" charset="2"/>
              </a:rPr>
              <a:t>JSON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- </a:t>
            </a:r>
            <a:r>
              <a:rPr lang="en-US" dirty="0" smtClean="0">
                <a:sym typeface="Wingdings" panose="05000000000000000000" pitchFamily="2" charset="2"/>
              </a:rPr>
              <a:t>a basic structure </a:t>
            </a:r>
            <a:r>
              <a:rPr lang="en-US" dirty="0" smtClean="0">
                <a:sym typeface="Wingdings" panose="05000000000000000000" pitchFamily="2" charset="2"/>
              </a:rPr>
              <a:t>for data </a:t>
            </a:r>
            <a:r>
              <a:rPr lang="en-US" dirty="0" smtClean="0">
                <a:sym typeface="Wingdings" panose="05000000000000000000" pitchFamily="2" charset="2"/>
              </a:rPr>
              <a:t>management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38386"/>
            <a:ext cx="6552728" cy="351504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Creating </a:t>
            </a:r>
            <a:r>
              <a:rPr lang="en-US" altLang="ja" dirty="0" smtClean="0">
                <a:solidFill>
                  <a:srgbClr val="FF0000"/>
                </a:solidFill>
              </a:rPr>
              <a:t>“Objects”</a:t>
            </a:r>
            <a:endParaRPr lang="ja" dirty="0">
              <a:solidFill>
                <a:srgbClr val="FF0000"/>
              </a:solidFill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3568" y="1628800"/>
            <a:ext cx="7776864" cy="8206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“Object” </a:t>
            </a:r>
            <a:r>
              <a:rPr lang="en-US" altLang="ja" dirty="0" smtClean="0">
                <a:sym typeface="Wingdings" panose="05000000000000000000" pitchFamily="2" charset="2"/>
              </a:rPr>
              <a:t>is…  Data </a:t>
            </a:r>
            <a:r>
              <a:rPr lang="en-US" altLang="ja" dirty="0" smtClean="0">
                <a:sym typeface="Wingdings" panose="05000000000000000000" pitchFamily="2" charset="2"/>
              </a:rPr>
              <a:t>stored in “Collection”.</a:t>
            </a:r>
            <a:endParaRPr lang="ja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708920"/>
            <a:ext cx="2607996" cy="2952328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 rot="1342539">
            <a:off x="3255226" y="4366263"/>
            <a:ext cx="455611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Creating “Collection” and “Object”</a:t>
            </a:r>
            <a:endParaRPr lang="ja"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67544" y="1600200"/>
            <a:ext cx="7488832" cy="11807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Follow </a:t>
            </a:r>
            <a:r>
              <a:rPr lang="en-US" altLang="ja" dirty="0" smtClean="0"/>
              <a:t>the instructions </a:t>
            </a:r>
            <a:r>
              <a:rPr lang="en-US" altLang="ja" dirty="0" smtClean="0"/>
              <a:t>described in </a:t>
            </a:r>
            <a:r>
              <a:rPr lang="en-US" altLang="ja" dirty="0" smtClean="0"/>
              <a:t>the official document website:</a:t>
            </a:r>
            <a:endParaRPr lang="ja" dirty="0">
              <a:solidFill>
                <a:srgbClr val="FF0000"/>
              </a:solidFill>
            </a:endParaRPr>
          </a:p>
        </p:txBody>
      </p:sp>
      <p:sp>
        <p:nvSpPr>
          <p:cNvPr id="4" name="Shape 246"/>
          <p:cNvSpPr txBox="1">
            <a:spLocks/>
          </p:cNvSpPr>
          <p:nvPr/>
        </p:nvSpPr>
        <p:spPr>
          <a:xfrm>
            <a:off x="2727987" y="5949280"/>
            <a:ext cx="6131024" cy="6005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r"/>
            <a:r>
              <a:rPr lang="en-US" altLang="ja" dirty="0" smtClean="0">
                <a:solidFill>
                  <a:srgbClr val="FF0000"/>
                </a:solidFill>
                <a:sym typeface="Wingdings" panose="05000000000000000000" pitchFamily="2" charset="2"/>
              </a:rPr>
              <a:t>* Next page tells you what to set !</a:t>
            </a:r>
            <a:endParaRPr lang="en-US" altLang="ja" dirty="0">
              <a:solidFill>
                <a:srgbClr val="FF0000"/>
              </a:solidFill>
            </a:endParaRPr>
          </a:p>
        </p:txBody>
      </p:sp>
      <p:sp>
        <p:nvSpPr>
          <p:cNvPr id="5" name="Shape 246"/>
          <p:cNvSpPr txBox="1">
            <a:spLocks/>
          </p:cNvSpPr>
          <p:nvPr/>
        </p:nvSpPr>
        <p:spPr>
          <a:xfrm>
            <a:off x="1115616" y="2708920"/>
            <a:ext cx="6563072" cy="2947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dirty="0" smtClean="0"/>
              <a:t>MENU</a:t>
            </a:r>
          </a:p>
          <a:p>
            <a:r>
              <a:rPr lang="en-US" altLang="ja" dirty="0" smtClean="0">
                <a:sym typeface="Wingdings" panose="05000000000000000000" pitchFamily="2" charset="2"/>
              </a:rPr>
              <a:t>   [ Control Panel ]</a:t>
            </a:r>
          </a:p>
          <a:p>
            <a:r>
              <a:rPr lang="en-US" altLang="ja" dirty="0" smtClean="0">
                <a:sym typeface="Wingdings" panose="05000000000000000000" pitchFamily="2" charset="2"/>
              </a:rPr>
              <a:t>       [ Data Management ]</a:t>
            </a:r>
          </a:p>
          <a:p>
            <a:r>
              <a:rPr lang="en-US" altLang="ja" dirty="0" smtClean="0">
                <a:sym typeface="Wingdings" panose="05000000000000000000" pitchFamily="2" charset="2"/>
              </a:rPr>
              <a:t>           JSON</a:t>
            </a:r>
          </a:p>
          <a:p>
            <a:r>
              <a:rPr lang="en-US" altLang="ja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         Create Collection</a:t>
            </a:r>
          </a:p>
          <a:p>
            <a:r>
              <a:rPr lang="en-US" altLang="ja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         Create JSON Object</a:t>
            </a:r>
            <a:endParaRPr lang="en-US" altLang="ja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What to set for “Collection”</a:t>
            </a:r>
            <a:endParaRPr lang="ja" dirty="0"/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1403648" y="1772816"/>
            <a:ext cx="6779096" cy="31969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>
                <a:solidFill>
                  <a:schemeClr val="tx1"/>
                </a:solidFill>
              </a:rPr>
              <a:t>Collection </a:t>
            </a:r>
            <a:r>
              <a:rPr lang="ja" dirty="0" smtClean="0">
                <a:solidFill>
                  <a:schemeClr val="tx1"/>
                </a:solidFill>
              </a:rPr>
              <a:t>ID</a:t>
            </a:r>
            <a:r>
              <a:rPr lang="ja" dirty="0">
                <a:solidFill>
                  <a:schemeClr val="tx1"/>
                </a:solidFill>
              </a:rPr>
              <a:t>：</a:t>
            </a:r>
            <a:r>
              <a:rPr lang="ja" b="1" dirty="0">
                <a:solidFill>
                  <a:srgbClr val="FF0000"/>
                </a:solidFill>
              </a:rPr>
              <a:t>user_location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ja" dirty="0" smtClean="0">
                <a:solidFill>
                  <a:schemeClr val="tx1"/>
                </a:solidFill>
              </a:rPr>
              <a:t>Collection Type</a:t>
            </a:r>
            <a:r>
              <a:rPr lang="ja" dirty="0" smtClean="0">
                <a:solidFill>
                  <a:schemeClr val="tx1"/>
                </a:solidFill>
              </a:rPr>
              <a:t>：</a:t>
            </a:r>
            <a:r>
              <a:rPr lang="ja" b="1" dirty="0" smtClean="0">
                <a:solidFill>
                  <a:srgbClr val="FF0000"/>
                </a:solidFill>
              </a:rPr>
              <a:t>JSON</a:t>
            </a:r>
            <a:r>
              <a:rPr lang="en-US" altLang="ja" b="1" dirty="0" smtClean="0">
                <a:solidFill>
                  <a:srgbClr val="FF0000"/>
                </a:solidFill>
              </a:rPr>
              <a:t> Data</a:t>
            </a:r>
            <a:endParaRPr lang="ja" b="1" dirty="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altLang="ja" dirty="0" smtClean="0">
                <a:solidFill>
                  <a:schemeClr val="tx1"/>
                </a:solidFill>
              </a:rPr>
              <a:t>Permission for “CREATE”</a:t>
            </a:r>
            <a:r>
              <a:rPr lang="ja" dirty="0" smtClean="0">
                <a:solidFill>
                  <a:schemeClr val="tx1"/>
                </a:solidFill>
              </a:rPr>
              <a:t>：</a:t>
            </a:r>
            <a:r>
              <a:rPr lang="ja" b="1" dirty="0">
                <a:solidFill>
                  <a:srgbClr val="FF0000"/>
                </a:solidFill>
              </a:rPr>
              <a:t>ADMIN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ja" dirty="0" smtClean="0">
                <a:solidFill>
                  <a:schemeClr val="tx1"/>
                </a:solidFill>
              </a:rPr>
              <a:t>Permission for “READ”</a:t>
            </a:r>
            <a:r>
              <a:rPr lang="ja" dirty="0" smtClean="0">
                <a:solidFill>
                  <a:schemeClr val="tx1"/>
                </a:solidFill>
              </a:rPr>
              <a:t>：</a:t>
            </a:r>
            <a:r>
              <a:rPr lang="ja" b="1" dirty="0">
                <a:solidFill>
                  <a:srgbClr val="FF0000"/>
                </a:solidFill>
              </a:rPr>
              <a:t>ALL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ja" dirty="0" smtClean="0">
                <a:solidFill>
                  <a:schemeClr val="tx1"/>
                </a:solidFill>
              </a:rPr>
              <a:t>Permission for “UPDATE”</a:t>
            </a:r>
            <a:r>
              <a:rPr lang="ja" dirty="0" smtClean="0">
                <a:solidFill>
                  <a:schemeClr val="tx1"/>
                </a:solidFill>
              </a:rPr>
              <a:t>：</a:t>
            </a:r>
            <a:r>
              <a:rPr lang="ja" b="1" dirty="0">
                <a:solidFill>
                  <a:srgbClr val="FF0000"/>
                </a:solidFill>
              </a:rPr>
              <a:t>ALL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ja" dirty="0" smtClean="0">
                <a:solidFill>
                  <a:schemeClr val="tx1"/>
                </a:solidFill>
              </a:rPr>
              <a:t>Permission for “DELETE”</a:t>
            </a:r>
            <a:r>
              <a:rPr lang="ja" dirty="0" smtClean="0">
                <a:solidFill>
                  <a:schemeClr val="tx1"/>
                </a:solidFill>
              </a:rPr>
              <a:t>：</a:t>
            </a:r>
            <a:r>
              <a:rPr lang="ja" b="1" dirty="0">
                <a:solidFill>
                  <a:srgbClr val="FF0000"/>
                </a:solidFill>
              </a:rPr>
              <a:t>ADMIN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ja" dirty="0" smtClean="0"/>
              <a:t>Goal</a:t>
            </a:r>
            <a:endParaRPr lang="ja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888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altLang="ja" dirty="0" smtClean="0"/>
              <a:t>- Understand </a:t>
            </a:r>
            <a:r>
              <a:rPr lang="en-US" altLang="ja" b="1" i="1" dirty="0" smtClean="0">
                <a:solidFill>
                  <a:srgbClr val="FF0000"/>
                </a:solidFill>
              </a:rPr>
              <a:t>where Appiaries plays </a:t>
            </a:r>
            <a:r>
              <a:rPr lang="en-US" altLang="ja" b="1" i="1" dirty="0" smtClean="0">
                <a:solidFill>
                  <a:srgbClr val="FF0000"/>
                </a:solidFill>
              </a:rPr>
              <a:t>its part</a:t>
            </a:r>
            <a:r>
              <a:rPr lang="en-US" altLang="ja" dirty="0" smtClean="0"/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altLang="ja" dirty="0" smtClean="0"/>
              <a:t>- </a:t>
            </a:r>
            <a:r>
              <a:rPr lang="en-US" altLang="ja" b="1" i="1" dirty="0" smtClean="0">
                <a:solidFill>
                  <a:srgbClr val="FF0000"/>
                </a:solidFill>
              </a:rPr>
              <a:t>Develop Android </a:t>
            </a:r>
            <a:r>
              <a:rPr lang="en-US" altLang="ja" b="1" i="1" dirty="0" smtClean="0">
                <a:solidFill>
                  <a:srgbClr val="FF0000"/>
                </a:solidFill>
              </a:rPr>
              <a:t>App</a:t>
            </a:r>
            <a:r>
              <a:rPr lang="en-US" altLang="ja" i="1" dirty="0" smtClean="0"/>
              <a:t> </a:t>
            </a:r>
            <a:r>
              <a:rPr lang="en-US" altLang="ja" dirty="0" smtClean="0"/>
              <a:t>using SDK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altLang="ja" dirty="0" smtClean="0"/>
              <a:t>- Learn </a:t>
            </a:r>
            <a:r>
              <a:rPr lang="en-US" altLang="ja" b="1" i="1" dirty="0" smtClean="0">
                <a:solidFill>
                  <a:srgbClr val="FF0000"/>
                </a:solidFill>
              </a:rPr>
              <a:t>how to </a:t>
            </a:r>
            <a:r>
              <a:rPr lang="en-US" altLang="ja" b="1" i="1" dirty="0" smtClean="0">
                <a:solidFill>
                  <a:srgbClr val="FF0000"/>
                </a:solidFill>
              </a:rPr>
              <a:t>look </a:t>
            </a:r>
            <a:r>
              <a:rPr lang="en-US" altLang="ja" b="1" i="1" dirty="0" smtClean="0">
                <a:solidFill>
                  <a:srgbClr val="FF0000"/>
                </a:solidFill>
              </a:rPr>
              <a:t>up </a:t>
            </a:r>
            <a:r>
              <a:rPr lang="en-US" altLang="ja" b="1" i="1" dirty="0" smtClean="0">
                <a:solidFill>
                  <a:srgbClr val="FF0000"/>
                </a:solidFill>
              </a:rPr>
              <a:t>the official documents</a:t>
            </a:r>
            <a:r>
              <a:rPr lang="en-US" altLang="ja" dirty="0" smtClean="0"/>
              <a:t> provided.</a:t>
            </a:r>
            <a:endParaRPr lang="ja" dirty="0"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0" y="4313225"/>
            <a:ext cx="1828800" cy="22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ja" dirty="0"/>
              <a:t>What to set for “Collection</a:t>
            </a:r>
            <a:r>
              <a:rPr lang="en-US" altLang="ja" dirty="0" smtClean="0"/>
              <a:t>” (2)</a:t>
            </a:r>
            <a:endParaRPr lang="ja" dirty="0"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755576" y="1268760"/>
            <a:ext cx="4536504" cy="11087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It </a:t>
            </a:r>
            <a:r>
              <a:rPr lang="en-US" altLang="ja" dirty="0" smtClean="0"/>
              <a:t>should </a:t>
            </a:r>
            <a:r>
              <a:rPr lang="en-US" altLang="ja" dirty="0" smtClean="0"/>
              <a:t>look like this.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Click [Save].</a:t>
            </a:r>
            <a:endParaRPr lang="ja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31572"/>
            <a:ext cx="4896544" cy="413661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What to set for “Object”</a:t>
            </a:r>
            <a:endParaRPr lang="ja" dirty="0"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75240" cy="12258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>
                <a:solidFill>
                  <a:schemeClr val="tx1"/>
                </a:solidFill>
              </a:rPr>
              <a:t>Object </a:t>
            </a:r>
            <a:r>
              <a:rPr lang="ja" dirty="0" smtClean="0">
                <a:solidFill>
                  <a:schemeClr val="tx1"/>
                </a:solidFill>
              </a:rPr>
              <a:t>ID</a:t>
            </a:r>
            <a:r>
              <a:rPr lang="ja" dirty="0">
                <a:solidFill>
                  <a:schemeClr val="tx1"/>
                </a:solidFill>
              </a:rPr>
              <a:t>：</a:t>
            </a:r>
            <a:r>
              <a:rPr lang="ja" b="1" dirty="0">
                <a:solidFill>
                  <a:srgbClr val="FF0000"/>
                </a:solidFill>
              </a:rPr>
              <a:t>place_data</a:t>
            </a:r>
          </a:p>
          <a:p>
            <a:pPr lvl="0" rtl="0">
              <a:spcBef>
                <a:spcPts val="0"/>
              </a:spcBef>
              <a:buNone/>
            </a:pPr>
            <a:r>
              <a:rPr lang="ja" dirty="0" smtClean="0">
                <a:solidFill>
                  <a:schemeClr val="tx1"/>
                </a:solidFill>
              </a:rPr>
              <a:t>JSON</a:t>
            </a:r>
            <a:r>
              <a:rPr lang="en-US" altLang="ja" dirty="0" smtClean="0">
                <a:solidFill>
                  <a:schemeClr val="tx1"/>
                </a:solidFill>
              </a:rPr>
              <a:t> </a:t>
            </a:r>
            <a:r>
              <a:rPr lang="en-US" altLang="ja" dirty="0" smtClean="0">
                <a:solidFill>
                  <a:schemeClr val="tx1"/>
                </a:solidFill>
              </a:rPr>
              <a:t>Data</a:t>
            </a:r>
            <a:r>
              <a:rPr lang="ja" dirty="0" smtClean="0">
                <a:solidFill>
                  <a:schemeClr val="tx1"/>
                </a:solidFill>
              </a:rPr>
              <a:t>：</a:t>
            </a:r>
            <a:r>
              <a:rPr lang="en-US" altLang="ja" dirty="0" smtClean="0">
                <a:solidFill>
                  <a:schemeClr val="tx1"/>
                </a:solidFill>
              </a:rPr>
              <a:t>(see bellow)</a:t>
            </a:r>
            <a:endParaRPr lang="ja" dirty="0">
              <a:solidFill>
                <a:schemeClr val="tx1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21223" y="2826089"/>
            <a:ext cx="7205700" cy="26619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ct val="61111"/>
            </a:pPr>
            <a:r>
              <a:rPr lang="en-US" altLang="ja" sz="1800" dirty="0">
                <a:solidFill>
                  <a:schemeClr val="dk1"/>
                </a:solidFill>
              </a:rPr>
              <a:t>{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61111"/>
            </a:pPr>
            <a:r>
              <a:rPr lang="en-US" altLang="ja" sz="1800" dirty="0">
                <a:solidFill>
                  <a:schemeClr val="dk1"/>
                </a:solidFill>
              </a:rPr>
              <a:t>  "001data": {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61111"/>
            </a:pPr>
            <a:r>
              <a:rPr lang="en-US" altLang="ja" sz="1800" dirty="0">
                <a:solidFill>
                  <a:schemeClr val="dk1"/>
                </a:solidFill>
              </a:rPr>
              <a:t>    "message": "sample",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61111"/>
            </a:pPr>
            <a:r>
              <a:rPr lang="en-US" altLang="ja" sz="1800" dirty="0">
                <a:solidFill>
                  <a:schemeClr val="dk1"/>
                </a:solidFill>
              </a:rPr>
              <a:t>    "</a:t>
            </a:r>
            <a:r>
              <a:rPr lang="en-US" altLang="ja" sz="1800" dirty="0" err="1">
                <a:solidFill>
                  <a:schemeClr val="dk1"/>
                </a:solidFill>
              </a:rPr>
              <a:t>lat</a:t>
            </a:r>
            <a:r>
              <a:rPr lang="en-US" altLang="ja" sz="1800" dirty="0">
                <a:solidFill>
                  <a:schemeClr val="dk1"/>
                </a:solidFill>
              </a:rPr>
              <a:t>": "35.68103884648842",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61111"/>
            </a:pPr>
            <a:r>
              <a:rPr lang="en-US" altLang="ja" sz="1800" dirty="0">
                <a:solidFill>
                  <a:schemeClr val="dk1"/>
                </a:solidFill>
              </a:rPr>
              <a:t>    "long": "139.76699352264404"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61111"/>
            </a:pPr>
            <a:r>
              <a:rPr lang="en-US" altLang="ja" sz="1800" dirty="0">
                <a:solidFill>
                  <a:schemeClr val="dk1"/>
                </a:solidFill>
              </a:rPr>
              <a:t>  }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61111"/>
            </a:pPr>
            <a:r>
              <a:rPr lang="en-US" altLang="ja" sz="18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5" name="Shape 265"/>
          <p:cNvSpPr txBox="1">
            <a:spLocks/>
          </p:cNvSpPr>
          <p:nvPr/>
        </p:nvSpPr>
        <p:spPr>
          <a:xfrm>
            <a:off x="814863" y="5487990"/>
            <a:ext cx="4477218" cy="4344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sz="1800" dirty="0" smtClean="0">
                <a:solidFill>
                  <a:schemeClr val="tx1"/>
                </a:solidFill>
              </a:rPr>
              <a:t>It is the coordinate </a:t>
            </a:r>
            <a:r>
              <a:rPr lang="en-US" altLang="ja" sz="1800" dirty="0" smtClean="0">
                <a:solidFill>
                  <a:schemeClr val="tx1"/>
                </a:solidFill>
              </a:rPr>
              <a:t>for “Tokyo Station”.</a:t>
            </a:r>
            <a:endParaRPr lang="en-US" altLang="ja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ja" dirty="0"/>
              <a:t>What to set for “Object</a:t>
            </a:r>
            <a:r>
              <a:rPr lang="en-US" altLang="ja" dirty="0" smtClean="0"/>
              <a:t>” (2)</a:t>
            </a:r>
            <a:endParaRPr lang="ja" dirty="0"/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755576" y="1412776"/>
            <a:ext cx="2746648" cy="6766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Click [Create].</a:t>
            </a:r>
            <a:endParaRPr lang="ja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45" y="2060848"/>
            <a:ext cx="4956551" cy="424847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Expected JSON data (to be created)</a:t>
            </a:r>
            <a:endParaRPr lang="ja" dirty="0"/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1763688" y="2204864"/>
            <a:ext cx="5554960" cy="34849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ja" sz="1800" dirty="0"/>
              <a:t>{</a:t>
            </a:r>
          </a:p>
          <a:p>
            <a:pPr lvl="0"/>
            <a:r>
              <a:rPr lang="en-US" altLang="ja" sz="1800" dirty="0"/>
              <a:t>	"[John's User ID]": {</a:t>
            </a:r>
          </a:p>
          <a:p>
            <a:pPr lvl="0"/>
            <a:r>
              <a:rPr lang="en-US" altLang="ja" sz="1800" dirty="0"/>
              <a:t>		"long": "[Longitude]",</a:t>
            </a:r>
          </a:p>
          <a:p>
            <a:pPr lvl="0"/>
            <a:r>
              <a:rPr lang="en-US" altLang="ja" sz="1800" dirty="0"/>
              <a:t>		"</a:t>
            </a:r>
            <a:r>
              <a:rPr lang="en-US" altLang="ja" sz="1800" dirty="0" err="1"/>
              <a:t>lat</a:t>
            </a:r>
            <a:r>
              <a:rPr lang="en-US" altLang="ja" sz="1800" dirty="0"/>
              <a:t>": "[Latitude]",</a:t>
            </a:r>
          </a:p>
          <a:p>
            <a:pPr lvl="0"/>
            <a:r>
              <a:rPr lang="en-US" altLang="ja" sz="1800" dirty="0"/>
              <a:t>		"message": "[Message]"</a:t>
            </a:r>
          </a:p>
          <a:p>
            <a:pPr lvl="0"/>
            <a:r>
              <a:rPr lang="en-US" altLang="ja" sz="1800" dirty="0"/>
              <a:t>	},</a:t>
            </a:r>
          </a:p>
          <a:p>
            <a:pPr lvl="0"/>
            <a:r>
              <a:rPr lang="en-US" altLang="ja" sz="1800" dirty="0"/>
              <a:t>	"[Mary's User ID]": {</a:t>
            </a:r>
          </a:p>
          <a:p>
            <a:pPr lvl="0"/>
            <a:r>
              <a:rPr lang="en-US" altLang="ja" sz="1800" dirty="0"/>
              <a:t>		"long": "[Longitude]",</a:t>
            </a:r>
          </a:p>
          <a:p>
            <a:pPr lvl="0"/>
            <a:r>
              <a:rPr lang="en-US" altLang="ja" sz="1800" dirty="0"/>
              <a:t>		"</a:t>
            </a:r>
            <a:r>
              <a:rPr lang="en-US" altLang="ja" sz="1800" dirty="0" err="1"/>
              <a:t>lat</a:t>
            </a:r>
            <a:r>
              <a:rPr lang="en-US" altLang="ja" sz="1800" dirty="0"/>
              <a:t>": "[Latitude]",</a:t>
            </a:r>
          </a:p>
          <a:p>
            <a:pPr lvl="0"/>
            <a:r>
              <a:rPr lang="en-US" altLang="ja" sz="1800" dirty="0"/>
              <a:t>		"message": "[Message]"</a:t>
            </a:r>
          </a:p>
          <a:p>
            <a:pPr lvl="0"/>
            <a:r>
              <a:rPr lang="en-US" altLang="ja" sz="1800" dirty="0"/>
              <a:t>	}</a:t>
            </a:r>
          </a:p>
          <a:p>
            <a:pPr lvl="0"/>
            <a:r>
              <a:rPr lang="en-US" altLang="ja" sz="1800" dirty="0"/>
              <a:t>}</a:t>
            </a:r>
            <a:endParaRPr lang="ja" sz="1800" dirty="0"/>
          </a:p>
        </p:txBody>
      </p:sp>
      <p:sp>
        <p:nvSpPr>
          <p:cNvPr id="5" name="Shape 258"/>
          <p:cNvSpPr txBox="1">
            <a:spLocks/>
          </p:cNvSpPr>
          <p:nvPr/>
        </p:nvSpPr>
        <p:spPr>
          <a:xfrm>
            <a:off x="539552" y="1484784"/>
            <a:ext cx="8322096" cy="720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dirty="0" smtClean="0"/>
              <a:t>Data </a:t>
            </a:r>
            <a:r>
              <a:rPr lang="en-US" altLang="ja" i="1" dirty="0" smtClean="0">
                <a:solidFill>
                  <a:srgbClr val="FF0000"/>
                </a:solidFill>
              </a:rPr>
              <a:t>to </a:t>
            </a:r>
            <a:r>
              <a:rPr lang="en-US" altLang="ja" i="1" dirty="0" smtClean="0">
                <a:solidFill>
                  <a:srgbClr val="FF0000"/>
                </a:solidFill>
              </a:rPr>
              <a:t>be created from the </a:t>
            </a:r>
            <a:r>
              <a:rPr lang="en-US" altLang="ja" i="1" dirty="0" smtClean="0">
                <a:solidFill>
                  <a:srgbClr val="FF0000"/>
                </a:solidFill>
              </a:rPr>
              <a:t>app</a:t>
            </a:r>
            <a:r>
              <a:rPr lang="en-US" altLang="ja" i="1" dirty="0" smtClean="0"/>
              <a:t> </a:t>
            </a:r>
            <a:r>
              <a:rPr lang="en-US" altLang="ja" dirty="0" smtClean="0"/>
              <a:t>will look like…</a:t>
            </a:r>
            <a:endParaRPr lang="ja" dirty="0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1043608" y="2204864"/>
            <a:ext cx="6547942" cy="2010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ja" sz="4800" dirty="0" smtClean="0"/>
              <a:t>Preparing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altLang="ja" sz="4800" b="1" i="1" dirty="0" smtClean="0">
                <a:solidFill>
                  <a:srgbClr val="FF0000"/>
                </a:solidFill>
              </a:rPr>
              <a:t>The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altLang="ja" sz="4800" b="1" i="1" dirty="0" smtClean="0">
                <a:solidFill>
                  <a:srgbClr val="FF0000"/>
                </a:solidFill>
              </a:rPr>
              <a:t>Sample </a:t>
            </a:r>
            <a:r>
              <a:rPr lang="en-US" altLang="ja" sz="4800" b="1" i="1" dirty="0" smtClean="0">
                <a:solidFill>
                  <a:srgbClr val="FF0000"/>
                </a:solidFill>
              </a:rPr>
              <a:t>App</a:t>
            </a:r>
            <a:endParaRPr lang="ja" sz="4800" b="1" i="1" dirty="0">
              <a:solidFill>
                <a:srgbClr val="FF0000"/>
              </a:solidFill>
            </a:endParaRP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150" y="4215850"/>
            <a:ext cx="1828800" cy="22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Steps for </a:t>
            </a:r>
            <a:r>
              <a:rPr lang="en-US" altLang="ja" dirty="0" smtClean="0">
                <a:solidFill>
                  <a:srgbClr val="FF0000"/>
                </a:solidFill>
              </a:rPr>
              <a:t>Sample App </a:t>
            </a:r>
            <a:r>
              <a:rPr lang="en-US" altLang="ja" dirty="0" smtClean="0"/>
              <a:t>preparation: </a:t>
            </a:r>
            <a:endParaRPr lang="ja" dirty="0"/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244940" y="1700808"/>
            <a:ext cx="6423404" cy="5760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1. Install and setup “Android Studio”.</a:t>
            </a:r>
            <a:endParaRPr dirty="0"/>
          </a:p>
        </p:txBody>
      </p:sp>
      <p:sp>
        <p:nvSpPr>
          <p:cNvPr id="7" name="Shape 297"/>
          <p:cNvSpPr txBox="1">
            <a:spLocks/>
          </p:cNvSpPr>
          <p:nvPr/>
        </p:nvSpPr>
        <p:spPr>
          <a:xfrm>
            <a:off x="1244940" y="4293096"/>
            <a:ext cx="6423404" cy="6358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/>
              <a:t>4. Import the Sample Project.</a:t>
            </a:r>
            <a:endParaRPr lang="en-US" dirty="0"/>
          </a:p>
        </p:txBody>
      </p:sp>
      <p:sp>
        <p:nvSpPr>
          <p:cNvPr id="8" name="Shape 297"/>
          <p:cNvSpPr txBox="1">
            <a:spLocks/>
          </p:cNvSpPr>
          <p:nvPr/>
        </p:nvSpPr>
        <p:spPr>
          <a:xfrm>
            <a:off x="1244940" y="2484581"/>
            <a:ext cx="6423404" cy="6563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/>
              <a:t>2. Prepare your test device.</a:t>
            </a:r>
            <a:endParaRPr lang="en-US" dirty="0"/>
          </a:p>
        </p:txBody>
      </p:sp>
      <p:sp>
        <p:nvSpPr>
          <p:cNvPr id="9" name="Shape 297"/>
          <p:cNvSpPr txBox="1">
            <a:spLocks/>
          </p:cNvSpPr>
          <p:nvPr/>
        </p:nvSpPr>
        <p:spPr>
          <a:xfrm>
            <a:off x="1244940" y="3363355"/>
            <a:ext cx="6423404" cy="641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/>
              <a:t>3. Download the Sample Project.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About </a:t>
            </a:r>
            <a:r>
              <a:rPr lang="en-US" altLang="ja" i="1" dirty="0" smtClean="0"/>
              <a:t>“Sample Project”</a:t>
            </a:r>
            <a:endParaRPr lang="ja" i="1" dirty="0"/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596868" y="1412776"/>
            <a:ext cx="6639428" cy="6046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>
                <a:sym typeface="Wingdings" panose="05000000000000000000" pitchFamily="2" charset="2"/>
              </a:rPr>
              <a:t> Fully </a:t>
            </a:r>
            <a:r>
              <a:rPr lang="ja" dirty="0" smtClean="0"/>
              <a:t>Android Studio</a:t>
            </a:r>
            <a:r>
              <a:rPr lang="en-US" altLang="ja" dirty="0" smtClean="0"/>
              <a:t> compatible.</a:t>
            </a:r>
            <a:endParaRPr dirty="0"/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275" y="4811750"/>
            <a:ext cx="2303525" cy="17561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97"/>
          <p:cNvSpPr txBox="1">
            <a:spLocks/>
          </p:cNvSpPr>
          <p:nvPr/>
        </p:nvSpPr>
        <p:spPr>
          <a:xfrm>
            <a:off x="755576" y="2074850"/>
            <a:ext cx="7272808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/>
              <a:t>For this workshop we will be fixing files under the “app” directory.</a:t>
            </a:r>
            <a:endParaRPr lang="en-US" dirty="0"/>
          </a:p>
        </p:txBody>
      </p:sp>
      <p:sp>
        <p:nvSpPr>
          <p:cNvPr id="6" name="Shape 297"/>
          <p:cNvSpPr txBox="1">
            <a:spLocks/>
          </p:cNvSpPr>
          <p:nvPr/>
        </p:nvSpPr>
        <p:spPr>
          <a:xfrm>
            <a:off x="1230810" y="3154946"/>
            <a:ext cx="6552728" cy="17142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sz="2600" dirty="0" smtClean="0"/>
              <a:t>“libs”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Libraries</a:t>
            </a:r>
          </a:p>
          <a:p>
            <a:r>
              <a:rPr lang="en-US" sz="2600" dirty="0" smtClean="0"/>
              <a:t>“</a:t>
            </a:r>
            <a:r>
              <a:rPr lang="en-US" sz="2600" dirty="0" err="1" smtClean="0"/>
              <a:t>src</a:t>
            </a:r>
            <a:r>
              <a:rPr lang="en-US" sz="2600" dirty="0" smtClean="0"/>
              <a:t>/main” </a:t>
            </a:r>
            <a:r>
              <a:rPr lang="en-US" sz="2600" dirty="0" smtClean="0">
                <a:sym typeface="Wingdings" panose="05000000000000000000" pitchFamily="2" charset="2"/>
              </a:rPr>
              <a:t> Source Codes + Resources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“</a:t>
            </a:r>
            <a:r>
              <a:rPr lang="en-US" sz="2600" dirty="0" err="1" smtClean="0">
                <a:sym typeface="Wingdings" panose="05000000000000000000" pitchFamily="2" charset="2"/>
              </a:rPr>
              <a:t>build.gradle</a:t>
            </a:r>
            <a:r>
              <a:rPr lang="en-US" sz="2600" dirty="0" smtClean="0">
                <a:sym typeface="Wingdings" panose="05000000000000000000" pitchFamily="2" charset="2"/>
              </a:rPr>
              <a:t>”  App build settings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34557051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Download </a:t>
            </a:r>
            <a:r>
              <a:rPr lang="en-US" altLang="ja" i="1" dirty="0" smtClean="0"/>
              <a:t>“Sample Project”</a:t>
            </a:r>
            <a:endParaRPr lang="ja" i="1" dirty="0"/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2267744" y="3284984"/>
            <a:ext cx="4104456" cy="5040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altLang="ja" sz="2000" dirty="0" smtClean="0"/>
              <a:t>( make sure it ends with </a:t>
            </a:r>
            <a:r>
              <a:rPr lang="en-US" altLang="ja" sz="2000" b="1" dirty="0" smtClean="0">
                <a:solidFill>
                  <a:srgbClr val="FF0000"/>
                </a:solidFill>
              </a:rPr>
              <a:t>v2.0.1</a:t>
            </a:r>
            <a:r>
              <a:rPr lang="en-US" altLang="ja" sz="2000" dirty="0"/>
              <a:t> </a:t>
            </a:r>
            <a:r>
              <a:rPr lang="en-US" altLang="ja" sz="2000" dirty="0" smtClean="0"/>
              <a:t>)</a:t>
            </a:r>
            <a:endParaRPr sz="2000" dirty="0"/>
          </a:p>
        </p:txBody>
      </p:sp>
      <p:sp>
        <p:nvSpPr>
          <p:cNvPr id="7" name="Shape 67"/>
          <p:cNvSpPr txBox="1">
            <a:spLocks/>
          </p:cNvSpPr>
          <p:nvPr/>
        </p:nvSpPr>
        <p:spPr>
          <a:xfrm>
            <a:off x="3249778" y="2490183"/>
            <a:ext cx="1957141" cy="648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US" altLang="ja" u="sng" dirty="0" smtClean="0">
                <a:solidFill>
                  <a:schemeClr val="hlink"/>
                </a:solidFill>
                <a:hlinkClick r:id="rId3"/>
              </a:rPr>
              <a:t>Download</a:t>
            </a:r>
            <a:endParaRPr lang="ja" dirty="0"/>
          </a:p>
        </p:txBody>
      </p:sp>
      <p:sp>
        <p:nvSpPr>
          <p:cNvPr id="8" name="Shape 297"/>
          <p:cNvSpPr txBox="1">
            <a:spLocks/>
          </p:cNvSpPr>
          <p:nvPr/>
        </p:nvSpPr>
        <p:spPr>
          <a:xfrm>
            <a:off x="467544" y="3052982"/>
            <a:ext cx="8208912" cy="455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US" altLang="ja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altLang="ja" sz="15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drive.google.com</a:t>
            </a:r>
            <a:r>
              <a:rPr lang="en-US" altLang="ja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ja" sz="15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uc?export</a:t>
            </a:r>
            <a:r>
              <a:rPr lang="en-US" altLang="ja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altLang="ja" sz="15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download&amp;id</a:t>
            </a:r>
            <a:r>
              <a:rPr lang="en-US" altLang="ja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=0B95up6Ht2SfWaklGUEZxdzhqMkk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998837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Preparing </a:t>
            </a:r>
            <a:r>
              <a:rPr lang="en-US" altLang="ja" i="1" dirty="0" smtClean="0">
                <a:solidFill>
                  <a:srgbClr val="FF0000"/>
                </a:solidFill>
              </a:rPr>
              <a:t>“Appiaries Android SDK”</a:t>
            </a:r>
            <a:endParaRPr lang="ja" i="1" dirty="0">
              <a:solidFill>
                <a:srgbClr val="FF0000"/>
              </a:solidFill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827584" y="1556792"/>
            <a:ext cx="3888432" cy="6046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3 easy steps:</a:t>
            </a:r>
            <a:endParaRPr lang="ja" dirty="0"/>
          </a:p>
        </p:txBody>
      </p:sp>
      <p:sp>
        <p:nvSpPr>
          <p:cNvPr id="5" name="Shape 304"/>
          <p:cNvSpPr txBox="1">
            <a:spLocks/>
          </p:cNvSpPr>
          <p:nvPr/>
        </p:nvSpPr>
        <p:spPr>
          <a:xfrm>
            <a:off x="755576" y="2276871"/>
            <a:ext cx="7704856" cy="17281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dirty="0" smtClean="0"/>
              <a:t>(1) Download the SDK.</a:t>
            </a:r>
          </a:p>
          <a:p>
            <a:r>
              <a:rPr lang="en-US" altLang="ja" dirty="0" smtClean="0"/>
              <a:t>(2) Add the SDK to your project.</a:t>
            </a:r>
          </a:p>
          <a:p>
            <a:r>
              <a:rPr lang="en-US" altLang="ja" dirty="0" smtClean="0"/>
              <a:t>(3) Write necessary settings to “</a:t>
            </a:r>
            <a:r>
              <a:rPr lang="en-US" altLang="ja" dirty="0" err="1" smtClean="0"/>
              <a:t>build.gradle</a:t>
            </a:r>
            <a:r>
              <a:rPr lang="en-US" altLang="ja" dirty="0" smtClean="0"/>
              <a:t>”. </a:t>
            </a:r>
            <a:endParaRPr lang="ja" dirty="0"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Download </a:t>
            </a:r>
            <a:r>
              <a:rPr lang="en-US" altLang="ja" i="1" dirty="0" smtClean="0"/>
              <a:t>“Appiaries Android SDK”</a:t>
            </a:r>
            <a:endParaRPr lang="ja" i="1" dirty="0"/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75240" cy="33409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Download </a:t>
            </a:r>
            <a:r>
              <a:rPr lang="en-US" altLang="ja" b="1" i="1" dirty="0" smtClean="0">
                <a:solidFill>
                  <a:srgbClr val="FF0000"/>
                </a:solidFill>
              </a:rPr>
              <a:t>Appiaries Android SDK </a:t>
            </a:r>
            <a:r>
              <a:rPr lang="en-US" altLang="ja" dirty="0" smtClean="0"/>
              <a:t>from the official document website.</a:t>
            </a:r>
          </a:p>
          <a:p>
            <a:pPr lvl="0" rtl="0">
              <a:spcBef>
                <a:spcPts val="0"/>
              </a:spcBef>
              <a:buNone/>
            </a:pPr>
            <a:endParaRPr lang="en-US" altLang="ja" dirty="0"/>
          </a:p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MENU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ja" dirty="0"/>
              <a:t> </a:t>
            </a:r>
            <a:r>
              <a:rPr lang="en-US" altLang="ja" dirty="0" smtClean="0"/>
              <a:t> </a:t>
            </a:r>
            <a:r>
              <a:rPr lang="en-US" altLang="ja" dirty="0" smtClean="0">
                <a:sym typeface="Wingdings" panose="05000000000000000000" pitchFamily="2" charset="2"/>
              </a:rPr>
              <a:t> Android SDK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ja" dirty="0">
                <a:sym typeface="Wingdings" panose="05000000000000000000" pitchFamily="2" charset="2"/>
              </a:rPr>
              <a:t> </a:t>
            </a:r>
            <a:r>
              <a:rPr lang="en-US" altLang="ja" dirty="0" smtClean="0">
                <a:sym typeface="Wingdings" panose="05000000000000000000" pitchFamily="2" charset="2"/>
              </a:rPr>
              <a:t>      Download</a:t>
            </a:r>
          </a:p>
          <a:p>
            <a:pPr lvl="0"/>
            <a:r>
              <a:rPr lang="en-US" altLang="ja" dirty="0">
                <a:sym typeface="Wingdings" panose="05000000000000000000" pitchFamily="2" charset="2"/>
              </a:rPr>
              <a:t>           Download Android </a:t>
            </a:r>
            <a:r>
              <a:rPr lang="en-US" altLang="ja" dirty="0" smtClean="0">
                <a:sym typeface="Wingdings" panose="05000000000000000000" pitchFamily="2" charset="2"/>
              </a:rPr>
              <a:t>SDK</a:t>
            </a:r>
            <a:endParaRPr lang="ja" dirty="0"/>
          </a:p>
        </p:txBody>
      </p:sp>
      <p:sp>
        <p:nvSpPr>
          <p:cNvPr id="4" name="Shape 246"/>
          <p:cNvSpPr txBox="1">
            <a:spLocks/>
          </p:cNvSpPr>
          <p:nvPr/>
        </p:nvSpPr>
        <p:spPr>
          <a:xfrm>
            <a:off x="755576" y="5524313"/>
            <a:ext cx="7704856" cy="6005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dirty="0" smtClean="0">
                <a:solidFill>
                  <a:srgbClr val="FF0000"/>
                </a:solidFill>
                <a:sym typeface="Wingdings" panose="05000000000000000000" pitchFamily="2" charset="2"/>
              </a:rPr>
              <a:t>* Choose </a:t>
            </a:r>
            <a:r>
              <a:rPr lang="en-US" altLang="ja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the latest version </a:t>
            </a:r>
            <a:r>
              <a:rPr lang="en-US" altLang="ja" dirty="0" smtClean="0">
                <a:solidFill>
                  <a:srgbClr val="FF0000"/>
                </a:solidFill>
                <a:sym typeface="Wingdings" panose="05000000000000000000" pitchFamily="2" charset="2"/>
              </a:rPr>
              <a:t>for the SDK.</a:t>
            </a:r>
            <a:endParaRPr lang="en-US" altLang="ja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899592" y="2204864"/>
            <a:ext cx="7511918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800" dirty="0" smtClean="0"/>
              <a:t>What is Appiaries anyway?</a:t>
            </a:r>
            <a:endParaRPr sz="4800" dirty="0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0" y="4313225"/>
            <a:ext cx="1828800" cy="22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Add Appiaries Android SDK to the Project</a:t>
            </a:r>
            <a:endParaRPr lang="ja" dirty="0"/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467544" y="1484784"/>
            <a:ext cx="8075240" cy="11087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Expand the downloaded file.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ja" dirty="0"/>
              <a:t>C</a:t>
            </a:r>
            <a:r>
              <a:rPr lang="en-US" altLang="ja" dirty="0" smtClean="0"/>
              <a:t>opy + paste it to “app/libs” directory.</a:t>
            </a:r>
            <a:endParaRPr lang="ja" dirty="0"/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050" y="2890362"/>
            <a:ext cx="253365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3366750" y="2815675"/>
            <a:ext cx="717299" cy="348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304800" y="3971675"/>
            <a:ext cx="2875799" cy="8974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ja" b="1" dirty="0" smtClean="0">
                <a:solidFill>
                  <a:srgbClr val="FF0000"/>
                </a:solidFill>
              </a:rPr>
              <a:t>* Check the red marked area if it says “Android”. If that is the case, rename it to “Project”.</a:t>
            </a:r>
            <a:endParaRPr lang="j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11995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ja" dirty="0" smtClean="0"/>
              <a:t>Add settings to “</a:t>
            </a:r>
            <a:r>
              <a:rPr lang="ja" dirty="0" smtClean="0"/>
              <a:t>build</a:t>
            </a:r>
            <a:r>
              <a:rPr lang="ja" dirty="0"/>
              <a:t>.</a:t>
            </a:r>
            <a:r>
              <a:rPr lang="ja" dirty="0" smtClean="0"/>
              <a:t>gradle</a:t>
            </a:r>
            <a:r>
              <a:rPr lang="en-US" altLang="ja" dirty="0" smtClean="0"/>
              <a:t>”</a:t>
            </a:r>
            <a:endParaRPr lang="ja" dirty="0"/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7931224" cy="1057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>
                <a:solidFill>
                  <a:schemeClr val="tx1"/>
                </a:solidFill>
              </a:rPr>
              <a:t>Modify “app/</a:t>
            </a:r>
            <a:r>
              <a:rPr lang="en-US" altLang="ja" dirty="0" err="1" smtClean="0">
                <a:solidFill>
                  <a:schemeClr val="tx1"/>
                </a:solidFill>
              </a:rPr>
              <a:t>build.gradle</a:t>
            </a:r>
            <a:r>
              <a:rPr lang="en-US" altLang="ja" dirty="0" smtClean="0">
                <a:solidFill>
                  <a:schemeClr val="tx1"/>
                </a:solidFill>
              </a:rPr>
              <a:t>” so that the library is added.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1190155" y="2348880"/>
            <a:ext cx="6797399" cy="4293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apply plugin: 'com.android.application'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android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　　　</a:t>
            </a:r>
            <a:r>
              <a:rPr lang="en-US" altLang="ja" dirty="0" smtClean="0">
                <a:solidFill>
                  <a:schemeClr val="dk1"/>
                </a:solidFill>
              </a:rPr>
              <a:t>…… (omit) ……</a:t>
            </a:r>
            <a:r>
              <a:rPr lang="ja" dirty="0" smtClean="0">
                <a:solidFill>
                  <a:schemeClr val="dk1"/>
                </a:solidFill>
              </a:rPr>
              <a:t> </a:t>
            </a:r>
            <a:endParaRPr lang="ja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dependencies {</a:t>
            </a:r>
          </a:p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ja" dirty="0">
                <a:solidFill>
                  <a:schemeClr val="dk1"/>
                </a:solidFill>
              </a:rPr>
              <a:t>　</a:t>
            </a:r>
            <a:r>
              <a:rPr lang="en-US" altLang="ja" dirty="0">
                <a:solidFill>
                  <a:schemeClr val="dk1"/>
                </a:solidFill>
              </a:rPr>
              <a:t> …… (omit) ……</a:t>
            </a:r>
            <a:r>
              <a:rPr lang="ja" altLang="ja-JP" dirty="0">
                <a:solidFill>
                  <a:schemeClr val="dk1"/>
                </a:solidFill>
              </a:rPr>
              <a:t> </a:t>
            </a:r>
            <a:r>
              <a:rPr lang="ja" dirty="0">
                <a:solidFill>
                  <a:schemeClr val="dk1"/>
                </a:solidFill>
              </a:rPr>
              <a:t/>
            </a:r>
            <a:br>
              <a:rPr lang="ja" dirty="0">
                <a:solidFill>
                  <a:schemeClr val="dk1"/>
                </a:solidFill>
              </a:rPr>
            </a:br>
            <a:r>
              <a:rPr lang="ja" dirty="0">
                <a:solidFill>
                  <a:schemeClr val="dk1"/>
                </a:solidFill>
              </a:rPr>
              <a:t>    compile fileTree(dir: 'libs', include: ['*.jar'])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    compile 'com.google.android.gms:play-services:X.X.XX'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dirty="0">
                <a:solidFill>
                  <a:schemeClr val="dk1"/>
                </a:solidFill>
                <a:highlight>
                  <a:srgbClr val="FFF2CC"/>
                </a:highlight>
              </a:rPr>
              <a:t>    </a:t>
            </a:r>
            <a:r>
              <a:rPr lang="ja" b="1" dirty="0">
                <a:solidFill>
                  <a:srgbClr val="FF0000"/>
                </a:solidFill>
                <a:highlight>
                  <a:srgbClr val="FFF2CC"/>
                </a:highlight>
              </a:rPr>
              <a:t>compile 'org.apache.httpcomponents:httpclient-android:4.3.5.1'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b="1" dirty="0">
                <a:solidFill>
                  <a:srgbClr val="FF0000"/>
                </a:solidFill>
                <a:highlight>
                  <a:srgbClr val="FFF2CC"/>
                </a:highlight>
              </a:rPr>
              <a:t>    compile ('org.apache.httpcomponents:httpmime:4.3.4')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b="1" dirty="0">
                <a:solidFill>
                  <a:srgbClr val="FF0000"/>
                </a:solidFill>
                <a:highlight>
                  <a:srgbClr val="FFF2CC"/>
                </a:highlight>
              </a:rPr>
              <a:t>         exclude module:'org.apache.httpcompoents:httpcore'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b="1" dirty="0">
                <a:solidFill>
                  <a:srgbClr val="FF0000"/>
                </a:solidFill>
                <a:highlight>
                  <a:srgbClr val="FFF2CC"/>
                </a:highlight>
              </a:rPr>
              <a:t>         exclude module:'org.apache.httpcompoents:httpclient'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b="1" dirty="0">
                <a:solidFill>
                  <a:srgbClr val="FF0000"/>
                </a:solidFill>
                <a:highlight>
                  <a:srgbClr val="FFF2CC"/>
                </a:highlight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b="1" dirty="0">
                <a:solidFill>
                  <a:srgbClr val="FF0000"/>
                </a:solidFill>
                <a:highlight>
                  <a:srgbClr val="FFF2CC"/>
                </a:highlight>
              </a:rPr>
              <a:t>    compile 'org.codehaus.jackson:jackson-core-asl:1.8.3'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b="1" dirty="0">
                <a:solidFill>
                  <a:srgbClr val="FF0000"/>
                </a:solidFill>
                <a:highlight>
                  <a:srgbClr val="FFF2CC"/>
                </a:highlight>
              </a:rPr>
              <a:t>    compile 'org.codehaus.jackson:jackson-mapper-asl:1.8.3'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7023952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Modify “</a:t>
            </a:r>
            <a:r>
              <a:rPr lang="en-US" altLang="ja" dirty="0" err="1" smtClean="0"/>
              <a:t>onCreate</a:t>
            </a:r>
            <a:r>
              <a:rPr lang="en-US" altLang="ja" dirty="0" smtClean="0"/>
              <a:t>” method in “</a:t>
            </a:r>
            <a:r>
              <a:rPr lang="ja" dirty="0" smtClean="0"/>
              <a:t>PickPlaceMapActivity</a:t>
            </a:r>
            <a:r>
              <a:rPr lang="en-US" altLang="ja" dirty="0" smtClean="0"/>
              <a:t>” class</a:t>
            </a:r>
            <a:endParaRPr lang="ja" dirty="0"/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65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ja" sz="2400" dirty="0" smtClean="0">
                <a:solidFill>
                  <a:srgbClr val="FF0000"/>
                </a:solidFill>
              </a:rPr>
              <a:t>* You should definitely check your </a:t>
            </a:r>
            <a:r>
              <a:rPr lang="en-US" altLang="ja" sz="2400" b="1" dirty="0" smtClean="0">
                <a:solidFill>
                  <a:srgbClr val="FF0000"/>
                </a:solidFill>
              </a:rPr>
              <a:t>App ID </a:t>
            </a:r>
            <a:r>
              <a:rPr lang="en-US" altLang="ja" sz="2400" dirty="0" smtClean="0">
                <a:solidFill>
                  <a:srgbClr val="FF0000"/>
                </a:solidFill>
              </a:rPr>
              <a:t>and </a:t>
            </a:r>
            <a:r>
              <a:rPr lang="en-US" altLang="ja" sz="2400" b="1" dirty="0" smtClean="0">
                <a:solidFill>
                  <a:srgbClr val="FF0000"/>
                </a:solidFill>
              </a:rPr>
              <a:t>App Token</a:t>
            </a:r>
            <a:r>
              <a:rPr lang="en-US" altLang="ja" sz="2400" dirty="0" smtClean="0">
                <a:solidFill>
                  <a:srgbClr val="FF0000"/>
                </a:solidFill>
              </a:rPr>
              <a:t>.</a:t>
            </a:r>
            <a:endParaRPr lang="ja" sz="2400" dirty="0"/>
          </a:p>
        </p:txBody>
      </p:sp>
      <p:sp>
        <p:nvSpPr>
          <p:cNvPr id="354" name="Shape 354"/>
          <p:cNvSpPr/>
          <p:nvPr/>
        </p:nvSpPr>
        <p:spPr>
          <a:xfrm>
            <a:off x="178950" y="1844824"/>
            <a:ext cx="8786099" cy="4910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    protected void onCreate(final Bundle savedInstanceState)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        super.onCreate(savedInstanceState);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ja" dirty="0">
                <a:solidFill>
                  <a:schemeClr val="dk1"/>
                </a:solidFill>
              </a:rPr>
              <a:t>        setContentView(R.layout.activity_pick_place_map);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       if (savedInstanceState == null) {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            getFragmentManager().beginTransaction().add(new PushRegistrationFragment(), "registration").commit();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ja" dirty="0">
                <a:solidFill>
                  <a:schemeClr val="dk1"/>
                </a:solidFill>
              </a:rPr>
              <a:t>        }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dirty="0">
                <a:solidFill>
                  <a:schemeClr val="dk1"/>
                </a:solidFill>
                <a:highlight>
                  <a:srgbClr val="FFF2CC"/>
                </a:highlight>
              </a:rPr>
              <a:t>        </a:t>
            </a:r>
            <a:r>
              <a:rPr lang="ja" dirty="0">
                <a:solidFill>
                  <a:srgbClr val="FF0000"/>
                </a:solidFill>
                <a:highlight>
                  <a:srgbClr val="FFF2CC"/>
                </a:highlight>
              </a:rPr>
              <a:t>// </a:t>
            </a:r>
            <a:r>
              <a:rPr lang="en-US" altLang="ja" dirty="0" smtClean="0">
                <a:solidFill>
                  <a:srgbClr val="FF0000"/>
                </a:solidFill>
                <a:highlight>
                  <a:srgbClr val="FFF2CC"/>
                </a:highlight>
              </a:rPr>
              <a:t>Initializing Appiaries (</a:t>
            </a:r>
            <a:r>
              <a:rPr lang="en-US" altLang="ja" dirty="0" err="1" smtClean="0">
                <a:solidFill>
                  <a:srgbClr val="FF0000"/>
                </a:solidFill>
                <a:highlight>
                  <a:srgbClr val="FFF2CC"/>
                </a:highlight>
              </a:rPr>
              <a:t>Datastore</a:t>
            </a:r>
            <a:r>
              <a:rPr lang="en-US" altLang="ja" dirty="0" smtClean="0">
                <a:solidFill>
                  <a:srgbClr val="FF0000"/>
                </a:solidFill>
                <a:highlight>
                  <a:srgbClr val="FFF2CC"/>
                </a:highlight>
              </a:rPr>
              <a:t> ID, App ID, and App Token)</a:t>
            </a:r>
            <a:endParaRPr lang="ja" dirty="0">
              <a:solidFill>
                <a:srgbClr val="FF0000"/>
              </a:solidFill>
              <a:highlight>
                <a:srgbClr val="FFF2CC"/>
              </a:highlight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dirty="0">
                <a:solidFill>
                  <a:srgbClr val="FF0000"/>
                </a:solidFill>
                <a:highlight>
                  <a:srgbClr val="FFF2CC"/>
                </a:highlight>
              </a:rPr>
              <a:t>        AB.Config.setDatastoreID("_sandbox");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dirty="0">
                <a:solidFill>
                  <a:srgbClr val="FF0000"/>
                </a:solidFill>
                <a:highlight>
                  <a:srgbClr val="FFF2CC"/>
                </a:highlight>
              </a:rPr>
              <a:t>        AB.Config.setApplicationID</a:t>
            </a:r>
            <a:r>
              <a:rPr lang="ja" dirty="0" smtClean="0">
                <a:solidFill>
                  <a:srgbClr val="FF0000"/>
                </a:solidFill>
                <a:highlight>
                  <a:srgbClr val="FFF2CC"/>
                </a:highlight>
              </a:rPr>
              <a:t>(</a:t>
            </a:r>
            <a:r>
              <a:rPr lang="en-US" altLang="ja" b="1" dirty="0" smtClean="0">
                <a:solidFill>
                  <a:srgbClr val="FF0000"/>
                </a:solidFill>
                <a:highlight>
                  <a:srgbClr val="FFF2CC"/>
                </a:highlight>
              </a:rPr>
              <a:t>[ App ID ]</a:t>
            </a:r>
            <a:r>
              <a:rPr lang="ja" dirty="0" smtClean="0">
                <a:solidFill>
                  <a:srgbClr val="FF0000"/>
                </a:solidFill>
                <a:highlight>
                  <a:srgbClr val="FFF2CC"/>
                </a:highlight>
              </a:rPr>
              <a:t>)</a:t>
            </a:r>
            <a:r>
              <a:rPr lang="ja" dirty="0">
                <a:solidFill>
                  <a:srgbClr val="FF0000"/>
                </a:solidFill>
                <a:highlight>
                  <a:srgbClr val="FFF2CC"/>
                </a:highlight>
              </a:rPr>
              <a:t>;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dirty="0">
                <a:solidFill>
                  <a:srgbClr val="FF0000"/>
                </a:solidFill>
                <a:highlight>
                  <a:srgbClr val="FFF2CC"/>
                </a:highlight>
              </a:rPr>
              <a:t>        AB.Config.setApplicationToken</a:t>
            </a:r>
            <a:r>
              <a:rPr lang="ja" dirty="0" smtClean="0">
                <a:solidFill>
                  <a:srgbClr val="FF0000"/>
                </a:solidFill>
                <a:highlight>
                  <a:srgbClr val="FFF2CC"/>
                </a:highlight>
              </a:rPr>
              <a:t>(</a:t>
            </a:r>
            <a:r>
              <a:rPr lang="ja" b="1" dirty="0" smtClean="0">
                <a:solidFill>
                  <a:srgbClr val="FF0000"/>
                </a:solidFill>
                <a:highlight>
                  <a:srgbClr val="FFF2CC"/>
                </a:highlight>
              </a:rPr>
              <a:t> </a:t>
            </a:r>
            <a:r>
              <a:rPr lang="en-US" altLang="ja" b="1" dirty="0" smtClean="0">
                <a:solidFill>
                  <a:srgbClr val="FF0000"/>
                </a:solidFill>
                <a:highlight>
                  <a:srgbClr val="FFF2CC"/>
                </a:highlight>
              </a:rPr>
              <a:t>[ App Token ]</a:t>
            </a:r>
            <a:r>
              <a:rPr lang="ja" dirty="0" smtClean="0">
                <a:solidFill>
                  <a:srgbClr val="FF0000"/>
                </a:solidFill>
                <a:highlight>
                  <a:srgbClr val="FFF2CC"/>
                </a:highlight>
              </a:rPr>
              <a:t>)</a:t>
            </a:r>
            <a:r>
              <a:rPr lang="ja" dirty="0">
                <a:solidFill>
                  <a:srgbClr val="FF0000"/>
                </a:solidFill>
                <a:highlight>
                  <a:srgbClr val="FFF2CC"/>
                </a:highlight>
              </a:rPr>
              <a:t>;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dirty="0">
                <a:solidFill>
                  <a:srgbClr val="FF0000"/>
                </a:solidFill>
                <a:highlight>
                  <a:srgbClr val="FFF2CC"/>
                </a:highlight>
              </a:rPr>
              <a:t>        AB.activate(getApplicationContext());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ja" dirty="0">
                <a:solidFill>
                  <a:schemeClr val="dk1"/>
                </a:solidFill>
              </a:rPr>
              <a:t>        // </a:t>
            </a:r>
            <a:r>
              <a:rPr lang="en-US" altLang="ja" dirty="0" smtClean="0">
                <a:solidFill>
                  <a:schemeClr val="dk1"/>
                </a:solidFill>
              </a:rPr>
              <a:t>Message fields</a:t>
            </a:r>
            <a:endParaRPr lang="ja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ja" dirty="0">
                <a:solidFill>
                  <a:schemeClr val="dk1"/>
                </a:solidFill>
              </a:rPr>
              <a:t>        mMessageText = (EditText) findViewById(R.id.place_message);</a:t>
            </a:r>
          </a:p>
          <a:p>
            <a:pPr lvl="0">
              <a:lnSpc>
                <a:spcPct val="115000"/>
              </a:lnSpc>
            </a:pPr>
            <a:r>
              <a:rPr lang="ja" dirty="0">
                <a:solidFill>
                  <a:schemeClr val="dk1"/>
                </a:solidFill>
              </a:rPr>
              <a:t>　　</a:t>
            </a:r>
            <a:r>
              <a:rPr lang="en-US" altLang="ja" dirty="0">
                <a:solidFill>
                  <a:schemeClr val="dk1"/>
                </a:solidFill>
              </a:rPr>
              <a:t> …… (omit) ……</a:t>
            </a:r>
            <a:r>
              <a:rPr lang="ja" altLang="ja-JP" dirty="0">
                <a:solidFill>
                  <a:schemeClr val="dk1"/>
                </a:solidFill>
              </a:rPr>
              <a:t> </a:t>
            </a:r>
            <a:endParaRPr lang="ja" dirty="0" smtClean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 dirty="0" smtClean="0">
                <a:solidFill>
                  <a:schemeClr val="dk1"/>
                </a:solidFill>
              </a:rPr>
              <a:t>    }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863343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Appiaries is </a:t>
            </a:r>
            <a:r>
              <a:rPr lang="en-US" altLang="ja" dirty="0" smtClean="0">
                <a:sym typeface="Wingdings" panose="05000000000000000000" pitchFamily="2" charset="2"/>
              </a:rPr>
              <a:t> </a:t>
            </a:r>
            <a:r>
              <a:rPr lang="en-US" altLang="ja" dirty="0" smtClean="0">
                <a:solidFill>
                  <a:srgbClr val="FF0000"/>
                </a:solidFill>
              </a:rPr>
              <a:t>BaaS</a:t>
            </a:r>
            <a:endParaRPr lang="ja" dirty="0">
              <a:solidFill>
                <a:srgbClr val="FF0000"/>
              </a:solidFill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8864" y="1649971"/>
            <a:ext cx="3466728" cy="6766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What is </a:t>
            </a:r>
            <a:r>
              <a:rPr lang="en-US" altLang="ja" b="1" dirty="0" smtClean="0">
                <a:solidFill>
                  <a:srgbClr val="FF0000"/>
                </a:solidFill>
              </a:rPr>
              <a:t>”B</a:t>
            </a:r>
            <a:r>
              <a:rPr lang="ja" b="1" dirty="0" smtClean="0">
                <a:solidFill>
                  <a:srgbClr val="FF0000"/>
                </a:solidFill>
              </a:rPr>
              <a:t>aaS</a:t>
            </a:r>
            <a:r>
              <a:rPr lang="en-US" altLang="ja" b="1" dirty="0" smtClean="0">
                <a:solidFill>
                  <a:srgbClr val="FF0000"/>
                </a:solidFill>
              </a:rPr>
              <a:t>”</a:t>
            </a:r>
            <a:r>
              <a:rPr lang="en-US" altLang="ja" dirty="0" smtClean="0"/>
              <a:t> </a:t>
            </a:r>
            <a:r>
              <a:rPr lang="en-US" altLang="ja" dirty="0" smtClean="0"/>
              <a:t>?</a:t>
            </a:r>
            <a:endParaRPr lang="ja" dirty="0">
              <a:solidFill>
                <a:srgbClr val="FF0000"/>
              </a:solidFill>
            </a:endParaRPr>
          </a:p>
        </p:txBody>
      </p:sp>
      <p:sp>
        <p:nvSpPr>
          <p:cNvPr id="4" name="Shape 80"/>
          <p:cNvSpPr txBox="1">
            <a:spLocks/>
          </p:cNvSpPr>
          <p:nvPr/>
        </p:nvSpPr>
        <p:spPr>
          <a:xfrm>
            <a:off x="539552" y="3573016"/>
            <a:ext cx="7076201" cy="966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/>
              <a:t>What’s so good about Appiaries for developers ?</a:t>
            </a:r>
            <a:endParaRPr lang="ja" dirty="0">
              <a:solidFill>
                <a:srgbClr val="FF0000"/>
              </a:solidFill>
            </a:endParaRPr>
          </a:p>
        </p:txBody>
      </p:sp>
      <p:sp>
        <p:nvSpPr>
          <p:cNvPr id="5" name="Shape 80"/>
          <p:cNvSpPr txBox="1">
            <a:spLocks/>
          </p:cNvSpPr>
          <p:nvPr/>
        </p:nvSpPr>
        <p:spPr>
          <a:xfrm>
            <a:off x="1043608" y="2337761"/>
            <a:ext cx="6326903" cy="1091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dirty="0" smtClean="0">
                <a:sym typeface="Wingdings" panose="05000000000000000000" pitchFamily="2" charset="2"/>
              </a:rPr>
              <a:t></a:t>
            </a:r>
            <a:r>
              <a:rPr lang="en-US" altLang="ja" dirty="0" smtClean="0"/>
              <a:t> </a:t>
            </a:r>
            <a:r>
              <a:rPr lang="en-US" altLang="ja" dirty="0" smtClean="0"/>
              <a:t>A cloud service.</a:t>
            </a:r>
          </a:p>
          <a:p>
            <a:r>
              <a:rPr lang="en-US" altLang="ja" dirty="0" smtClean="0">
                <a:sym typeface="Wingdings" panose="05000000000000000000" pitchFamily="2" charset="2"/>
              </a:rPr>
              <a:t></a:t>
            </a:r>
            <a:r>
              <a:rPr lang="en-US" altLang="ja" dirty="0" smtClean="0"/>
              <a:t> Allows </a:t>
            </a:r>
            <a:r>
              <a:rPr lang="en-US" altLang="ja" dirty="0" smtClean="0"/>
              <a:t>you to omit server setups.</a:t>
            </a:r>
            <a:endParaRPr lang="ja" dirty="0">
              <a:solidFill>
                <a:srgbClr val="FF0000"/>
              </a:solidFill>
            </a:endParaRPr>
          </a:p>
        </p:txBody>
      </p:sp>
      <p:sp>
        <p:nvSpPr>
          <p:cNvPr id="6" name="Shape 80"/>
          <p:cNvSpPr txBox="1">
            <a:spLocks/>
          </p:cNvSpPr>
          <p:nvPr/>
        </p:nvSpPr>
        <p:spPr>
          <a:xfrm>
            <a:off x="752967" y="4676663"/>
            <a:ext cx="7779474" cy="646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/>
              <a:t>Appiaries provides </a:t>
            </a:r>
            <a:r>
              <a:rPr lang="en-US" b="1" dirty="0" smtClean="0"/>
              <a:t>TRIAL PLAN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rgbClr val="FF0000"/>
                </a:solidFill>
              </a:rPr>
              <a:t>FREE</a:t>
            </a:r>
            <a:r>
              <a:rPr lang="en-US" dirty="0" smtClean="0"/>
              <a:t> !</a:t>
            </a:r>
            <a:endParaRPr lang="ja" dirty="0">
              <a:solidFill>
                <a:srgbClr val="FF0000"/>
              </a:solidFill>
            </a:endParaRPr>
          </a:p>
        </p:txBody>
      </p:sp>
      <p:sp>
        <p:nvSpPr>
          <p:cNvPr id="7" name="Shape 80"/>
          <p:cNvSpPr txBox="1">
            <a:spLocks/>
          </p:cNvSpPr>
          <p:nvPr/>
        </p:nvSpPr>
        <p:spPr>
          <a:xfrm>
            <a:off x="860186" y="5283063"/>
            <a:ext cx="7240206" cy="4833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So you can test out yourself and see how it works</a:t>
            </a:r>
            <a:endParaRPr lang="ja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287405" y="5279994"/>
            <a:ext cx="6995120" cy="5936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sz="22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ja" sz="2200" dirty="0" smtClean="0">
                <a:solidFill>
                  <a:schemeClr val="bg1">
                    <a:lumMod val="65000"/>
                  </a:schemeClr>
                </a:solidFill>
              </a:rPr>
              <a:t>Read </a:t>
            </a:r>
            <a:r>
              <a:rPr lang="en-US" altLang="ja" sz="2200" dirty="0" smtClean="0">
                <a:solidFill>
                  <a:schemeClr val="bg1">
                    <a:lumMod val="65000"/>
                  </a:schemeClr>
                </a:solidFill>
              </a:rPr>
              <a:t>the official documents </a:t>
            </a:r>
            <a:r>
              <a:rPr lang="en-US" altLang="ja" sz="2200" dirty="0" smtClean="0">
                <a:solidFill>
                  <a:schemeClr val="bg1">
                    <a:lumMod val="65000"/>
                  </a:schemeClr>
                </a:solidFill>
              </a:rPr>
              <a:t>for feature details.</a:t>
            </a:r>
            <a:endParaRPr lang="ja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What can you do with Appiaries ?</a:t>
            </a:r>
            <a:endParaRPr lang="ja" dirty="0"/>
          </a:p>
        </p:txBody>
      </p:sp>
      <p:grpSp>
        <p:nvGrpSpPr>
          <p:cNvPr id="87" name="Shape 87"/>
          <p:cNvGrpSpPr/>
          <p:nvPr/>
        </p:nvGrpSpPr>
        <p:grpSpPr>
          <a:xfrm>
            <a:off x="2168650" y="3470206"/>
            <a:ext cx="2155200" cy="1745693"/>
            <a:chOff x="405425" y="1593256"/>
            <a:chExt cx="2155200" cy="1745693"/>
          </a:xfrm>
        </p:grpSpPr>
        <p:sp>
          <p:nvSpPr>
            <p:cNvPr id="88" name="Shape 88"/>
            <p:cNvSpPr txBox="1"/>
            <p:nvPr/>
          </p:nvSpPr>
          <p:spPr>
            <a:xfrm>
              <a:off x="501725" y="2805550"/>
              <a:ext cx="19626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altLang="ja" sz="1800" dirty="0" smtClean="0"/>
                <a:t>Push Notification</a:t>
              </a:r>
            </a:p>
          </p:txBody>
        </p:sp>
        <p:pic>
          <p:nvPicPr>
            <p:cNvPr id="89" name="Shape 8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5425" y="1593256"/>
              <a:ext cx="2155200" cy="121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Shape 90"/>
          <p:cNvGrpSpPr/>
          <p:nvPr/>
        </p:nvGrpSpPr>
        <p:grpSpPr>
          <a:xfrm>
            <a:off x="765175" y="1544643"/>
            <a:ext cx="2155200" cy="1785806"/>
            <a:chOff x="1490500" y="3474443"/>
            <a:chExt cx="2155200" cy="1785806"/>
          </a:xfrm>
        </p:grpSpPr>
        <p:pic>
          <p:nvPicPr>
            <p:cNvPr id="91" name="Shape 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90500" y="3474443"/>
              <a:ext cx="2155200" cy="121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Shape 92"/>
            <p:cNvSpPr txBox="1"/>
            <p:nvPr/>
          </p:nvSpPr>
          <p:spPr>
            <a:xfrm>
              <a:off x="1490500" y="4726850"/>
              <a:ext cx="21552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altLang="ja" sz="1800" dirty="0" smtClean="0"/>
                <a:t>Datastore</a:t>
              </a:r>
              <a:endParaRPr lang="ja" sz="1800" dirty="0"/>
            </a:p>
          </p:txBody>
        </p:sp>
      </p:grpSp>
      <p:grpSp>
        <p:nvGrpSpPr>
          <p:cNvPr id="93" name="Shape 93"/>
          <p:cNvGrpSpPr/>
          <p:nvPr/>
        </p:nvGrpSpPr>
        <p:grpSpPr>
          <a:xfrm>
            <a:off x="6223625" y="1584743"/>
            <a:ext cx="2155200" cy="1705606"/>
            <a:chOff x="6348175" y="1613281"/>
            <a:chExt cx="2155200" cy="1705606"/>
          </a:xfrm>
        </p:grpSpPr>
        <p:pic>
          <p:nvPicPr>
            <p:cNvPr id="94" name="Shape 9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48175" y="1613281"/>
              <a:ext cx="2155200" cy="121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 txBox="1"/>
            <p:nvPr/>
          </p:nvSpPr>
          <p:spPr>
            <a:xfrm>
              <a:off x="6444475" y="2785487"/>
              <a:ext cx="19626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altLang="ja" sz="1800" dirty="0" smtClean="0"/>
                <a:t>User Management</a:t>
              </a:r>
              <a:endParaRPr lang="ja" sz="1800" dirty="0"/>
            </a:p>
          </p:txBody>
        </p:sp>
      </p:grpSp>
      <p:grpSp>
        <p:nvGrpSpPr>
          <p:cNvPr id="96" name="Shape 96"/>
          <p:cNvGrpSpPr/>
          <p:nvPr/>
        </p:nvGrpSpPr>
        <p:grpSpPr>
          <a:xfrm>
            <a:off x="3458775" y="1544650"/>
            <a:ext cx="2226444" cy="1745699"/>
            <a:chOff x="3251625" y="1573200"/>
            <a:chExt cx="2226444" cy="1745699"/>
          </a:xfrm>
        </p:grpSpPr>
        <p:pic>
          <p:nvPicPr>
            <p:cNvPr id="97" name="Shape 9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51625" y="1573200"/>
              <a:ext cx="2226444" cy="1252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Shape 98"/>
            <p:cNvSpPr txBox="1"/>
            <p:nvPr/>
          </p:nvSpPr>
          <p:spPr>
            <a:xfrm>
              <a:off x="3383550" y="2785500"/>
              <a:ext cx="19626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altLang="ja" sz="1800" dirty="0" smtClean="0"/>
                <a:t>Geo-Location</a:t>
              </a:r>
              <a:endParaRPr lang="ja" sz="1800" dirty="0"/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5164425" y="3516850"/>
            <a:ext cx="1962600" cy="1745699"/>
            <a:chOff x="5147475" y="3525325"/>
            <a:chExt cx="1962600" cy="1745699"/>
          </a:xfrm>
        </p:grpSpPr>
        <p:sp>
          <p:nvSpPr>
            <p:cNvPr id="100" name="Shape 100"/>
            <p:cNvSpPr txBox="1"/>
            <p:nvPr/>
          </p:nvSpPr>
          <p:spPr>
            <a:xfrm>
              <a:off x="5147475" y="4737625"/>
              <a:ext cx="19626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altLang="ja" sz="1800" dirty="0" smtClean="0"/>
                <a:t>SNS Association</a:t>
              </a:r>
            </a:p>
          </p:txBody>
        </p:sp>
        <p:pic>
          <p:nvPicPr>
            <p:cNvPr id="101" name="Shape 101"/>
            <p:cNvPicPr preferRelativeResize="0"/>
            <p:nvPr/>
          </p:nvPicPr>
          <p:blipFill rotWithShape="1">
            <a:blip r:embed="rId7">
              <a:alphaModFix/>
            </a:blip>
            <a:srcRect l="56810" r="1625"/>
            <a:stretch/>
          </p:blipFill>
          <p:spPr>
            <a:xfrm>
              <a:off x="5488700" y="3525325"/>
              <a:ext cx="1280131" cy="1212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763688" y="1988840"/>
            <a:ext cx="5606512" cy="2132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ja" sz="4800" dirty="0" smtClean="0"/>
              <a:t>OK.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altLang="ja" sz="4800" dirty="0" smtClean="0"/>
              <a:t>What </a:t>
            </a:r>
            <a:r>
              <a:rPr lang="en-US" altLang="ja" sz="4800" dirty="0" smtClean="0"/>
              <a:t>for today?</a:t>
            </a:r>
            <a:endParaRPr sz="4800" dirty="0"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0" y="4313225"/>
            <a:ext cx="1828800" cy="22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ja" dirty="0" smtClean="0"/>
              <a:t>We’re developing…</a:t>
            </a:r>
            <a:endParaRPr lang="ja"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467973" y="1844824"/>
            <a:ext cx="5698976" cy="10367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ja" sz="5400" b="1" dirty="0" smtClean="0"/>
              <a:t>“</a:t>
            </a:r>
            <a:r>
              <a:rPr lang="ja" sz="5400" b="1" dirty="0" smtClean="0"/>
              <a:t>MeetFriend</a:t>
            </a:r>
            <a:r>
              <a:rPr lang="en-US" altLang="ja" sz="5400" b="1" dirty="0" smtClean="0"/>
              <a:t>”</a:t>
            </a:r>
            <a:endParaRPr lang="ja" sz="5400" b="1" dirty="0"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2525" y="5073625"/>
            <a:ext cx="1494275" cy="149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13"/>
          <p:cNvSpPr txBox="1">
            <a:spLocks/>
          </p:cNvSpPr>
          <p:nvPr/>
        </p:nvSpPr>
        <p:spPr>
          <a:xfrm>
            <a:off x="1475656" y="2852936"/>
            <a:ext cx="6840760" cy="11149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dirty="0" smtClean="0">
                <a:sym typeface="Wingdings" panose="05000000000000000000" pitchFamily="2" charset="2"/>
              </a:rPr>
              <a:t></a:t>
            </a:r>
            <a:r>
              <a:rPr lang="en-US" altLang="ja" dirty="0" smtClean="0"/>
              <a:t> Is a Meet-up </a:t>
            </a:r>
            <a:r>
              <a:rPr lang="en-US" altLang="ja" dirty="0" smtClean="0"/>
              <a:t>app</a:t>
            </a:r>
          </a:p>
          <a:p>
            <a:r>
              <a:rPr lang="en-US" altLang="ja" dirty="0" smtClean="0">
                <a:sym typeface="Wingdings" panose="05000000000000000000" pitchFamily="2" charset="2"/>
              </a:rPr>
              <a:t></a:t>
            </a:r>
            <a:r>
              <a:rPr lang="en-US" altLang="ja" dirty="0" smtClean="0"/>
              <a:t> Can tell </a:t>
            </a:r>
            <a:r>
              <a:rPr lang="en-US" altLang="ja" dirty="0" smtClean="0"/>
              <a:t>others WHERE I AM NOW.</a:t>
            </a:r>
            <a:endParaRPr lang="ja"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375476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sz="4400" dirty="0" smtClean="0"/>
              <a:t>“</a:t>
            </a:r>
            <a:r>
              <a:rPr lang="ja" sz="4400" dirty="0" smtClean="0"/>
              <a:t>MeetFriend</a:t>
            </a:r>
            <a:r>
              <a:rPr lang="en-US" altLang="ja" sz="4400" dirty="0" smtClean="0"/>
              <a:t>”</a:t>
            </a:r>
            <a:endParaRPr lang="ja" sz="4400"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11560" y="1556792"/>
            <a:ext cx="8075240" cy="16127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sz="2800" dirty="0" smtClean="0">
                <a:sym typeface="Wingdings" panose="05000000000000000000" pitchFamily="2" charset="2"/>
              </a:rPr>
              <a:t></a:t>
            </a:r>
            <a:r>
              <a:rPr lang="en-US" altLang="ja" sz="2800" dirty="0" smtClean="0"/>
              <a:t> Lets </a:t>
            </a:r>
            <a:r>
              <a:rPr lang="en-US" altLang="ja" sz="2800" dirty="0" smtClean="0"/>
              <a:t>you publish the current location of </a:t>
            </a:r>
            <a:r>
              <a:rPr lang="en-US" altLang="ja" sz="2800" dirty="0" smtClean="0"/>
              <a:t>YOU.</a:t>
            </a:r>
            <a:endParaRPr lang="en-US" altLang="ja" sz="280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ja" sz="2800" dirty="0" smtClean="0">
                <a:sym typeface="Wingdings" panose="05000000000000000000" pitchFamily="2" charset="2"/>
              </a:rPr>
              <a:t></a:t>
            </a:r>
            <a:r>
              <a:rPr lang="en-US" altLang="ja" sz="2800" dirty="0" smtClean="0"/>
              <a:t> </a:t>
            </a:r>
            <a:r>
              <a:rPr lang="en-US" altLang="ja" sz="2800" dirty="0" smtClean="0"/>
              <a:t>Shows where </a:t>
            </a:r>
            <a:r>
              <a:rPr lang="en-US" altLang="ja" sz="2800" dirty="0" smtClean="0"/>
              <a:t>YOUR FRIENDS are </a:t>
            </a:r>
            <a:r>
              <a:rPr lang="en-US" altLang="ja" sz="2800" dirty="0" smtClean="0"/>
              <a:t>now.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ja" sz="2800" dirty="0" smtClean="0">
                <a:sym typeface="Wingdings" panose="05000000000000000000" pitchFamily="2" charset="2"/>
              </a:rPr>
              <a:t></a:t>
            </a:r>
            <a:r>
              <a:rPr lang="en-US" altLang="ja" sz="2800" dirty="0" smtClean="0"/>
              <a:t> </a:t>
            </a:r>
            <a:r>
              <a:rPr lang="en-US" altLang="ja" sz="2800" dirty="0" smtClean="0"/>
              <a:t>Can receive</a:t>
            </a:r>
            <a:r>
              <a:rPr lang="en-US" altLang="ja" sz="2800" dirty="0" smtClean="0"/>
              <a:t> PUSH NOTIFICATION </a:t>
            </a:r>
            <a:r>
              <a:rPr lang="en-US" altLang="ja" sz="2800" dirty="0" smtClean="0"/>
              <a:t>messages.</a:t>
            </a:r>
            <a:endParaRPr lang="ja" sz="2800" u="sng" dirty="0">
              <a:solidFill>
                <a:schemeClr val="hlink"/>
              </a:solidFill>
              <a:hlinkClick r:id="rId3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7612" y="4939125"/>
            <a:ext cx="16287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6100" y="310687"/>
            <a:ext cx="1223325" cy="12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20"/>
          <p:cNvSpPr txBox="1">
            <a:spLocks/>
          </p:cNvSpPr>
          <p:nvPr/>
        </p:nvSpPr>
        <p:spPr>
          <a:xfrm>
            <a:off x="3635896" y="3952997"/>
            <a:ext cx="2026568" cy="642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dirty="0" smtClean="0">
                <a:hlinkClick r:id="rId3"/>
              </a:rPr>
              <a:t>Download</a:t>
            </a:r>
            <a:endParaRPr lang="ja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7" name="Shape 120"/>
          <p:cNvSpPr txBox="1">
            <a:spLocks/>
          </p:cNvSpPr>
          <p:nvPr/>
        </p:nvSpPr>
        <p:spPr>
          <a:xfrm>
            <a:off x="1177280" y="4393958"/>
            <a:ext cx="7427168" cy="403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ja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altLang="ja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play.google.com</a:t>
            </a:r>
            <a:r>
              <a:rPr lang="en-US" altLang="ja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/store/apps/</a:t>
            </a:r>
            <a:r>
              <a:rPr lang="en-US" altLang="ja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details?id</a:t>
            </a:r>
            <a:r>
              <a:rPr lang="en-US" altLang="ja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altLang="ja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jp.co.teamegg.meetfriend</a:t>
            </a:r>
            <a:endParaRPr lang="ja" sz="1600" b="1" u="sng" dirty="0">
              <a:solidFill>
                <a:schemeClr val="tx1">
                  <a:lumMod val="50000"/>
                  <a:lumOff val="50000"/>
                </a:schemeClr>
              </a:solidFill>
              <a:hlinkClick r:id="rId3"/>
            </a:endParaRPr>
          </a:p>
        </p:txBody>
      </p:sp>
      <p:sp>
        <p:nvSpPr>
          <p:cNvPr id="8" name="Shape 120"/>
          <p:cNvSpPr txBox="1">
            <a:spLocks/>
          </p:cNvSpPr>
          <p:nvPr/>
        </p:nvSpPr>
        <p:spPr>
          <a:xfrm>
            <a:off x="1614500" y="3355193"/>
            <a:ext cx="6552728" cy="606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US" altLang="ja" dirty="0" smtClean="0"/>
              <a:t>Check out the app on Google Play :</a:t>
            </a:r>
            <a:endParaRPr lang="ja" u="sng" dirty="0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1247</Words>
  <Application>Microsoft Office PowerPoint</Application>
  <PresentationFormat>画面に合わせる (4:3)</PresentationFormat>
  <Paragraphs>227</Paragraphs>
  <Slides>42</Slides>
  <Notes>42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3" baseType="lpstr">
      <vt:lpstr>simple-light</vt:lpstr>
      <vt:lpstr>Appiaries Developers Workshop</vt:lpstr>
      <vt:lpstr>Overview</vt:lpstr>
      <vt:lpstr>Goal</vt:lpstr>
      <vt:lpstr>PowerPoint プレゼンテーション</vt:lpstr>
      <vt:lpstr>Appiaries is  BaaS</vt:lpstr>
      <vt:lpstr>What can you do with Appiaries ?</vt:lpstr>
      <vt:lpstr>PowerPoint プレゼンテーション</vt:lpstr>
      <vt:lpstr>We’re developing…</vt:lpstr>
      <vt:lpstr>“MeetFriend”</vt:lpstr>
      <vt:lpstr>How to Use “MeetFriend” ?</vt:lpstr>
      <vt:lpstr>Got it ?</vt:lpstr>
      <vt:lpstr>What Appiaries does in “MeetFriend” app?    Datastore</vt:lpstr>
      <vt:lpstr>PowerPoint プレゼンテーション</vt:lpstr>
      <vt:lpstr>PowerPoint プレゼンテーション</vt:lpstr>
      <vt:lpstr>Appiaries’ Official Document</vt:lpstr>
      <vt:lpstr>Creating Your Account</vt:lpstr>
      <vt:lpstr>Creating Your App</vt:lpstr>
      <vt:lpstr>What do we set for our new App ?</vt:lpstr>
      <vt:lpstr>Items to be set</vt:lpstr>
      <vt:lpstr>Check if the App is created</vt:lpstr>
      <vt:lpstr>Checking the App Information</vt:lpstr>
      <vt:lpstr>Checking the App Information (2)</vt:lpstr>
      <vt:lpstr>PowerPoint プレゼンテーション</vt:lpstr>
      <vt:lpstr>What can we do with Datastore ?</vt:lpstr>
      <vt:lpstr>Using the Datastore feature</vt:lpstr>
      <vt:lpstr>Creating “Collections”</vt:lpstr>
      <vt:lpstr>Creating “Objects”</vt:lpstr>
      <vt:lpstr>Creating “Collection” and “Object”</vt:lpstr>
      <vt:lpstr>What to set for “Collection”</vt:lpstr>
      <vt:lpstr>What to set for “Collection” (2)</vt:lpstr>
      <vt:lpstr>What to set for “Object”</vt:lpstr>
      <vt:lpstr>What to set for “Object” (2)</vt:lpstr>
      <vt:lpstr>Expected JSON data (to be created)</vt:lpstr>
      <vt:lpstr>PowerPoint プレゼンテーション</vt:lpstr>
      <vt:lpstr>Steps for Sample App preparation: </vt:lpstr>
      <vt:lpstr>About “Sample Project”</vt:lpstr>
      <vt:lpstr>Download “Sample Project”</vt:lpstr>
      <vt:lpstr>Preparing “Appiaries Android SDK”</vt:lpstr>
      <vt:lpstr>Download “Appiaries Android SDK”</vt:lpstr>
      <vt:lpstr>Add Appiaries Android SDK to the Project</vt:lpstr>
      <vt:lpstr>Add settings to “build.gradle”</vt:lpstr>
      <vt:lpstr>Modify “onCreate” method in “PickPlaceMapActivity”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皆川　広毅</dc:creator>
  <cp:lastModifiedBy>Hiroki Minagawa</cp:lastModifiedBy>
  <cp:revision>34</cp:revision>
  <dcterms:modified xsi:type="dcterms:W3CDTF">2016-01-08T10:46:36Z</dcterms:modified>
</cp:coreProperties>
</file>