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Inter Light"/>
      <p:regular r:id="rId23"/>
      <p:bold r:id="rId24"/>
      <p:italic r:id="rId25"/>
      <p:boldItalic r:id="rId26"/>
    </p:embeddedFont>
    <p:embeddedFont>
      <p:font typeface="Int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InterLight-bold.fntdata"/><Relationship Id="rId23" Type="http://schemas.openxmlformats.org/officeDocument/2006/relationships/font" Target="fonts/Inter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Light-boldItalic.fntdata"/><Relationship Id="rId25" Type="http://schemas.openxmlformats.org/officeDocument/2006/relationships/font" Target="fonts/InterLight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61cf8d95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61cf8d95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61cf8d95d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61cf8d95d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61cf8d95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261cf8d95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61cf8d95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61cf8d95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61cf8d95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61cf8d95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61cf8d95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61cf8d95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261cf8d95d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261cf8d95d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61cf8d95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261cf8d95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61cf8d95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61cf8d95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61cf8d95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261cf8d95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61cf8d95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261cf8d95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61cf8d95d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261cf8d95d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1" name="Google Shape;34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4" name="Google Shape;3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 txBox="1"/>
          <p:nvPr/>
        </p:nvSpPr>
        <p:spPr>
          <a:xfrm>
            <a:off x="3189725" y="3604150"/>
            <a:ext cx="53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Role-based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Generative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AI Assistants (RBAs) Assessment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49" name="Google Shape;449;p62"/>
          <p:cNvSpPr txBox="1"/>
          <p:nvPr>
            <p:ph idx="1" type="subTitle"/>
          </p:nvPr>
        </p:nvSpPr>
        <p:spPr>
          <a:xfrm>
            <a:off x="237700" y="703000"/>
            <a:ext cx="8532300" cy="4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Calibri"/>
                <a:ea typeface="Calibri"/>
                <a:cs typeface="Calibri"/>
                <a:sym typeface="Calibri"/>
              </a:rPr>
              <a:t>Recommendation  3</a:t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Mandatory Provident Fund (MPF)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Continue investing in stocks, as they tend to perform well in the long-term.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Review and adjust the portfolio every 6 months to ensure it remains aligned with the client's goals and risk tolerance.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Consider adding more bonds to the portfolio to increase the diversification of the investments.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Stock Portfolio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Review the stock portfolio every 12 months to ensure it remains aligned with the client's goals and risk tolerance.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Consider adding more bonds to the portfolio to increase the diversification of the investments.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Review the investment strategy to ensure it remains aligned with the client's goals and risk tolerance.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Retirement Savings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Continue to save for retirement, aiming to save HKD $1,000,000 in 5 years.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Review the investment strategy to ensure it remains aligned with the client's goals and risk tolerance.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Consider increasing the monthly savings to HKD $50,000 to accelerate the retirement savings.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Review the mortgage to ensure it is being paid off on time.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Consider increasing the monthly mortgage payments to pay off the mortgage within the 5-year timeframe.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Tax Planning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Review the tax implications of the investments and the client's overall tax strategy.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Consider hiring a tax professional to provide personalized tax planning advice.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Investment Strategy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Review the investment strategy to ensure it remains aligned with the client's goals and risk tolerance.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Consider hiring a financial advisor to provide personalized investment advice.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55" name="Google Shape;455;p63"/>
          <p:cNvSpPr txBox="1"/>
          <p:nvPr>
            <p:ph idx="1" type="subTitle"/>
          </p:nvPr>
        </p:nvSpPr>
        <p:spPr>
          <a:xfrm>
            <a:off x="237700" y="703000"/>
            <a:ext cx="8532300" cy="4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Calibri"/>
                <a:ea typeface="Calibri"/>
                <a:cs typeface="Calibri"/>
                <a:sym typeface="Calibri"/>
              </a:rPr>
              <a:t>Future Work: </a:t>
            </a:r>
            <a:endParaRPr b="1"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Calibri"/>
                <a:ea typeface="Calibri"/>
                <a:cs typeface="Calibri"/>
                <a:sym typeface="Calibri"/>
              </a:rPr>
              <a:t>Bullet Points: </a:t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Use clear and concise bullet points to list </a:t>
            </a: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Calibri"/>
                <a:ea typeface="Calibri"/>
                <a:cs typeface="Calibri"/>
                <a:sym typeface="Calibri"/>
              </a:rPr>
              <a:t>Consistent Design: </a:t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Maintain a consistent recommendations for all clients.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Calibri"/>
                <a:ea typeface="Calibri"/>
                <a:cs typeface="Calibri"/>
                <a:sym typeface="Calibri"/>
              </a:rPr>
              <a:t>Collaboration with Human Experts: </a:t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Combine AI agents with human experts for enhanced decision-making.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latin typeface="Calibri"/>
                <a:ea typeface="Calibri"/>
                <a:cs typeface="Calibri"/>
                <a:sym typeface="Calibri"/>
              </a:rPr>
              <a:t>Developing Hybrid Models: </a:t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Use domain-specific models to complement the LLM for more accurate and context-aware responses.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400">
                <a:latin typeface="Calibri"/>
                <a:ea typeface="Calibri"/>
                <a:cs typeface="Calibri"/>
                <a:sym typeface="Calibri"/>
              </a:rPr>
              <a:t>Ensemble Methods:</a:t>
            </a:r>
            <a:endParaRPr b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00">
                <a:latin typeface="Calibri"/>
                <a:ea typeface="Calibri"/>
                <a:cs typeface="Calibri"/>
                <a:sym typeface="Calibri"/>
              </a:rPr>
              <a:t>Implement ensemble methods to combine predictions from multiple models.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61" name="Google Shape;461;p64"/>
          <p:cNvSpPr txBox="1"/>
          <p:nvPr>
            <p:ph idx="1" type="subTitle"/>
          </p:nvPr>
        </p:nvSpPr>
        <p:spPr>
          <a:xfrm>
            <a:off x="237700" y="703000"/>
            <a:ext cx="8532300" cy="4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latin typeface="Calibri"/>
                <a:ea typeface="Calibri"/>
                <a:cs typeface="Calibri"/>
                <a:sym typeface="Calibri"/>
              </a:rPr>
              <a:t>Conclusion: </a:t>
            </a:r>
            <a:endParaRPr b="1" sz="3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t/>
            </a:r>
            <a:endParaRPr b="1" sz="3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en" sz="3050">
                <a:latin typeface="Calibri"/>
                <a:ea typeface="Calibri"/>
                <a:cs typeface="Calibri"/>
                <a:sym typeface="Calibri"/>
              </a:rPr>
              <a:t>By leveraging RBAs, we can create a comprehensive multi-agent system that addresses various investment problems, from portfolio management to reporting. RBAs ultimately leads to better investment outcomes for clients.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Role-based Generative AI Assistants (RBAs) in Google Colab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4"/>
          <p:cNvSpPr txBox="1"/>
          <p:nvPr>
            <p:ph idx="1" type="subTitle"/>
          </p:nvPr>
        </p:nvSpPr>
        <p:spPr>
          <a:xfrm>
            <a:off x="311700" y="821475"/>
            <a:ext cx="85323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What are RBAs?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t/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Role-based Generative AI Assistants are multiple AI agents that collaborate to solve complex business problems.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Each agent is responsible for a specific task within a particular business role.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Examples of Business Roles: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Financial Advisor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Report Creator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t/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750">
                <a:latin typeface="Calibri"/>
                <a:ea typeface="Calibri"/>
                <a:cs typeface="Calibri"/>
                <a:sym typeface="Calibri"/>
              </a:rPr>
              <a:t>Complex business problems require coordinated efforts across multiple tasks and roles.</a:t>
            </a:r>
            <a:endParaRPr sz="3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Role-based Generative AI Assistants (RBAs) in Google Colab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5"/>
          <p:cNvSpPr txBox="1"/>
          <p:nvPr>
            <p:ph idx="1" type="subTitle"/>
          </p:nvPr>
        </p:nvSpPr>
        <p:spPr>
          <a:xfrm>
            <a:off x="311700" y="1080500"/>
            <a:ext cx="85323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Multi-Agent System Frameworks: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AutoGen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Calibri"/>
                <a:ea typeface="Calibri"/>
                <a:cs typeface="Calibri"/>
                <a:sym typeface="Calibri"/>
              </a:rPr>
              <a:t>Model: 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-366633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alibri"/>
              <a:buChar char="●"/>
            </a:pPr>
            <a:r>
              <a:rPr lang="en" sz="235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Llama-3.2-1B-Instruct: light weight, more efficient and faster.</a:t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Agents: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DataAnalystAgent: Collects and analyzes financial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RecommendationAgent: Provides investment recommendations.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ReportingAgent: Generates detailed reports for stakeholders.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Role-based Generative AI Assistants (RBAs) in Google Colab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6"/>
          <p:cNvSpPr txBox="1"/>
          <p:nvPr>
            <p:ph idx="1" type="subTitle"/>
          </p:nvPr>
        </p:nvSpPr>
        <p:spPr>
          <a:xfrm>
            <a:off x="0" y="788200"/>
            <a:ext cx="8838000" cy="4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6"/>
          <p:cNvSpPr/>
          <p:nvPr/>
        </p:nvSpPr>
        <p:spPr>
          <a:xfrm>
            <a:off x="532850" y="1258150"/>
            <a:ext cx="2494200" cy="8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DataAnalystAgent</a:t>
            </a:r>
            <a:br>
              <a:rPr lang="en"/>
            </a:br>
            <a:r>
              <a:rPr lang="en"/>
              <a:t>(Collects and Analyzes Data) </a:t>
            </a:r>
            <a:endParaRPr/>
          </a:p>
        </p:txBody>
      </p:sp>
      <p:sp>
        <p:nvSpPr>
          <p:cNvPr id="405" name="Google Shape;405;p56"/>
          <p:cNvSpPr/>
          <p:nvPr/>
        </p:nvSpPr>
        <p:spPr>
          <a:xfrm>
            <a:off x="3356913" y="1258150"/>
            <a:ext cx="2494200" cy="8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RecommendationAgent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(Provides Recommendations)</a:t>
            </a:r>
            <a:endParaRPr/>
          </a:p>
        </p:txBody>
      </p:sp>
      <p:sp>
        <p:nvSpPr>
          <p:cNvPr id="406" name="Google Shape;406;p56"/>
          <p:cNvSpPr/>
          <p:nvPr/>
        </p:nvSpPr>
        <p:spPr>
          <a:xfrm>
            <a:off x="6181000" y="1258150"/>
            <a:ext cx="2494200" cy="8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ReportingAgent </a:t>
            </a:r>
            <a:br>
              <a:rPr lang="en"/>
            </a:br>
            <a:r>
              <a:rPr lang="en"/>
              <a:t>(Generates Reports)  </a:t>
            </a:r>
            <a:endParaRPr/>
          </a:p>
        </p:txBody>
      </p:sp>
      <p:sp>
        <p:nvSpPr>
          <p:cNvPr id="407" name="Google Shape;407;p56"/>
          <p:cNvSpPr/>
          <p:nvPr/>
        </p:nvSpPr>
        <p:spPr>
          <a:xfrm>
            <a:off x="3356925" y="2942500"/>
            <a:ext cx="2494200" cy="8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Environment</a:t>
            </a:r>
            <a:endParaRPr/>
          </a:p>
        </p:txBody>
      </p:sp>
      <p:cxnSp>
        <p:nvCxnSpPr>
          <p:cNvPr id="408" name="Google Shape;408;p56"/>
          <p:cNvCxnSpPr>
            <a:stCxn id="404" idx="2"/>
          </p:cNvCxnSpPr>
          <p:nvPr/>
        </p:nvCxnSpPr>
        <p:spPr>
          <a:xfrm flipH="1">
            <a:off x="1768850" y="2138950"/>
            <a:ext cx="111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56"/>
          <p:cNvCxnSpPr>
            <a:stCxn id="405" idx="2"/>
            <a:endCxn id="407" idx="0"/>
          </p:cNvCxnSpPr>
          <p:nvPr/>
        </p:nvCxnSpPr>
        <p:spPr>
          <a:xfrm>
            <a:off x="4604013" y="2138950"/>
            <a:ext cx="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6"/>
          <p:cNvCxnSpPr/>
          <p:nvPr/>
        </p:nvCxnSpPr>
        <p:spPr>
          <a:xfrm>
            <a:off x="7511725" y="2131400"/>
            <a:ext cx="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6"/>
          <p:cNvCxnSpPr/>
          <p:nvPr/>
        </p:nvCxnSpPr>
        <p:spPr>
          <a:xfrm>
            <a:off x="1783575" y="2686450"/>
            <a:ext cx="28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56"/>
          <p:cNvCxnSpPr/>
          <p:nvPr/>
        </p:nvCxnSpPr>
        <p:spPr>
          <a:xfrm>
            <a:off x="4595850" y="2686450"/>
            <a:ext cx="29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56"/>
          <p:cNvSpPr txBox="1"/>
          <p:nvPr/>
        </p:nvSpPr>
        <p:spPr>
          <a:xfrm>
            <a:off x="0" y="3942900"/>
            <a:ext cx="5062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Components: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Agents: Each agent is responsible for a specific task.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Shared Environment: Central environment for interaction.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19" name="Google Shape;419;p57"/>
          <p:cNvSpPr txBox="1"/>
          <p:nvPr>
            <p:ph idx="1" type="subTitle"/>
          </p:nvPr>
        </p:nvSpPr>
        <p:spPr>
          <a:xfrm>
            <a:off x="266425" y="703000"/>
            <a:ext cx="86367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Scenario 1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Name: John Chan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Age: 35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Occupation: Software Engineer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Email: john.chan@abc.com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Annual Income: HKD $780,000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Monthly Expenses: HKD $45,000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Monthly Savings: HKD $15,000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Investments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Mandatory Provident Fund (MPF): HKD $100,000 (60% in stocks, 40% in bonds)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Stock Portfolio: HKD $600,000 (Tech stocks: $400,000, Diversified ETFs: $200,000)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Mortgage: HKD $2,000,000 (5% interest)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Car Loan: HKD $100,000 (3% interest)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Financial Goals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Short-Term: Build an emergency fund of HKD $700,000 within 1 year.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Medium-Term: Save HKD $1,000,000 for a down payment on a house in 5 years.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Long-Term: Retire at age 60 with a monthly income of HKD $10,000.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Assumptions: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Inflation Rate: 2.5%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Interest Rate: 3.0%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Tax Rate: 15%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25" name="Google Shape;425;p58"/>
          <p:cNvSpPr txBox="1"/>
          <p:nvPr>
            <p:ph idx="1" type="subTitle"/>
          </p:nvPr>
        </p:nvSpPr>
        <p:spPr>
          <a:xfrm>
            <a:off x="237700" y="703000"/>
            <a:ext cx="8532300" cy="4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Recommendation  1</a:t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Investment Strategy Analysis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The current investment strategy appears to be conservative, with a focus on stocks and bonds.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However, John's current investment portfolio is dominated by stocks, which may not be suitable for his short-term goals.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To improve his short-term goals, John should consider increasing his investment in stocks, while maintaining his focus on bonds.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With the current investment strategy, John can expect to earn an average annual return of 3.5% on his investments, which will help him build the emergency fund faster.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John should consider increasing his emergency fund to HKD $1,000,000 to ensure he has enough funds in place for his short-term goals.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He should also consider increasing his income by 5% annually to accelerate savings.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With the current investment strategy, John can expect to earn an average annual return of 3.5% on his investments, which will help him build the emergency fund faster.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Increase John's monthly savings to HKD $30,000 to accelerate savings and build the emergency fund.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Consider increasing John's income by 5% annually to accelerate savings and build the emergency fund.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With the current investment strategy, John can expect to earn an average annual return of 3.5% on his investments, which will help him build the emergency fund faster.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John should consider increasing his investment in stocks to improve his short-term goals.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John should also consider increasing his income by 5% annually to accelerate savings.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31" name="Google Shape;431;p59"/>
          <p:cNvSpPr txBox="1"/>
          <p:nvPr>
            <p:ph idx="1" type="subTitle"/>
          </p:nvPr>
        </p:nvSpPr>
        <p:spPr>
          <a:xfrm>
            <a:off x="311700" y="851075"/>
            <a:ext cx="85914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Scenario 2 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Name: Emily Wong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Age: 28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Occupation: Marketing Specialist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Email: emily.wong@xyz.com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Annual Income: HKD $480,000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Monthly Expenses: HKD $30,000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Monthly Savings: HKD $20,000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Investments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Mandatory Provident Fund (MPF): HKD $50,000 (70% in stocks, 30% in bonds)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Stock Portfolio: HKD $150,000 (Tech stocks: $100,000, Diversified ETFs: $50,000)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  Student Loan: HKD $200,000 (4% interest)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Financial Goals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Short-Term: Save HKD $100,000 for travel within 1 year.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Medium-Term: Save HKD $500,000 for a home down payment in 3 years. 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Long-Term: Build a retirement fund of HKD $5,000,000 by age 60.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Assumptions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Inflation Rate: 2.5%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Interest Rate: 3.0%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Tax Rate: 15%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37" name="Google Shape;437;p60"/>
          <p:cNvSpPr txBox="1"/>
          <p:nvPr>
            <p:ph idx="1" type="subTitle"/>
          </p:nvPr>
        </p:nvSpPr>
        <p:spPr>
          <a:xfrm>
            <a:off x="237700" y="703000"/>
            <a:ext cx="8532300" cy="4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Recommendation  2</a:t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High-Interest Debt Repayment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 Since the student loan has a 4% interest rate, it is recommended to focus on paying off the student loan first, as the interest rate is relatively high. This will help to save money in interest payments.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Stock Portfolio Optimization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 The stock portfolio is currently 30% in bonds, which is a relatively high percentage. It is recommended to rebalance the portfolio to 50% in bonds and 50% in stocks.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Retirement Fund Building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 Since the client's age is 28, it is recommended to start building a retirement fund earlier. It is suggested to increase the monthly savings to HKD $30,000 and HKD $50,000 to cover the higher interest rate.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Tax-Efficient Investing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 The client's tax rate is 15%, which is relatively high. It is recommended to invest in tax-efficient funds, such as index funds or ETFs, to minimize tax liabilities.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Emergency Fund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 It is recommended to maintain an emergency fund of at least HKD $100,000 to cover unexpected expenses.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ctrTitle"/>
          </p:nvPr>
        </p:nvSpPr>
        <p:spPr>
          <a:xfrm>
            <a:off x="155425" y="59200"/>
            <a:ext cx="87846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Role-based Generative AI Assistants (RBAs) in Google Colab</a:t>
            </a:r>
            <a:endParaRPr b="1" sz="2200"/>
          </a:p>
        </p:txBody>
      </p:sp>
      <p:sp>
        <p:nvSpPr>
          <p:cNvPr id="443" name="Google Shape;443;p61"/>
          <p:cNvSpPr txBox="1"/>
          <p:nvPr>
            <p:ph idx="1" type="subTitle"/>
          </p:nvPr>
        </p:nvSpPr>
        <p:spPr>
          <a:xfrm>
            <a:off x="311700" y="851075"/>
            <a:ext cx="85914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Scenario 3 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Name: Robert Lee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Age: 55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Occupation: Financial Consultant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Email: robert.lee@abc.com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Annual Income: HKD $1,200,000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Monthly Expenses: HKD $70,000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Monthly Savings: HKD $30,000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Investments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Mandatory Provident Fund (MPF): HKD $300,000 (50% in stocks, 50% in bonds)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Stock Portfolio: HKD $1,200,000 (Blue-chip stocks: $800,000, Diversified ETFs: $400,000)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Debt:</a:t>
            </a:r>
            <a:endParaRPr b="1"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Mortgage: HKD $1,500,000 (3.5% interest)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Financial Goals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Short-Term: Pay off mortgage within 5 years.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Medium-Term: Save HKD $2,000,000 for retirement in 5 years.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Long-Term: Retire at age 60 with a monthly income of HKD $20,000.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latin typeface="Calibri"/>
                <a:ea typeface="Calibri"/>
                <a:cs typeface="Calibri"/>
                <a:sym typeface="Calibri"/>
              </a:rPr>
              <a:t>Assumptions</a:t>
            </a: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Inflation Rate: 2.5%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Interest Rate: 3.0%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latin typeface="Calibri"/>
                <a:ea typeface="Calibri"/>
                <a:cs typeface="Calibri"/>
                <a:sym typeface="Calibri"/>
              </a:rPr>
              <a:t>Tax Rate: 15%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