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Raleway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97CC68-E605-4BD2-BF3A-DE827606AB40}">
  <a:tblStyle styleId="{9797CC68-E605-4BD2-BF3A-DE827606AB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55207f6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b55207f6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200k observations with 5-fold cv, each fold takes at least 40 seconds to train, i.e. 5*40 = 200 seconds or 3.33 minutes. Adding grid search with a 5 hyperparameters and 3 values each, that’s 3^5 models, resulting in at least 13 hours of training time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b9e697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b9e6977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200k observations with 5-fold cv, each fold takes at least 40 seconds to train, i.e. 5*40 = 200 seconds or 3.33 minutes. Adding grid search with a 5 hyperparameters and 3 values each, that’s 3^5 models, resulting in at least 13 hours of training time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b55207f6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b55207f6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SMOTE also had the longest training time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bbcd2287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bbcd2287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8e31f8c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8e31f8c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8e0f31b22_0_2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8e0f31b22_0_2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b58aebd0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b58aebd0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b58aebd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b58aebd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bbcd2287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bbcd2287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bbcd2287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bbcd2287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8e0f31b2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8e0f31b2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8e0f31b22_0_2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8e0f31b22_0_2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7373cd3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57373cd3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8e0f31b2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8e0f31b2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bcd2287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bcd2287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8e0f31b22_0_2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8e0f31b22_0_2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bcd228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bcd228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67e525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567e525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2"/>
          </p:nvPr>
        </p:nvSpPr>
        <p:spPr>
          <a:xfrm>
            <a:off x="727650" y="783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426900" y="1372700"/>
            <a:ext cx="74388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</a:rPr>
              <a:t>Fraudulent Credit Card </a:t>
            </a:r>
            <a:endParaRPr sz="3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</a:rPr>
              <a:t>Transaction Detection 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4927310" y="3541500"/>
            <a:ext cx="3720665" cy="13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Min Luo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Department of Statistics and Data Science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University of Central Florida</a:t>
            </a:r>
            <a:endParaRPr sz="12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14280"/>
          <a:stretch/>
        </p:blipFill>
        <p:spPr>
          <a:xfrm rot="-255090">
            <a:off x="368238" y="1579834"/>
            <a:ext cx="1110673" cy="95205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739975" y="1030375"/>
            <a:ext cx="1072200" cy="402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title" idx="2"/>
          </p:nvPr>
        </p:nvSpPr>
        <p:spPr>
          <a:xfrm>
            <a:off x="727650" y="783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Model Selection Pipelines </a:t>
            </a:r>
            <a:r>
              <a:rPr lang="en" b="1">
                <a:solidFill>
                  <a:schemeClr val="accent3"/>
                </a:solidFill>
              </a:rPr>
              <a:t>Round 1: Prototyping (5-fold CV) 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127250" y="4150800"/>
            <a:ext cx="8897700" cy="67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1190388" y="4222350"/>
            <a:ext cx="14205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Standardization </a:t>
            </a:r>
            <a:r>
              <a:rPr lang="en" sz="1100">
                <a:solidFill>
                  <a:srgbClr val="FFFFFF"/>
                </a:solidFill>
              </a:rPr>
              <a:t>(Robust)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7287775" y="4222350"/>
            <a:ext cx="1362000" cy="535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XGBoost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Model 5</a:t>
            </a:r>
            <a:endParaRPr sz="1200"/>
          </a:p>
        </p:txBody>
      </p:sp>
      <p:sp>
        <p:nvSpPr>
          <p:cNvPr id="173" name="Google Shape;173;p22"/>
          <p:cNvSpPr txBox="1"/>
          <p:nvPr/>
        </p:nvSpPr>
        <p:spPr>
          <a:xfrm>
            <a:off x="211025" y="4217325"/>
            <a:ext cx="3519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5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4" name="Google Shape;174;p22"/>
          <p:cNvCxnSpPr>
            <a:endCxn id="172" idx="1"/>
          </p:cNvCxnSpPr>
          <p:nvPr/>
        </p:nvCxnSpPr>
        <p:spPr>
          <a:xfrm>
            <a:off x="2605975" y="4489950"/>
            <a:ext cx="4681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75" name="Google Shape;175;p22"/>
          <p:cNvSpPr/>
          <p:nvPr/>
        </p:nvSpPr>
        <p:spPr>
          <a:xfrm>
            <a:off x="1190388" y="3496422"/>
            <a:ext cx="14205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Standardization </a:t>
            </a:r>
            <a:r>
              <a:rPr lang="en" sz="1100">
                <a:solidFill>
                  <a:srgbClr val="FFFFFF"/>
                </a:solidFill>
              </a:rPr>
              <a:t>(Robust)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4056300" y="3496425"/>
            <a:ext cx="15549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Random Undersampling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7287775" y="3496425"/>
            <a:ext cx="1362000" cy="5352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XGBoost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Model 4</a:t>
            </a:r>
            <a:endParaRPr sz="1200"/>
          </a:p>
        </p:txBody>
      </p:sp>
      <p:sp>
        <p:nvSpPr>
          <p:cNvPr id="178" name="Google Shape;178;p22"/>
          <p:cNvSpPr txBox="1"/>
          <p:nvPr/>
        </p:nvSpPr>
        <p:spPr>
          <a:xfrm>
            <a:off x="211025" y="3493075"/>
            <a:ext cx="3519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9" name="Google Shape;179;p22"/>
          <p:cNvCxnSpPr>
            <a:endCxn id="176" idx="1"/>
          </p:cNvCxnSpPr>
          <p:nvPr/>
        </p:nvCxnSpPr>
        <p:spPr>
          <a:xfrm>
            <a:off x="2601000" y="3764025"/>
            <a:ext cx="145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22"/>
          <p:cNvCxnSpPr>
            <a:stCxn id="176" idx="3"/>
          </p:cNvCxnSpPr>
          <p:nvPr/>
        </p:nvCxnSpPr>
        <p:spPr>
          <a:xfrm>
            <a:off x="5611200" y="3764025"/>
            <a:ext cx="16839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81" name="Google Shape;181;p22"/>
          <p:cNvSpPr/>
          <p:nvPr/>
        </p:nvSpPr>
        <p:spPr>
          <a:xfrm>
            <a:off x="4431600" y="2044566"/>
            <a:ext cx="804300" cy="535200"/>
          </a:xfrm>
          <a:prstGeom prst="rect">
            <a:avLst/>
          </a:prstGeom>
          <a:solidFill>
            <a:srgbClr val="398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SMOTE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1190388" y="2044566"/>
            <a:ext cx="14205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Standardization </a:t>
            </a:r>
            <a:r>
              <a:rPr lang="en" sz="1100">
                <a:solidFill>
                  <a:srgbClr val="FFFFFF"/>
                </a:solidFill>
              </a:rPr>
              <a:t>(Robust)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7287775" y="2044575"/>
            <a:ext cx="1362000" cy="5352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XGBoost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Model 2</a:t>
            </a:r>
            <a:endParaRPr sz="1200"/>
          </a:p>
        </p:txBody>
      </p:sp>
      <p:sp>
        <p:nvSpPr>
          <p:cNvPr id="184" name="Google Shape;184;p22"/>
          <p:cNvSpPr txBox="1"/>
          <p:nvPr/>
        </p:nvSpPr>
        <p:spPr>
          <a:xfrm>
            <a:off x="211025" y="2044575"/>
            <a:ext cx="3519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2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5" name="Google Shape;185;p22"/>
          <p:cNvCxnSpPr>
            <a:endCxn id="181" idx="1"/>
          </p:cNvCxnSpPr>
          <p:nvPr/>
        </p:nvCxnSpPr>
        <p:spPr>
          <a:xfrm>
            <a:off x="2610900" y="2312166"/>
            <a:ext cx="18207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22"/>
          <p:cNvCxnSpPr>
            <a:stCxn id="181" idx="3"/>
            <a:endCxn id="183" idx="1"/>
          </p:cNvCxnSpPr>
          <p:nvPr/>
        </p:nvCxnSpPr>
        <p:spPr>
          <a:xfrm>
            <a:off x="5235900" y="2312166"/>
            <a:ext cx="20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87" name="Google Shape;187;p22"/>
          <p:cNvSpPr/>
          <p:nvPr/>
        </p:nvSpPr>
        <p:spPr>
          <a:xfrm>
            <a:off x="127250" y="1247100"/>
            <a:ext cx="8897700" cy="67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1190388" y="1320325"/>
            <a:ext cx="14205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Standardization </a:t>
            </a:r>
            <a:r>
              <a:rPr lang="en" sz="1100">
                <a:solidFill>
                  <a:srgbClr val="FFFFFF"/>
                </a:solidFill>
              </a:rPr>
              <a:t>(Robust)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7287775" y="1318650"/>
            <a:ext cx="1362000" cy="535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XGBoost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Model 1</a:t>
            </a:r>
            <a:endParaRPr sz="1200" b="1"/>
          </a:p>
        </p:txBody>
      </p:sp>
      <p:sp>
        <p:nvSpPr>
          <p:cNvPr id="190" name="Google Shape;190;p22"/>
          <p:cNvSpPr txBox="1"/>
          <p:nvPr/>
        </p:nvSpPr>
        <p:spPr>
          <a:xfrm>
            <a:off x="211025" y="1320325"/>
            <a:ext cx="3519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4274400" y="1318650"/>
            <a:ext cx="1118700" cy="535200"/>
          </a:xfrm>
          <a:prstGeom prst="rect">
            <a:avLst/>
          </a:prstGeom>
          <a:solidFill>
            <a:srgbClr val="4860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Weighted Classes</a:t>
            </a:r>
            <a:endParaRPr sz="1200" b="1">
              <a:solidFill>
                <a:srgbClr val="FFFFFF"/>
              </a:solidFill>
            </a:endParaRPr>
          </a:p>
        </p:txBody>
      </p:sp>
      <p:cxnSp>
        <p:nvCxnSpPr>
          <p:cNvPr id="192" name="Google Shape;192;p22"/>
          <p:cNvCxnSpPr>
            <a:stCxn id="188" idx="3"/>
            <a:endCxn id="191" idx="1"/>
          </p:cNvCxnSpPr>
          <p:nvPr/>
        </p:nvCxnSpPr>
        <p:spPr>
          <a:xfrm rot="10800000" flipH="1">
            <a:off x="2610888" y="1586125"/>
            <a:ext cx="1663500" cy="1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22"/>
          <p:cNvCxnSpPr>
            <a:stCxn id="191" idx="3"/>
            <a:endCxn id="189" idx="1"/>
          </p:cNvCxnSpPr>
          <p:nvPr/>
        </p:nvCxnSpPr>
        <p:spPr>
          <a:xfrm>
            <a:off x="5393100" y="1586250"/>
            <a:ext cx="1894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94" name="Google Shape;194;p22"/>
          <p:cNvSpPr/>
          <p:nvPr/>
        </p:nvSpPr>
        <p:spPr>
          <a:xfrm>
            <a:off x="142050" y="2698950"/>
            <a:ext cx="8897700" cy="67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1190400" y="2770500"/>
            <a:ext cx="1420500" cy="535200"/>
          </a:xfrm>
          <a:prstGeom prst="rect">
            <a:avLst/>
          </a:prstGeom>
          <a:solidFill>
            <a:srgbClr val="127D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Standardization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7287775" y="2770500"/>
            <a:ext cx="1362000" cy="535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XGBoost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Model 3</a:t>
            </a:r>
            <a:endParaRPr sz="1200"/>
          </a:p>
        </p:txBody>
      </p:sp>
      <p:sp>
        <p:nvSpPr>
          <p:cNvPr id="197" name="Google Shape;197;p22"/>
          <p:cNvSpPr txBox="1"/>
          <p:nvPr/>
        </p:nvSpPr>
        <p:spPr>
          <a:xfrm>
            <a:off x="211025" y="2768825"/>
            <a:ext cx="3519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3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4431600" y="2768816"/>
            <a:ext cx="804300" cy="535200"/>
          </a:xfrm>
          <a:prstGeom prst="rect">
            <a:avLst/>
          </a:prstGeom>
          <a:solidFill>
            <a:srgbClr val="398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SMOTE</a:t>
            </a:r>
            <a:endParaRPr sz="1200" b="1">
              <a:solidFill>
                <a:srgbClr val="FFFFFF"/>
              </a:solidFill>
            </a:endParaRPr>
          </a:p>
        </p:txBody>
      </p:sp>
      <p:cxnSp>
        <p:nvCxnSpPr>
          <p:cNvPr id="199" name="Google Shape;199;p22"/>
          <p:cNvCxnSpPr>
            <a:endCxn id="198" idx="1"/>
          </p:cNvCxnSpPr>
          <p:nvPr/>
        </p:nvCxnSpPr>
        <p:spPr>
          <a:xfrm>
            <a:off x="2612400" y="3036416"/>
            <a:ext cx="181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2"/>
          <p:cNvCxnSpPr>
            <a:stCxn id="198" idx="3"/>
            <a:endCxn id="196" idx="1"/>
          </p:cNvCxnSpPr>
          <p:nvPr/>
        </p:nvCxnSpPr>
        <p:spPr>
          <a:xfrm>
            <a:off x="5235900" y="3036416"/>
            <a:ext cx="2052000" cy="1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title" idx="2"/>
          </p:nvPr>
        </p:nvSpPr>
        <p:spPr>
          <a:xfrm>
            <a:off x="727650" y="783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Model Selection Pipelines </a:t>
            </a:r>
            <a:r>
              <a:rPr lang="en" b="1">
                <a:solidFill>
                  <a:schemeClr val="accent3"/>
                </a:solidFill>
              </a:rPr>
              <a:t>Round 2: Hyperparameter Tuning (Grid Search 5-fold CV)</a:t>
            </a:r>
            <a:endParaRPr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127250" y="4150800"/>
            <a:ext cx="8897700" cy="67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1190388" y="4222350"/>
            <a:ext cx="14205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Standardization </a:t>
            </a:r>
            <a:r>
              <a:rPr lang="en" sz="1100">
                <a:solidFill>
                  <a:srgbClr val="FFFFFF"/>
                </a:solidFill>
              </a:rPr>
              <a:t>(Robust)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7287775" y="4222350"/>
            <a:ext cx="1362000" cy="535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XGBoost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Model 5</a:t>
            </a:r>
            <a:endParaRPr sz="1200"/>
          </a:p>
        </p:txBody>
      </p:sp>
      <p:sp>
        <p:nvSpPr>
          <p:cNvPr id="210" name="Google Shape;210;p23"/>
          <p:cNvSpPr txBox="1"/>
          <p:nvPr/>
        </p:nvSpPr>
        <p:spPr>
          <a:xfrm>
            <a:off x="211025" y="4217325"/>
            <a:ext cx="3519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5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1" name="Google Shape;211;p23"/>
          <p:cNvCxnSpPr>
            <a:endCxn id="209" idx="1"/>
          </p:cNvCxnSpPr>
          <p:nvPr/>
        </p:nvCxnSpPr>
        <p:spPr>
          <a:xfrm>
            <a:off x="2605975" y="4489950"/>
            <a:ext cx="4681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12" name="Google Shape;212;p23"/>
          <p:cNvSpPr/>
          <p:nvPr/>
        </p:nvSpPr>
        <p:spPr>
          <a:xfrm>
            <a:off x="4431600" y="2044566"/>
            <a:ext cx="804300" cy="535200"/>
          </a:xfrm>
          <a:prstGeom prst="rect">
            <a:avLst/>
          </a:prstGeom>
          <a:solidFill>
            <a:srgbClr val="398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SMOTE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1190388" y="2044566"/>
            <a:ext cx="14205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Standardization </a:t>
            </a:r>
            <a:r>
              <a:rPr lang="en" sz="1100">
                <a:solidFill>
                  <a:srgbClr val="FFFFFF"/>
                </a:solidFill>
              </a:rPr>
              <a:t>(Robust)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7287775" y="2044575"/>
            <a:ext cx="1362000" cy="5352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XGBoost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Model 2</a:t>
            </a:r>
            <a:endParaRPr sz="1200"/>
          </a:p>
        </p:txBody>
      </p:sp>
      <p:sp>
        <p:nvSpPr>
          <p:cNvPr id="215" name="Google Shape;215;p23"/>
          <p:cNvSpPr txBox="1"/>
          <p:nvPr/>
        </p:nvSpPr>
        <p:spPr>
          <a:xfrm>
            <a:off x="211025" y="2044575"/>
            <a:ext cx="3519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2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6" name="Google Shape;216;p23"/>
          <p:cNvCxnSpPr>
            <a:endCxn id="212" idx="1"/>
          </p:cNvCxnSpPr>
          <p:nvPr/>
        </p:nvCxnSpPr>
        <p:spPr>
          <a:xfrm>
            <a:off x="2610900" y="2312166"/>
            <a:ext cx="18207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23"/>
          <p:cNvCxnSpPr>
            <a:stCxn id="212" idx="3"/>
            <a:endCxn id="214" idx="1"/>
          </p:cNvCxnSpPr>
          <p:nvPr/>
        </p:nvCxnSpPr>
        <p:spPr>
          <a:xfrm>
            <a:off x="5235900" y="2312166"/>
            <a:ext cx="20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18" name="Google Shape;218;p23"/>
          <p:cNvSpPr/>
          <p:nvPr/>
        </p:nvSpPr>
        <p:spPr>
          <a:xfrm>
            <a:off x="127250" y="1247100"/>
            <a:ext cx="8897700" cy="67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1190388" y="1320325"/>
            <a:ext cx="14205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Standardization </a:t>
            </a:r>
            <a:r>
              <a:rPr lang="en" sz="1100">
                <a:solidFill>
                  <a:srgbClr val="FFFFFF"/>
                </a:solidFill>
              </a:rPr>
              <a:t>(Robust)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7287775" y="1318650"/>
            <a:ext cx="1362000" cy="535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XGBoost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Model 1</a:t>
            </a:r>
            <a:endParaRPr sz="1200" b="1"/>
          </a:p>
        </p:txBody>
      </p:sp>
      <p:sp>
        <p:nvSpPr>
          <p:cNvPr id="221" name="Google Shape;221;p23"/>
          <p:cNvSpPr txBox="1"/>
          <p:nvPr/>
        </p:nvSpPr>
        <p:spPr>
          <a:xfrm>
            <a:off x="211025" y="1320325"/>
            <a:ext cx="3519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4274400" y="1318650"/>
            <a:ext cx="1118700" cy="535200"/>
          </a:xfrm>
          <a:prstGeom prst="rect">
            <a:avLst/>
          </a:prstGeom>
          <a:solidFill>
            <a:srgbClr val="4860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Weighted Classes</a:t>
            </a:r>
            <a:endParaRPr sz="1200" b="1">
              <a:solidFill>
                <a:srgbClr val="FFFFFF"/>
              </a:solidFill>
            </a:endParaRPr>
          </a:p>
        </p:txBody>
      </p:sp>
      <p:cxnSp>
        <p:nvCxnSpPr>
          <p:cNvPr id="223" name="Google Shape;223;p23"/>
          <p:cNvCxnSpPr>
            <a:stCxn id="219" idx="3"/>
            <a:endCxn id="222" idx="1"/>
          </p:cNvCxnSpPr>
          <p:nvPr/>
        </p:nvCxnSpPr>
        <p:spPr>
          <a:xfrm rot="10800000" flipH="1">
            <a:off x="2610888" y="1586125"/>
            <a:ext cx="1663500" cy="1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23"/>
          <p:cNvCxnSpPr>
            <a:stCxn id="222" idx="3"/>
            <a:endCxn id="220" idx="1"/>
          </p:cNvCxnSpPr>
          <p:nvPr/>
        </p:nvCxnSpPr>
        <p:spPr>
          <a:xfrm>
            <a:off x="5393100" y="1586250"/>
            <a:ext cx="1894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4"/>
          <p:cNvGrpSpPr/>
          <p:nvPr/>
        </p:nvGrpSpPr>
        <p:grpSpPr>
          <a:xfrm>
            <a:off x="6453127" y="976775"/>
            <a:ext cx="2020709" cy="3611750"/>
            <a:chOff x="6383700" y="976775"/>
            <a:chExt cx="2090100" cy="3611750"/>
          </a:xfrm>
        </p:grpSpPr>
        <p:sp>
          <p:nvSpPr>
            <p:cNvPr id="230" name="Google Shape;230;p24"/>
            <p:cNvSpPr/>
            <p:nvPr/>
          </p:nvSpPr>
          <p:spPr>
            <a:xfrm>
              <a:off x="6383700" y="1206625"/>
              <a:ext cx="2090100" cy="33819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7223550" y="976775"/>
              <a:ext cx="410400" cy="393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title" idx="2"/>
          </p:nvPr>
        </p:nvSpPr>
        <p:spPr>
          <a:xfrm>
            <a:off x="727650" y="783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</a:t>
            </a:r>
            <a:endParaRPr b="1"/>
          </a:p>
        </p:txBody>
      </p:sp>
      <p:graphicFrame>
        <p:nvGraphicFramePr>
          <p:cNvPr id="234" name="Google Shape;234;p24"/>
          <p:cNvGraphicFramePr/>
          <p:nvPr/>
        </p:nvGraphicFramePr>
        <p:xfrm>
          <a:off x="857825" y="1465340"/>
          <a:ext cx="7396800" cy="2946085"/>
        </p:xfrm>
        <a:graphic>
          <a:graphicData uri="http://schemas.openxmlformats.org/drawingml/2006/table">
            <a:tbl>
              <a:tblPr>
                <a:noFill/>
                <a:tableStyleId>{9797CC68-E605-4BD2-BF3A-DE827606AB40}</a:tableStyleId>
              </a:tblPr>
              <a:tblGrid>
                <a:gridCol w="1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6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74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Model 1</a:t>
                      </a: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Weighted Class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Model 2</a:t>
                      </a: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SMOTE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Model 5</a:t>
                      </a: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 Re-balance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AUC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Train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0.9989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0.9988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0.9863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0.9711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0.9726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0.9644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Precision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Train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0.9470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0.9785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0.8343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0.8317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0.8730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0.7758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Recall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Train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0.8599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0.3058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0.9788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0.6445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0.1967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0.8340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 xgboost model with carefully tuned hyperparameters out performed other xgboost models with re-balancing 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scikit-learn does not support GPU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 fully take advantage of xgboost, there are other libraries that support that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terms of application, a fraud detection model should focus on minimizing the false negative rate rather than increasing the accuracy 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>
            <a:spLocks noGrp="1"/>
          </p:cNvSpPr>
          <p:nvPr>
            <p:ph type="title"/>
          </p:nvPr>
        </p:nvSpPr>
        <p:spPr>
          <a:xfrm>
            <a:off x="184950" y="539575"/>
            <a:ext cx="7688700" cy="792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Sources Cited</a:t>
            </a:r>
            <a:endParaRPr sz="1800"/>
          </a:p>
        </p:txBody>
      </p:sp>
      <p:sp>
        <p:nvSpPr>
          <p:cNvPr id="253" name="Google Shape;253;p27"/>
          <p:cNvSpPr txBox="1">
            <a:spLocks noGrp="1"/>
          </p:cNvSpPr>
          <p:nvPr>
            <p:ph type="body" idx="1"/>
          </p:nvPr>
        </p:nvSpPr>
        <p:spPr>
          <a:xfrm>
            <a:off x="277075" y="1065275"/>
            <a:ext cx="8680800" cy="36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Altini, Marco. Dealing with Imbalanced Data: Undersampling, Oversampling and Proper Cross-Validation. 17 Aug. 2015, https://www.marcoaltini.com/blog/dealing-with-imbalanced-data-undersampling-oversampling-and-proper-cross-validation.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Analytics Vidhya. (2019). How to handle Imbalanced Classification Problems in machine learning?. [online] Available at: https://www.analyticsvidhya.com/blog/2017/03/imbalanced-classification-problem/ [Accessed 24 Nov. 2019].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Brownlee, Jason. “A Gentle Introduction to XGBoost for Applied Machine Learning.” Machine Learning Mastery, 21 Aug. 2019, https://machinelearningmastery.com/gentle-introduction-xgboost-applied-machine-learning/.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Credit Card Fraud Statistics. (2019, October). Retrieved November 2019, from https://shiftprocessing.com/credit-card-fraud-statistics/.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Holmes, Tamara  E. “Credit Card Market Share Statistics.” CreditCards.com, 12 Sept. 2019, www.creditcards.com/credit-card-news/market-share-statistics.php.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“Introduction to Boosted Trees.” Introduction to Boosted Trees - Xgboost 1.0.0-SNAPSHOT Documentation, https://xgboost.readthedocs.io/en/latest/tutorials/model.html.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Machine Learning Group. “Credit Card Fraud Detection.” Kaggle, 23 Mar. 2018, www.kaggle.com/mlg-ulb/creditcardfraud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Mishra, Satwik. Handling Imbalanced Data: SMOTE vs. Random Undersampling. International Research Journal of Engineering and Technology, Aug. 2017, https://www.irjet.net/archives/V4/i8/IRJET-V4I857.pdf.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b="1"/>
              <a:t>Image</a:t>
            </a:r>
            <a:endParaRPr sz="11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“thief” by By Adrien Coquet/ CC BY</a:t>
            </a:r>
            <a:endParaRPr sz="1100"/>
          </a:p>
        </p:txBody>
      </p:sp>
      <p:sp>
        <p:nvSpPr>
          <p:cNvPr id="254" name="Google Shape;254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Supplementary Slides</a:t>
            </a:r>
            <a:endParaRPr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 idx="2"/>
          </p:nvPr>
        </p:nvSpPr>
        <p:spPr>
          <a:xfrm>
            <a:off x="727650" y="783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Sklearn Pipeline </a:t>
            </a:r>
            <a:endParaRPr/>
          </a:p>
        </p:txBody>
      </p:sp>
      <p:sp>
        <p:nvSpPr>
          <p:cNvPr id="267" name="Google Shape;267;p29"/>
          <p:cNvSpPr txBox="1"/>
          <p:nvPr/>
        </p:nvSpPr>
        <p:spPr>
          <a:xfrm>
            <a:off x="513800" y="1649250"/>
            <a:ext cx="8110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xgb_model = XGBClassifier(random_state=42)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xgb_model1= XGBClassifier(random_state=42, scale_pos_weight=90)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undersampler = RandomUnderSampler(random_state=42)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smote = SMOTE(random_state=42)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model1_steps = [("RobustScaler", RobustScaler()), ("xgboost", xgb_model1)]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model2_steps = [("RobustScaler", RobustScaler()), ("SMOTE", smote), ("xgboost", xgb_model)]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model3_steps = [("StandardScaler", StandardScaler()), ("UnderSampler", undersampler),   ("xgboost", xgb_model)]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model4_steps = [("RobustScaler", RobustScaler()),  ("UnderSampler", undersampler), ("xgboost", xgb_model)]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model5_steps = [("RobustScaler", RobustScaler()),  ("xgboost", xgb_model)]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 </a:t>
            </a:r>
            <a:endParaRPr/>
          </a:p>
        </p:txBody>
      </p:sp>
      <p:sp>
        <p:nvSpPr>
          <p:cNvPr id="273" name="Google Shape;273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S</a:t>
            </a:r>
            <a:r>
              <a:rPr lang="en"/>
              <a:t>ynthetic </a:t>
            </a:r>
            <a:r>
              <a:rPr lang="en" b="1"/>
              <a:t>M</a:t>
            </a:r>
            <a:r>
              <a:rPr lang="en"/>
              <a:t>inority </a:t>
            </a:r>
            <a:r>
              <a:rPr lang="en" b="1"/>
              <a:t>O</a:t>
            </a:r>
            <a:r>
              <a:rPr lang="en"/>
              <a:t>ver-sampling </a:t>
            </a:r>
            <a:r>
              <a:rPr lang="en" b="1"/>
              <a:t>TE</a:t>
            </a:r>
            <a:r>
              <a:rPr lang="en"/>
              <a:t>chnique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Synthesize new instances of minority class between existing minority instances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75" name="Google Shape;2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499" y="2736625"/>
            <a:ext cx="5433359" cy="19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 txBox="1"/>
          <p:nvPr/>
        </p:nvSpPr>
        <p:spPr>
          <a:xfrm>
            <a:off x="0" y="4856050"/>
            <a:ext cx="56172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http://rikunert.com/SMOTE_explained</a:t>
            </a:r>
            <a:endParaRPr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Machine (GBM)</a:t>
            </a:r>
            <a:endParaRPr/>
          </a:p>
        </p:txBody>
      </p:sp>
      <p:sp>
        <p:nvSpPr>
          <p:cNvPr id="282" name="Google Shape;282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Ensemble model of a sequence of decision trees where each tree after the first one focuses on the error from the previous tree</a:t>
            </a:r>
            <a:endParaRPr/>
          </a:p>
        </p:txBody>
      </p:sp>
      <p:sp>
        <p:nvSpPr>
          <p:cNvPr id="283" name="Google Shape;283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84" name="Google Shape;2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874" y="3048500"/>
            <a:ext cx="4282225" cy="16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1"/>
          <p:cNvSpPr txBox="1"/>
          <p:nvPr/>
        </p:nvSpPr>
        <p:spPr>
          <a:xfrm>
            <a:off x="0" y="4842875"/>
            <a:ext cx="30000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http://uc-r.github.io/gbm_regression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5782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statistics in 2018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 40 billions credit card transactions made in the US 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 $3.8 trillion in dollar volume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Credit card fraud increased by 18.4 % in 2018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Payment card fraud resulted in lost of $24.26 Billion worldwide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Credit card companies need to identify fraudulent transactions quickly to mitigate the loss of credit card holders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7098" y="2108050"/>
            <a:ext cx="959200" cy="17859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9" name="Google Shape;99;p14"/>
          <p:cNvSpPr/>
          <p:nvPr/>
        </p:nvSpPr>
        <p:spPr>
          <a:xfrm flipH="1">
            <a:off x="6603850" y="2283950"/>
            <a:ext cx="1440900" cy="535200"/>
          </a:xfrm>
          <a:prstGeom prst="wedgeRoundRectCallout">
            <a:avLst>
              <a:gd name="adj1" fmla="val -35631"/>
              <a:gd name="adj2" fmla="val 73278"/>
              <a:gd name="adj3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Did you make that transaction?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729450" y="1919725"/>
            <a:ext cx="7688700" cy="27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Kaggle Credit Card Fraud Detection Dataset </a:t>
            </a:r>
            <a:endParaRPr b="1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days of credit cards transactions in September 2013 in Europe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284,807 observations, 31 variables </a:t>
            </a:r>
            <a:endParaRPr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Target variable: </a:t>
            </a:r>
            <a:r>
              <a:rPr lang="en" sz="1300" b="1"/>
              <a:t>Class </a:t>
            </a:r>
            <a:r>
              <a:rPr lang="en" sz="1300" b="1">
                <a:solidFill>
                  <a:srgbClr val="E06666"/>
                </a:solidFill>
              </a:rPr>
              <a:t>1 = Fraud</a:t>
            </a:r>
            <a:r>
              <a:rPr lang="en" sz="1300" b="1"/>
              <a:t>, </a:t>
            </a:r>
            <a:r>
              <a:rPr lang="en" sz="1300" b="1">
                <a:solidFill>
                  <a:schemeClr val="dk1"/>
                </a:solidFill>
              </a:rPr>
              <a:t>0 = Normal</a:t>
            </a:r>
            <a:endParaRPr sz="1300" b="1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/>
              <a:t>30 predictor variables</a:t>
            </a:r>
            <a:endParaRPr sz="1300"/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b="1"/>
              <a:t>V1 to V28</a:t>
            </a:r>
            <a:r>
              <a:rPr lang="en" sz="1300"/>
              <a:t>: 28 variables masked via PCA due to privacy protection </a:t>
            </a:r>
            <a:endParaRPr sz="1300"/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b="1"/>
              <a:t>Time</a:t>
            </a:r>
            <a:r>
              <a:rPr lang="en" sz="1300"/>
              <a:t>: Number of seconds elapsed between this transaction and the first transaction in the dataset</a:t>
            </a:r>
            <a:endParaRPr sz="1300"/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b="1"/>
              <a:t>Amount</a:t>
            </a:r>
            <a:r>
              <a:rPr lang="en" sz="1300"/>
              <a:t>: transaction amount</a:t>
            </a:r>
            <a:endParaRPr sz="130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is highly unbalanced </a:t>
            </a:r>
            <a:endParaRPr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Only 0.1727% (n = 492) of the transactions are fraudulent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Lots of outliers 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V1 to V28 masked</a:t>
            </a:r>
            <a:endParaRPr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Limited ability to do feature engineering using domain knowledge</a:t>
            </a:r>
            <a:endParaRPr sz="130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727650" y="783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Exploratory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(</a:t>
            </a:r>
            <a:r>
              <a:rPr lang="en">
                <a:solidFill>
                  <a:srgbClr val="E06666"/>
                </a:solidFill>
              </a:rPr>
              <a:t>1=fraud</a:t>
            </a:r>
            <a:r>
              <a:rPr lang="en"/>
              <a:t>, </a:t>
            </a:r>
            <a:r>
              <a:rPr lang="en">
                <a:solidFill>
                  <a:schemeClr val="dk1"/>
                </a:solidFill>
              </a:rPr>
              <a:t>0=normal</a:t>
            </a:r>
            <a:r>
              <a:rPr lang="en"/>
              <a:t>)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1148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Highly imbalance data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 idx="2"/>
          </p:nvPr>
        </p:nvSpPr>
        <p:spPr>
          <a:xfrm>
            <a:off x="727650" y="783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Exploratory Analysis</a:t>
            </a:r>
            <a:endParaRPr/>
          </a:p>
        </p:txBody>
      </p:sp>
      <p:graphicFrame>
        <p:nvGraphicFramePr>
          <p:cNvPr id="123" name="Google Shape;123;p17"/>
          <p:cNvGraphicFramePr/>
          <p:nvPr/>
        </p:nvGraphicFramePr>
        <p:xfrm>
          <a:off x="2107200" y="2618925"/>
          <a:ext cx="4114800" cy="1188630"/>
        </p:xfrm>
        <a:graphic>
          <a:graphicData uri="http://schemas.openxmlformats.org/drawingml/2006/table">
            <a:tbl>
              <a:tblPr>
                <a:noFill/>
                <a:tableStyleId>{9797CC68-E605-4BD2-BF3A-DE827606AB40}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= Fraudulent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284,315 (99.8%)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= Normal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492 (0.17%)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Amount, Time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 idx="2"/>
          </p:nvPr>
        </p:nvSpPr>
        <p:spPr>
          <a:xfrm>
            <a:off x="727650" y="783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Exploratory Analysis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849" y="1113225"/>
            <a:ext cx="2785075" cy="337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2275" y="1095674"/>
            <a:ext cx="2518525" cy="3411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18"/>
          <p:cNvGraphicFramePr/>
          <p:nvPr/>
        </p:nvGraphicFramePr>
        <p:xfrm>
          <a:off x="492275" y="2342525"/>
          <a:ext cx="2848050" cy="1828650"/>
        </p:xfrm>
        <a:graphic>
          <a:graphicData uri="http://schemas.openxmlformats.org/drawingml/2006/table">
            <a:tbl>
              <a:tblPr>
                <a:noFill/>
                <a:tableStyleId>{9797CC68-E605-4BD2-BF3A-DE827606AB40}</a:tableStyleId>
              </a:tblPr>
              <a:tblGrid>
                <a:gridCol w="98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Fraud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Normal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mean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122.211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82.291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std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256.683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250.105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min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max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2125.87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25691.16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4" name="Google Shape;134;p18"/>
          <p:cNvSpPr txBox="1"/>
          <p:nvPr/>
        </p:nvSpPr>
        <p:spPr>
          <a:xfrm>
            <a:off x="729450" y="1985375"/>
            <a:ext cx="3000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Amount by Class</a:t>
            </a:r>
            <a:endParaRPr sz="1100" b="1"/>
          </a:p>
        </p:txBody>
      </p:sp>
      <p:sp>
        <p:nvSpPr>
          <p:cNvPr id="135" name="Google Shape;135;p18"/>
          <p:cNvSpPr txBox="1"/>
          <p:nvPr/>
        </p:nvSpPr>
        <p:spPr>
          <a:xfrm>
            <a:off x="4188500" y="4356250"/>
            <a:ext cx="14505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Amount 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7147200" y="4356250"/>
            <a:ext cx="14505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Time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75" y="491550"/>
            <a:ext cx="3711000" cy="447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379775" y="120750"/>
            <a:ext cx="513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solidFill>
                  <a:schemeClr val="dk2"/>
                </a:solidFill>
              </a:rPr>
              <a:t>Boxplot of masked variables V1 - V28 by class</a:t>
            </a:r>
            <a:endParaRPr sz="1400" b="0">
              <a:solidFill>
                <a:schemeClr val="dk2"/>
              </a:solidFill>
            </a:endParaRPr>
          </a:p>
        </p:txBody>
      </p:sp>
      <p:grpSp>
        <p:nvGrpSpPr>
          <p:cNvPr id="144" name="Google Shape;144;p19"/>
          <p:cNvGrpSpPr/>
          <p:nvPr/>
        </p:nvGrpSpPr>
        <p:grpSpPr>
          <a:xfrm>
            <a:off x="438400" y="1223050"/>
            <a:ext cx="5987122" cy="2446100"/>
            <a:chOff x="438400" y="1223050"/>
            <a:chExt cx="5987122" cy="2446100"/>
          </a:xfrm>
        </p:grpSpPr>
        <p:pic>
          <p:nvPicPr>
            <p:cNvPr id="145" name="Google Shape;14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37025" y="1590756"/>
              <a:ext cx="1888497" cy="20783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19"/>
            <p:cNvSpPr/>
            <p:nvPr/>
          </p:nvSpPr>
          <p:spPr>
            <a:xfrm>
              <a:off x="438400" y="1223050"/>
              <a:ext cx="737100" cy="703800"/>
            </a:xfrm>
            <a:prstGeom prst="rect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19"/>
          <p:cNvGrpSpPr/>
          <p:nvPr/>
        </p:nvGrpSpPr>
        <p:grpSpPr>
          <a:xfrm>
            <a:off x="2643175" y="1672912"/>
            <a:ext cx="5893125" cy="1914072"/>
            <a:chOff x="2643175" y="1672912"/>
            <a:chExt cx="5893125" cy="1914072"/>
          </a:xfrm>
        </p:grpSpPr>
        <p:pic>
          <p:nvPicPr>
            <p:cNvPr id="148" name="Google Shape;14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2070" y="1672912"/>
              <a:ext cx="1734230" cy="19140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9"/>
            <p:cNvSpPr/>
            <p:nvPr/>
          </p:nvSpPr>
          <p:spPr>
            <a:xfrm>
              <a:off x="2643175" y="1961850"/>
              <a:ext cx="737100" cy="703800"/>
            </a:xfrm>
            <a:prstGeom prst="rect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Selection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8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XGBoost (e</a:t>
            </a:r>
            <a:r>
              <a:rPr lang="en" sz="1400" b="1"/>
              <a:t>X</a:t>
            </a:r>
            <a:r>
              <a:rPr lang="en" sz="1400"/>
              <a:t>treme </a:t>
            </a:r>
            <a:r>
              <a:rPr lang="en" sz="1400" b="1"/>
              <a:t>G</a:t>
            </a:r>
            <a:r>
              <a:rPr lang="en" sz="1400"/>
              <a:t>radient </a:t>
            </a:r>
            <a:r>
              <a:rPr lang="en" sz="1400" b="1"/>
              <a:t>Boost</a:t>
            </a:r>
            <a:r>
              <a:rPr lang="en" sz="1400"/>
              <a:t>ing)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Advanced implementation of gradient boosting machine (GBM)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Flexible model not bounded by structure of data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Imbalance data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Rebalancing data via under- or over-sampling 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Cost sensitive learning by assigning different cost/weight to each class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Selection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8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“pipeline” using scikit-learn in python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Round 1</a:t>
            </a:r>
            <a:r>
              <a:rPr lang="en" sz="1400"/>
              <a:t>: proof of concept/prototyping via </a:t>
            </a:r>
            <a:r>
              <a:rPr lang="en" sz="1400">
                <a:solidFill>
                  <a:schemeClr val="dk1"/>
                </a:solidFill>
              </a:rPr>
              <a:t>5-fold cross validation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Round 2</a:t>
            </a:r>
            <a:r>
              <a:rPr lang="en" sz="1400"/>
              <a:t>: hyperparameter tuning via </a:t>
            </a:r>
            <a:r>
              <a:rPr lang="en" sz="1400">
                <a:solidFill>
                  <a:schemeClr val="accent3"/>
                </a:solidFill>
              </a:rPr>
              <a:t>grid search 5-fold cross validation</a:t>
            </a:r>
            <a:endParaRPr sz="1400">
              <a:solidFill>
                <a:schemeClr val="accent3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Metrics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Precision, recall, and , AUC</a:t>
            </a:r>
            <a:endParaRPr sz="1400"/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63" name="Google Shape;163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1165</Words>
  <Application>Microsoft Office PowerPoint</Application>
  <PresentationFormat>On-screen Show (16:9)</PresentationFormat>
  <Paragraphs>208</Paragraphs>
  <Slides>19</Slides>
  <Notes>19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Helvetica Neue</vt:lpstr>
      <vt:lpstr>Lato</vt:lpstr>
      <vt:lpstr>Raleway</vt:lpstr>
      <vt:lpstr>Streamline</vt:lpstr>
      <vt:lpstr>Fraudulent Credit Card  Transaction Detection </vt:lpstr>
      <vt:lpstr>Introduction</vt:lpstr>
      <vt:lpstr>Data</vt:lpstr>
      <vt:lpstr>Challenges</vt:lpstr>
      <vt:lpstr>Class (1=fraud, 0=normal)</vt:lpstr>
      <vt:lpstr>Amount, Time</vt:lpstr>
      <vt:lpstr>Boxplot of masked variables V1 - V28 by class</vt:lpstr>
      <vt:lpstr>Models Selection</vt:lpstr>
      <vt:lpstr>Models Selection</vt:lpstr>
      <vt:lpstr>Model Selection Pipelines Round 1: Prototyping (5-fold CV) </vt:lpstr>
      <vt:lpstr>Model Selection Pipelines Round 2: Hyperparameter Tuning (Grid Search 5-fold CV)  </vt:lpstr>
      <vt:lpstr>Result</vt:lpstr>
      <vt:lpstr>Summary</vt:lpstr>
      <vt:lpstr>Questions?</vt:lpstr>
      <vt:lpstr>Sources Cited</vt:lpstr>
      <vt:lpstr>Supplementary Slides</vt:lpstr>
      <vt:lpstr>Model Selection Sklearn Pipeline </vt:lpstr>
      <vt:lpstr>SMOTE </vt:lpstr>
      <vt:lpstr>Gradient Boosting Machine (GBM)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Fraudulent Credit Card  Transaction Detection </dc:title>
  <cp:lastModifiedBy>Min Luo</cp:lastModifiedBy>
  <cp:revision>2</cp:revision>
  <dcterms:modified xsi:type="dcterms:W3CDTF">2020-03-10T02:37:47Z</dcterms:modified>
</cp:coreProperties>
</file>