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61_86CB2A5A.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25" r:id="rId5"/>
    <p:sldId id="353" r:id="rId6"/>
    <p:sldId id="354" r:id="rId7"/>
    <p:sldId id="341" r:id="rId8"/>
    <p:sldId id="264" r:id="rId9"/>
    <p:sldId id="355" r:id="rId10"/>
    <p:sldId id="371" r:id="rId11"/>
    <p:sldId id="361" r:id="rId12"/>
    <p:sldId id="348" r:id="rId13"/>
    <p:sldId id="358" r:id="rId14"/>
    <p:sldId id="357" r:id="rId15"/>
    <p:sldId id="365" r:id="rId16"/>
    <p:sldId id="372" r:id="rId17"/>
    <p:sldId id="367" r:id="rId18"/>
    <p:sldId id="34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C5705672-E54F-89E0-6645-2C1BF7B00D9E}" name="Guest User" initials="GU" userId="S::urn:spo:anon#b24e09257671298adefb7717b1d21e437a05e6019afdecefb52b46f2762482c6::" providerId="AD"/>
  <p188:author id="{9579D4D7-A2CF-CF2F-AF32-54E2D282EAB9}" name="HARISH" initials="HA" userId="S::harish777@04050606.onmicrosoft.com::7ff127bf-97a1-4adf-ae49-795b56a1a7b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DBE1"/>
    <a:srgbClr val="FFC0CB"/>
    <a:srgbClr val="FFFFFF"/>
    <a:srgbClr val="C6DAE0"/>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2D2FD-AB4B-7CA6-6AF0-AE710F82FBEF}" v="73" dt="2025-02-11T07:54:48.939"/>
    <p1510:client id="{3943400D-5F4D-F0FC-4950-0782C0EAE17F}" v="121" dt="2025-02-11T15:10:13.324"/>
    <p1510:client id="{80383D96-52C2-8784-ADDB-D9602C0BD4E2}" v="542" dt="2025-02-10T10:34:56.956"/>
    <p1510:client id="{B9299768-E357-F292-77B4-1B0771EEACC6}" v="389" dt="2025-02-11T13:55:52.748"/>
    <p1510:client id="{E2A198BC-7F61-826C-6653-95CE84D29D78}" v="2" dt="2025-02-11T07:50:34.230"/>
    <p1510:client id="{E2A36827-C172-B550-8E63-AD9580F70DE1}" v="2" dt="2025-02-11T05:52:36.647"/>
  </p1510:revLst>
</p1510:revInfo>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621" y="51"/>
      </p:cViewPr>
      <p:guideLst>
        <p:guide pos="816"/>
        <p:guide orient="horz" pos="384"/>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comments/modernComment_161_86CB2A5A.xml><?xml version="1.0" encoding="utf-8"?>
<p188:cmLst xmlns:a="http://schemas.openxmlformats.org/drawingml/2006/main" xmlns:r="http://schemas.openxmlformats.org/officeDocument/2006/relationships" xmlns:p188="http://schemas.microsoft.com/office/powerpoint/2018/8/main">
  <p188:cm id="{ABFBAB8E-2FB6-4417-A54D-379E652682EA}" authorId="{9579D4D7-A2CF-CF2F-AF32-54E2D282EAB9}" created="2025-02-08T05:30:05.284">
    <pc:sldMkLst xmlns:pc="http://schemas.microsoft.com/office/powerpoint/2013/main/command">
      <pc:docMk/>
      <pc:sldMk cId="2261461594" sldId="353"/>
    </pc:sldMkLst>
    <p188:txBody>
      <a:bodyPr/>
      <a:lstStyle/>
      <a:p>
        <a:r>
          <a:rPr lang="en-US"/>
          <a:t>okayyy, i forgot about introducing scada lol...</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3/13/2025</a:t>
            </a:fld>
            <a:endParaRPr lang="en-US"/>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3/13/2025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Rectangle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cxnSp>
        <p:nvCxnSpPr>
          <p:cNvPr id="13" name="Straight Connector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a:p>
        </p:txBody>
      </p:sp>
      <p:cxnSp>
        <p:nvCxnSpPr>
          <p:cNvPr id="5" name="Straight Connector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61_86CB2A5A.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1417320"/>
            <a:ext cx="10515600" cy="4023360"/>
          </a:xfrm>
        </p:spPr>
        <p:txBody>
          <a:bodyPr/>
          <a:lstStyle/>
          <a:p>
            <a:r>
              <a:rPr lang="en-US" sz="5400" b="1" dirty="0">
                <a:cs typeface="Posterama"/>
              </a:rPr>
              <a:t>coral dev board </a:t>
            </a:r>
            <a:r>
              <a:rPr lang="en-US" sz="5400" b="1" dirty="0" err="1">
                <a:cs typeface="Posterama"/>
              </a:rPr>
              <a:t>imPlementation</a:t>
            </a:r>
            <a:r>
              <a:rPr lang="en-US" b="1" dirty="0">
                <a:ea typeface="+mj-lt"/>
                <a:cs typeface="+mj-lt"/>
              </a:rPr>
              <a:t> FOR</a:t>
            </a:r>
            <a:br>
              <a:rPr lang="en-US" b="1" dirty="0">
                <a:ea typeface="+mj-lt"/>
                <a:cs typeface="+mj-lt"/>
              </a:rPr>
            </a:br>
            <a:r>
              <a:rPr lang="en-US" b="1" dirty="0">
                <a:ea typeface="+mj-lt"/>
                <a:cs typeface="+mj-lt"/>
              </a:rPr>
              <a:t> ANOMALY DETECTION</a:t>
            </a:r>
            <a:br>
              <a:rPr lang="en-US" b="1" dirty="0">
                <a:ea typeface="+mj-lt"/>
                <a:cs typeface="+mj-lt"/>
              </a:rPr>
            </a:br>
            <a:r>
              <a:rPr lang="en-US" sz="4000" b="1" dirty="0">
                <a:ea typeface="+mj-lt"/>
                <a:cs typeface="+mj-lt"/>
              </a:rPr>
              <a:t> </a:t>
            </a:r>
            <a:r>
              <a:rPr lang="en-US" sz="3200" dirty="0">
                <a:ea typeface="+mj-lt"/>
                <a:cs typeface="+mj-lt"/>
              </a:rPr>
              <a:t>[IN DNP3 SCADA SYSTEMS IN SMART GRIDS]</a:t>
            </a:r>
            <a:endParaRPr lang="en-US" sz="3200" dirty="0"/>
          </a:p>
          <a:p>
            <a:endParaRPr lang="en-US" sz="3600" dirty="0"/>
          </a:p>
        </p:txBody>
      </p:sp>
      <p:sp>
        <p:nvSpPr>
          <p:cNvPr id="2" name="Text Placeholder 3">
            <a:extLst>
              <a:ext uri="{FF2B5EF4-FFF2-40B4-BE49-F238E27FC236}">
                <a16:creationId xmlns:a16="http://schemas.microsoft.com/office/drawing/2014/main" id="{A704BCD3-171F-C06E-AC4E-108832525DF4}"/>
              </a:ext>
            </a:extLst>
          </p:cNvPr>
          <p:cNvSpPr>
            <a:spLocks noGrp="1"/>
          </p:cNvSpPr>
          <p:nvPr/>
        </p:nvSpPr>
        <p:spPr>
          <a:xfrm>
            <a:off x="834857" y="5224755"/>
            <a:ext cx="5194468" cy="1639019"/>
          </a:xfrm>
          <a:prstGeom prst="rect">
            <a:avLst/>
          </a:prstGeom>
        </p:spPr>
        <p:txBody>
          <a:bodyPr vert="horz" lIns="0" tIns="0" rIns="0" bIns="0" rtlCol="0" anchor="t" anchorCtr="0">
            <a:noAutofit/>
          </a:bodyPr>
          <a:lstStyle>
            <a:lvl1pPr marL="0" indent="0" algn="ctr" defTabSz="914400" rtl="0" eaLnBrk="1" latinLnBrk="0" hangingPunct="1">
              <a:lnSpc>
                <a:spcPct val="90000"/>
              </a:lnSpc>
              <a:spcBef>
                <a:spcPts val="0"/>
              </a:spcBef>
              <a:buClr>
                <a:schemeClr val="accent1"/>
              </a:buClr>
              <a:buFont typeface="Courier New" panose="02070309020205020404" pitchFamily="49" charset="0"/>
              <a:buNone/>
              <a:defRPr sz="2400" b="0" i="0" kern="1200" cap="all"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b="1" dirty="0"/>
              <a:t>GROUP - 03</a:t>
            </a:r>
          </a:p>
          <a:p>
            <a:pPr algn="l"/>
            <a:r>
              <a:rPr lang="en-US" b="1" dirty="0"/>
              <a:t>HARISH MANUKONDA – cb.sc.u4aie24115</a:t>
            </a:r>
            <a:endParaRPr lang="en-US" dirty="0"/>
          </a:p>
          <a:p>
            <a:pPr algn="l"/>
            <a:r>
              <a:rPr lang="en-US" b="1" dirty="0"/>
              <a:t>JYOTHSNA . V – cb.sc.u4aie24117</a:t>
            </a:r>
            <a:endParaRPr lang="en-US" dirty="0"/>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57A51-961A-42AC-2BF3-B61D8B04A4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185C45-0CA0-3A0A-A205-25C96C45B255}"/>
              </a:ext>
            </a:extLst>
          </p:cNvPr>
          <p:cNvSpPr>
            <a:spLocks noGrp="1"/>
          </p:cNvSpPr>
          <p:nvPr>
            <p:ph type="title"/>
          </p:nvPr>
        </p:nvSpPr>
        <p:spPr>
          <a:xfrm>
            <a:off x="942111" y="783243"/>
            <a:ext cx="5480855" cy="509847"/>
          </a:xfrm>
          <a:noFill/>
        </p:spPr>
        <p:txBody>
          <a:bodyPr anchor="t" anchorCtr="0"/>
          <a:lstStyle/>
          <a:p>
            <a:r>
              <a:rPr lang="en-US" sz="3600" dirty="0">
                <a:highlight>
                  <a:srgbClr val="C7DBE1"/>
                </a:highlight>
                <a:cs typeface="Posterama"/>
              </a:rPr>
              <a:t>SOFTWARE RESULTS</a:t>
            </a:r>
          </a:p>
        </p:txBody>
      </p:sp>
      <p:sp>
        <p:nvSpPr>
          <p:cNvPr id="3" name="TextBox 2">
            <a:extLst>
              <a:ext uri="{FF2B5EF4-FFF2-40B4-BE49-F238E27FC236}">
                <a16:creationId xmlns:a16="http://schemas.microsoft.com/office/drawing/2014/main" id="{A3F9C7BC-248B-67A6-2A86-BE193201F93A}"/>
              </a:ext>
            </a:extLst>
          </p:cNvPr>
          <p:cNvSpPr txBox="1"/>
          <p:nvPr/>
        </p:nvSpPr>
        <p:spPr>
          <a:xfrm>
            <a:off x="1005839" y="1828800"/>
            <a:ext cx="1075944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t>
            </a:r>
            <a:r>
              <a:rPr lang="en-US" b="1" dirty="0">
                <a:ea typeface="+mn-lt"/>
                <a:cs typeface="+mn-lt"/>
              </a:rPr>
              <a:t>Random Forest Classifier (RFC)</a:t>
            </a:r>
            <a:r>
              <a:rPr lang="en-US" dirty="0">
                <a:ea typeface="+mn-lt"/>
                <a:cs typeface="+mn-lt"/>
              </a:rPr>
              <a:t> was implemented for anomaly detection in </a:t>
            </a:r>
            <a:r>
              <a:rPr lang="en-US" b="1" dirty="0">
                <a:ea typeface="+mn-lt"/>
                <a:cs typeface="+mn-lt"/>
              </a:rPr>
              <a:t>DNP3-based SCADA systems</a:t>
            </a:r>
            <a:r>
              <a:rPr lang="en-US" dirty="0">
                <a:ea typeface="+mn-lt"/>
                <a:cs typeface="+mn-lt"/>
              </a:rPr>
              <a:t>. The model was evaluated at different </a:t>
            </a:r>
            <a:r>
              <a:rPr lang="en-US" b="1" dirty="0">
                <a:ea typeface="+mn-lt"/>
                <a:cs typeface="+mn-lt"/>
              </a:rPr>
              <a:t>intrusion rates (1%, 3%, 5%, 7%)</a:t>
            </a:r>
            <a:r>
              <a:rPr lang="en-US" dirty="0">
                <a:ea typeface="+mn-lt"/>
                <a:cs typeface="+mn-lt"/>
              </a:rPr>
              <a:t>, showing </a:t>
            </a:r>
            <a:r>
              <a:rPr lang="en-US" b="1" dirty="0">
                <a:ea typeface="+mn-lt"/>
                <a:cs typeface="+mn-lt"/>
              </a:rPr>
              <a:t>high accuracy and perfect recall</a:t>
            </a:r>
            <a:r>
              <a:rPr lang="en-US" dirty="0">
                <a:ea typeface="+mn-lt"/>
                <a:cs typeface="+mn-lt"/>
              </a:rPr>
              <a:t> across all cases.</a:t>
            </a:r>
          </a:p>
          <a:p>
            <a:endParaRPr lang="en-US" dirty="0"/>
          </a:p>
          <a:p>
            <a:endParaRPr lang="en-US" dirty="0"/>
          </a:p>
        </p:txBody>
      </p:sp>
      <p:graphicFrame>
        <p:nvGraphicFramePr>
          <p:cNvPr id="4" name="Table 3">
            <a:extLst>
              <a:ext uri="{FF2B5EF4-FFF2-40B4-BE49-F238E27FC236}">
                <a16:creationId xmlns:a16="http://schemas.microsoft.com/office/drawing/2014/main" id="{B4547493-0205-DA81-7C02-EA8E371AC7DF}"/>
              </a:ext>
            </a:extLst>
          </p:cNvPr>
          <p:cNvGraphicFramePr>
            <a:graphicFrameLocks noGrp="1"/>
          </p:cNvGraphicFramePr>
          <p:nvPr>
            <p:extLst>
              <p:ext uri="{D42A27DB-BD31-4B8C-83A1-F6EECF244321}">
                <p14:modId xmlns:p14="http://schemas.microsoft.com/office/powerpoint/2010/main" val="1994836793"/>
              </p:ext>
            </p:extLst>
          </p:nvPr>
        </p:nvGraphicFramePr>
        <p:xfrm>
          <a:off x="1137920" y="2824480"/>
          <a:ext cx="8168640" cy="2079570"/>
        </p:xfrm>
        <a:graphic>
          <a:graphicData uri="http://schemas.openxmlformats.org/drawingml/2006/table">
            <a:tbl>
              <a:tblPr firstRow="1" bandRow="1">
                <a:tableStyleId>{BC89EF96-8CEA-46FF-86C4-4CE0E7609802}</a:tableStyleId>
              </a:tblPr>
              <a:tblGrid>
                <a:gridCol w="1633728">
                  <a:extLst>
                    <a:ext uri="{9D8B030D-6E8A-4147-A177-3AD203B41FA5}">
                      <a16:colId xmlns:a16="http://schemas.microsoft.com/office/drawing/2014/main" val="3458668489"/>
                    </a:ext>
                  </a:extLst>
                </a:gridCol>
                <a:gridCol w="1633728">
                  <a:extLst>
                    <a:ext uri="{9D8B030D-6E8A-4147-A177-3AD203B41FA5}">
                      <a16:colId xmlns:a16="http://schemas.microsoft.com/office/drawing/2014/main" val="2003945148"/>
                    </a:ext>
                  </a:extLst>
                </a:gridCol>
                <a:gridCol w="1633728">
                  <a:extLst>
                    <a:ext uri="{9D8B030D-6E8A-4147-A177-3AD203B41FA5}">
                      <a16:colId xmlns:a16="http://schemas.microsoft.com/office/drawing/2014/main" val="3213480157"/>
                    </a:ext>
                  </a:extLst>
                </a:gridCol>
                <a:gridCol w="1633728">
                  <a:extLst>
                    <a:ext uri="{9D8B030D-6E8A-4147-A177-3AD203B41FA5}">
                      <a16:colId xmlns:a16="http://schemas.microsoft.com/office/drawing/2014/main" val="3350971866"/>
                    </a:ext>
                  </a:extLst>
                </a:gridCol>
                <a:gridCol w="1633728">
                  <a:extLst>
                    <a:ext uri="{9D8B030D-6E8A-4147-A177-3AD203B41FA5}">
                      <a16:colId xmlns:a16="http://schemas.microsoft.com/office/drawing/2014/main" val="424457464"/>
                    </a:ext>
                  </a:extLst>
                </a:gridCol>
              </a:tblGrid>
              <a:tr h="415914">
                <a:tc>
                  <a:txBody>
                    <a:bodyPr/>
                    <a:lstStyle/>
                    <a:p>
                      <a:r>
                        <a:rPr lang="en-US" dirty="0"/>
                        <a:t>Intrusion Rate</a:t>
                      </a:r>
                    </a:p>
                  </a:txBody>
                  <a:tcPr/>
                </a:tc>
                <a:tc>
                  <a:txBody>
                    <a:bodyPr/>
                    <a:lstStyle/>
                    <a:p>
                      <a:r>
                        <a:rPr lang="en-US" dirty="0"/>
                        <a:t>Accuracy </a:t>
                      </a:r>
                    </a:p>
                  </a:txBody>
                  <a:tcPr/>
                </a:tc>
                <a:tc>
                  <a:txBody>
                    <a:bodyPr/>
                    <a:lstStyle/>
                    <a:p>
                      <a:r>
                        <a:rPr lang="en-US" dirty="0"/>
                        <a:t>Precision</a:t>
                      </a:r>
                    </a:p>
                  </a:txBody>
                  <a:tcPr/>
                </a:tc>
                <a:tc>
                  <a:txBody>
                    <a:bodyPr/>
                    <a:lstStyle/>
                    <a:p>
                      <a:r>
                        <a:rPr lang="en-US" dirty="0"/>
                        <a:t>Recall</a:t>
                      </a:r>
                    </a:p>
                  </a:txBody>
                  <a:tcPr/>
                </a:tc>
                <a:tc>
                  <a:txBody>
                    <a:bodyPr/>
                    <a:lstStyle/>
                    <a:p>
                      <a:r>
                        <a:rPr lang="en-US" dirty="0"/>
                        <a:t>F1 - Score</a:t>
                      </a:r>
                    </a:p>
                  </a:txBody>
                  <a:tcPr/>
                </a:tc>
                <a:extLst>
                  <a:ext uri="{0D108BD9-81ED-4DB2-BD59-A6C34878D82A}">
                    <a16:rowId xmlns:a16="http://schemas.microsoft.com/office/drawing/2014/main" val="3382403457"/>
                  </a:ext>
                </a:extLst>
              </a:tr>
              <a:tr h="415914">
                <a:tc>
                  <a:txBody>
                    <a:bodyPr/>
                    <a:lstStyle/>
                    <a:p>
                      <a:r>
                        <a:rPr lang="en-US" dirty="0"/>
                        <a:t>1%</a:t>
                      </a:r>
                    </a:p>
                  </a:txBody>
                  <a:tcPr/>
                </a:tc>
                <a:tc>
                  <a:txBody>
                    <a:bodyPr/>
                    <a:lstStyle/>
                    <a:p>
                      <a:r>
                        <a:rPr lang="en-US" dirty="0"/>
                        <a:t>98.59%</a:t>
                      </a:r>
                    </a:p>
                  </a:txBody>
                  <a:tcPr/>
                </a:tc>
                <a:tc>
                  <a:txBody>
                    <a:bodyPr/>
                    <a:lstStyle/>
                    <a:p>
                      <a:r>
                        <a:rPr lang="en-US" dirty="0"/>
                        <a:t>20.00%</a:t>
                      </a:r>
                    </a:p>
                  </a:txBody>
                  <a:tcPr/>
                </a:tc>
                <a:tc>
                  <a:txBody>
                    <a:bodyPr/>
                    <a:lstStyle/>
                    <a:p>
                      <a:r>
                        <a:rPr lang="en-US" dirty="0"/>
                        <a:t>100%</a:t>
                      </a:r>
                    </a:p>
                  </a:txBody>
                  <a:tcPr/>
                </a:tc>
                <a:tc>
                  <a:txBody>
                    <a:bodyPr/>
                    <a:lstStyle/>
                    <a:p>
                      <a:r>
                        <a:rPr lang="en-US" dirty="0"/>
                        <a:t>33.33%</a:t>
                      </a:r>
                    </a:p>
                  </a:txBody>
                  <a:tcPr/>
                </a:tc>
                <a:extLst>
                  <a:ext uri="{0D108BD9-81ED-4DB2-BD59-A6C34878D82A}">
                    <a16:rowId xmlns:a16="http://schemas.microsoft.com/office/drawing/2014/main" val="2049093799"/>
                  </a:ext>
                </a:extLst>
              </a:tr>
              <a:tr h="415914">
                <a:tc>
                  <a:txBody>
                    <a:bodyPr/>
                    <a:lstStyle/>
                    <a:p>
                      <a:r>
                        <a:rPr lang="en-US" dirty="0"/>
                        <a:t>3%</a:t>
                      </a:r>
                    </a:p>
                  </a:txBody>
                  <a:tcPr/>
                </a:tc>
                <a:tc>
                  <a:txBody>
                    <a:bodyPr/>
                    <a:lstStyle/>
                    <a:p>
                      <a:r>
                        <a:rPr lang="en-US" dirty="0"/>
                        <a:t>99.65%</a:t>
                      </a:r>
                    </a:p>
                  </a:txBody>
                  <a:tcPr/>
                </a:tc>
                <a:tc>
                  <a:txBody>
                    <a:bodyPr/>
                    <a:lstStyle/>
                    <a:p>
                      <a:r>
                        <a:rPr lang="en-US" dirty="0"/>
                        <a:t>90.91%</a:t>
                      </a:r>
                    </a:p>
                  </a:txBody>
                  <a:tcPr/>
                </a:tc>
                <a:tc>
                  <a:txBody>
                    <a:bodyPr/>
                    <a:lstStyle/>
                    <a:p>
                      <a:r>
                        <a:rPr lang="en-US" dirty="0"/>
                        <a:t>100%</a:t>
                      </a:r>
                    </a:p>
                  </a:txBody>
                  <a:tcPr/>
                </a:tc>
                <a:tc>
                  <a:txBody>
                    <a:bodyPr/>
                    <a:lstStyle/>
                    <a:p>
                      <a:r>
                        <a:rPr lang="en-US" dirty="0"/>
                        <a:t>95.24%</a:t>
                      </a:r>
                    </a:p>
                  </a:txBody>
                  <a:tcPr/>
                </a:tc>
                <a:extLst>
                  <a:ext uri="{0D108BD9-81ED-4DB2-BD59-A6C34878D82A}">
                    <a16:rowId xmlns:a16="http://schemas.microsoft.com/office/drawing/2014/main" val="3385193331"/>
                  </a:ext>
                </a:extLst>
              </a:tr>
              <a:tr h="415914">
                <a:tc>
                  <a:txBody>
                    <a:bodyPr/>
                    <a:lstStyle/>
                    <a:p>
                      <a:r>
                        <a:rPr lang="en-US" dirty="0"/>
                        <a:t>5%</a:t>
                      </a:r>
                    </a:p>
                  </a:txBody>
                  <a:tcPr/>
                </a:tc>
                <a:tc>
                  <a:txBody>
                    <a:bodyPr/>
                    <a:lstStyle/>
                    <a:p>
                      <a:r>
                        <a:rPr lang="en-US" dirty="0"/>
                        <a:t>98.98%</a:t>
                      </a:r>
                    </a:p>
                  </a:txBody>
                  <a:tcPr/>
                </a:tc>
                <a:tc>
                  <a:txBody>
                    <a:bodyPr/>
                    <a:lstStyle/>
                    <a:p>
                      <a:r>
                        <a:rPr lang="en-US" dirty="0"/>
                        <a:t>86.36%</a:t>
                      </a:r>
                    </a:p>
                  </a:txBody>
                  <a:tcPr/>
                </a:tc>
                <a:tc>
                  <a:txBody>
                    <a:bodyPr/>
                    <a:lstStyle/>
                    <a:p>
                      <a:r>
                        <a:rPr lang="en-US" dirty="0"/>
                        <a:t>100%</a:t>
                      </a:r>
                    </a:p>
                  </a:txBody>
                  <a:tcPr/>
                </a:tc>
                <a:tc>
                  <a:txBody>
                    <a:bodyPr/>
                    <a:lstStyle/>
                    <a:p>
                      <a:r>
                        <a:rPr lang="en-US" dirty="0"/>
                        <a:t>92.68%</a:t>
                      </a:r>
                    </a:p>
                  </a:txBody>
                  <a:tcPr/>
                </a:tc>
                <a:extLst>
                  <a:ext uri="{0D108BD9-81ED-4DB2-BD59-A6C34878D82A}">
                    <a16:rowId xmlns:a16="http://schemas.microsoft.com/office/drawing/2014/main" val="2532372714"/>
                  </a:ext>
                </a:extLst>
              </a:tr>
              <a:tr h="415914">
                <a:tc>
                  <a:txBody>
                    <a:bodyPr/>
                    <a:lstStyle/>
                    <a:p>
                      <a:r>
                        <a:rPr lang="en-US" dirty="0"/>
                        <a:t>7%</a:t>
                      </a:r>
                    </a:p>
                  </a:txBody>
                  <a:tcPr/>
                </a:tc>
                <a:tc>
                  <a:txBody>
                    <a:bodyPr/>
                    <a:lstStyle/>
                    <a:p>
                      <a:r>
                        <a:rPr lang="en-US" dirty="0"/>
                        <a:t>98.66%</a:t>
                      </a:r>
                    </a:p>
                  </a:txBody>
                  <a:tcPr/>
                </a:tc>
                <a:tc>
                  <a:txBody>
                    <a:bodyPr/>
                    <a:lstStyle/>
                    <a:p>
                      <a:r>
                        <a:rPr lang="en-US" dirty="0"/>
                        <a:t>82.61%</a:t>
                      </a:r>
                    </a:p>
                  </a:txBody>
                  <a:tcPr/>
                </a:tc>
                <a:tc>
                  <a:txBody>
                    <a:bodyPr/>
                    <a:lstStyle/>
                    <a:p>
                      <a:r>
                        <a:rPr lang="en-US" dirty="0"/>
                        <a:t>100%</a:t>
                      </a:r>
                    </a:p>
                  </a:txBody>
                  <a:tcPr/>
                </a:tc>
                <a:tc>
                  <a:txBody>
                    <a:bodyPr/>
                    <a:lstStyle/>
                    <a:p>
                      <a:r>
                        <a:rPr lang="en-US" dirty="0"/>
                        <a:t>90.48%</a:t>
                      </a:r>
                    </a:p>
                  </a:txBody>
                  <a:tcPr/>
                </a:tc>
                <a:extLst>
                  <a:ext uri="{0D108BD9-81ED-4DB2-BD59-A6C34878D82A}">
                    <a16:rowId xmlns:a16="http://schemas.microsoft.com/office/drawing/2014/main" val="1452132866"/>
                  </a:ext>
                </a:extLst>
              </a:tr>
            </a:tbl>
          </a:graphicData>
        </a:graphic>
      </p:graphicFrame>
      <p:sp>
        <p:nvSpPr>
          <p:cNvPr id="5" name="TextBox 4">
            <a:extLst>
              <a:ext uri="{FF2B5EF4-FFF2-40B4-BE49-F238E27FC236}">
                <a16:creationId xmlns:a16="http://schemas.microsoft.com/office/drawing/2014/main" id="{4A432B87-79CA-3B8D-F9CF-8F385AD84AEF}"/>
              </a:ext>
            </a:extLst>
          </p:cNvPr>
          <p:cNvSpPr txBox="1"/>
          <p:nvPr/>
        </p:nvSpPr>
        <p:spPr>
          <a:xfrm>
            <a:off x="1148079" y="5283200"/>
            <a:ext cx="99974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a:t>
            </a:r>
            <a:r>
              <a:rPr lang="en-US" b="1" dirty="0">
                <a:ea typeface="+mn-lt"/>
                <a:cs typeface="+mn-lt"/>
              </a:rPr>
              <a:t>Random Forest Classifier</a:t>
            </a:r>
            <a:r>
              <a:rPr lang="en-US" dirty="0">
                <a:ea typeface="+mn-lt"/>
                <a:cs typeface="+mn-lt"/>
              </a:rPr>
              <a:t> achieved a peak accuracy of </a:t>
            </a:r>
            <a:r>
              <a:rPr lang="en-US" b="1" dirty="0">
                <a:ea typeface="+mn-lt"/>
                <a:cs typeface="+mn-lt"/>
              </a:rPr>
              <a:t>99.65% (3% intrusion rate)</a:t>
            </a:r>
            <a:r>
              <a:rPr lang="en-US" dirty="0">
                <a:ea typeface="+mn-lt"/>
                <a:cs typeface="+mn-lt"/>
              </a:rPr>
              <a:t> and maintained a perfect </a:t>
            </a:r>
            <a:r>
              <a:rPr lang="en-US" b="1" dirty="0">
                <a:ea typeface="+mn-lt"/>
                <a:cs typeface="+mn-lt"/>
              </a:rPr>
              <a:t>100% recall</a:t>
            </a:r>
            <a:r>
              <a:rPr lang="en-US" dirty="0">
                <a:ea typeface="+mn-lt"/>
                <a:cs typeface="+mn-lt"/>
              </a:rPr>
              <a:t> across all cases, ensuring no anomalies were missed.</a:t>
            </a:r>
            <a:endParaRPr lang="en-US" dirty="0"/>
          </a:p>
        </p:txBody>
      </p:sp>
    </p:spTree>
    <p:extLst>
      <p:ext uri="{BB962C8B-B14F-4D97-AF65-F5344CB8AC3E}">
        <p14:creationId xmlns:p14="http://schemas.microsoft.com/office/powerpoint/2010/main" val="3762516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EA5B0-00E5-93B8-B840-D282B8BE9B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CD6026-6A46-8BC9-C4E7-F23E1C4F56B8}"/>
              </a:ext>
            </a:extLst>
          </p:cNvPr>
          <p:cNvSpPr>
            <a:spLocks noGrp="1"/>
          </p:cNvSpPr>
          <p:nvPr>
            <p:ph type="title"/>
          </p:nvPr>
        </p:nvSpPr>
        <p:spPr>
          <a:xfrm>
            <a:off x="852479" y="733340"/>
            <a:ext cx="10763386" cy="817611"/>
          </a:xfrm>
        </p:spPr>
        <p:txBody>
          <a:bodyPr/>
          <a:lstStyle/>
          <a:p>
            <a:r>
              <a:rPr lang="en-US" sz="3600">
                <a:highlight>
                  <a:srgbClr val="C7DBE1"/>
                </a:highlight>
                <a:latin typeface="Posterama"/>
                <a:cs typeface="Posterama"/>
              </a:rPr>
              <a:t> Challenges of Software-based RFCs</a:t>
            </a:r>
          </a:p>
          <a:p>
            <a:endParaRPr lang="en-US" sz="3600">
              <a:highlight>
                <a:srgbClr val="C7DBE1"/>
              </a:highlight>
              <a:cs typeface="Posterama"/>
            </a:endParaRPr>
          </a:p>
        </p:txBody>
      </p:sp>
      <p:sp>
        <p:nvSpPr>
          <p:cNvPr id="4" name="TextBox 3">
            <a:extLst>
              <a:ext uri="{FF2B5EF4-FFF2-40B4-BE49-F238E27FC236}">
                <a16:creationId xmlns:a16="http://schemas.microsoft.com/office/drawing/2014/main" id="{43FC1D5C-7352-ED7B-77EC-623FC209B6A7}"/>
              </a:ext>
            </a:extLst>
          </p:cNvPr>
          <p:cNvSpPr txBox="1"/>
          <p:nvPr/>
        </p:nvSpPr>
        <p:spPr>
          <a:xfrm>
            <a:off x="4777926" y="1534239"/>
            <a:ext cx="6309961" cy="4708981"/>
          </a:xfrm>
          <a:prstGeom prst="rect">
            <a:avLst/>
          </a:prstGeom>
          <a:noFill/>
        </p:spPr>
        <p:txBody>
          <a:bodyPr wrap="square" lIns="91440" tIns="45720" rIns="91440" bIns="45720" rtlCol="0" anchor="t">
            <a:spAutoFit/>
          </a:bodyPr>
          <a:lstStyle/>
          <a:p>
            <a:pPr algn="just"/>
            <a:r>
              <a:rPr lang="en-US" sz="2000" b="1" dirty="0"/>
              <a:t>1. Bottlenecks in CPU/GPU-based Implementations</a:t>
            </a:r>
            <a:endParaRPr lang="en-US" sz="2000" dirty="0"/>
          </a:p>
          <a:p>
            <a:pPr algn="just"/>
            <a:r>
              <a:rPr lang="en-US" sz="2000" dirty="0">
                <a:ea typeface="+mn-lt"/>
                <a:cs typeface="+mn-lt"/>
              </a:rPr>
              <a:t>Traditional implementations using Python’s Scikit-Learn rely on CPUs/GPUs, as dataset size and tree complexity increase, such execution suffers from memory bottlenecks and inefficient branching operations.</a:t>
            </a:r>
            <a:endParaRPr lang="en-US" sz="2000" dirty="0"/>
          </a:p>
          <a:p>
            <a:pPr algn="just"/>
            <a:endParaRPr lang="en-US" sz="2000" dirty="0"/>
          </a:p>
          <a:p>
            <a:pPr algn="just"/>
            <a:r>
              <a:rPr lang="en-US" sz="2000" b="1" dirty="0"/>
              <a:t>2. Latency Issues with Deep Decision Trees</a:t>
            </a:r>
          </a:p>
          <a:p>
            <a:pPr algn="just"/>
            <a:r>
              <a:rPr lang="en-US" sz="2000" dirty="0">
                <a:ea typeface="+mn-lt"/>
                <a:cs typeface="+mn-lt"/>
              </a:rPr>
              <a:t>Inference latency rises with deeper trees as each input navigates multiple branches. More memory accesses and evaluations slow decision-making on traditional hardware.</a:t>
            </a:r>
            <a:endParaRPr lang="en-US" sz="2000" dirty="0"/>
          </a:p>
          <a:p>
            <a:pPr algn="just"/>
            <a:endParaRPr lang="en-US" sz="2000" dirty="0"/>
          </a:p>
          <a:p>
            <a:pPr algn="just"/>
            <a:r>
              <a:rPr lang="en-US" sz="2000" b="1" dirty="0"/>
              <a:t>3. Efficient Edge Inference with Coral Dev Boards</a:t>
            </a:r>
          </a:p>
          <a:p>
            <a:pPr algn="just"/>
            <a:r>
              <a:rPr lang="en-US" sz="2000" dirty="0"/>
              <a:t>Coral Dev Boards leverage TPUs for low-power, high-speed inference, reducing memory bottlenecks and latency compared to CPU/GPU-based implementations.</a:t>
            </a:r>
          </a:p>
        </p:txBody>
      </p:sp>
      <p:pic>
        <p:nvPicPr>
          <p:cNvPr id="3" name="Picture 2" descr="This may contain: a person sitting on the ground with their hands to his face and one hand in front of them">
            <a:extLst>
              <a:ext uri="{FF2B5EF4-FFF2-40B4-BE49-F238E27FC236}">
                <a16:creationId xmlns:a16="http://schemas.microsoft.com/office/drawing/2014/main" id="{3EF7997D-ACE5-7408-FC4C-3EDDA1596BA6}"/>
              </a:ext>
            </a:extLst>
          </p:cNvPr>
          <p:cNvPicPr>
            <a:picLocks noChangeAspect="1"/>
          </p:cNvPicPr>
          <p:nvPr/>
        </p:nvPicPr>
        <p:blipFill>
          <a:blip r:embed="rId2"/>
          <a:stretch>
            <a:fillRect/>
          </a:stretch>
        </p:blipFill>
        <p:spPr>
          <a:xfrm>
            <a:off x="847558" y="2164348"/>
            <a:ext cx="3705726" cy="3678989"/>
          </a:xfrm>
          <a:prstGeom prst="rect">
            <a:avLst/>
          </a:prstGeom>
        </p:spPr>
      </p:pic>
    </p:spTree>
    <p:extLst>
      <p:ext uri="{BB962C8B-B14F-4D97-AF65-F5344CB8AC3E}">
        <p14:creationId xmlns:p14="http://schemas.microsoft.com/office/powerpoint/2010/main" val="3294642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C1E09-2729-BB6C-C095-2D6F1BED1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708919-CE24-5864-6164-F853DFD886C5}"/>
              </a:ext>
            </a:extLst>
          </p:cNvPr>
          <p:cNvSpPr>
            <a:spLocks noGrp="1"/>
          </p:cNvSpPr>
          <p:nvPr>
            <p:ph type="title"/>
          </p:nvPr>
        </p:nvSpPr>
        <p:spPr>
          <a:xfrm>
            <a:off x="858984" y="808677"/>
            <a:ext cx="9018441" cy="509847"/>
          </a:xfrm>
          <a:noFill/>
        </p:spPr>
        <p:txBody>
          <a:bodyPr anchor="t" anchorCtr="0"/>
          <a:lstStyle/>
          <a:p>
            <a:r>
              <a:rPr lang="en-US" sz="3600" dirty="0">
                <a:highlight>
                  <a:srgbClr val="C7DBE1"/>
                </a:highlight>
                <a:cs typeface="Posterama"/>
              </a:rPr>
              <a:t>What is a coral dev board?</a:t>
            </a:r>
          </a:p>
        </p:txBody>
      </p:sp>
      <p:sp>
        <p:nvSpPr>
          <p:cNvPr id="5" name="TextBox 4">
            <a:extLst>
              <a:ext uri="{FF2B5EF4-FFF2-40B4-BE49-F238E27FC236}">
                <a16:creationId xmlns:a16="http://schemas.microsoft.com/office/drawing/2014/main" id="{FC3F6B55-A8F7-6833-84CD-408765748553}"/>
              </a:ext>
            </a:extLst>
          </p:cNvPr>
          <p:cNvSpPr txBox="1"/>
          <p:nvPr/>
        </p:nvSpPr>
        <p:spPr>
          <a:xfrm>
            <a:off x="935831" y="2057400"/>
            <a:ext cx="5372100" cy="4062651"/>
          </a:xfrm>
          <a:prstGeom prst="rect">
            <a:avLst/>
          </a:prstGeom>
          <a:noFill/>
        </p:spPr>
        <p:txBody>
          <a:bodyPr wrap="square" rtlCol="0">
            <a:spAutoFit/>
          </a:bodyPr>
          <a:lstStyle/>
          <a:p>
            <a:pPr algn="just"/>
            <a:r>
              <a:rPr lang="en-US" sz="2000" dirty="0"/>
              <a:t>The Coral Dev Board is an edge-focused hardware platform by Google designed to accelerate machine learning (ML) inference. It integrates the Edge TPU, a specialized ASIC (Application-Specific Integrated Circuit) optimized for executing TensorFlow Lite models at high speed and low power.</a:t>
            </a:r>
          </a:p>
          <a:p>
            <a:endParaRPr lang="en-IN" sz="2000" dirty="0"/>
          </a:p>
          <a:p>
            <a:r>
              <a:rPr lang="en-IN" sz="2000" dirty="0"/>
              <a:t>🔹 </a:t>
            </a:r>
            <a:r>
              <a:rPr lang="en-IN" sz="2000" b="1" dirty="0"/>
              <a:t>Key Components:</a:t>
            </a:r>
            <a:br>
              <a:rPr lang="en-IN" sz="2000" dirty="0"/>
            </a:br>
            <a:r>
              <a:rPr lang="en-IN" sz="2000" dirty="0"/>
              <a:t>1.  Quad-core Cortex-A53 CPU</a:t>
            </a:r>
            <a:br>
              <a:rPr lang="en-IN" sz="2000" dirty="0"/>
            </a:br>
            <a:r>
              <a:rPr lang="en-IN" sz="2000" dirty="0"/>
              <a:t>2.  1GB LPDDR4 RAM</a:t>
            </a:r>
            <a:br>
              <a:rPr lang="en-IN" sz="2000" dirty="0"/>
            </a:br>
            <a:r>
              <a:rPr lang="en-IN" sz="2000" dirty="0"/>
              <a:t>3.  Google Edge TPU (for AI acceleration)</a:t>
            </a:r>
            <a:br>
              <a:rPr lang="en-IN" sz="2000" dirty="0"/>
            </a:br>
            <a:r>
              <a:rPr lang="en-IN" sz="2000" dirty="0"/>
              <a:t>4.  </a:t>
            </a:r>
            <a:r>
              <a:rPr lang="en-IN" sz="2000" dirty="0" err="1"/>
              <a:t>WiFi</a:t>
            </a:r>
            <a:r>
              <a:rPr lang="en-IN" sz="2000" dirty="0"/>
              <a:t>, Bluetooth, USB, and GPIO for connectivity</a:t>
            </a:r>
          </a:p>
          <a:p>
            <a:endParaRPr lang="en-IN" dirty="0"/>
          </a:p>
        </p:txBody>
      </p:sp>
      <p:pic>
        <p:nvPicPr>
          <p:cNvPr id="8" name="Picture 7">
            <a:extLst>
              <a:ext uri="{FF2B5EF4-FFF2-40B4-BE49-F238E27FC236}">
                <a16:creationId xmlns:a16="http://schemas.microsoft.com/office/drawing/2014/main" id="{16AD3735-3C38-7584-BD2A-A9791C63ECEA}"/>
              </a:ext>
            </a:extLst>
          </p:cNvPr>
          <p:cNvPicPr>
            <a:picLocks noChangeAspect="1"/>
          </p:cNvPicPr>
          <p:nvPr/>
        </p:nvPicPr>
        <p:blipFill>
          <a:blip r:embed="rId2"/>
          <a:stretch>
            <a:fillRect/>
          </a:stretch>
        </p:blipFill>
        <p:spPr>
          <a:xfrm>
            <a:off x="6660009" y="2338151"/>
            <a:ext cx="4972744" cy="3381847"/>
          </a:xfrm>
          <a:prstGeom prst="rect">
            <a:avLst/>
          </a:prstGeom>
        </p:spPr>
      </p:pic>
    </p:spTree>
    <p:extLst>
      <p:ext uri="{BB962C8B-B14F-4D97-AF65-F5344CB8AC3E}">
        <p14:creationId xmlns:p14="http://schemas.microsoft.com/office/powerpoint/2010/main" val="2469476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690C9-9D07-CE5A-653D-71558CE5F46B}"/>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BA1C716-A0A3-D1BA-D846-031862BCBC02}"/>
              </a:ext>
            </a:extLst>
          </p:cNvPr>
          <p:cNvSpPr txBox="1">
            <a:spLocks/>
          </p:cNvSpPr>
          <p:nvPr/>
        </p:nvSpPr>
        <p:spPr>
          <a:xfrm>
            <a:off x="565549" y="642700"/>
            <a:ext cx="11807450" cy="643175"/>
          </a:xfrm>
          <a:prstGeom prst="rect">
            <a:avLst/>
          </a:prstGeom>
          <a:noFill/>
        </p:spPr>
        <p:txBody>
          <a:bodyPr vert="horz" lIns="0" tIns="0" rIns="0" bIns="0" rtlCol="0" anchor="t"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Posterama" panose="020B0504020200020000" pitchFamily="34" charset="0"/>
              </a:defRPr>
            </a:lvl1pPr>
          </a:lstStyle>
          <a:p>
            <a:r>
              <a:rPr lang="en-IN" sz="2400" dirty="0">
                <a:highlight>
                  <a:srgbClr val="C7DBE1"/>
                </a:highlight>
              </a:rPr>
              <a:t>Performance Trade-offs &amp; Considerations</a:t>
            </a:r>
            <a:endParaRPr lang="en-US" sz="4000" dirty="0">
              <a:highlight>
                <a:srgbClr val="C7DBE1"/>
              </a:highlight>
              <a:cs typeface="Posterama"/>
            </a:endParaRPr>
          </a:p>
        </p:txBody>
      </p:sp>
      <p:sp>
        <p:nvSpPr>
          <p:cNvPr id="2" name="TextBox 1">
            <a:extLst>
              <a:ext uri="{FF2B5EF4-FFF2-40B4-BE49-F238E27FC236}">
                <a16:creationId xmlns:a16="http://schemas.microsoft.com/office/drawing/2014/main" id="{31618347-1DBE-2984-F323-9149E79DB965}"/>
              </a:ext>
            </a:extLst>
          </p:cNvPr>
          <p:cNvSpPr txBox="1"/>
          <p:nvPr/>
        </p:nvSpPr>
        <p:spPr>
          <a:xfrm>
            <a:off x="565549" y="1364456"/>
            <a:ext cx="9542857" cy="1754326"/>
          </a:xfrm>
          <a:prstGeom prst="rect">
            <a:avLst/>
          </a:prstGeom>
          <a:noFill/>
        </p:spPr>
        <p:txBody>
          <a:bodyPr wrap="square" rtlCol="0">
            <a:spAutoFit/>
          </a:bodyPr>
          <a:lstStyle/>
          <a:p>
            <a:pPr>
              <a:buNone/>
            </a:pPr>
            <a:r>
              <a:rPr lang="en-IN" b="1" dirty="0"/>
              <a:t>🔹 Why Transition to Coral Dev Board?</a:t>
            </a:r>
          </a:p>
          <a:p>
            <a:r>
              <a:rPr lang="en-IN" b="1" dirty="0"/>
              <a:t>Edge TPU Acceleration</a:t>
            </a:r>
            <a:r>
              <a:rPr lang="en-IN" dirty="0"/>
              <a:t> – Runs ML models at up to 4 TOPS with low power consumption.</a:t>
            </a:r>
            <a:br>
              <a:rPr lang="en-IN" dirty="0"/>
            </a:br>
            <a:r>
              <a:rPr lang="en-IN" dirty="0"/>
              <a:t>✅ </a:t>
            </a:r>
            <a:r>
              <a:rPr lang="en-IN" b="1" dirty="0"/>
              <a:t>Real-Time Processing</a:t>
            </a:r>
            <a:r>
              <a:rPr lang="en-IN" dirty="0"/>
              <a:t> – Reduces latency by running inference locally instead of the cloud.</a:t>
            </a:r>
            <a:br>
              <a:rPr lang="en-IN" dirty="0"/>
            </a:br>
            <a:r>
              <a:rPr lang="en-IN" dirty="0"/>
              <a:t>✅ </a:t>
            </a:r>
            <a:r>
              <a:rPr lang="en-IN" b="1" dirty="0"/>
              <a:t>Privacy &amp; Security</a:t>
            </a:r>
            <a:r>
              <a:rPr lang="en-IN" dirty="0"/>
              <a:t> – On-device computation minimizes data transmission risks.</a:t>
            </a:r>
            <a:br>
              <a:rPr lang="en-IN" dirty="0"/>
            </a:br>
            <a:r>
              <a:rPr lang="en-IN" dirty="0"/>
              <a:t>✅ </a:t>
            </a:r>
            <a:r>
              <a:rPr lang="en-IN" b="1" dirty="0"/>
              <a:t>Developer-Friendly</a:t>
            </a:r>
            <a:r>
              <a:rPr lang="en-IN" dirty="0"/>
              <a:t> – Supports TensorFlow Lite, GPIO, USB, and other standard interfaces.</a:t>
            </a:r>
            <a:br>
              <a:rPr lang="en-IN" dirty="0"/>
            </a:br>
            <a:r>
              <a:rPr lang="en-IN" dirty="0"/>
              <a:t>✅ </a:t>
            </a:r>
            <a:r>
              <a:rPr lang="en-IN" b="1" dirty="0"/>
              <a:t>Versatile Applications</a:t>
            </a:r>
            <a:r>
              <a:rPr lang="en-IN" dirty="0"/>
              <a:t> – Ideal for computer vision, speech recognition, and real-time AI tasks.</a:t>
            </a:r>
          </a:p>
        </p:txBody>
      </p:sp>
      <p:graphicFrame>
        <p:nvGraphicFramePr>
          <p:cNvPr id="3" name="Table 2">
            <a:extLst>
              <a:ext uri="{FF2B5EF4-FFF2-40B4-BE49-F238E27FC236}">
                <a16:creationId xmlns:a16="http://schemas.microsoft.com/office/drawing/2014/main" id="{4A5B345C-D3F7-8D38-A44B-E5C1D7B5070A}"/>
              </a:ext>
            </a:extLst>
          </p:cNvPr>
          <p:cNvGraphicFramePr>
            <a:graphicFrameLocks noGrp="1"/>
          </p:cNvGraphicFramePr>
          <p:nvPr>
            <p:extLst>
              <p:ext uri="{D42A27DB-BD31-4B8C-83A1-F6EECF244321}">
                <p14:modId xmlns:p14="http://schemas.microsoft.com/office/powerpoint/2010/main" val="1754284190"/>
              </p:ext>
            </p:extLst>
          </p:nvPr>
        </p:nvGraphicFramePr>
        <p:xfrm>
          <a:off x="753268" y="3536156"/>
          <a:ext cx="10233820" cy="3133196"/>
        </p:xfrm>
        <a:graphic>
          <a:graphicData uri="http://schemas.openxmlformats.org/drawingml/2006/table">
            <a:tbl>
              <a:tblPr firstRow="1" bandRow="1">
                <a:tableStyleId>{BC89EF96-8CEA-46FF-86C4-4CE0E7609802}</a:tableStyleId>
              </a:tblPr>
              <a:tblGrid>
                <a:gridCol w="5116910">
                  <a:extLst>
                    <a:ext uri="{9D8B030D-6E8A-4147-A177-3AD203B41FA5}">
                      <a16:colId xmlns:a16="http://schemas.microsoft.com/office/drawing/2014/main" val="2672347777"/>
                    </a:ext>
                  </a:extLst>
                </a:gridCol>
                <a:gridCol w="5116910">
                  <a:extLst>
                    <a:ext uri="{9D8B030D-6E8A-4147-A177-3AD203B41FA5}">
                      <a16:colId xmlns:a16="http://schemas.microsoft.com/office/drawing/2014/main" val="2283797042"/>
                    </a:ext>
                  </a:extLst>
                </a:gridCol>
              </a:tblGrid>
              <a:tr h="572876">
                <a:tc>
                  <a:txBody>
                    <a:bodyPr/>
                    <a:lstStyle/>
                    <a:p>
                      <a:pPr algn="ctr"/>
                      <a:r>
                        <a:rPr lang="en-IN" sz="2800" b="1" dirty="0"/>
                        <a:t>PROS</a:t>
                      </a:r>
                    </a:p>
                  </a:txBody>
                  <a:tcPr/>
                </a:tc>
                <a:tc>
                  <a:txBody>
                    <a:bodyPr/>
                    <a:lstStyle/>
                    <a:p>
                      <a:pPr algn="ctr"/>
                      <a:r>
                        <a:rPr lang="en-IN" sz="2800" dirty="0"/>
                        <a:t>CONS</a:t>
                      </a:r>
                    </a:p>
                  </a:txBody>
                  <a:tcPr/>
                </a:tc>
                <a:extLst>
                  <a:ext uri="{0D108BD9-81ED-4DB2-BD59-A6C34878D82A}">
                    <a16:rowId xmlns:a16="http://schemas.microsoft.com/office/drawing/2014/main" val="97516023"/>
                  </a:ext>
                </a:extLst>
              </a:tr>
              <a:tr h="553297">
                <a:tc>
                  <a:txBody>
                    <a:bodyPr/>
                    <a:lstStyle/>
                    <a:p>
                      <a:r>
                        <a:rPr lang="en-US" b="1" dirty="0"/>
                        <a:t>High-Speed AI Processing</a:t>
                      </a:r>
                      <a:r>
                        <a:rPr lang="en-US" dirty="0"/>
                        <a:t> – Edge TPU enables rapid ML inference.</a:t>
                      </a:r>
                      <a:endParaRPr lang="en-IN" dirty="0"/>
                    </a:p>
                  </a:txBody>
                  <a:tcPr/>
                </a:tc>
                <a:tc>
                  <a:txBody>
                    <a:bodyPr/>
                    <a:lstStyle/>
                    <a:p>
                      <a:r>
                        <a:rPr lang="en-US" b="1" dirty="0"/>
                        <a:t>Limited RAM (1GB LPDDR4)</a:t>
                      </a:r>
                      <a:r>
                        <a:rPr lang="en-US" dirty="0"/>
                        <a:t> – May restrict large ML models.</a:t>
                      </a:r>
                      <a:endParaRPr lang="en-IN" dirty="0"/>
                    </a:p>
                  </a:txBody>
                  <a:tcPr/>
                </a:tc>
                <a:extLst>
                  <a:ext uri="{0D108BD9-81ED-4DB2-BD59-A6C34878D82A}">
                    <a16:rowId xmlns:a16="http://schemas.microsoft.com/office/drawing/2014/main" val="2607102240"/>
                  </a:ext>
                </a:extLst>
              </a:tr>
              <a:tr h="553297">
                <a:tc>
                  <a:txBody>
                    <a:bodyPr/>
                    <a:lstStyle/>
                    <a:p>
                      <a:r>
                        <a:rPr lang="en-US" b="1" dirty="0"/>
                        <a:t>Low Power Consumption</a:t>
                      </a:r>
                      <a:r>
                        <a:rPr lang="en-US" dirty="0"/>
                        <a:t> – Suitable for embedded and IoT applications.</a:t>
                      </a:r>
                      <a:endParaRPr lang="en-IN" dirty="0"/>
                    </a:p>
                  </a:txBody>
                  <a:tcPr/>
                </a:tc>
                <a:tc>
                  <a:txBody>
                    <a:bodyPr/>
                    <a:lstStyle/>
                    <a:p>
                      <a:r>
                        <a:rPr lang="en-US" b="1" dirty="0"/>
                        <a:t>Compatibility Issues</a:t>
                      </a:r>
                      <a:r>
                        <a:rPr lang="en-US" dirty="0"/>
                        <a:t> – Requires TensorFlow Lite models optimized for Edge TPU.</a:t>
                      </a:r>
                      <a:endParaRPr lang="en-IN" dirty="0"/>
                    </a:p>
                  </a:txBody>
                  <a:tcPr/>
                </a:tc>
                <a:extLst>
                  <a:ext uri="{0D108BD9-81ED-4DB2-BD59-A6C34878D82A}">
                    <a16:rowId xmlns:a16="http://schemas.microsoft.com/office/drawing/2014/main" val="4014085229"/>
                  </a:ext>
                </a:extLst>
              </a:tr>
              <a:tr h="553297">
                <a:tc>
                  <a:txBody>
                    <a:bodyPr/>
                    <a:lstStyle/>
                    <a:p>
                      <a:r>
                        <a:rPr lang="en-US" b="1" dirty="0"/>
                        <a:t>No Cloud Dependency</a:t>
                      </a:r>
                      <a:r>
                        <a:rPr lang="en-US" dirty="0"/>
                        <a:t> – Works offline, ensuring low latency.</a:t>
                      </a:r>
                      <a:endParaRPr lang="en-IN" dirty="0"/>
                    </a:p>
                  </a:txBody>
                  <a:tcPr/>
                </a:tc>
                <a:tc>
                  <a:txBody>
                    <a:bodyPr/>
                    <a:lstStyle/>
                    <a:p>
                      <a:r>
                        <a:rPr lang="en-US" b="1" dirty="0"/>
                        <a:t>Higher Initial Cost</a:t>
                      </a:r>
                      <a:r>
                        <a:rPr lang="en-US" dirty="0"/>
                        <a:t> – More expensive than traditional microcontrollers.</a:t>
                      </a:r>
                      <a:endParaRPr lang="en-IN" dirty="0"/>
                    </a:p>
                  </a:txBody>
                  <a:tcPr/>
                </a:tc>
                <a:extLst>
                  <a:ext uri="{0D108BD9-81ED-4DB2-BD59-A6C34878D82A}">
                    <a16:rowId xmlns:a16="http://schemas.microsoft.com/office/drawing/2014/main" val="983666776"/>
                  </a:ext>
                </a:extLst>
              </a:tr>
              <a:tr h="553297">
                <a:tc>
                  <a:txBody>
                    <a:bodyPr/>
                    <a:lstStyle/>
                    <a:p>
                      <a:r>
                        <a:rPr lang="en-US" b="1" dirty="0"/>
                        <a:t>Multiple Connectivity Options</a:t>
                      </a:r>
                      <a:r>
                        <a:rPr lang="en-US" dirty="0"/>
                        <a:t> – </a:t>
                      </a:r>
                      <a:r>
                        <a:rPr lang="en-US" dirty="0" err="1"/>
                        <a:t>WiFi</a:t>
                      </a:r>
                      <a:r>
                        <a:rPr lang="en-US" dirty="0"/>
                        <a:t>, Bluetooth, USB, and GPIO support.</a:t>
                      </a:r>
                      <a:endParaRPr lang="en-IN" dirty="0"/>
                    </a:p>
                  </a:txBody>
                  <a:tcPr/>
                </a:tc>
                <a:tc>
                  <a:txBody>
                    <a:bodyPr/>
                    <a:lstStyle/>
                    <a:p>
                      <a:r>
                        <a:rPr lang="en-US" b="1" dirty="0"/>
                        <a:t>Restricted Hardware Expandability</a:t>
                      </a:r>
                      <a:r>
                        <a:rPr lang="en-US" dirty="0"/>
                        <a:t> – Not as modular as general-purpose SBCs like Raspberry Pi.</a:t>
                      </a:r>
                      <a:endParaRPr lang="en-IN" dirty="0"/>
                    </a:p>
                  </a:txBody>
                  <a:tcPr/>
                </a:tc>
                <a:extLst>
                  <a:ext uri="{0D108BD9-81ED-4DB2-BD59-A6C34878D82A}">
                    <a16:rowId xmlns:a16="http://schemas.microsoft.com/office/drawing/2014/main" val="1958098487"/>
                  </a:ext>
                </a:extLst>
              </a:tr>
            </a:tbl>
          </a:graphicData>
        </a:graphic>
      </p:graphicFrame>
    </p:spTree>
    <p:extLst>
      <p:ext uri="{BB962C8B-B14F-4D97-AF65-F5344CB8AC3E}">
        <p14:creationId xmlns:p14="http://schemas.microsoft.com/office/powerpoint/2010/main" val="1544956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85BA8-5194-38A3-CBE2-D3318DC445C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4D9E7E9-EC8D-9A7F-3CB5-BA055A935231}"/>
              </a:ext>
            </a:extLst>
          </p:cNvPr>
          <p:cNvSpPr txBox="1"/>
          <p:nvPr/>
        </p:nvSpPr>
        <p:spPr>
          <a:xfrm>
            <a:off x="855820" y="1641489"/>
            <a:ext cx="6082190" cy="4678204"/>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b="1" dirty="0"/>
              <a:t>Edge TPU Acceleration</a:t>
            </a:r>
            <a:r>
              <a:rPr lang="en-US" sz="2000" dirty="0"/>
              <a:t>: The on-board Edge TPU can perform up to 4 trillion operations per second (TOPS) while maintaining low power consumption.</a:t>
            </a:r>
          </a:p>
          <a:p>
            <a:pPr marL="342900" indent="-342900" algn="just">
              <a:buFont typeface="Wingdings" panose="05000000000000000000" pitchFamily="2" charset="2"/>
              <a:buChar char="q"/>
            </a:pPr>
            <a:r>
              <a:rPr lang="en-US" sz="2000" b="1" dirty="0"/>
              <a:t>ML Inference on the Edge</a:t>
            </a:r>
            <a:r>
              <a:rPr lang="en-US" sz="2000" dirty="0"/>
              <a:t>: By running ML workloads locally, the Coral Dev Board reduces latency, lowers reliance on cloud resources, and ensures better data privacy.</a:t>
            </a:r>
          </a:p>
          <a:p>
            <a:pPr marL="342900" indent="-342900" algn="just">
              <a:buFont typeface="Wingdings" panose="05000000000000000000" pitchFamily="2" charset="2"/>
              <a:buChar char="q"/>
            </a:pPr>
            <a:r>
              <a:rPr lang="en-US" sz="2000" b="1" dirty="0"/>
              <a:t>Developer-Friendly Design</a:t>
            </a:r>
            <a:r>
              <a:rPr lang="en-US" sz="2000" dirty="0"/>
              <a:t>: It includes standard interfaces (GPIO, USB, Ethernet, etc.) and is compatible with the TensorFlow Lite framework, making it straightforward for prototyping and deploying embedded ML applications.</a:t>
            </a:r>
          </a:p>
          <a:p>
            <a:pPr marL="342900" indent="-342900" algn="just">
              <a:buFont typeface="Wingdings" panose="05000000000000000000" pitchFamily="2" charset="2"/>
              <a:buChar char="q"/>
            </a:pPr>
            <a:r>
              <a:rPr lang="en-US" sz="2000" b="1" dirty="0"/>
              <a:t>Versatile Use Cases</a:t>
            </a:r>
            <a:r>
              <a:rPr lang="en-US" sz="2000" dirty="0"/>
              <a:t>: Suitable for computer vision, speech recognition, and various sensor-based applications—especially where real-time or near real-time inference is essential.</a:t>
            </a:r>
            <a:endParaRPr lang="en-IN" sz="2000" dirty="0"/>
          </a:p>
          <a:p>
            <a:pPr algn="just"/>
            <a:endParaRPr lang="en-IN" dirty="0"/>
          </a:p>
        </p:txBody>
      </p:sp>
      <p:pic>
        <p:nvPicPr>
          <p:cNvPr id="4" name="Picture 3">
            <a:extLst>
              <a:ext uri="{FF2B5EF4-FFF2-40B4-BE49-F238E27FC236}">
                <a16:creationId xmlns:a16="http://schemas.microsoft.com/office/drawing/2014/main" id="{537BD4F4-6A8F-C0D8-0CE9-DAD6C2EB7217}"/>
              </a:ext>
            </a:extLst>
          </p:cNvPr>
          <p:cNvPicPr>
            <a:picLocks noChangeAspect="1"/>
          </p:cNvPicPr>
          <p:nvPr/>
        </p:nvPicPr>
        <p:blipFill>
          <a:blip r:embed="rId2"/>
          <a:stretch>
            <a:fillRect/>
          </a:stretch>
        </p:blipFill>
        <p:spPr>
          <a:xfrm>
            <a:off x="7918845" y="1482830"/>
            <a:ext cx="3507581" cy="2497761"/>
          </a:xfrm>
          <a:prstGeom prst="rect">
            <a:avLst/>
          </a:prstGeom>
        </p:spPr>
      </p:pic>
      <p:pic>
        <p:nvPicPr>
          <p:cNvPr id="7" name="Picture 6">
            <a:extLst>
              <a:ext uri="{FF2B5EF4-FFF2-40B4-BE49-F238E27FC236}">
                <a16:creationId xmlns:a16="http://schemas.microsoft.com/office/drawing/2014/main" id="{B3740EA6-5440-EB1F-198A-01A8A253672C}"/>
              </a:ext>
            </a:extLst>
          </p:cNvPr>
          <p:cNvPicPr>
            <a:picLocks noChangeAspect="1"/>
          </p:cNvPicPr>
          <p:nvPr/>
        </p:nvPicPr>
        <p:blipFill>
          <a:blip r:embed="rId3"/>
          <a:stretch>
            <a:fillRect/>
          </a:stretch>
        </p:blipFill>
        <p:spPr>
          <a:xfrm>
            <a:off x="7918845" y="3980591"/>
            <a:ext cx="3614025" cy="2497761"/>
          </a:xfrm>
          <a:prstGeom prst="rect">
            <a:avLst/>
          </a:prstGeom>
        </p:spPr>
      </p:pic>
      <p:sp>
        <p:nvSpPr>
          <p:cNvPr id="6" name="Title 1">
            <a:extLst>
              <a:ext uri="{FF2B5EF4-FFF2-40B4-BE49-F238E27FC236}">
                <a16:creationId xmlns:a16="http://schemas.microsoft.com/office/drawing/2014/main" id="{8D30D0BC-C44A-EDE5-053E-9F8BD601E51B}"/>
              </a:ext>
            </a:extLst>
          </p:cNvPr>
          <p:cNvSpPr txBox="1">
            <a:spLocks/>
          </p:cNvSpPr>
          <p:nvPr/>
        </p:nvSpPr>
        <p:spPr>
          <a:xfrm>
            <a:off x="765574" y="449819"/>
            <a:ext cx="11807450" cy="1033011"/>
          </a:xfrm>
          <a:prstGeom prst="rect">
            <a:avLst/>
          </a:prstGeom>
          <a:noFill/>
        </p:spPr>
        <p:txBody>
          <a:bodyPr vert="horz" lIns="0" tIns="0" rIns="0" bIns="0" rtlCol="0" anchor="t"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Posterama" panose="020B0504020200020000" pitchFamily="34" charset="0"/>
              </a:defRPr>
            </a:lvl1pPr>
          </a:lstStyle>
          <a:p>
            <a:r>
              <a:rPr lang="en-US" sz="4000" dirty="0">
                <a:highlight>
                  <a:srgbClr val="C7DBE1"/>
                </a:highlight>
                <a:cs typeface="Posterama"/>
              </a:rPr>
              <a:t>WHY coral TPU ?</a:t>
            </a:r>
          </a:p>
        </p:txBody>
      </p:sp>
    </p:spTree>
    <p:extLst>
      <p:ext uri="{BB962C8B-B14F-4D97-AF65-F5344CB8AC3E}">
        <p14:creationId xmlns:p14="http://schemas.microsoft.com/office/powerpoint/2010/main" val="2408110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25" descr="Bacteria cultured in a petri dish for a laboratory or a scientific investigation">
            <a:extLst>
              <a:ext uri="{FF2B5EF4-FFF2-40B4-BE49-F238E27FC236}">
                <a16:creationId xmlns:a16="http://schemas.microsoft.com/office/drawing/2014/main" id="{F46DA087-2662-0725-53F9-CF835D1DC8F1}"/>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4" r="74"/>
          <a:stretch/>
        </p:blipFill>
        <p:spPr>
          <a:xfrm>
            <a:off x="3409846" y="481798"/>
            <a:ext cx="5868736" cy="5882104"/>
          </a:xfrm>
        </p:spPr>
      </p:pic>
      <p:sp>
        <p:nvSpPr>
          <p:cNvPr id="10" name="Title 1">
            <a:extLst>
              <a:ext uri="{FF2B5EF4-FFF2-40B4-BE49-F238E27FC236}">
                <a16:creationId xmlns:a16="http://schemas.microsoft.com/office/drawing/2014/main" id="{793E39FA-84F2-3624-49D6-32B9E0363C56}"/>
              </a:ext>
            </a:extLst>
          </p:cNvPr>
          <p:cNvSpPr>
            <a:spLocks noGrp="1"/>
          </p:cNvSpPr>
          <p:nvPr/>
        </p:nvSpPr>
        <p:spPr>
          <a:xfrm>
            <a:off x="1092200" y="2260493"/>
            <a:ext cx="10515600" cy="2322576"/>
          </a:xfrm>
          <a:prstGeom prst="rect">
            <a:avLst/>
          </a:prstGeom>
          <a:noFill/>
        </p:spPr>
        <p:txBody>
          <a:bodyPr vert="horz" wrap="square" lIns="0" tIns="0" rIns="0" bIns="0" rtlCol="0" anchor="ctr" anchorCtr="0">
            <a:noAutofit/>
          </a:bodyPr>
          <a:lstStyle>
            <a:lvl1pPr algn="ctr" defTabSz="914400" rtl="0" eaLnBrk="1" latinLnBrk="0" hangingPunct="1">
              <a:lnSpc>
                <a:spcPct val="90000"/>
              </a:lnSpc>
              <a:spcBef>
                <a:spcPct val="0"/>
              </a:spcBef>
              <a:buNone/>
              <a:defRPr sz="5400" kern="1200" cap="all" spc="300" baseline="0">
                <a:solidFill>
                  <a:schemeClr val="tx1"/>
                </a:solidFill>
                <a:latin typeface="+mj-lt"/>
                <a:ea typeface="+mj-ea"/>
                <a:cs typeface="Posterama" panose="020B0504020200020000" pitchFamily="34" charset="0"/>
              </a:defRPr>
            </a:lvl1pPr>
          </a:lstStyle>
          <a:p>
            <a:r>
              <a:rPr lang="en-US" sz="7200" b="1" dirty="0">
                <a:cs typeface="Posterama"/>
              </a:rPr>
              <a:t>Thank you</a:t>
            </a:r>
          </a:p>
        </p:txBody>
      </p:sp>
    </p:spTree>
    <p:extLst>
      <p:ext uri="{BB962C8B-B14F-4D97-AF65-F5344CB8AC3E}">
        <p14:creationId xmlns:p14="http://schemas.microsoft.com/office/powerpoint/2010/main" val="48752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743527" y="543098"/>
            <a:ext cx="7353070" cy="1165628"/>
          </a:xfrm>
        </p:spPr>
        <p:txBody>
          <a:bodyPr/>
          <a:lstStyle/>
          <a:p>
            <a:pPr algn="ctr"/>
            <a:r>
              <a:rPr lang="en-US" sz="3600">
                <a:highlight>
                  <a:srgbClr val="C6DAE0"/>
                </a:highlight>
                <a:cs typeface="Posterama"/>
              </a:rPr>
              <a:t>INTRODUCTION TO DNP3 IN SCADA</a:t>
            </a:r>
          </a:p>
        </p:txBody>
      </p:sp>
      <p:sp>
        <p:nvSpPr>
          <p:cNvPr id="6" name="TextBox 5">
            <a:extLst>
              <a:ext uri="{FF2B5EF4-FFF2-40B4-BE49-F238E27FC236}">
                <a16:creationId xmlns:a16="http://schemas.microsoft.com/office/drawing/2014/main" id="{5767E252-75B1-2BF3-06EE-0D62F1B91146}"/>
              </a:ext>
            </a:extLst>
          </p:cNvPr>
          <p:cNvSpPr txBox="1"/>
          <p:nvPr/>
        </p:nvSpPr>
        <p:spPr>
          <a:xfrm>
            <a:off x="657557" y="1708726"/>
            <a:ext cx="7346356" cy="4893647"/>
          </a:xfrm>
          <a:prstGeom prst="rect">
            <a:avLst/>
          </a:prstGeom>
          <a:noFill/>
        </p:spPr>
        <p:txBody>
          <a:bodyPr wrap="square" lIns="91440" tIns="45720" rIns="91440" bIns="45720" rtlCol="0" anchor="t">
            <a:spAutoFit/>
          </a:bodyPr>
          <a:lstStyle/>
          <a:p>
            <a:pPr marL="342900" indent="-342900" algn="just">
              <a:buFont typeface="Arial"/>
              <a:buChar char="•"/>
            </a:pPr>
            <a:r>
              <a:rPr lang="en-IN" sz="2400" dirty="0">
                <a:ea typeface="+mn-lt"/>
                <a:cs typeface="+mn-lt"/>
              </a:rPr>
              <a:t>The </a:t>
            </a:r>
            <a:r>
              <a:rPr lang="en-IN" sz="2400" b="1" dirty="0">
                <a:ea typeface="+mn-lt"/>
                <a:cs typeface="+mn-lt"/>
              </a:rPr>
              <a:t>DNP3,</a:t>
            </a:r>
            <a:r>
              <a:rPr lang="en-IN" sz="2400" dirty="0">
                <a:ea typeface="+mn-lt"/>
                <a:cs typeface="+mn-lt"/>
              </a:rPr>
              <a:t> a widely adopted </a:t>
            </a:r>
            <a:r>
              <a:rPr lang="en-IN" sz="2400" b="1" dirty="0">
                <a:ea typeface="+mn-lt"/>
                <a:cs typeface="+mn-lt"/>
              </a:rPr>
              <a:t>communication protocol in SCADA</a:t>
            </a:r>
            <a:r>
              <a:rPr lang="en-IN" sz="2400" dirty="0">
                <a:ea typeface="+mn-lt"/>
                <a:cs typeface="+mn-lt"/>
              </a:rPr>
              <a:t> systems, facilitates real-time monitoring and control across critical infrastructure, like power grids, water systems, and energy management systems. </a:t>
            </a:r>
          </a:p>
          <a:p>
            <a:pPr marL="342900" indent="-342900" algn="just">
              <a:buFont typeface="Arial"/>
              <a:buChar char="•"/>
            </a:pPr>
            <a:endParaRPr lang="en-IN" sz="2400" dirty="0">
              <a:ea typeface="+mn-lt"/>
              <a:cs typeface="+mn-lt"/>
            </a:endParaRPr>
          </a:p>
          <a:p>
            <a:pPr marL="342900" indent="-342900" algn="just">
              <a:buFont typeface="Arial"/>
              <a:buChar char="•"/>
            </a:pPr>
            <a:r>
              <a:rPr lang="en-IN" sz="2400" dirty="0">
                <a:ea typeface="+mn-lt"/>
                <a:cs typeface="+mn-lt"/>
              </a:rPr>
              <a:t>However, its inherent vulnerabilities to cyber threats, including unauthorized access and data manipulation, necessitates advanced security mechanisms. </a:t>
            </a:r>
          </a:p>
          <a:p>
            <a:pPr marL="342900" indent="-342900" algn="just">
              <a:buFont typeface="Arial"/>
              <a:buChar char="•"/>
            </a:pPr>
            <a:endParaRPr lang="en-IN" sz="2400" dirty="0">
              <a:ea typeface="+mn-lt"/>
              <a:cs typeface="+mn-lt"/>
            </a:endParaRPr>
          </a:p>
          <a:p>
            <a:pPr marL="342900" indent="-342900" algn="just">
              <a:buFont typeface="Arial"/>
              <a:buChar char="•"/>
            </a:pPr>
            <a:r>
              <a:rPr lang="en-IN" sz="2400" dirty="0">
                <a:ea typeface="+mn-lt"/>
                <a:cs typeface="+mn-lt"/>
              </a:rPr>
              <a:t>This research aims to introduce an integrated approach combining Anomaly Detection for attack identification, with the Coral Dev Board to reduce latency, using DNP3 data flow in SCADA systems of smart grids.</a:t>
            </a:r>
            <a:endParaRPr lang="en-IN" sz="2400" dirty="0"/>
          </a:p>
        </p:txBody>
      </p:sp>
      <p:pic>
        <p:nvPicPr>
          <p:cNvPr id="3" name="Picture 2" descr="A diagram of a network&#10;&#10;AI-generated content may be incorrect.">
            <a:extLst>
              <a:ext uri="{FF2B5EF4-FFF2-40B4-BE49-F238E27FC236}">
                <a16:creationId xmlns:a16="http://schemas.microsoft.com/office/drawing/2014/main" id="{6F1280BF-D714-8F2F-7D76-7E3407E51291}"/>
              </a:ext>
            </a:extLst>
          </p:cNvPr>
          <p:cNvPicPr>
            <a:picLocks noChangeAspect="1"/>
          </p:cNvPicPr>
          <p:nvPr/>
        </p:nvPicPr>
        <p:blipFill>
          <a:blip r:embed="rId3"/>
          <a:srcRect t="3719" r="19667" b="-207"/>
          <a:stretch/>
        </p:blipFill>
        <p:spPr>
          <a:xfrm>
            <a:off x="8368578" y="2166"/>
            <a:ext cx="3820668" cy="6853343"/>
          </a:xfrm>
          <a:prstGeom prst="rect">
            <a:avLst/>
          </a:prstGeom>
        </p:spPr>
      </p:pic>
    </p:spTree>
    <p:extLst>
      <p:ext uri="{BB962C8B-B14F-4D97-AF65-F5344CB8AC3E}">
        <p14:creationId xmlns:p14="http://schemas.microsoft.com/office/powerpoint/2010/main" val="2261461594"/>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B5E4C-1E98-ACCF-627A-AAC54FD9A1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CCE76-8EB8-A0EF-F58A-E6EAE41550DF}"/>
              </a:ext>
            </a:extLst>
          </p:cNvPr>
          <p:cNvSpPr>
            <a:spLocks noGrp="1"/>
          </p:cNvSpPr>
          <p:nvPr>
            <p:ph type="title"/>
          </p:nvPr>
        </p:nvSpPr>
        <p:spPr>
          <a:xfrm>
            <a:off x="855397" y="740164"/>
            <a:ext cx="5850368" cy="817611"/>
          </a:xfrm>
        </p:spPr>
        <p:txBody>
          <a:bodyPr/>
          <a:lstStyle/>
          <a:p>
            <a:r>
              <a:rPr lang="en-US" sz="3600">
                <a:highlight>
                  <a:srgbClr val="C7DBE1"/>
                </a:highlight>
                <a:cs typeface="Posterama"/>
              </a:rPr>
              <a:t> dataset overview</a:t>
            </a:r>
          </a:p>
        </p:txBody>
      </p:sp>
      <p:sp>
        <p:nvSpPr>
          <p:cNvPr id="5" name="TextBox 9">
            <a:extLst>
              <a:ext uri="{FF2B5EF4-FFF2-40B4-BE49-F238E27FC236}">
                <a16:creationId xmlns:a16="http://schemas.microsoft.com/office/drawing/2014/main" id="{77876FAC-B63D-1226-0149-EE3727977A02}"/>
              </a:ext>
            </a:extLst>
          </p:cNvPr>
          <p:cNvSpPr txBox="1"/>
          <p:nvPr/>
        </p:nvSpPr>
        <p:spPr>
          <a:xfrm>
            <a:off x="856973" y="1718486"/>
            <a:ext cx="7408718" cy="4154984"/>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endParaRPr lang="en-US" sz="2400" b="1" dirty="0"/>
          </a:p>
          <a:p>
            <a:pPr marL="285750" indent="-285750" algn="just">
              <a:buFont typeface="Arial"/>
              <a:buChar char="•"/>
            </a:pPr>
            <a:r>
              <a:rPr lang="en-US" sz="2400" dirty="0">
                <a:ea typeface="+mn-lt"/>
                <a:cs typeface="+mn-lt"/>
              </a:rPr>
              <a:t>The DNP3 Parser dataset encompasses over 6,000 data flows, divided into </a:t>
            </a:r>
            <a:r>
              <a:rPr lang="en-US" sz="2400" b="1" dirty="0">
                <a:ea typeface="+mn-lt"/>
                <a:cs typeface="+mn-lt"/>
              </a:rPr>
              <a:t>4,194 for training </a:t>
            </a:r>
            <a:r>
              <a:rPr lang="en-US" sz="2400" dirty="0">
                <a:ea typeface="+mn-lt"/>
                <a:cs typeface="+mn-lt"/>
              </a:rPr>
              <a:t>and </a:t>
            </a:r>
            <a:r>
              <a:rPr lang="en-US" sz="2400" b="1" dirty="0">
                <a:ea typeface="+mn-lt"/>
                <a:cs typeface="+mn-lt"/>
              </a:rPr>
              <a:t>1,800 for testing,</a:t>
            </a:r>
            <a:r>
              <a:rPr lang="en-US" sz="2400" dirty="0">
                <a:ea typeface="+mn-lt"/>
                <a:cs typeface="+mn-lt"/>
              </a:rPr>
              <a:t> and features </a:t>
            </a:r>
            <a:r>
              <a:rPr lang="en-US" sz="2400" b="1" dirty="0">
                <a:ea typeface="+mn-lt"/>
                <a:cs typeface="+mn-lt"/>
              </a:rPr>
              <a:t>102 attributes </a:t>
            </a:r>
            <a:r>
              <a:rPr lang="en-US" sz="2400" dirty="0">
                <a:ea typeface="+mn-lt"/>
                <a:cs typeface="+mn-lt"/>
              </a:rPr>
              <a:t>capturing traffic </a:t>
            </a:r>
            <a:r>
              <a:rPr lang="en-US" sz="2400" b="1" dirty="0">
                <a:ea typeface="+mn-lt"/>
                <a:cs typeface="+mn-lt"/>
              </a:rPr>
              <a:t>metadata,</a:t>
            </a:r>
            <a:r>
              <a:rPr lang="en-US" sz="2400" dirty="0">
                <a:ea typeface="+mn-lt"/>
                <a:cs typeface="+mn-lt"/>
              </a:rPr>
              <a:t> timing information, packet characteristics, and protocol behaviors.</a:t>
            </a:r>
          </a:p>
          <a:p>
            <a:pPr marL="285750" indent="-285750" algn="just">
              <a:buFont typeface="Arial"/>
              <a:buChar char="•"/>
            </a:pPr>
            <a:endParaRPr lang="en-US" sz="2400" dirty="0">
              <a:ea typeface="+mn-lt"/>
              <a:cs typeface="+mn-lt"/>
            </a:endParaRPr>
          </a:p>
          <a:p>
            <a:pPr marL="285750" indent="-285750" algn="just">
              <a:buFont typeface="Arial"/>
              <a:buChar char="•"/>
            </a:pPr>
            <a:r>
              <a:rPr lang="en-US" sz="2400" dirty="0">
                <a:ea typeface="+mn-lt"/>
                <a:cs typeface="+mn-lt"/>
              </a:rPr>
              <a:t>The dataset consists of </a:t>
            </a:r>
            <a:r>
              <a:rPr lang="en-US" sz="2400" b="1" dirty="0">
                <a:ea typeface="+mn-lt"/>
                <a:cs typeface="+mn-lt"/>
              </a:rPr>
              <a:t>eight distinct attack types</a:t>
            </a:r>
            <a:r>
              <a:rPr lang="en-US" sz="2400" dirty="0">
                <a:ea typeface="+mn-lt"/>
                <a:cs typeface="+mn-lt"/>
              </a:rPr>
              <a:t> alongside a class representing </a:t>
            </a:r>
            <a:r>
              <a:rPr lang="en-US" sz="2400" b="1" dirty="0">
                <a:ea typeface="+mn-lt"/>
                <a:cs typeface="+mn-lt"/>
              </a:rPr>
              <a:t>normal, legitimate traffic</a:t>
            </a:r>
            <a:r>
              <a:rPr lang="en-US" sz="2400" dirty="0">
                <a:ea typeface="+mn-lt"/>
                <a:cs typeface="+mn-lt"/>
              </a:rPr>
              <a:t>. By simulating real-world challenges in intrusion detection, this balanced dataset highlights the pressing need to strengthen DNP3 against increasingly sophisticated and evolving cyber threats. </a:t>
            </a:r>
            <a:endParaRPr lang="en-US" sz="2400" dirty="0"/>
          </a:p>
        </p:txBody>
      </p:sp>
      <p:pic>
        <p:nvPicPr>
          <p:cNvPr id="3" name="Picture 2" descr="A screenshot of a phone&#10;&#10;AI-generated content may be incorrect.">
            <a:extLst>
              <a:ext uri="{FF2B5EF4-FFF2-40B4-BE49-F238E27FC236}">
                <a16:creationId xmlns:a16="http://schemas.microsoft.com/office/drawing/2014/main" id="{C8144A99-A806-4753-B16A-5B56FA6E5FD5}"/>
              </a:ext>
            </a:extLst>
          </p:cNvPr>
          <p:cNvPicPr>
            <a:picLocks noChangeAspect="1"/>
          </p:cNvPicPr>
          <p:nvPr/>
        </p:nvPicPr>
        <p:blipFill>
          <a:blip r:embed="rId2"/>
          <a:stretch>
            <a:fillRect/>
          </a:stretch>
        </p:blipFill>
        <p:spPr>
          <a:xfrm>
            <a:off x="8298922" y="739775"/>
            <a:ext cx="3288241" cy="5240866"/>
          </a:xfrm>
          <a:prstGeom prst="rect">
            <a:avLst/>
          </a:prstGeom>
        </p:spPr>
      </p:pic>
    </p:spTree>
    <p:extLst>
      <p:ext uri="{BB962C8B-B14F-4D97-AF65-F5344CB8AC3E}">
        <p14:creationId xmlns:p14="http://schemas.microsoft.com/office/powerpoint/2010/main" val="36707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691EC-787E-7485-975C-415A3D1940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A8BAC3-F5AE-54C2-DEBA-081072410999}"/>
              </a:ext>
            </a:extLst>
          </p:cNvPr>
          <p:cNvSpPr>
            <a:spLocks noGrp="1"/>
          </p:cNvSpPr>
          <p:nvPr>
            <p:ph type="title"/>
          </p:nvPr>
        </p:nvSpPr>
        <p:spPr>
          <a:xfrm>
            <a:off x="762194" y="730326"/>
            <a:ext cx="5480855" cy="509847"/>
          </a:xfrm>
          <a:noFill/>
        </p:spPr>
        <p:txBody>
          <a:bodyPr anchor="t" anchorCtr="0"/>
          <a:lstStyle/>
          <a:p>
            <a:r>
              <a:rPr lang="en-US" sz="3600">
                <a:highlight>
                  <a:srgbClr val="C7DBE1"/>
                </a:highlight>
                <a:cs typeface="Posterama"/>
              </a:rPr>
              <a:t>LITERATURE REVIEW</a:t>
            </a:r>
          </a:p>
        </p:txBody>
      </p:sp>
      <p:sp>
        <p:nvSpPr>
          <p:cNvPr id="3" name="TextBox 2">
            <a:extLst>
              <a:ext uri="{FF2B5EF4-FFF2-40B4-BE49-F238E27FC236}">
                <a16:creationId xmlns:a16="http://schemas.microsoft.com/office/drawing/2014/main" id="{3274A5AA-27CC-CCD9-7664-FBA0AEDB10DC}"/>
              </a:ext>
            </a:extLst>
          </p:cNvPr>
          <p:cNvSpPr txBox="1"/>
          <p:nvPr/>
        </p:nvSpPr>
        <p:spPr>
          <a:xfrm>
            <a:off x="563377" y="1603348"/>
            <a:ext cx="5335183" cy="50629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700" b="1" dirty="0">
                <a:highlight>
                  <a:srgbClr val="C7DBE1"/>
                </a:highlight>
              </a:rPr>
              <a:t>PAPER 1: </a:t>
            </a:r>
            <a:r>
              <a:rPr lang="en-GB" sz="1700" b="1" dirty="0">
                <a:highlight>
                  <a:srgbClr val="C7DBE1"/>
                </a:highlight>
                <a:ea typeface="+mn-lt"/>
                <a:cs typeface="+mn-lt"/>
              </a:rPr>
              <a:t>AE-LSTM Based Anomaly Detection System for Communication Over DNP 3.0</a:t>
            </a:r>
            <a:endParaRPr lang="en-US" sz="1700" b="1">
              <a:highlight>
                <a:srgbClr val="C7DBE1"/>
              </a:highlight>
              <a:ea typeface="+mn-lt"/>
              <a:cs typeface="+mn-lt"/>
            </a:endParaRPr>
          </a:p>
          <a:p>
            <a:pPr algn="just"/>
            <a:endParaRPr lang="en-GB" sz="1700" b="1" dirty="0"/>
          </a:p>
          <a:p>
            <a:pPr algn="just"/>
            <a:r>
              <a:rPr lang="en-GB" sz="1700" b="1" dirty="0"/>
              <a:t>ADVANTAGES:</a:t>
            </a:r>
          </a:p>
          <a:p>
            <a:pPr algn="just"/>
            <a:r>
              <a:rPr lang="en-GB" sz="1700" b="1" dirty="0">
                <a:ea typeface="+mn-lt"/>
                <a:cs typeface="+mn-lt"/>
              </a:rPr>
              <a:t>High Accuracy &amp; Efficiency</a:t>
            </a:r>
            <a:r>
              <a:rPr lang="en-GB" sz="1700" dirty="0">
                <a:ea typeface="+mn-lt"/>
                <a:cs typeface="+mn-lt"/>
              </a:rPr>
              <a:t> – The AE-LSTM-based AI system detects DNP3 cyber threats with 99% accuracy, 98% TPR, and 1.6% FPR.</a:t>
            </a:r>
            <a:endParaRPr lang="en-GB" sz="1700" dirty="0"/>
          </a:p>
          <a:p>
            <a:pPr algn="just"/>
            <a:r>
              <a:rPr lang="en-GB" sz="1700" b="1" dirty="0">
                <a:ea typeface="+mn-lt"/>
                <a:cs typeface="+mn-lt"/>
              </a:rPr>
              <a:t>Enhanced EMS Security</a:t>
            </a:r>
            <a:r>
              <a:rPr lang="en-GB" sz="1700" dirty="0">
                <a:ea typeface="+mn-lt"/>
                <a:cs typeface="+mn-lt"/>
              </a:rPr>
              <a:t> – The model strengthens power system resilience by detecting cyber threats in EMS and DNP3 vulnerabilities.</a:t>
            </a:r>
            <a:endParaRPr lang="en-GB" sz="1700" dirty="0"/>
          </a:p>
          <a:p>
            <a:pPr algn="just"/>
            <a:endParaRPr lang="en-GB" sz="1700" b="1" dirty="0"/>
          </a:p>
          <a:p>
            <a:pPr algn="just"/>
            <a:r>
              <a:rPr lang="en-GB" sz="1700" b="1" dirty="0"/>
              <a:t>DISADVANTAGES:</a:t>
            </a:r>
          </a:p>
          <a:p>
            <a:pPr algn="just"/>
            <a:r>
              <a:rPr lang="en-GB" sz="1700" b="1" dirty="0">
                <a:ea typeface="+mn-lt"/>
                <a:cs typeface="+mn-lt"/>
              </a:rPr>
              <a:t>Limited Generalization</a:t>
            </a:r>
            <a:r>
              <a:rPr lang="en-GB" sz="1700" dirty="0">
                <a:ea typeface="+mn-lt"/>
                <a:cs typeface="+mn-lt"/>
              </a:rPr>
              <a:t> – Effective against known attacks but may struggle with zero-day threats and adversarial modifications.</a:t>
            </a:r>
            <a:endParaRPr lang="en-GB" sz="1700" dirty="0"/>
          </a:p>
          <a:p>
            <a:pPr algn="just"/>
            <a:r>
              <a:rPr lang="en-GB" sz="1700" b="1" dirty="0">
                <a:ea typeface="+mn-lt"/>
                <a:cs typeface="+mn-lt"/>
              </a:rPr>
              <a:t>High Complexity</a:t>
            </a:r>
            <a:r>
              <a:rPr lang="en-GB" sz="1700" dirty="0">
                <a:ea typeface="+mn-lt"/>
                <a:cs typeface="+mn-lt"/>
              </a:rPr>
              <a:t> – Autoencoder-LSTM increases computational overhead, challenging real-time detection in large SCADA systems.</a:t>
            </a:r>
            <a:endParaRPr lang="en-GB" sz="1700" dirty="0"/>
          </a:p>
          <a:p>
            <a:pPr algn="just"/>
            <a:endParaRPr lang="en-GB" sz="1700" b="1" dirty="0"/>
          </a:p>
        </p:txBody>
      </p:sp>
      <p:sp>
        <p:nvSpPr>
          <p:cNvPr id="4" name="TextBox 3">
            <a:extLst>
              <a:ext uri="{FF2B5EF4-FFF2-40B4-BE49-F238E27FC236}">
                <a16:creationId xmlns:a16="http://schemas.microsoft.com/office/drawing/2014/main" id="{51804BA9-4301-921D-E7BF-822F23A0742F}"/>
              </a:ext>
            </a:extLst>
          </p:cNvPr>
          <p:cNvSpPr txBox="1"/>
          <p:nvPr/>
        </p:nvSpPr>
        <p:spPr>
          <a:xfrm>
            <a:off x="6421644" y="1603348"/>
            <a:ext cx="5369145" cy="45397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GB" sz="1700" b="1" dirty="0">
                <a:highlight>
                  <a:srgbClr val="C7DBE1"/>
                </a:highlight>
              </a:rPr>
              <a:t>PAPER 2: </a:t>
            </a:r>
            <a:r>
              <a:rPr lang="en-GB" sz="1700" b="1" dirty="0">
                <a:highlight>
                  <a:srgbClr val="C7DBE1"/>
                </a:highlight>
                <a:ea typeface="+mn-lt"/>
                <a:cs typeface="+mn-lt"/>
              </a:rPr>
              <a:t>An effective intrusion detection scheme for Distributed Network Protocol 3 (DNP3) applied in SCADA-enabled IoT applications</a:t>
            </a:r>
            <a:endParaRPr lang="en-GB" sz="1700" b="1" dirty="0">
              <a:highlight>
                <a:srgbClr val="C7DBE1"/>
              </a:highlight>
            </a:endParaRPr>
          </a:p>
          <a:p>
            <a:pPr algn="just"/>
            <a:endParaRPr lang="en-GB" sz="1700" b="1" dirty="0"/>
          </a:p>
          <a:p>
            <a:pPr algn="just"/>
            <a:r>
              <a:rPr lang="en-GB" sz="1700" b="1" dirty="0"/>
              <a:t>ADVANTAGES:</a:t>
            </a:r>
          </a:p>
          <a:p>
            <a:pPr algn="just"/>
            <a:r>
              <a:rPr lang="en-GB" sz="1700" b="1" dirty="0">
                <a:ea typeface="+mn-lt"/>
                <a:cs typeface="+mn-lt"/>
              </a:rPr>
              <a:t>Multi-Class Classification</a:t>
            </a:r>
            <a:r>
              <a:rPr lang="en-GB" sz="1700" dirty="0">
                <a:ea typeface="+mn-lt"/>
                <a:cs typeface="+mn-lt"/>
              </a:rPr>
              <a:t> – Classifies eight DNP3 attack types, improving threat differentiation and precision.</a:t>
            </a:r>
            <a:endParaRPr lang="en-GB" sz="1700" dirty="0"/>
          </a:p>
          <a:p>
            <a:pPr algn="just"/>
            <a:r>
              <a:rPr lang="en-GB" sz="1700" b="1" dirty="0">
                <a:ea typeface="+mn-lt"/>
                <a:cs typeface="+mn-lt"/>
              </a:rPr>
              <a:t>Optimized Features &amp; Accuracy</a:t>
            </a:r>
            <a:r>
              <a:rPr lang="en-GB" sz="1700" dirty="0">
                <a:ea typeface="+mn-lt"/>
                <a:cs typeface="+mn-lt"/>
              </a:rPr>
              <a:t> – Uses 99 features with </a:t>
            </a:r>
            <a:r>
              <a:rPr lang="en-GB" sz="1700" dirty="0" err="1">
                <a:ea typeface="+mn-lt"/>
                <a:cs typeface="+mn-lt"/>
              </a:rPr>
              <a:t>XGBoost</a:t>
            </a:r>
            <a:r>
              <a:rPr lang="en-GB" sz="1700" dirty="0">
                <a:ea typeface="+mn-lt"/>
                <a:cs typeface="+mn-lt"/>
              </a:rPr>
              <a:t>, Random Forest, and Decision Trees, achieving 99.56% accuracy in SCADA threat  classification.</a:t>
            </a:r>
            <a:endParaRPr lang="en-GB" sz="1700"/>
          </a:p>
          <a:p>
            <a:pPr algn="just"/>
            <a:endParaRPr lang="en-GB" sz="1700" b="1" dirty="0"/>
          </a:p>
          <a:p>
            <a:pPr algn="just"/>
            <a:r>
              <a:rPr lang="en-GB" sz="1700" b="1" dirty="0"/>
              <a:t>DISADVANTAGES:</a:t>
            </a:r>
          </a:p>
          <a:p>
            <a:pPr algn="just"/>
            <a:r>
              <a:rPr lang="en-GB" sz="1700" b="1" err="1">
                <a:ea typeface="+mn-lt"/>
                <a:cs typeface="+mn-lt"/>
              </a:rPr>
              <a:t>Labeled</a:t>
            </a:r>
            <a:r>
              <a:rPr lang="en-GB" sz="1700" b="1" dirty="0">
                <a:ea typeface="+mn-lt"/>
                <a:cs typeface="+mn-lt"/>
              </a:rPr>
              <a:t> Data Dependence</a:t>
            </a:r>
            <a:r>
              <a:rPr lang="en-GB" sz="1700" dirty="0">
                <a:ea typeface="+mn-lt"/>
                <a:cs typeface="+mn-lt"/>
              </a:rPr>
              <a:t> – Limited effectiveness against novel cyber threats without prior training data.</a:t>
            </a:r>
            <a:endParaRPr lang="en-GB" sz="1700">
              <a:ea typeface="+mn-lt"/>
              <a:cs typeface="+mn-lt"/>
            </a:endParaRPr>
          </a:p>
          <a:p>
            <a:pPr algn="just"/>
            <a:r>
              <a:rPr lang="en-GB" sz="1700" b="1" dirty="0">
                <a:ea typeface="+mn-lt"/>
                <a:cs typeface="+mn-lt"/>
              </a:rPr>
              <a:t>Real-Time Constraints</a:t>
            </a:r>
            <a:r>
              <a:rPr lang="en-GB" sz="1700" dirty="0">
                <a:ea typeface="+mn-lt"/>
                <a:cs typeface="+mn-lt"/>
              </a:rPr>
              <a:t> – Preprocessing and feature selection may introduce latency in SCADA monitoring.</a:t>
            </a:r>
            <a:endParaRPr lang="en-GB" sz="1700"/>
          </a:p>
          <a:p>
            <a:pPr algn="just"/>
            <a:endParaRPr lang="en-GB" sz="1700" b="1" dirty="0"/>
          </a:p>
        </p:txBody>
      </p:sp>
    </p:spTree>
    <p:extLst>
      <p:ext uri="{BB962C8B-B14F-4D97-AF65-F5344CB8AC3E}">
        <p14:creationId xmlns:p14="http://schemas.microsoft.com/office/powerpoint/2010/main" val="150043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858636" y="683573"/>
            <a:ext cx="6573022" cy="1033011"/>
          </a:xfrm>
          <a:noFill/>
        </p:spPr>
        <p:txBody>
          <a:bodyPr anchor="t" anchorCtr="0"/>
          <a:lstStyle/>
          <a:p>
            <a:pPr algn="ctr"/>
            <a:r>
              <a:rPr lang="en-US" sz="4000" dirty="0">
                <a:highlight>
                  <a:srgbClr val="C7DBE1"/>
                </a:highlight>
                <a:cs typeface="Posterama"/>
              </a:rPr>
              <a:t>PROPOSED INTRUSION DETECTION SYSTEM - 1</a:t>
            </a:r>
            <a:endParaRPr lang="en-US" dirty="0"/>
          </a:p>
        </p:txBody>
      </p:sp>
      <p:sp>
        <p:nvSpPr>
          <p:cNvPr id="5" name="TextBox 5">
            <a:extLst>
              <a:ext uri="{FF2B5EF4-FFF2-40B4-BE49-F238E27FC236}">
                <a16:creationId xmlns:a16="http://schemas.microsoft.com/office/drawing/2014/main" id="{5767E252-75B1-2BF3-06EE-0D62F1B91146}"/>
              </a:ext>
            </a:extLst>
          </p:cNvPr>
          <p:cNvSpPr txBox="1"/>
          <p:nvPr/>
        </p:nvSpPr>
        <p:spPr>
          <a:xfrm>
            <a:off x="863255" y="2188398"/>
            <a:ext cx="6584356" cy="4401205"/>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gn="just">
              <a:buFont typeface="Arial"/>
              <a:buChar char="•"/>
            </a:pPr>
            <a:r>
              <a:rPr lang="en-US" sz="2000" b="1" dirty="0">
                <a:ea typeface="+mn-lt"/>
                <a:cs typeface="+mn-lt"/>
              </a:rPr>
              <a:t>Anomaly detection</a:t>
            </a:r>
            <a:r>
              <a:rPr lang="en-US" sz="2000" dirty="0">
                <a:ea typeface="+mn-lt"/>
                <a:cs typeface="+mn-lt"/>
              </a:rPr>
              <a:t> refers to the identification of unusual patterns, anomalous events, or data points that deviate from expected behavior. In the proposed framework, </a:t>
            </a:r>
            <a:r>
              <a:rPr lang="en-US" sz="2000" b="1" dirty="0">
                <a:ea typeface="+mn-lt"/>
                <a:cs typeface="+mn-lt"/>
              </a:rPr>
              <a:t>all attack types</a:t>
            </a:r>
            <a:r>
              <a:rPr lang="en-US" sz="2000" dirty="0">
                <a:ea typeface="+mn-lt"/>
                <a:cs typeface="+mn-lt"/>
              </a:rPr>
              <a:t> are classified as a </a:t>
            </a:r>
            <a:r>
              <a:rPr lang="en-US" sz="2000" b="1" dirty="0">
                <a:ea typeface="+mn-lt"/>
                <a:cs typeface="+mn-lt"/>
              </a:rPr>
              <a:t>single, anomalous class</a:t>
            </a:r>
            <a:r>
              <a:rPr lang="en-US" sz="2000" dirty="0">
                <a:ea typeface="+mn-lt"/>
                <a:cs typeface="+mn-lt"/>
              </a:rPr>
              <a:t>, while the other, </a:t>
            </a:r>
            <a:r>
              <a:rPr lang="en-US" sz="2000" b="1" dirty="0">
                <a:ea typeface="+mn-lt"/>
                <a:cs typeface="+mn-lt"/>
              </a:rPr>
              <a:t>non-attack data</a:t>
            </a:r>
            <a:r>
              <a:rPr lang="en-US" sz="2000" dirty="0">
                <a:ea typeface="+mn-lt"/>
                <a:cs typeface="+mn-lt"/>
              </a:rPr>
              <a:t> is labeled as </a:t>
            </a:r>
            <a:r>
              <a:rPr lang="en-US" sz="2000" b="1" dirty="0">
                <a:ea typeface="+mn-lt"/>
                <a:cs typeface="+mn-lt"/>
              </a:rPr>
              <a:t>normal class.</a:t>
            </a:r>
            <a:endParaRPr lang="en-US" sz="2000" dirty="0">
              <a:ea typeface="+mn-lt"/>
              <a:cs typeface="+mn-lt"/>
            </a:endParaRPr>
          </a:p>
          <a:p>
            <a:pPr marL="285750" indent="-285750" algn="just">
              <a:buFont typeface="Arial"/>
              <a:buChar char="•"/>
            </a:pPr>
            <a:endParaRPr lang="en-US" sz="2000" dirty="0">
              <a:ea typeface="+mn-lt"/>
              <a:cs typeface="+mn-lt"/>
            </a:endParaRPr>
          </a:p>
          <a:p>
            <a:pPr marL="285750" indent="-285750" algn="just">
              <a:buFont typeface="Arial"/>
              <a:buChar char="•"/>
            </a:pPr>
            <a:r>
              <a:rPr lang="en-US" sz="2000" dirty="0">
                <a:ea typeface="+mn-lt"/>
                <a:cs typeface="+mn-lt"/>
              </a:rPr>
              <a:t>To simulate a real-world environment, the dataset used in this study is </a:t>
            </a:r>
            <a:r>
              <a:rPr lang="en-US" sz="2000" b="1" dirty="0">
                <a:ea typeface="+mn-lt"/>
                <a:cs typeface="+mn-lt"/>
              </a:rPr>
              <a:t>subjected to manual data augmentation</a:t>
            </a:r>
            <a:r>
              <a:rPr lang="en-US" sz="2000" dirty="0">
                <a:ea typeface="+mn-lt"/>
                <a:cs typeface="+mn-lt"/>
              </a:rPr>
              <a:t>, generating </a:t>
            </a:r>
            <a:r>
              <a:rPr lang="en-US" sz="2000" b="1" dirty="0">
                <a:ea typeface="+mn-lt"/>
                <a:cs typeface="+mn-lt"/>
              </a:rPr>
              <a:t>1,398 normal</a:t>
            </a:r>
            <a:r>
              <a:rPr lang="en-US" sz="2000" dirty="0">
                <a:ea typeface="+mn-lt"/>
                <a:cs typeface="+mn-lt"/>
              </a:rPr>
              <a:t> traffic data points. Furthermore, varying </a:t>
            </a:r>
            <a:r>
              <a:rPr lang="en-US" sz="2000" b="1" dirty="0">
                <a:ea typeface="+mn-lt"/>
                <a:cs typeface="+mn-lt"/>
              </a:rPr>
              <a:t>levels of intrusion,</a:t>
            </a:r>
            <a:r>
              <a:rPr lang="en-US" sz="2000" dirty="0">
                <a:ea typeface="+mn-lt"/>
                <a:cs typeface="+mn-lt"/>
              </a:rPr>
              <a:t> approximately </a:t>
            </a:r>
            <a:r>
              <a:rPr lang="en-US" sz="2000" b="1" dirty="0">
                <a:ea typeface="+mn-lt"/>
                <a:cs typeface="+mn-lt"/>
              </a:rPr>
              <a:t>1%, 3%, 5%, and 7%</a:t>
            </a:r>
            <a:r>
              <a:rPr lang="en-US" sz="2000" dirty="0">
                <a:ea typeface="+mn-lt"/>
                <a:cs typeface="+mn-lt"/>
              </a:rPr>
              <a:t> of anomalous data are introduced relative to the normal traffic, effectively mimicking realistic data flow patterns.</a:t>
            </a:r>
            <a:endParaRPr lang="en-US" sz="2000" dirty="0"/>
          </a:p>
          <a:p>
            <a:pPr algn="just"/>
            <a:endParaRPr lang="en-IN" sz="2000" b="1" dirty="0"/>
          </a:p>
          <a:p>
            <a:pPr algn="just"/>
            <a:endParaRPr lang="en-US" sz="2000" dirty="0"/>
          </a:p>
        </p:txBody>
      </p:sp>
      <p:pic>
        <p:nvPicPr>
          <p:cNvPr id="4" name="Picture 3" descr="A group of blue fish&#10;&#10;AI-generated content may be incorrect.">
            <a:extLst>
              <a:ext uri="{FF2B5EF4-FFF2-40B4-BE49-F238E27FC236}">
                <a16:creationId xmlns:a16="http://schemas.microsoft.com/office/drawing/2014/main" id="{90000A92-6DFC-9E7F-91D3-629F23A8C822}"/>
              </a:ext>
            </a:extLst>
          </p:cNvPr>
          <p:cNvPicPr>
            <a:picLocks noChangeAspect="1"/>
          </p:cNvPicPr>
          <p:nvPr/>
        </p:nvPicPr>
        <p:blipFill>
          <a:blip r:embed="rId2"/>
          <a:stretch>
            <a:fillRect/>
          </a:stretch>
        </p:blipFill>
        <p:spPr>
          <a:xfrm>
            <a:off x="7611950" y="2745912"/>
            <a:ext cx="6146811" cy="4224422"/>
          </a:xfrm>
          <a:prstGeom prst="rect">
            <a:avLst/>
          </a:prstGeom>
          <a:ln>
            <a:solidFill>
              <a:schemeClr val="bg1"/>
            </a:solidFill>
          </a:ln>
        </p:spPr>
      </p:pic>
      <p:pic>
        <p:nvPicPr>
          <p:cNvPr id="6" name="Picture 5" descr="A group of blue fish&#10;&#10;AI-generated content may be incorrect.">
            <a:extLst>
              <a:ext uri="{FF2B5EF4-FFF2-40B4-BE49-F238E27FC236}">
                <a16:creationId xmlns:a16="http://schemas.microsoft.com/office/drawing/2014/main" id="{60FE84CB-A129-358A-0059-C5B88FB0070B}"/>
              </a:ext>
            </a:extLst>
          </p:cNvPr>
          <p:cNvPicPr>
            <a:picLocks noChangeAspect="1"/>
          </p:cNvPicPr>
          <p:nvPr/>
        </p:nvPicPr>
        <p:blipFill>
          <a:blip r:embed="rId2"/>
          <a:srcRect l="-46" r="-185" b="15135"/>
          <a:stretch/>
        </p:blipFill>
        <p:spPr>
          <a:xfrm>
            <a:off x="7597740" y="-302090"/>
            <a:ext cx="6161034" cy="3585052"/>
          </a:xfrm>
          <a:prstGeom prst="rect">
            <a:avLst/>
          </a:prstGeom>
          <a:ln>
            <a:solidFill>
              <a:schemeClr val="bg1"/>
            </a:solidFill>
          </a:ln>
        </p:spPr>
      </p:pic>
    </p:spTree>
    <p:extLst>
      <p:ext uri="{BB962C8B-B14F-4D97-AF65-F5344CB8AC3E}">
        <p14:creationId xmlns:p14="http://schemas.microsoft.com/office/powerpoint/2010/main" val="837402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5A9C7-CA50-D207-786C-8D391677D0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6F68A7-26A0-88A8-EFF8-834B7AE27B73}"/>
              </a:ext>
            </a:extLst>
          </p:cNvPr>
          <p:cNvSpPr>
            <a:spLocks noGrp="1"/>
          </p:cNvSpPr>
          <p:nvPr>
            <p:ph type="title"/>
          </p:nvPr>
        </p:nvSpPr>
        <p:spPr>
          <a:xfrm>
            <a:off x="858636" y="820051"/>
            <a:ext cx="6573022" cy="1033011"/>
          </a:xfrm>
          <a:noFill/>
        </p:spPr>
        <p:txBody>
          <a:bodyPr anchor="t" anchorCtr="0"/>
          <a:lstStyle/>
          <a:p>
            <a:pPr algn="ctr"/>
            <a:r>
              <a:rPr lang="en-US" sz="4000" dirty="0">
                <a:highlight>
                  <a:srgbClr val="C7DBE1"/>
                </a:highlight>
                <a:cs typeface="Posterama"/>
              </a:rPr>
              <a:t>PROPOSED INTRUSION DETECTION SYSTEM -2</a:t>
            </a:r>
            <a:endParaRPr lang="en-US" dirty="0"/>
          </a:p>
        </p:txBody>
      </p:sp>
      <p:sp>
        <p:nvSpPr>
          <p:cNvPr id="5" name="TextBox 5">
            <a:extLst>
              <a:ext uri="{FF2B5EF4-FFF2-40B4-BE49-F238E27FC236}">
                <a16:creationId xmlns:a16="http://schemas.microsoft.com/office/drawing/2014/main" id="{8E2C3880-9666-7381-BFB9-BDD88CA76D74}"/>
              </a:ext>
            </a:extLst>
          </p:cNvPr>
          <p:cNvSpPr txBox="1"/>
          <p:nvPr/>
        </p:nvSpPr>
        <p:spPr>
          <a:xfrm>
            <a:off x="863255" y="2051920"/>
            <a:ext cx="6584356" cy="409342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US" sz="2000" b="1">
                <a:ea typeface="+mn-lt"/>
                <a:cs typeface="+mn-lt"/>
              </a:rPr>
              <a:t>1) Gaussian Noise Injection:</a:t>
            </a:r>
            <a:r>
              <a:rPr lang="en-US" sz="2000">
                <a:ea typeface="+mn-lt"/>
                <a:cs typeface="+mn-lt"/>
              </a:rPr>
              <a:t> Gaussian noise is introduced into the dataset to simulate real-world perturbations and ensure that sensitive features are not overfitted by the model.</a:t>
            </a:r>
            <a:endParaRPr lang="en-US"/>
          </a:p>
          <a:p>
            <a:pPr algn="just"/>
            <a:endParaRPr lang="en-US" sz="2000">
              <a:ea typeface="+mn-lt"/>
              <a:cs typeface="+mn-lt"/>
            </a:endParaRPr>
          </a:p>
          <a:p>
            <a:pPr algn="just"/>
            <a:r>
              <a:rPr lang="en-US" sz="2000" b="1">
                <a:ea typeface="+mn-lt"/>
                <a:cs typeface="+mn-lt"/>
              </a:rPr>
              <a:t>2) Dimensionality Reduction using Principal Component Analysis (PCA)</a:t>
            </a:r>
            <a:r>
              <a:rPr lang="en-US" sz="2000">
                <a:ea typeface="+mn-lt"/>
                <a:cs typeface="+mn-lt"/>
              </a:rPr>
              <a:t> is used for dimensionality reduction to project data into a lower-dimensional space and filter out less informative features while preserving the variance in the data.</a:t>
            </a:r>
            <a:endParaRPr lang="en-US"/>
          </a:p>
          <a:p>
            <a:pPr algn="just"/>
            <a:endParaRPr lang="en-US" sz="2000"/>
          </a:p>
          <a:p>
            <a:pPr algn="just"/>
            <a:r>
              <a:rPr lang="en-US" sz="2000" b="1">
                <a:ea typeface="+mn-lt"/>
                <a:cs typeface="+mn-lt"/>
              </a:rPr>
              <a:t>3) Random Forest Classifier</a:t>
            </a:r>
            <a:r>
              <a:rPr lang="en-US" sz="2000">
                <a:ea typeface="+mn-lt"/>
                <a:cs typeface="+mn-lt"/>
              </a:rPr>
              <a:t>: Of all the Machine learning classifiers  (like SVM, Decision trees, ANN, </a:t>
            </a:r>
            <a:r>
              <a:rPr lang="en-US" sz="2000" err="1">
                <a:ea typeface="+mn-lt"/>
                <a:cs typeface="+mn-lt"/>
              </a:rPr>
              <a:t>XGBoost</a:t>
            </a:r>
            <a:r>
              <a:rPr lang="en-US" sz="2000">
                <a:ea typeface="+mn-lt"/>
                <a:cs typeface="+mn-lt"/>
              </a:rPr>
              <a:t>, and Random forest) tried out for Anomaly detection for this dataset, Random Forest outperforms all others.</a:t>
            </a:r>
            <a:endParaRPr lang="en-US" sz="2000"/>
          </a:p>
        </p:txBody>
      </p:sp>
      <p:pic>
        <p:nvPicPr>
          <p:cNvPr id="3" name="Picture 2" descr="A diagram of data processing&#10;&#10;AI-generated content may be incorrect.">
            <a:extLst>
              <a:ext uri="{FF2B5EF4-FFF2-40B4-BE49-F238E27FC236}">
                <a16:creationId xmlns:a16="http://schemas.microsoft.com/office/drawing/2014/main" id="{D816E0C5-981B-8F30-02E5-70F36E49133B}"/>
              </a:ext>
            </a:extLst>
          </p:cNvPr>
          <p:cNvPicPr>
            <a:picLocks noChangeAspect="1"/>
          </p:cNvPicPr>
          <p:nvPr/>
        </p:nvPicPr>
        <p:blipFill>
          <a:blip r:embed="rId2"/>
          <a:stretch>
            <a:fillRect/>
          </a:stretch>
        </p:blipFill>
        <p:spPr>
          <a:xfrm>
            <a:off x="7458075" y="844021"/>
            <a:ext cx="4737100" cy="5307542"/>
          </a:xfrm>
          <a:prstGeom prst="rect">
            <a:avLst/>
          </a:prstGeom>
        </p:spPr>
      </p:pic>
    </p:spTree>
    <p:extLst>
      <p:ext uri="{BB962C8B-B14F-4D97-AF65-F5344CB8AC3E}">
        <p14:creationId xmlns:p14="http://schemas.microsoft.com/office/powerpoint/2010/main" val="1731971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BD9B4D86-CEEE-6595-4F18-2442B5CD55BF}"/>
              </a:ext>
            </a:extLst>
          </p:cNvPr>
          <p:cNvPicPr>
            <a:picLocks noGrp="1" noChangeAspect="1"/>
          </p:cNvPicPr>
          <p:nvPr>
            <p:ph sz="half" idx="1"/>
          </p:nvPr>
        </p:nvPicPr>
        <p:blipFill>
          <a:blip r:embed="rId2"/>
          <a:stretch>
            <a:fillRect/>
          </a:stretch>
        </p:blipFill>
        <p:spPr>
          <a:xfrm>
            <a:off x="6376232" y="2073140"/>
            <a:ext cx="5191245" cy="3566159"/>
          </a:xfrm>
        </p:spPr>
      </p:pic>
      <p:sp>
        <p:nvSpPr>
          <p:cNvPr id="4" name="Content Placeholder 3">
            <a:extLst>
              <a:ext uri="{FF2B5EF4-FFF2-40B4-BE49-F238E27FC236}">
                <a16:creationId xmlns:a16="http://schemas.microsoft.com/office/drawing/2014/main" id="{57DE9A4B-8382-E436-F47D-E4F3C7400E00}"/>
              </a:ext>
            </a:extLst>
          </p:cNvPr>
          <p:cNvSpPr>
            <a:spLocks noGrp="1"/>
          </p:cNvSpPr>
          <p:nvPr>
            <p:ph sz="half" idx="2"/>
          </p:nvPr>
        </p:nvSpPr>
        <p:spPr>
          <a:xfrm>
            <a:off x="272612" y="2025931"/>
            <a:ext cx="6103620" cy="3566160"/>
          </a:xfrm>
          <a:solidFill>
            <a:schemeClr val="bg1"/>
          </a:solidFill>
        </p:spPr>
        <p:txBody>
          <a:bodyPr>
            <a:normAutofit fontScale="92500" lnSpcReduction="10000"/>
          </a:bodyPr>
          <a:lstStyle/>
          <a:p>
            <a:pPr algn="just">
              <a:buFont typeface="Wingdings" panose="05000000000000000000" pitchFamily="2" charset="2"/>
              <a:buChar char="q"/>
            </a:pPr>
            <a:r>
              <a:rPr lang="en-US" dirty="0">
                <a:cs typeface="Times New Roman" panose="02020603050405020304" pitchFamily="18" charset="0"/>
              </a:rPr>
              <a:t>Noise injection in neural network training enhances generalization by adding randomness to inputs or internal components, reducing overfitting and improving resilience to real-world variations.</a:t>
            </a:r>
          </a:p>
          <a:p>
            <a:pPr algn="just">
              <a:buFont typeface="Wingdings" panose="05000000000000000000" pitchFamily="2" charset="2"/>
              <a:buChar char="q"/>
            </a:pPr>
            <a:r>
              <a:rPr lang="en-US" sz="1800" b="0" i="0" u="none" strike="noStrike" baseline="0" dirty="0">
                <a:cs typeface="Times New Roman" panose="02020603050405020304" pitchFamily="18" charset="0"/>
              </a:rPr>
              <a:t>To add Gaussian noise to the dataset, random values from a Gaussian distribution are sampled and added to the original data. The noisy data is obtained as shown in the Equation:</a:t>
            </a:r>
          </a:p>
          <a:p>
            <a:pPr marL="0" indent="0" algn="l">
              <a:buNone/>
            </a:pPr>
            <a:r>
              <a:rPr lang="en-US" dirty="0">
                <a:cs typeface="Times New Roman" panose="02020603050405020304" pitchFamily="18" charset="0"/>
              </a:rPr>
              <a:t>		</a:t>
            </a:r>
            <a:r>
              <a:rPr lang="en-IN" sz="1800" b="0" i="0" u="none" strike="noStrike" baseline="0" dirty="0">
                <a:cs typeface="Times New Roman" panose="02020603050405020304" pitchFamily="18" charset="0"/>
              </a:rPr>
              <a:t>y = x + </a:t>
            </a:r>
            <a:r>
              <a:rPr lang="el-GR" sz="1800" b="0" i="0" u="none" strike="noStrike" baseline="0" dirty="0">
                <a:cs typeface="Times New Roman" panose="02020603050405020304" pitchFamily="18" charset="0"/>
              </a:rPr>
              <a:t>ϵ</a:t>
            </a:r>
            <a:endParaRPr lang="en-US" sz="1800" b="0" i="0" u="none" strike="noStrike" baseline="0" dirty="0">
              <a:cs typeface="Times New Roman" panose="02020603050405020304" pitchFamily="18" charset="0"/>
            </a:endParaRPr>
          </a:p>
          <a:p>
            <a:pPr>
              <a:buFont typeface="Wingdings" panose="05000000000000000000" pitchFamily="2" charset="2"/>
              <a:buChar char="q"/>
            </a:pPr>
            <a:r>
              <a:rPr lang="en-US" dirty="0">
                <a:cs typeface="Times New Roman" panose="02020603050405020304" pitchFamily="18" charset="0"/>
              </a:rPr>
              <a:t>Probability density function for epsilon is:</a:t>
            </a:r>
          </a:p>
          <a:p>
            <a:pPr marL="0" indent="0">
              <a:buNone/>
            </a:pPr>
            <a:r>
              <a:rPr lang="en-US" dirty="0">
                <a:cs typeface="Times New Roman" panose="02020603050405020304" pitchFamily="18" charset="0"/>
              </a:rPr>
              <a:t>	</a:t>
            </a:r>
            <a:r>
              <a:rPr lang="el-GR" b="0" i="0" dirty="0">
                <a:effectLst/>
                <a:latin typeface="Times New Roman" panose="02020603050405020304" pitchFamily="18" charset="0"/>
                <a:cs typeface="Times New Roman" panose="02020603050405020304" pitchFamily="18" charset="0"/>
              </a:rPr>
              <a:t>f</a:t>
            </a:r>
            <a:r>
              <a:rPr lang="el-GR" b="0" i="0" dirty="0">
                <a:effectLst/>
                <a:cs typeface="Times New Roman" panose="02020603050405020304" pitchFamily="18" charset="0"/>
              </a:rPr>
              <a:t>(ε) = (1 / (σ * √(2π))) * e^(-(ε - μ)² / (2σ²))</a:t>
            </a:r>
            <a:endParaRPr lang="en-US" dirty="0">
              <a:cs typeface="Times New Roman" panose="02020603050405020304" pitchFamily="18" charset="0"/>
            </a:endParaRPr>
          </a:p>
          <a:p>
            <a:pPr marL="0" indent="0" algn="l">
              <a:buNone/>
            </a:pPr>
            <a:endParaRPr lang="en-IN" dirty="0">
              <a:cs typeface="Times New Roman" panose="02020603050405020304" pitchFamily="18" charset="0"/>
            </a:endParaRPr>
          </a:p>
        </p:txBody>
      </p:sp>
      <p:sp>
        <p:nvSpPr>
          <p:cNvPr id="5" name="Title 1">
            <a:extLst>
              <a:ext uri="{FF2B5EF4-FFF2-40B4-BE49-F238E27FC236}">
                <a16:creationId xmlns:a16="http://schemas.microsoft.com/office/drawing/2014/main" id="{35851F81-D990-08A2-82FC-E42F42CF36D8}"/>
              </a:ext>
            </a:extLst>
          </p:cNvPr>
          <p:cNvSpPr txBox="1">
            <a:spLocks/>
          </p:cNvSpPr>
          <p:nvPr/>
        </p:nvSpPr>
        <p:spPr>
          <a:xfrm>
            <a:off x="664326" y="914400"/>
            <a:ext cx="8845434" cy="1033011"/>
          </a:xfrm>
          <a:prstGeom prst="rect">
            <a:avLst/>
          </a:prstGeom>
          <a:noFill/>
        </p:spPr>
        <p:txBody>
          <a:bodyPr vert="horz" lIns="0" tIns="0" rIns="0" bIns="0" rtlCol="0" anchor="t"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Posterama" panose="020B0504020200020000" pitchFamily="34" charset="0"/>
              </a:defRPr>
            </a:lvl1pPr>
          </a:lstStyle>
          <a:p>
            <a:pPr algn="ctr"/>
            <a:r>
              <a:rPr lang="en-US" sz="4000" dirty="0">
                <a:highlight>
                  <a:srgbClr val="C7DBE1"/>
                </a:highlight>
                <a:cs typeface="Posterama"/>
              </a:rPr>
              <a:t>Gaussian Noise Injection</a:t>
            </a:r>
            <a:endParaRPr lang="en-US" dirty="0"/>
          </a:p>
        </p:txBody>
      </p:sp>
    </p:spTree>
    <p:extLst>
      <p:ext uri="{BB962C8B-B14F-4D97-AF65-F5344CB8AC3E}">
        <p14:creationId xmlns:p14="http://schemas.microsoft.com/office/powerpoint/2010/main" val="3811771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59229-46A5-0DE2-3A67-954678AEA4F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1422900-6DEA-788C-DC66-145047F8F35C}"/>
              </a:ext>
            </a:extLst>
          </p:cNvPr>
          <p:cNvSpPr txBox="1"/>
          <p:nvPr/>
        </p:nvSpPr>
        <p:spPr>
          <a:xfrm>
            <a:off x="655190" y="2007497"/>
            <a:ext cx="5529263" cy="3477875"/>
          </a:xfrm>
          <a:prstGeom prst="rect">
            <a:avLst/>
          </a:prstGeom>
          <a:noFill/>
        </p:spPr>
        <p:txBody>
          <a:bodyPr wrap="square" rtlCol="0">
            <a:spAutoFit/>
          </a:bodyPr>
          <a:lstStyle/>
          <a:p>
            <a:pPr marL="457200" indent="-457200">
              <a:buAutoNum type="arabicPeriod"/>
            </a:pPr>
            <a:r>
              <a:rPr lang="en-US" sz="2000" b="1" dirty="0"/>
              <a:t>Feature Scaling (Normalization):</a:t>
            </a:r>
            <a:r>
              <a:rPr lang="en-US" sz="2000" dirty="0"/>
              <a:t>Ensures uniform feature scales using </a:t>
            </a:r>
            <a:r>
              <a:rPr lang="en-US" sz="2000" dirty="0" err="1"/>
              <a:t>StandardScaler</a:t>
            </a:r>
            <a:r>
              <a:rPr lang="en-US" sz="2000" dirty="0"/>
              <a:t>(), preventing dominance of large-value features and improving model efficiency.  </a:t>
            </a:r>
          </a:p>
          <a:p>
            <a:pPr marL="457200" indent="-457200">
              <a:buAutoNum type="arabicPeriod"/>
            </a:pPr>
            <a:endParaRPr lang="en-US" sz="2000" dirty="0"/>
          </a:p>
          <a:p>
            <a:pPr marL="457200" indent="-457200">
              <a:buAutoNum type="arabicPeriod"/>
            </a:pPr>
            <a:r>
              <a:rPr lang="en-US" sz="2000" b="1" dirty="0"/>
              <a:t>Dimensionality Reduction (PCA): </a:t>
            </a:r>
            <a:r>
              <a:rPr lang="en-US" sz="2000" dirty="0"/>
              <a:t>Reduces dimensions from 102 to 20 while preserving 90%+ variance, eliminating redundancy.  </a:t>
            </a:r>
          </a:p>
          <a:p>
            <a:pPr marL="457200" indent="-457200">
              <a:buAutoNum type="arabicPeriod"/>
            </a:pPr>
            <a:endParaRPr lang="en-US" sz="2000" dirty="0"/>
          </a:p>
          <a:p>
            <a:pPr marL="457200" indent="-457200">
              <a:buAutoNum type="arabicPeriod"/>
            </a:pPr>
            <a:r>
              <a:rPr lang="en-US" sz="2000" b="1" dirty="0"/>
              <a:t>Outcome: </a:t>
            </a:r>
            <a:r>
              <a:rPr lang="en-US" sz="2000" dirty="0"/>
              <a:t>Enhances training and inference speed while minimizing overfitting risk.</a:t>
            </a:r>
            <a:endParaRPr lang="en-IN" sz="2000" dirty="0"/>
          </a:p>
        </p:txBody>
      </p:sp>
      <p:pic>
        <p:nvPicPr>
          <p:cNvPr id="5" name="Picture 4">
            <a:extLst>
              <a:ext uri="{FF2B5EF4-FFF2-40B4-BE49-F238E27FC236}">
                <a16:creationId xmlns:a16="http://schemas.microsoft.com/office/drawing/2014/main" id="{3B387BDF-6ADD-AE35-1713-DC659679FDB2}"/>
              </a:ext>
            </a:extLst>
          </p:cNvPr>
          <p:cNvPicPr>
            <a:picLocks noChangeAspect="1"/>
          </p:cNvPicPr>
          <p:nvPr/>
        </p:nvPicPr>
        <p:blipFill>
          <a:blip r:embed="rId2"/>
          <a:stretch>
            <a:fillRect/>
          </a:stretch>
        </p:blipFill>
        <p:spPr>
          <a:xfrm>
            <a:off x="6729413" y="1743076"/>
            <a:ext cx="5221001" cy="4369144"/>
          </a:xfrm>
          <a:prstGeom prst="rect">
            <a:avLst/>
          </a:prstGeom>
        </p:spPr>
      </p:pic>
      <p:sp>
        <p:nvSpPr>
          <p:cNvPr id="4" name="Title 1">
            <a:extLst>
              <a:ext uri="{FF2B5EF4-FFF2-40B4-BE49-F238E27FC236}">
                <a16:creationId xmlns:a16="http://schemas.microsoft.com/office/drawing/2014/main" id="{259F4FC5-626C-A31A-3410-C10B799DB653}"/>
              </a:ext>
            </a:extLst>
          </p:cNvPr>
          <p:cNvSpPr txBox="1">
            <a:spLocks/>
          </p:cNvSpPr>
          <p:nvPr/>
        </p:nvSpPr>
        <p:spPr>
          <a:xfrm>
            <a:off x="384550" y="710065"/>
            <a:ext cx="11807450" cy="1033011"/>
          </a:xfrm>
          <a:prstGeom prst="rect">
            <a:avLst/>
          </a:prstGeom>
          <a:noFill/>
        </p:spPr>
        <p:txBody>
          <a:bodyPr vert="horz" lIns="0" tIns="0" rIns="0" bIns="0" rtlCol="0" anchor="t" anchorCtr="0">
            <a:noAutofit/>
          </a:bodyPr>
          <a:lstStyle>
            <a:lvl1pPr algn="l" defTabSz="914400" rtl="0" eaLnBrk="1" latinLnBrk="0" hangingPunct="1">
              <a:lnSpc>
                <a:spcPct val="90000"/>
              </a:lnSpc>
              <a:spcBef>
                <a:spcPct val="0"/>
              </a:spcBef>
              <a:buNone/>
              <a:defRPr sz="3200" kern="1200" cap="all" spc="300" baseline="0">
                <a:solidFill>
                  <a:schemeClr val="tx1"/>
                </a:solidFill>
                <a:latin typeface="+mj-lt"/>
                <a:ea typeface="+mj-ea"/>
                <a:cs typeface="Posterama" panose="020B0504020200020000" pitchFamily="34" charset="0"/>
              </a:defRPr>
            </a:lvl1pPr>
          </a:lstStyle>
          <a:p>
            <a:r>
              <a:rPr lang="en-US" sz="4000" dirty="0">
                <a:highlight>
                  <a:srgbClr val="C7DBE1"/>
                </a:highlight>
                <a:cs typeface="Posterama"/>
              </a:rPr>
              <a:t>dimensionality reduction using PCA</a:t>
            </a:r>
            <a:endParaRPr lang="en-US" dirty="0"/>
          </a:p>
        </p:txBody>
      </p:sp>
    </p:spTree>
    <p:extLst>
      <p:ext uri="{BB962C8B-B14F-4D97-AF65-F5344CB8AC3E}">
        <p14:creationId xmlns:p14="http://schemas.microsoft.com/office/powerpoint/2010/main" val="2489570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770BA-E843-2381-658E-1D98D13EEB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CB8619-328B-667C-F9FB-2C1CC4E76DC2}"/>
              </a:ext>
            </a:extLst>
          </p:cNvPr>
          <p:cNvSpPr>
            <a:spLocks noGrp="1"/>
          </p:cNvSpPr>
          <p:nvPr>
            <p:ph type="title"/>
          </p:nvPr>
        </p:nvSpPr>
        <p:spPr>
          <a:xfrm>
            <a:off x="858984" y="808677"/>
            <a:ext cx="9018441" cy="509847"/>
          </a:xfrm>
          <a:noFill/>
        </p:spPr>
        <p:txBody>
          <a:bodyPr anchor="t" anchorCtr="0"/>
          <a:lstStyle/>
          <a:p>
            <a:r>
              <a:rPr lang="en-US" sz="3600">
                <a:highlight>
                  <a:srgbClr val="C7DBE1"/>
                </a:highlight>
                <a:cs typeface="Posterama"/>
              </a:rPr>
              <a:t>Random forest architecture</a:t>
            </a:r>
          </a:p>
        </p:txBody>
      </p:sp>
      <p:sp>
        <p:nvSpPr>
          <p:cNvPr id="3" name="TextBox 2">
            <a:extLst>
              <a:ext uri="{FF2B5EF4-FFF2-40B4-BE49-F238E27FC236}">
                <a16:creationId xmlns:a16="http://schemas.microsoft.com/office/drawing/2014/main" id="{0F47F5BB-0989-86E8-F5DE-09C1CB801941}"/>
              </a:ext>
            </a:extLst>
          </p:cNvPr>
          <p:cNvSpPr txBox="1"/>
          <p:nvPr/>
        </p:nvSpPr>
        <p:spPr>
          <a:xfrm>
            <a:off x="858984" y="2173129"/>
            <a:ext cx="5934041" cy="2862322"/>
          </a:xfrm>
          <a:prstGeom prst="rect">
            <a:avLst/>
          </a:prstGeom>
          <a:noFill/>
        </p:spPr>
        <p:txBody>
          <a:bodyPr wrap="square" lIns="91440" tIns="45720" rIns="91440" bIns="45720" rtlCol="0" anchor="t">
            <a:spAutoFit/>
          </a:bodyPr>
          <a:lstStyle/>
          <a:p>
            <a:pPr marL="285750" indent="-285750" algn="just">
              <a:buFont typeface="Arial" panose="020B0604020202020204" pitchFamily="34" charset="0"/>
              <a:buChar char="•"/>
            </a:pPr>
            <a:r>
              <a:rPr lang="en-US" dirty="0"/>
              <a:t>Random Forest (RF) is an </a:t>
            </a:r>
            <a:r>
              <a:rPr lang="en-US" b="1" dirty="0"/>
              <a:t>ensemble learning algorithm</a:t>
            </a:r>
            <a:r>
              <a:rPr lang="en-US" dirty="0"/>
              <a:t> that constructs multiple decision trees and combines their predictions to improve accuracy and reduce overfitting, which is widely used for </a:t>
            </a:r>
            <a:r>
              <a:rPr lang="en-US" b="1" dirty="0"/>
              <a:t>classification and anomaly detection</a:t>
            </a:r>
            <a:r>
              <a:rPr lang="en-US" dirty="0"/>
              <a:t> due to its robustness and efficiency.</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ea typeface="+mn-lt"/>
                <a:cs typeface="+mn-lt"/>
              </a:rPr>
              <a:t>This diversity is achieved through a technique called bagging (bootstrap aggregating). Bagging involves creating multiple random samples of the training data with replacement and training a separate decision tree on each sample.</a:t>
            </a:r>
            <a:endParaRPr lang="en-US" dirty="0"/>
          </a:p>
        </p:txBody>
      </p:sp>
      <p:pic>
        <p:nvPicPr>
          <p:cNvPr id="4" name="Picture 3">
            <a:extLst>
              <a:ext uri="{FF2B5EF4-FFF2-40B4-BE49-F238E27FC236}">
                <a16:creationId xmlns:a16="http://schemas.microsoft.com/office/drawing/2014/main" id="{FEDA17FD-586F-40E6-F8D6-D35004FF9151}"/>
              </a:ext>
            </a:extLst>
          </p:cNvPr>
          <p:cNvPicPr>
            <a:picLocks noChangeAspect="1"/>
          </p:cNvPicPr>
          <p:nvPr/>
        </p:nvPicPr>
        <p:blipFill>
          <a:blip r:embed="rId2"/>
          <a:srcRect l="13239" t="-80" r="14648"/>
          <a:stretch/>
        </p:blipFill>
        <p:spPr>
          <a:xfrm>
            <a:off x="7186380" y="1719091"/>
            <a:ext cx="4361932" cy="4652001"/>
          </a:xfrm>
          <a:prstGeom prst="rect">
            <a:avLst/>
          </a:prstGeom>
          <a:ln>
            <a:noFill/>
          </a:ln>
          <a:effectLst>
            <a:softEdge rad="112500"/>
          </a:effectLst>
        </p:spPr>
      </p:pic>
    </p:spTree>
    <p:extLst>
      <p:ext uri="{BB962C8B-B14F-4D97-AF65-F5344CB8AC3E}">
        <p14:creationId xmlns:p14="http://schemas.microsoft.com/office/powerpoint/2010/main" val="49873686"/>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734A7-6096-47AA-9737-CDF62701A00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881D8D6-8849-400B-8BC9-21D401C7DD06}">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{498B2B70-977F-4FBA-B2DD-8F6C7E448F30}tf67061901_win32</Template>
  <TotalTime>232</TotalTime>
  <Words>1535</Words>
  <Application>Microsoft Office PowerPoint</Application>
  <PresentationFormat>Widescreen</PresentationFormat>
  <Paragraphs>120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Courier New</vt:lpstr>
      <vt:lpstr>Daytona Condensed Light</vt:lpstr>
      <vt:lpstr>Posterama</vt:lpstr>
      <vt:lpstr>Times New Roman</vt:lpstr>
      <vt:lpstr>Wingdings</vt:lpstr>
      <vt:lpstr>Custom</vt:lpstr>
      <vt:lpstr>coral dev board imPlementation FOR  ANOMALY DETECTION  [IN DNP3 SCADA SYSTEMS IN SMART GRIDS] </vt:lpstr>
      <vt:lpstr>INTRODUCTION TO DNP3 IN SCADA</vt:lpstr>
      <vt:lpstr> dataset overview</vt:lpstr>
      <vt:lpstr>LITERATURE REVIEW</vt:lpstr>
      <vt:lpstr>PROPOSED INTRUSION DETECTION SYSTEM - 1</vt:lpstr>
      <vt:lpstr>PROPOSED INTRUSION DETECTION SYSTEM -2</vt:lpstr>
      <vt:lpstr>PowerPoint Presentation</vt:lpstr>
      <vt:lpstr>PowerPoint Presentation</vt:lpstr>
      <vt:lpstr>Random forest architecture</vt:lpstr>
      <vt:lpstr>SOFTWARE RESULTS</vt:lpstr>
      <vt:lpstr> Challenges of Software-based RFCs </vt:lpstr>
      <vt:lpstr>What is a coral dev board?</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HARISH</dc:creator>
  <cp:lastModifiedBy>HARISH</cp:lastModifiedBy>
  <cp:revision>255</cp:revision>
  <dcterms:created xsi:type="dcterms:W3CDTF">2025-02-08T03:45:58Z</dcterms:created>
  <dcterms:modified xsi:type="dcterms:W3CDTF">2025-03-13T03:56:22Z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