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61_86CB2A5A.xml" ContentType="application/vnd.ms-powerpoint.comments+xml"/>
  <Override PartName="/ppt/comments/modernComment_146_AD804C30.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25" r:id="rId5"/>
    <p:sldId id="353" r:id="rId6"/>
    <p:sldId id="354" r:id="rId7"/>
    <p:sldId id="264" r:id="rId8"/>
    <p:sldId id="355" r:id="rId9"/>
    <p:sldId id="358" r:id="rId10"/>
    <p:sldId id="348" r:id="rId11"/>
    <p:sldId id="357" r:id="rId12"/>
    <p:sldId id="341" r:id="rId13"/>
    <p:sldId id="326" r:id="rId14"/>
    <p:sldId id="359" r:id="rId15"/>
    <p:sldId id="356" r:id="rId16"/>
    <p:sldId id="34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C5705672-E54F-89E0-6645-2C1BF7B00D9E}" name="Guest User" initials="GU" userId="S::urn:spo:anon#b24e09257671298adefb7717b1d21e437a05e6019afdecefb52b46f2762482c6::" providerId="AD"/>
  <p188:author id="{9579D4D7-A2CF-CF2F-AF32-54E2D282EAB9}" name="HARISH" initials="HA" userId="S::harish777@04050606.onmicrosoft.com::7ff127bf-97a1-4adf-ae49-795b56a1a7b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BE1"/>
    <a:srgbClr val="FFC0CB"/>
    <a:srgbClr val="FFFFFF"/>
    <a:srgbClr val="C6DAE0"/>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12D2FD-AB4B-7CA6-6AF0-AE710F82FBEF}" v="73" dt="2025-02-11T07:54:48.939"/>
    <p1510:client id="{3943400D-5F4D-F0FC-4950-0782C0EAE17F}" v="121" dt="2025-02-11T15:10:13.324"/>
    <p1510:client id="{80383D96-52C2-8784-ADDB-D9602C0BD4E2}" v="542" dt="2025-02-10T10:34:56.956"/>
    <p1510:client id="{B9299768-E357-F292-77B4-1B0771EEACC6}" v="389" dt="2025-02-11T13:55:52.748"/>
    <p1510:client id="{E2A198BC-7F61-826C-6653-95CE84D29D78}" v="2" dt="2025-02-11T07:50:34.230"/>
    <p1510:client id="{E2A36827-C172-B550-8E63-AD9580F70DE1}" v="2" dt="2025-02-11T05:52:36.647"/>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1044" y="28"/>
      </p:cViewPr>
      <p:guideLst>
        <p:guide pos="816"/>
        <p:guide orient="horz" pos="384"/>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modernComment_146_AD804C30.xml><?xml version="1.0" encoding="utf-8"?>
<p188:cmLst xmlns:a="http://schemas.openxmlformats.org/drawingml/2006/main" xmlns:r="http://schemas.openxmlformats.org/officeDocument/2006/relationships" xmlns:p188="http://schemas.microsoft.com/office/powerpoint/2018/8/main">
  <p188:cm id="{8494E9CF-C91E-42FC-B031-4518BC268923}" authorId="{9579D4D7-A2CF-CF2F-AF32-54E2D282EAB9}" created="2025-02-11T05:52:32.663">
    <pc:sldMkLst xmlns:pc="http://schemas.microsoft.com/office/powerpoint/2013/main/command">
      <pc:docMk/>
      <pc:sldMk cId="2910866480" sldId="326"/>
    </pc:sldMkLst>
    <p188:txBody>
      <a:bodyPr/>
      <a:lstStyle/>
      <a:p>
        <a:r>
          <a:rPr lang="en-US"/>
          <a:t>2,3-harish
4,5,6-joe
7,8,9,10-harish
11,12-joe</a:t>
        </a:r>
      </a:p>
    </p188:txBody>
  </p188:cm>
</p188:cmLst>
</file>

<file path=ppt/comments/modernComment_161_86CB2A5A.xml><?xml version="1.0" encoding="utf-8"?>
<p188:cmLst xmlns:a="http://schemas.openxmlformats.org/drawingml/2006/main" xmlns:r="http://schemas.openxmlformats.org/officeDocument/2006/relationships" xmlns:p188="http://schemas.microsoft.com/office/powerpoint/2018/8/main">
  <p188:cm id="{ABFBAB8E-2FB6-4417-A54D-379E652682EA}" authorId="{9579D4D7-A2CF-CF2F-AF32-54E2D282EAB9}" created="2025-02-08T05:30:05.284">
    <pc:sldMkLst xmlns:pc="http://schemas.microsoft.com/office/powerpoint/2013/main/command">
      <pc:docMk/>
      <pc:sldMk cId="2261461594" sldId="353"/>
    </pc:sldMkLst>
    <p188:txBody>
      <a:bodyPr/>
      <a:lstStyle/>
      <a:p>
        <a:r>
          <a:rPr lang="en-US"/>
          <a:t>okayyy, i forgot about introducing scada lol...</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2/11/2025</a:t>
            </a:fld>
            <a:endParaRPr lang="en-US"/>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2/11/2025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1417320"/>
            <a:ext cx="10515600" cy="4023360"/>
          </a:xfrm>
        </p:spPr>
        <p:txBody>
          <a:bodyPr anchor="ctr"/>
          <a:lstStyle>
            <a:lvl1pPr algn="ctr">
              <a:defRPr sz="5400" spc="300" baseline="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Rectangle 13">
            <a:extLst>
              <a:ext uri="{FF2B5EF4-FFF2-40B4-BE49-F238E27FC236}">
                <a16:creationId xmlns:a16="http://schemas.microsoft.com/office/drawing/2014/main" id="{6DDC5B68-548C-395D-B9A9-EA694F6CB59F}"/>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80160" y="1097280"/>
            <a:ext cx="4114800" cy="2286000"/>
          </a:xfrm>
        </p:spPr>
        <p:txBody>
          <a:bodyPr/>
          <a:lstStyle>
            <a:lvl1pPr>
              <a:defRPr sz="3200"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80160" y="3566160"/>
            <a:ext cx="4114800" cy="2651760"/>
          </a:xfrm>
        </p:spPr>
        <p:txBody>
          <a:bodyPr>
            <a:normAutofit/>
          </a:bodyPr>
          <a:lstStyle>
            <a:lvl1pPr marL="457200" indent="-457200">
              <a:lnSpc>
                <a:spcPct val="100000"/>
              </a:lnSpc>
              <a:spcBef>
                <a:spcPts val="1400"/>
              </a:spcBef>
              <a:buClr>
                <a:schemeClr val="accent1"/>
              </a:buClr>
              <a:buFont typeface="Courier New" panose="02070309020205020404" pitchFamily="49" charset="0"/>
              <a:buChar char="o"/>
              <a:defRPr sz="2400" cap="all" spc="0" baseline="0"/>
            </a:lvl1pPr>
            <a:lvl2pPr marL="914400">
              <a:defRPr spc="0" baseline="0"/>
            </a:lvl2pPr>
            <a:lvl3pPr marL="1371600">
              <a:defRPr spc="0" baseline="0"/>
            </a:lvl3pPr>
            <a:lvl4pPr marL="1828800">
              <a:defRPr spc="0" baseline="0"/>
            </a:lvl4pPr>
            <a:lvl5pPr marL="2286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5687568" y="1435608"/>
            <a:ext cx="5897880" cy="3977640"/>
          </a:xfrm>
          <a:noFill/>
        </p:spPr>
        <p:txBody>
          <a:bodyPr anchor="ctr"/>
          <a:lstStyle>
            <a:lvl1pPr marL="0" indent="0" algn="ctr">
              <a:buNone/>
              <a:defRPr/>
            </a:lvl1pPr>
          </a:lstStyle>
          <a:p>
            <a:r>
              <a:rPr lang="en-US"/>
              <a:t>Click icon to add picture</a:t>
            </a:r>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cxnSp>
        <p:nvCxnSpPr>
          <p:cNvPr id="13" name="Straight Connector 12">
            <a:extLst>
              <a:ext uri="{FF2B5EF4-FFF2-40B4-BE49-F238E27FC236}">
                <a16:creationId xmlns:a16="http://schemas.microsoft.com/office/drawing/2014/main" id="{323EB7E3-3953-BAB4-1B15-383082C6C31E}"/>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6" name="Rectangle 15">
            <a:extLst>
              <a:ext uri="{FF2B5EF4-FFF2-40B4-BE49-F238E27FC236}">
                <a16:creationId xmlns:a16="http://schemas.microsoft.com/office/drawing/2014/main" id="{8A1A471A-8A28-B00F-72E9-849D5E6B7257}"/>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340096" y="3429000"/>
            <a:ext cx="6217920" cy="2743200"/>
          </a:xfrm>
        </p:spPr>
        <p:txBody>
          <a:bodyPr>
            <a:normAutofit/>
          </a:bodyPr>
          <a:lstStyle>
            <a:lvl1pPr marL="457200">
              <a:spcBef>
                <a:spcPts val="1400"/>
              </a:spcBef>
              <a:buSzPct val="80000"/>
              <a:defRPr cap="all" spc="0" baseline="0"/>
            </a:lvl1pPr>
            <a:lvl2pPr marL="914400">
              <a:buSzPct val="80000"/>
              <a:defRPr spc="0" baseline="0"/>
            </a:lvl2pPr>
            <a:lvl3pPr marL="1371600">
              <a:buSzPct val="80000"/>
              <a:defRPr spc="0" baseline="0"/>
            </a:lvl3pPr>
            <a:lvl4pPr marL="1828800">
              <a:buSzPct val="80000"/>
              <a:defRPr spc="0" baseline="0"/>
            </a:lvl4pPr>
            <a:lvl5pPr marL="2286000">
              <a:buSzPct val="80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cxnSp>
        <p:nvCxnSpPr>
          <p:cNvPr id="5" name="Straight Connector 4">
            <a:extLst>
              <a:ext uri="{FF2B5EF4-FFF2-40B4-BE49-F238E27FC236}">
                <a16:creationId xmlns:a16="http://schemas.microsoft.com/office/drawing/2014/main" id="{ADA4A755-28B6-5A01-94AB-C3CCC4368885}"/>
              </a:ext>
            </a:extLst>
          </p:cNvPr>
          <p:cNvCxnSpPr>
            <a:cxnSpLocks/>
          </p:cNvCxnSpPr>
          <p:nvPr userDrawn="1"/>
        </p:nvCxnSpPr>
        <p:spPr>
          <a:xfrm>
            <a:off x="5340096"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p>
        </p:txBody>
      </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p>
        </p:txBody>
      </p:sp>
    </p:spTree>
    <p:extLst>
      <p:ext uri="{BB962C8B-B14F-4D97-AF65-F5344CB8AC3E}">
        <p14:creationId xmlns:p14="http://schemas.microsoft.com/office/powerpoint/2010/main"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p>
        </p:txBody>
      </p:sp>
      <p:sp>
        <p:nvSpPr>
          <p:cNvPr id="9" name="Picture Placeholder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cxnSp>
        <p:nvCxnSpPr>
          <p:cNvPr id="10" name="Straight Connector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46_AD804C3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61_86CB2A5A.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1417320"/>
            <a:ext cx="10515600" cy="4023360"/>
          </a:xfrm>
        </p:spPr>
        <p:txBody>
          <a:bodyPr/>
          <a:lstStyle/>
          <a:p>
            <a:r>
              <a:rPr lang="en-US" b="1" dirty="0">
                <a:ea typeface="+mj-lt"/>
                <a:cs typeface="+mj-lt"/>
              </a:rPr>
              <a:t>FPGA-BASED </a:t>
            </a:r>
            <a:r>
              <a:rPr lang="en-US" b="1" dirty="0" err="1">
                <a:ea typeface="+mj-lt"/>
                <a:cs typeface="+mj-lt"/>
              </a:rPr>
              <a:t>Rfc</a:t>
            </a:r>
            <a:r>
              <a:rPr lang="en-US" b="1" dirty="0">
                <a:ea typeface="+mj-lt"/>
                <a:cs typeface="+mj-lt"/>
              </a:rPr>
              <a:t> FOR</a:t>
            </a:r>
            <a:br>
              <a:rPr lang="en-US" b="1" dirty="0">
                <a:ea typeface="+mj-lt"/>
                <a:cs typeface="+mj-lt"/>
              </a:rPr>
            </a:br>
            <a:r>
              <a:rPr lang="en-US" b="1" dirty="0">
                <a:ea typeface="+mj-lt"/>
                <a:cs typeface="+mj-lt"/>
              </a:rPr>
              <a:t> ANOMALY DETECTION</a:t>
            </a:r>
            <a:br>
              <a:rPr lang="en-US" b="1" dirty="0">
                <a:ea typeface="+mj-lt"/>
                <a:cs typeface="+mj-lt"/>
              </a:rPr>
            </a:br>
            <a:r>
              <a:rPr lang="en-US" sz="4000" b="1" dirty="0">
                <a:ea typeface="+mj-lt"/>
                <a:cs typeface="+mj-lt"/>
              </a:rPr>
              <a:t> </a:t>
            </a:r>
            <a:r>
              <a:rPr lang="en-US" sz="3200" dirty="0">
                <a:ea typeface="+mj-lt"/>
                <a:cs typeface="+mj-lt"/>
              </a:rPr>
              <a:t>[IN DNP3 SCADA SYSTEMS IN SMART GRIDS]</a:t>
            </a:r>
            <a:endParaRPr lang="en-US" sz="3200"/>
          </a:p>
          <a:p>
            <a:endParaRPr lang="en-US" sz="3600" dirty="0"/>
          </a:p>
        </p:txBody>
      </p:sp>
      <p:sp>
        <p:nvSpPr>
          <p:cNvPr id="2" name="Text Placeholder 3">
            <a:extLst>
              <a:ext uri="{FF2B5EF4-FFF2-40B4-BE49-F238E27FC236}">
                <a16:creationId xmlns:a16="http://schemas.microsoft.com/office/drawing/2014/main" id="{A704BCD3-171F-C06E-AC4E-108832525DF4}"/>
              </a:ext>
            </a:extLst>
          </p:cNvPr>
          <p:cNvSpPr>
            <a:spLocks noGrp="1"/>
          </p:cNvSpPr>
          <p:nvPr/>
        </p:nvSpPr>
        <p:spPr>
          <a:xfrm>
            <a:off x="834857" y="5224755"/>
            <a:ext cx="3789780" cy="1639019"/>
          </a:xfrm>
          <a:prstGeom prst="rect">
            <a:avLst/>
          </a:prstGeom>
        </p:spPr>
        <p:txBody>
          <a:bodyPr vert="horz" lIns="0" tIns="0" rIns="0" bIns="0" rtlCol="0" anchor="t" anchorCtr="0">
            <a:noAutofit/>
          </a:bodyPr>
          <a:lstStyle>
            <a:lvl1pPr marL="0" indent="0" algn="ctr" defTabSz="914400" rtl="0" eaLnBrk="1" latinLnBrk="0" hangingPunct="1">
              <a:lnSpc>
                <a:spcPct val="90000"/>
              </a:lnSpc>
              <a:spcBef>
                <a:spcPts val="0"/>
              </a:spcBef>
              <a:buClr>
                <a:schemeClr val="accent1"/>
              </a:buClr>
              <a:buFont typeface="Courier New" panose="02070309020205020404" pitchFamily="49" charset="0"/>
              <a:buNone/>
              <a:defRPr sz="2400" b="0" i="0" kern="1200" cap="all"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dirty="0"/>
              <a:t>GROUP - 03</a:t>
            </a:r>
          </a:p>
          <a:p>
            <a:pPr algn="l"/>
            <a:r>
              <a:rPr lang="en-US" b="1" dirty="0"/>
              <a:t>HARISH .M – cb.sc.u4aie24115</a:t>
            </a:r>
            <a:endParaRPr lang="en-US" dirty="0"/>
          </a:p>
          <a:p>
            <a:pPr algn="l"/>
            <a:r>
              <a:rPr lang="en-US" b="1" dirty="0"/>
              <a:t>JYOTHSNA .V – cb.sc.u4aie24117</a:t>
            </a:r>
            <a:endParaRPr lang="en-US"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772270" y="733340"/>
            <a:ext cx="9854331" cy="817611"/>
          </a:xfrm>
        </p:spPr>
        <p:txBody>
          <a:bodyPr/>
          <a:lstStyle/>
          <a:p>
            <a:r>
              <a:rPr lang="en-US" sz="3600">
                <a:highlight>
                  <a:srgbClr val="C7DBE1"/>
                </a:highlight>
                <a:cs typeface="Posterama"/>
              </a:rPr>
              <a:t>NEED FOR FPGA IMPLEMENTATION</a:t>
            </a:r>
          </a:p>
        </p:txBody>
      </p:sp>
      <p:graphicFrame>
        <p:nvGraphicFramePr>
          <p:cNvPr id="5" name="Table 4">
            <a:extLst>
              <a:ext uri="{FF2B5EF4-FFF2-40B4-BE49-F238E27FC236}">
                <a16:creationId xmlns:a16="http://schemas.microsoft.com/office/drawing/2014/main" id="{40789F60-D595-FE05-E251-C947054A464E}"/>
              </a:ext>
            </a:extLst>
          </p:cNvPr>
          <p:cNvGraphicFramePr>
            <a:graphicFrameLocks noGrp="1"/>
          </p:cNvGraphicFramePr>
          <p:nvPr>
            <p:extLst>
              <p:ext uri="{D42A27DB-BD31-4B8C-83A1-F6EECF244321}">
                <p14:modId xmlns:p14="http://schemas.microsoft.com/office/powerpoint/2010/main" val="180752512"/>
              </p:ext>
            </p:extLst>
          </p:nvPr>
        </p:nvGraphicFramePr>
        <p:xfrm>
          <a:off x="774510" y="1594371"/>
          <a:ext cx="10210800" cy="2190750"/>
        </p:xfrm>
        <a:graphic>
          <a:graphicData uri="http://schemas.openxmlformats.org/drawingml/2006/table">
            <a:tbl>
              <a:tblPr bandRow="1">
                <a:tableStyleId>{BC89EF96-8CEA-46FF-86C4-4CE0E7609802}</a:tableStyleId>
              </a:tblPr>
              <a:tblGrid>
                <a:gridCol w="2552700">
                  <a:extLst>
                    <a:ext uri="{9D8B030D-6E8A-4147-A177-3AD203B41FA5}">
                      <a16:colId xmlns:a16="http://schemas.microsoft.com/office/drawing/2014/main" val="1165537962"/>
                    </a:ext>
                  </a:extLst>
                </a:gridCol>
                <a:gridCol w="2552700">
                  <a:extLst>
                    <a:ext uri="{9D8B030D-6E8A-4147-A177-3AD203B41FA5}">
                      <a16:colId xmlns:a16="http://schemas.microsoft.com/office/drawing/2014/main" val="1971620817"/>
                    </a:ext>
                  </a:extLst>
                </a:gridCol>
                <a:gridCol w="2552700">
                  <a:extLst>
                    <a:ext uri="{9D8B030D-6E8A-4147-A177-3AD203B41FA5}">
                      <a16:colId xmlns:a16="http://schemas.microsoft.com/office/drawing/2014/main" val="197700832"/>
                    </a:ext>
                  </a:extLst>
                </a:gridCol>
                <a:gridCol w="2552700">
                  <a:extLst>
                    <a:ext uri="{9D8B030D-6E8A-4147-A177-3AD203B41FA5}">
                      <a16:colId xmlns:a16="http://schemas.microsoft.com/office/drawing/2014/main" val="44885221"/>
                    </a:ext>
                  </a:extLst>
                </a:gridCol>
              </a:tblGrid>
              <a:tr h="438150">
                <a:tc>
                  <a:txBody>
                    <a:bodyPr/>
                    <a:lstStyle/>
                    <a:p>
                      <a:pPr fontAlgn="base">
                        <a:lnSpc>
                          <a:spcPts val="2175"/>
                        </a:lnSpc>
                      </a:pPr>
                      <a:r>
                        <a:rPr lang="en-IN" sz="1800" b="1">
                          <a:effectLst/>
                          <a:latin typeface="Daytona Condensed Light" panose="020B0306030503040204" pitchFamily="34" charset="0"/>
                        </a:rPr>
                        <a:t>Feature</a:t>
                      </a:r>
                      <a:endParaRPr lang="en-IN" b="1">
                        <a:effectLst/>
                      </a:endParaRPr>
                    </a:p>
                  </a:txBody>
                  <a:tcPr>
                    <a:lnL w="9525" cap="flat" cmpd="sng" algn="ctr">
                      <a:solidFill>
                        <a:srgbClr val="96D3ED"/>
                      </a:solidFill>
                      <a:prstDash val="solid"/>
                      <a:round/>
                      <a:headEnd type="none" w="med" len="med"/>
                      <a:tailEnd type="none" w="med" len="med"/>
                    </a:lnL>
                    <a:lnR w="9525" cap="flat" cmpd="sng" algn="ctr">
                      <a:solidFill>
                        <a:srgbClr val="96D3ED"/>
                      </a:solidFill>
                      <a:prstDash val="solid"/>
                      <a:round/>
                      <a:headEnd type="none" w="med" len="med"/>
                      <a:tailEnd type="none" w="med" len="med"/>
                    </a:lnR>
                    <a:lnT w="9525" cap="flat" cmpd="sng" algn="ctr">
                      <a:solidFill>
                        <a:srgbClr val="96D3ED"/>
                      </a:solidFill>
                      <a:prstDash val="solid"/>
                      <a:round/>
                      <a:headEnd type="none" w="med" len="med"/>
                      <a:tailEnd type="none" w="med" len="med"/>
                    </a:lnT>
                    <a:lnB w="13630" cap="flat" cmpd="sng" algn="ctr">
                      <a:solidFill>
                        <a:srgbClr val="96D3ED"/>
                      </a:solidFill>
                      <a:prstDash val="solid"/>
                      <a:round/>
                      <a:headEnd type="none" w="med" len="med"/>
                      <a:tailEnd type="none" w="med" len="med"/>
                    </a:lnB>
                    <a:noFill/>
                  </a:tcPr>
                </a:tc>
                <a:tc>
                  <a:txBody>
                    <a:bodyPr/>
                    <a:lstStyle/>
                    <a:p>
                      <a:pPr fontAlgn="base">
                        <a:lnSpc>
                          <a:spcPts val="2175"/>
                        </a:lnSpc>
                      </a:pPr>
                      <a:r>
                        <a:rPr lang="en-IN" sz="1800" b="1">
                          <a:effectLst/>
                          <a:latin typeface="Daytona Condensed Light" panose="020B0306030503040204" pitchFamily="34" charset="0"/>
                        </a:rPr>
                        <a:t>CPU</a:t>
                      </a:r>
                      <a:endParaRPr lang="en-IN" b="1">
                        <a:effectLst/>
                      </a:endParaRPr>
                    </a:p>
                  </a:txBody>
                  <a:tcPr>
                    <a:lnL w="9525" cap="flat" cmpd="sng" algn="ctr">
                      <a:solidFill>
                        <a:srgbClr val="96D3ED"/>
                      </a:solidFill>
                      <a:prstDash val="solid"/>
                      <a:round/>
                      <a:headEnd type="none" w="med" len="med"/>
                      <a:tailEnd type="none" w="med" len="med"/>
                    </a:lnL>
                    <a:lnR w="9525" cap="flat" cmpd="sng" algn="ctr">
                      <a:solidFill>
                        <a:srgbClr val="96D3ED"/>
                      </a:solidFill>
                      <a:prstDash val="solid"/>
                      <a:round/>
                      <a:headEnd type="none" w="med" len="med"/>
                      <a:tailEnd type="none" w="med" len="med"/>
                    </a:lnR>
                    <a:lnT w="9525" cap="flat" cmpd="sng" algn="ctr">
                      <a:solidFill>
                        <a:srgbClr val="96D3ED"/>
                      </a:solidFill>
                      <a:prstDash val="solid"/>
                      <a:round/>
                      <a:headEnd type="none" w="med" len="med"/>
                      <a:tailEnd type="none" w="med" len="med"/>
                    </a:lnT>
                    <a:lnB w="13630" cap="flat" cmpd="sng" algn="ctr">
                      <a:solidFill>
                        <a:srgbClr val="96D3ED"/>
                      </a:solidFill>
                      <a:prstDash val="solid"/>
                      <a:round/>
                      <a:headEnd type="none" w="med" len="med"/>
                      <a:tailEnd type="none" w="med" len="med"/>
                    </a:lnB>
                    <a:noFill/>
                  </a:tcPr>
                </a:tc>
                <a:tc>
                  <a:txBody>
                    <a:bodyPr/>
                    <a:lstStyle/>
                    <a:p>
                      <a:pPr fontAlgn="base">
                        <a:lnSpc>
                          <a:spcPts val="2175"/>
                        </a:lnSpc>
                      </a:pPr>
                      <a:r>
                        <a:rPr lang="en-IN" sz="1800" b="1">
                          <a:effectLst/>
                          <a:latin typeface="Daytona Condensed Light" panose="020B0306030503040204" pitchFamily="34" charset="0"/>
                        </a:rPr>
                        <a:t>GPU</a:t>
                      </a:r>
                      <a:endParaRPr lang="en-IN" b="1">
                        <a:effectLst/>
                      </a:endParaRPr>
                    </a:p>
                  </a:txBody>
                  <a:tcPr>
                    <a:lnL w="9525" cap="flat" cmpd="sng" algn="ctr">
                      <a:solidFill>
                        <a:srgbClr val="96D3ED"/>
                      </a:solidFill>
                      <a:prstDash val="solid"/>
                      <a:round/>
                      <a:headEnd type="none" w="med" len="med"/>
                      <a:tailEnd type="none" w="med" len="med"/>
                    </a:lnL>
                    <a:lnR w="9525" cap="flat" cmpd="sng" algn="ctr">
                      <a:solidFill>
                        <a:srgbClr val="96D3ED"/>
                      </a:solidFill>
                      <a:prstDash val="solid"/>
                      <a:round/>
                      <a:headEnd type="none" w="med" len="med"/>
                      <a:tailEnd type="none" w="med" len="med"/>
                    </a:lnR>
                    <a:lnT w="9525" cap="flat" cmpd="sng" algn="ctr">
                      <a:solidFill>
                        <a:srgbClr val="96D3ED"/>
                      </a:solidFill>
                      <a:prstDash val="solid"/>
                      <a:round/>
                      <a:headEnd type="none" w="med" len="med"/>
                      <a:tailEnd type="none" w="med" len="med"/>
                    </a:lnT>
                    <a:lnB w="13630" cap="flat" cmpd="sng" algn="ctr">
                      <a:solidFill>
                        <a:srgbClr val="96D3ED"/>
                      </a:solidFill>
                      <a:prstDash val="solid"/>
                      <a:round/>
                      <a:headEnd type="none" w="med" len="med"/>
                      <a:tailEnd type="none" w="med" len="med"/>
                    </a:lnB>
                    <a:noFill/>
                  </a:tcPr>
                </a:tc>
                <a:tc>
                  <a:txBody>
                    <a:bodyPr/>
                    <a:lstStyle/>
                    <a:p>
                      <a:pPr fontAlgn="base">
                        <a:lnSpc>
                          <a:spcPts val="2175"/>
                        </a:lnSpc>
                      </a:pPr>
                      <a:r>
                        <a:rPr lang="en-IN" sz="1800" b="1">
                          <a:effectLst/>
                          <a:latin typeface="Daytona Condensed Light" panose="020B0306030503040204" pitchFamily="34" charset="0"/>
                        </a:rPr>
                        <a:t>FPGA</a:t>
                      </a:r>
                      <a:endParaRPr lang="en-IN" b="1">
                        <a:effectLst/>
                      </a:endParaRPr>
                    </a:p>
                  </a:txBody>
                  <a:tcPr>
                    <a:lnL w="9525" cap="flat" cmpd="sng" algn="ctr">
                      <a:solidFill>
                        <a:srgbClr val="96D3ED"/>
                      </a:solidFill>
                      <a:prstDash val="solid"/>
                      <a:round/>
                      <a:headEnd type="none" w="med" len="med"/>
                      <a:tailEnd type="none" w="med" len="med"/>
                    </a:lnL>
                    <a:lnR w="9525" cap="flat" cmpd="sng" algn="ctr">
                      <a:solidFill>
                        <a:srgbClr val="96D3ED"/>
                      </a:solidFill>
                      <a:prstDash val="solid"/>
                      <a:round/>
                      <a:headEnd type="none" w="med" len="med"/>
                      <a:tailEnd type="none" w="med" len="med"/>
                    </a:lnR>
                    <a:lnT w="9525" cap="flat" cmpd="sng" algn="ctr">
                      <a:solidFill>
                        <a:srgbClr val="96D3ED"/>
                      </a:solidFill>
                      <a:prstDash val="solid"/>
                      <a:round/>
                      <a:headEnd type="none" w="med" len="med"/>
                      <a:tailEnd type="none" w="med" len="med"/>
                    </a:lnT>
                    <a:lnB w="13630" cap="flat" cmpd="sng" algn="ctr">
                      <a:solidFill>
                        <a:srgbClr val="96D3ED"/>
                      </a:solidFill>
                      <a:prstDash val="solid"/>
                      <a:round/>
                      <a:headEnd type="none" w="med" len="med"/>
                      <a:tailEnd type="none" w="med" len="med"/>
                    </a:lnB>
                    <a:noFill/>
                  </a:tcPr>
                </a:tc>
                <a:extLst>
                  <a:ext uri="{0D108BD9-81ED-4DB2-BD59-A6C34878D82A}">
                    <a16:rowId xmlns:a16="http://schemas.microsoft.com/office/drawing/2014/main" val="2416910299"/>
                  </a:ext>
                </a:extLst>
              </a:tr>
              <a:tr h="438150">
                <a:tc>
                  <a:txBody>
                    <a:bodyPr/>
                    <a:lstStyle/>
                    <a:p>
                      <a:pPr fontAlgn="base">
                        <a:lnSpc>
                          <a:spcPts val="2175"/>
                        </a:lnSpc>
                      </a:pPr>
                      <a:r>
                        <a:rPr lang="en-IN" sz="1800">
                          <a:effectLst/>
                          <a:latin typeface="Daytona Condensed Light" panose="020B0306030503040204" pitchFamily="34" charset="0"/>
                        </a:rPr>
                        <a:t>Speed</a:t>
                      </a:r>
                      <a:endParaRPr lang="en-IN">
                        <a:effectLst/>
                      </a:endParaRPr>
                    </a:p>
                  </a:txBody>
                  <a:tcPr>
                    <a:lnL w="9525" cap="flat" cmpd="sng" algn="ctr">
                      <a:solidFill>
                        <a:srgbClr val="96D3ED"/>
                      </a:solidFill>
                      <a:prstDash val="solid"/>
                      <a:round/>
                      <a:headEnd type="none" w="med" len="med"/>
                      <a:tailEnd type="none" w="med" len="med"/>
                    </a:lnL>
                    <a:lnR w="9525" cap="flat" cmpd="sng" algn="ctr">
                      <a:solidFill>
                        <a:srgbClr val="96D3ED"/>
                      </a:solidFill>
                      <a:prstDash val="solid"/>
                      <a:round/>
                      <a:headEnd type="none" w="med" len="med"/>
                      <a:tailEnd type="none" w="med" len="med"/>
                    </a:lnR>
                    <a:lnT w="13630" cap="flat" cmpd="sng" algn="ctr">
                      <a:solidFill>
                        <a:srgbClr val="96D3ED"/>
                      </a:solidFill>
                      <a:prstDash val="solid"/>
                      <a:round/>
                      <a:headEnd type="none" w="med" len="med"/>
                      <a:tailEnd type="none" w="med" len="med"/>
                    </a:lnT>
                    <a:lnB w="9525" cap="flat" cmpd="sng" algn="ctr">
                      <a:solidFill>
                        <a:srgbClr val="96D3ED"/>
                      </a:solidFill>
                      <a:prstDash val="solid"/>
                      <a:round/>
                      <a:headEnd type="none" w="med" len="med"/>
                      <a:tailEnd type="none" w="med" len="med"/>
                    </a:lnB>
                    <a:noFill/>
                  </a:tcPr>
                </a:tc>
                <a:tc>
                  <a:txBody>
                    <a:bodyPr/>
                    <a:lstStyle/>
                    <a:p>
                      <a:pPr fontAlgn="base">
                        <a:lnSpc>
                          <a:spcPts val="2175"/>
                        </a:lnSpc>
                      </a:pPr>
                      <a:r>
                        <a:rPr lang="en-IN" sz="1800">
                          <a:effectLst/>
                          <a:latin typeface="Daytona Condensed Light" panose="020B0306030503040204" pitchFamily="34" charset="0"/>
                        </a:rPr>
                        <a:t>🚫 Slow</a:t>
                      </a:r>
                      <a:endParaRPr lang="en-IN">
                        <a:effectLst/>
                      </a:endParaRPr>
                    </a:p>
                  </a:txBody>
                  <a:tcPr>
                    <a:lnL w="9525" cap="flat" cmpd="sng" algn="ctr">
                      <a:solidFill>
                        <a:srgbClr val="96D3ED"/>
                      </a:solidFill>
                      <a:prstDash val="solid"/>
                      <a:round/>
                      <a:headEnd type="none" w="med" len="med"/>
                      <a:tailEnd type="none" w="med" len="med"/>
                    </a:lnL>
                    <a:lnR w="9525" cap="flat" cmpd="sng" algn="ctr">
                      <a:solidFill>
                        <a:srgbClr val="96D3ED"/>
                      </a:solidFill>
                      <a:prstDash val="solid"/>
                      <a:round/>
                      <a:headEnd type="none" w="med" len="med"/>
                      <a:tailEnd type="none" w="med" len="med"/>
                    </a:lnR>
                    <a:lnT w="13630" cap="flat" cmpd="sng" algn="ctr">
                      <a:solidFill>
                        <a:srgbClr val="96D3ED"/>
                      </a:solidFill>
                      <a:prstDash val="solid"/>
                      <a:round/>
                      <a:headEnd type="none" w="med" len="med"/>
                      <a:tailEnd type="none" w="med" len="med"/>
                    </a:lnT>
                    <a:lnB w="9525" cap="flat" cmpd="sng" algn="ctr">
                      <a:solidFill>
                        <a:srgbClr val="96D3ED"/>
                      </a:solidFill>
                      <a:prstDash val="solid"/>
                      <a:round/>
                      <a:headEnd type="none" w="med" len="med"/>
                      <a:tailEnd type="none" w="med" len="med"/>
                    </a:lnB>
                    <a:noFill/>
                  </a:tcPr>
                </a:tc>
                <a:tc>
                  <a:txBody>
                    <a:bodyPr/>
                    <a:lstStyle/>
                    <a:p>
                      <a:pPr fontAlgn="base">
                        <a:lnSpc>
                          <a:spcPts val="2175"/>
                        </a:lnSpc>
                      </a:pPr>
                      <a:r>
                        <a:rPr lang="en-IN" sz="1800">
                          <a:effectLst/>
                          <a:latin typeface="Daytona Condensed Light" panose="020B0306030503040204" pitchFamily="34" charset="0"/>
                        </a:rPr>
                        <a:t>⚠️ Faster</a:t>
                      </a:r>
                      <a:endParaRPr lang="en-IN">
                        <a:effectLst/>
                      </a:endParaRPr>
                    </a:p>
                  </a:txBody>
                  <a:tcPr>
                    <a:lnL w="9525" cap="flat" cmpd="sng" algn="ctr">
                      <a:solidFill>
                        <a:srgbClr val="96D3ED"/>
                      </a:solidFill>
                      <a:prstDash val="solid"/>
                      <a:round/>
                      <a:headEnd type="none" w="med" len="med"/>
                      <a:tailEnd type="none" w="med" len="med"/>
                    </a:lnL>
                    <a:lnR w="9525" cap="flat" cmpd="sng" algn="ctr">
                      <a:solidFill>
                        <a:srgbClr val="96D3ED"/>
                      </a:solidFill>
                      <a:prstDash val="solid"/>
                      <a:round/>
                      <a:headEnd type="none" w="med" len="med"/>
                      <a:tailEnd type="none" w="med" len="med"/>
                    </a:lnR>
                    <a:lnT w="13630" cap="flat" cmpd="sng" algn="ctr">
                      <a:solidFill>
                        <a:srgbClr val="96D3ED"/>
                      </a:solidFill>
                      <a:prstDash val="solid"/>
                      <a:round/>
                      <a:headEnd type="none" w="med" len="med"/>
                      <a:tailEnd type="none" w="med" len="med"/>
                    </a:lnT>
                    <a:lnB w="9525" cap="flat" cmpd="sng" algn="ctr">
                      <a:solidFill>
                        <a:srgbClr val="96D3ED"/>
                      </a:solidFill>
                      <a:prstDash val="solid"/>
                      <a:round/>
                      <a:headEnd type="none" w="med" len="med"/>
                      <a:tailEnd type="none" w="med" len="med"/>
                    </a:lnB>
                    <a:noFill/>
                  </a:tcPr>
                </a:tc>
                <a:tc>
                  <a:txBody>
                    <a:bodyPr/>
                    <a:lstStyle/>
                    <a:p>
                      <a:pPr fontAlgn="base">
                        <a:lnSpc>
                          <a:spcPts val="2175"/>
                        </a:lnSpc>
                      </a:pPr>
                      <a:r>
                        <a:rPr lang="en-IN" sz="1800">
                          <a:effectLst/>
                          <a:latin typeface="Daytona Condensed Light" panose="020B0306030503040204" pitchFamily="34" charset="0"/>
                        </a:rPr>
                        <a:t>✅ Real-time</a:t>
                      </a:r>
                      <a:endParaRPr lang="en-IN">
                        <a:effectLst/>
                      </a:endParaRPr>
                    </a:p>
                  </a:txBody>
                  <a:tcPr>
                    <a:lnL w="9525" cap="flat" cmpd="sng" algn="ctr">
                      <a:solidFill>
                        <a:srgbClr val="96D3ED"/>
                      </a:solidFill>
                      <a:prstDash val="solid"/>
                      <a:round/>
                      <a:headEnd type="none" w="med" len="med"/>
                      <a:tailEnd type="none" w="med" len="med"/>
                    </a:lnL>
                    <a:lnR w="9525" cap="flat" cmpd="sng" algn="ctr">
                      <a:solidFill>
                        <a:srgbClr val="96D3ED"/>
                      </a:solidFill>
                      <a:prstDash val="solid"/>
                      <a:round/>
                      <a:headEnd type="none" w="med" len="med"/>
                      <a:tailEnd type="none" w="med" len="med"/>
                    </a:lnR>
                    <a:lnT w="13630" cap="flat" cmpd="sng" algn="ctr">
                      <a:solidFill>
                        <a:srgbClr val="96D3ED"/>
                      </a:solidFill>
                      <a:prstDash val="solid"/>
                      <a:round/>
                      <a:headEnd type="none" w="med" len="med"/>
                      <a:tailEnd type="none" w="med" len="med"/>
                    </a:lnT>
                    <a:lnB w="9525" cap="flat" cmpd="sng" algn="ctr">
                      <a:solidFill>
                        <a:srgbClr val="96D3ED"/>
                      </a:solidFill>
                      <a:prstDash val="solid"/>
                      <a:round/>
                      <a:headEnd type="none" w="med" len="med"/>
                      <a:tailEnd type="none" w="med" len="med"/>
                    </a:lnB>
                    <a:noFill/>
                  </a:tcPr>
                </a:tc>
                <a:extLst>
                  <a:ext uri="{0D108BD9-81ED-4DB2-BD59-A6C34878D82A}">
                    <a16:rowId xmlns:a16="http://schemas.microsoft.com/office/drawing/2014/main" val="3496866754"/>
                  </a:ext>
                </a:extLst>
              </a:tr>
              <a:tr h="438150">
                <a:tc>
                  <a:txBody>
                    <a:bodyPr/>
                    <a:lstStyle/>
                    <a:p>
                      <a:pPr fontAlgn="base">
                        <a:lnSpc>
                          <a:spcPts val="2175"/>
                        </a:lnSpc>
                      </a:pPr>
                      <a:r>
                        <a:rPr lang="en-IN" sz="1800">
                          <a:effectLst/>
                          <a:latin typeface="Daytona Condensed Light" panose="020B0306030503040204" pitchFamily="34" charset="0"/>
                        </a:rPr>
                        <a:t>Power Consumption</a:t>
                      </a:r>
                      <a:endParaRPr lang="en-IN">
                        <a:effectLst/>
                      </a:endParaRPr>
                    </a:p>
                  </a:txBody>
                  <a:tcPr>
                    <a:lnL w="9525" cap="flat" cmpd="sng" algn="ctr">
                      <a:solidFill>
                        <a:srgbClr val="96D3ED"/>
                      </a:solidFill>
                      <a:prstDash val="solid"/>
                      <a:round/>
                      <a:headEnd type="none" w="med" len="med"/>
                      <a:tailEnd type="none" w="med" len="med"/>
                    </a:lnL>
                    <a:lnR w="9525" cap="flat" cmpd="sng" algn="ctr">
                      <a:solidFill>
                        <a:srgbClr val="96D3ED"/>
                      </a:solidFill>
                      <a:prstDash val="solid"/>
                      <a:round/>
                      <a:headEnd type="none" w="med" len="med"/>
                      <a:tailEnd type="none" w="med" len="med"/>
                    </a:lnR>
                    <a:lnT w="9525" cap="flat" cmpd="sng" algn="ctr">
                      <a:solidFill>
                        <a:srgbClr val="96D3ED"/>
                      </a:solidFill>
                      <a:prstDash val="solid"/>
                      <a:round/>
                      <a:headEnd type="none" w="med" len="med"/>
                      <a:tailEnd type="none" w="med" len="med"/>
                    </a:lnT>
                    <a:lnB w="9525" cap="flat" cmpd="sng" algn="ctr">
                      <a:solidFill>
                        <a:srgbClr val="96D3ED"/>
                      </a:solidFill>
                      <a:prstDash val="solid"/>
                      <a:round/>
                      <a:headEnd type="none" w="med" len="med"/>
                      <a:tailEnd type="none" w="med" len="med"/>
                    </a:lnB>
                    <a:noFill/>
                  </a:tcPr>
                </a:tc>
                <a:tc>
                  <a:txBody>
                    <a:bodyPr/>
                    <a:lstStyle/>
                    <a:p>
                      <a:pPr fontAlgn="base">
                        <a:lnSpc>
                          <a:spcPts val="2175"/>
                        </a:lnSpc>
                      </a:pPr>
                      <a:r>
                        <a:rPr lang="en-IN" sz="1800">
                          <a:effectLst/>
                          <a:latin typeface="Daytona Condensed Light" panose="020B0306030503040204" pitchFamily="34" charset="0"/>
                        </a:rPr>
                        <a:t>⚠️ High</a:t>
                      </a:r>
                      <a:endParaRPr lang="en-IN">
                        <a:effectLst/>
                      </a:endParaRPr>
                    </a:p>
                  </a:txBody>
                  <a:tcPr>
                    <a:lnL w="9525" cap="flat" cmpd="sng" algn="ctr">
                      <a:solidFill>
                        <a:srgbClr val="96D3ED"/>
                      </a:solidFill>
                      <a:prstDash val="solid"/>
                      <a:round/>
                      <a:headEnd type="none" w="med" len="med"/>
                      <a:tailEnd type="none" w="med" len="med"/>
                    </a:lnL>
                    <a:lnR w="9525" cap="flat" cmpd="sng" algn="ctr">
                      <a:solidFill>
                        <a:srgbClr val="96D3ED"/>
                      </a:solidFill>
                      <a:prstDash val="solid"/>
                      <a:round/>
                      <a:headEnd type="none" w="med" len="med"/>
                      <a:tailEnd type="none" w="med" len="med"/>
                    </a:lnR>
                    <a:lnT w="9525" cap="flat" cmpd="sng" algn="ctr">
                      <a:solidFill>
                        <a:srgbClr val="96D3ED"/>
                      </a:solidFill>
                      <a:prstDash val="solid"/>
                      <a:round/>
                      <a:headEnd type="none" w="med" len="med"/>
                      <a:tailEnd type="none" w="med" len="med"/>
                    </a:lnT>
                    <a:lnB w="9525" cap="flat" cmpd="sng" algn="ctr">
                      <a:solidFill>
                        <a:srgbClr val="96D3ED"/>
                      </a:solidFill>
                      <a:prstDash val="solid"/>
                      <a:round/>
                      <a:headEnd type="none" w="med" len="med"/>
                      <a:tailEnd type="none" w="med" len="med"/>
                    </a:lnB>
                    <a:noFill/>
                  </a:tcPr>
                </a:tc>
                <a:tc>
                  <a:txBody>
                    <a:bodyPr/>
                    <a:lstStyle/>
                    <a:p>
                      <a:pPr fontAlgn="base">
                        <a:lnSpc>
                          <a:spcPts val="2175"/>
                        </a:lnSpc>
                      </a:pPr>
                      <a:r>
                        <a:rPr lang="en-IN" sz="1800">
                          <a:effectLst/>
                          <a:latin typeface="Daytona Condensed Light" panose="020B0306030503040204" pitchFamily="34" charset="0"/>
                        </a:rPr>
                        <a:t>🚫 Very High</a:t>
                      </a:r>
                      <a:endParaRPr lang="en-IN">
                        <a:effectLst/>
                      </a:endParaRPr>
                    </a:p>
                  </a:txBody>
                  <a:tcPr>
                    <a:lnL w="9525" cap="flat" cmpd="sng" algn="ctr">
                      <a:solidFill>
                        <a:srgbClr val="96D3ED"/>
                      </a:solidFill>
                      <a:prstDash val="solid"/>
                      <a:round/>
                      <a:headEnd type="none" w="med" len="med"/>
                      <a:tailEnd type="none" w="med" len="med"/>
                    </a:lnL>
                    <a:lnR w="9525" cap="flat" cmpd="sng" algn="ctr">
                      <a:solidFill>
                        <a:srgbClr val="96D3ED"/>
                      </a:solidFill>
                      <a:prstDash val="solid"/>
                      <a:round/>
                      <a:headEnd type="none" w="med" len="med"/>
                      <a:tailEnd type="none" w="med" len="med"/>
                    </a:lnR>
                    <a:lnT w="9525" cap="flat" cmpd="sng" algn="ctr">
                      <a:solidFill>
                        <a:srgbClr val="96D3ED"/>
                      </a:solidFill>
                      <a:prstDash val="solid"/>
                      <a:round/>
                      <a:headEnd type="none" w="med" len="med"/>
                      <a:tailEnd type="none" w="med" len="med"/>
                    </a:lnT>
                    <a:lnB w="9525" cap="flat" cmpd="sng" algn="ctr">
                      <a:solidFill>
                        <a:srgbClr val="96D3ED"/>
                      </a:solidFill>
                      <a:prstDash val="solid"/>
                      <a:round/>
                      <a:headEnd type="none" w="med" len="med"/>
                      <a:tailEnd type="none" w="med" len="med"/>
                    </a:lnB>
                    <a:noFill/>
                  </a:tcPr>
                </a:tc>
                <a:tc>
                  <a:txBody>
                    <a:bodyPr/>
                    <a:lstStyle/>
                    <a:p>
                      <a:pPr fontAlgn="base">
                        <a:lnSpc>
                          <a:spcPts val="2175"/>
                        </a:lnSpc>
                      </a:pPr>
                      <a:r>
                        <a:rPr lang="en-IN" sz="1800">
                          <a:effectLst/>
                          <a:latin typeface="Daytona Condensed Light" panose="020B0306030503040204" pitchFamily="34" charset="0"/>
                        </a:rPr>
                        <a:t>✅ Low</a:t>
                      </a:r>
                      <a:endParaRPr lang="en-IN">
                        <a:effectLst/>
                      </a:endParaRPr>
                    </a:p>
                  </a:txBody>
                  <a:tcPr>
                    <a:lnL w="9525" cap="flat" cmpd="sng" algn="ctr">
                      <a:solidFill>
                        <a:srgbClr val="96D3ED"/>
                      </a:solidFill>
                      <a:prstDash val="solid"/>
                      <a:round/>
                      <a:headEnd type="none" w="med" len="med"/>
                      <a:tailEnd type="none" w="med" len="med"/>
                    </a:lnL>
                    <a:lnR w="9525" cap="flat" cmpd="sng" algn="ctr">
                      <a:solidFill>
                        <a:srgbClr val="96D3ED"/>
                      </a:solidFill>
                      <a:prstDash val="solid"/>
                      <a:round/>
                      <a:headEnd type="none" w="med" len="med"/>
                      <a:tailEnd type="none" w="med" len="med"/>
                    </a:lnR>
                    <a:lnT w="9525" cap="flat" cmpd="sng" algn="ctr">
                      <a:solidFill>
                        <a:srgbClr val="96D3ED"/>
                      </a:solidFill>
                      <a:prstDash val="solid"/>
                      <a:round/>
                      <a:headEnd type="none" w="med" len="med"/>
                      <a:tailEnd type="none" w="med" len="med"/>
                    </a:lnT>
                    <a:lnB w="9525" cap="flat" cmpd="sng" algn="ctr">
                      <a:solidFill>
                        <a:srgbClr val="96D3ED"/>
                      </a:solidFill>
                      <a:prstDash val="solid"/>
                      <a:round/>
                      <a:headEnd type="none" w="med" len="med"/>
                      <a:tailEnd type="none" w="med" len="med"/>
                    </a:lnB>
                    <a:noFill/>
                  </a:tcPr>
                </a:tc>
                <a:extLst>
                  <a:ext uri="{0D108BD9-81ED-4DB2-BD59-A6C34878D82A}">
                    <a16:rowId xmlns:a16="http://schemas.microsoft.com/office/drawing/2014/main" val="3479396185"/>
                  </a:ext>
                </a:extLst>
              </a:tr>
              <a:tr h="438150">
                <a:tc>
                  <a:txBody>
                    <a:bodyPr/>
                    <a:lstStyle/>
                    <a:p>
                      <a:pPr fontAlgn="base">
                        <a:lnSpc>
                          <a:spcPts val="2175"/>
                        </a:lnSpc>
                      </a:pPr>
                      <a:r>
                        <a:rPr lang="en-IN" sz="1800">
                          <a:effectLst/>
                          <a:latin typeface="Daytona Condensed Light" panose="020B0306030503040204" pitchFamily="34" charset="0"/>
                        </a:rPr>
                        <a:t>Parallel Processing</a:t>
                      </a:r>
                      <a:endParaRPr lang="en-IN">
                        <a:effectLst/>
                      </a:endParaRPr>
                    </a:p>
                  </a:txBody>
                  <a:tcPr>
                    <a:lnL w="9525" cap="flat" cmpd="sng" algn="ctr">
                      <a:solidFill>
                        <a:srgbClr val="96D3ED"/>
                      </a:solidFill>
                      <a:prstDash val="solid"/>
                      <a:round/>
                      <a:headEnd type="none" w="med" len="med"/>
                      <a:tailEnd type="none" w="med" len="med"/>
                    </a:lnL>
                    <a:lnR w="9525" cap="flat" cmpd="sng" algn="ctr">
                      <a:solidFill>
                        <a:srgbClr val="96D3ED"/>
                      </a:solidFill>
                      <a:prstDash val="solid"/>
                      <a:round/>
                      <a:headEnd type="none" w="med" len="med"/>
                      <a:tailEnd type="none" w="med" len="med"/>
                    </a:lnR>
                    <a:lnT w="9525" cap="flat" cmpd="sng" algn="ctr">
                      <a:solidFill>
                        <a:srgbClr val="96D3ED"/>
                      </a:solidFill>
                      <a:prstDash val="solid"/>
                      <a:round/>
                      <a:headEnd type="none" w="med" len="med"/>
                      <a:tailEnd type="none" w="med" len="med"/>
                    </a:lnT>
                    <a:lnB w="9525" cap="flat" cmpd="sng" algn="ctr">
                      <a:solidFill>
                        <a:srgbClr val="96D3ED"/>
                      </a:solidFill>
                      <a:prstDash val="solid"/>
                      <a:round/>
                      <a:headEnd type="none" w="med" len="med"/>
                      <a:tailEnd type="none" w="med" len="med"/>
                    </a:lnB>
                    <a:noFill/>
                  </a:tcPr>
                </a:tc>
                <a:tc>
                  <a:txBody>
                    <a:bodyPr/>
                    <a:lstStyle/>
                    <a:p>
                      <a:pPr fontAlgn="base">
                        <a:lnSpc>
                          <a:spcPts val="2175"/>
                        </a:lnSpc>
                      </a:pPr>
                      <a:r>
                        <a:rPr lang="en-IN" sz="1800">
                          <a:effectLst/>
                          <a:latin typeface="Daytona Condensed Light" panose="020B0306030503040204" pitchFamily="34" charset="0"/>
                        </a:rPr>
                        <a:t>🚫 Limited</a:t>
                      </a:r>
                      <a:endParaRPr lang="en-IN">
                        <a:effectLst/>
                      </a:endParaRPr>
                    </a:p>
                  </a:txBody>
                  <a:tcPr>
                    <a:lnL w="9525" cap="flat" cmpd="sng" algn="ctr">
                      <a:solidFill>
                        <a:srgbClr val="96D3ED"/>
                      </a:solidFill>
                      <a:prstDash val="solid"/>
                      <a:round/>
                      <a:headEnd type="none" w="med" len="med"/>
                      <a:tailEnd type="none" w="med" len="med"/>
                    </a:lnL>
                    <a:lnR w="9525" cap="flat" cmpd="sng" algn="ctr">
                      <a:solidFill>
                        <a:srgbClr val="96D3ED"/>
                      </a:solidFill>
                      <a:prstDash val="solid"/>
                      <a:round/>
                      <a:headEnd type="none" w="med" len="med"/>
                      <a:tailEnd type="none" w="med" len="med"/>
                    </a:lnR>
                    <a:lnT w="9525" cap="flat" cmpd="sng" algn="ctr">
                      <a:solidFill>
                        <a:srgbClr val="96D3ED"/>
                      </a:solidFill>
                      <a:prstDash val="solid"/>
                      <a:round/>
                      <a:headEnd type="none" w="med" len="med"/>
                      <a:tailEnd type="none" w="med" len="med"/>
                    </a:lnT>
                    <a:lnB w="9525" cap="flat" cmpd="sng" algn="ctr">
                      <a:solidFill>
                        <a:srgbClr val="96D3ED"/>
                      </a:solidFill>
                      <a:prstDash val="solid"/>
                      <a:round/>
                      <a:headEnd type="none" w="med" len="med"/>
                      <a:tailEnd type="none" w="med" len="med"/>
                    </a:lnB>
                    <a:noFill/>
                  </a:tcPr>
                </a:tc>
                <a:tc>
                  <a:txBody>
                    <a:bodyPr/>
                    <a:lstStyle/>
                    <a:p>
                      <a:pPr fontAlgn="base">
                        <a:lnSpc>
                          <a:spcPts val="2175"/>
                        </a:lnSpc>
                      </a:pPr>
                      <a:r>
                        <a:rPr lang="en-IN" sz="1800">
                          <a:effectLst/>
                          <a:latin typeface="Daytona Condensed Light" panose="020B0306030503040204" pitchFamily="34" charset="0"/>
                        </a:rPr>
                        <a:t>✅ High</a:t>
                      </a:r>
                      <a:endParaRPr lang="en-IN">
                        <a:effectLst/>
                      </a:endParaRPr>
                    </a:p>
                  </a:txBody>
                  <a:tcPr>
                    <a:lnL w="9525" cap="flat" cmpd="sng" algn="ctr">
                      <a:solidFill>
                        <a:srgbClr val="96D3ED"/>
                      </a:solidFill>
                      <a:prstDash val="solid"/>
                      <a:round/>
                      <a:headEnd type="none" w="med" len="med"/>
                      <a:tailEnd type="none" w="med" len="med"/>
                    </a:lnL>
                    <a:lnR w="9525" cap="flat" cmpd="sng" algn="ctr">
                      <a:solidFill>
                        <a:srgbClr val="96D3ED"/>
                      </a:solidFill>
                      <a:prstDash val="solid"/>
                      <a:round/>
                      <a:headEnd type="none" w="med" len="med"/>
                      <a:tailEnd type="none" w="med" len="med"/>
                    </a:lnR>
                    <a:lnT w="9525" cap="flat" cmpd="sng" algn="ctr">
                      <a:solidFill>
                        <a:srgbClr val="96D3ED"/>
                      </a:solidFill>
                      <a:prstDash val="solid"/>
                      <a:round/>
                      <a:headEnd type="none" w="med" len="med"/>
                      <a:tailEnd type="none" w="med" len="med"/>
                    </a:lnT>
                    <a:lnB w="9525" cap="flat" cmpd="sng" algn="ctr">
                      <a:solidFill>
                        <a:srgbClr val="96D3ED"/>
                      </a:solidFill>
                      <a:prstDash val="solid"/>
                      <a:round/>
                      <a:headEnd type="none" w="med" len="med"/>
                      <a:tailEnd type="none" w="med" len="med"/>
                    </a:lnB>
                    <a:noFill/>
                  </a:tcPr>
                </a:tc>
                <a:tc>
                  <a:txBody>
                    <a:bodyPr/>
                    <a:lstStyle/>
                    <a:p>
                      <a:pPr fontAlgn="base">
                        <a:lnSpc>
                          <a:spcPts val="2175"/>
                        </a:lnSpc>
                      </a:pPr>
                      <a:r>
                        <a:rPr lang="en-IN" sz="1800">
                          <a:effectLst/>
                          <a:latin typeface="Daytona Condensed Light" panose="020B0306030503040204" pitchFamily="34" charset="0"/>
                        </a:rPr>
                        <a:t>✅ Very High</a:t>
                      </a:r>
                      <a:endParaRPr lang="en-IN">
                        <a:effectLst/>
                      </a:endParaRPr>
                    </a:p>
                  </a:txBody>
                  <a:tcPr>
                    <a:lnL w="9525" cap="flat" cmpd="sng" algn="ctr">
                      <a:solidFill>
                        <a:srgbClr val="96D3ED"/>
                      </a:solidFill>
                      <a:prstDash val="solid"/>
                      <a:round/>
                      <a:headEnd type="none" w="med" len="med"/>
                      <a:tailEnd type="none" w="med" len="med"/>
                    </a:lnL>
                    <a:lnR w="9525" cap="flat" cmpd="sng" algn="ctr">
                      <a:solidFill>
                        <a:srgbClr val="96D3ED"/>
                      </a:solidFill>
                      <a:prstDash val="solid"/>
                      <a:round/>
                      <a:headEnd type="none" w="med" len="med"/>
                      <a:tailEnd type="none" w="med" len="med"/>
                    </a:lnR>
                    <a:lnT w="9525" cap="flat" cmpd="sng" algn="ctr">
                      <a:solidFill>
                        <a:srgbClr val="96D3ED"/>
                      </a:solidFill>
                      <a:prstDash val="solid"/>
                      <a:round/>
                      <a:headEnd type="none" w="med" len="med"/>
                      <a:tailEnd type="none" w="med" len="med"/>
                    </a:lnT>
                    <a:lnB w="9525" cap="flat" cmpd="sng" algn="ctr">
                      <a:solidFill>
                        <a:srgbClr val="96D3ED"/>
                      </a:solidFill>
                      <a:prstDash val="solid"/>
                      <a:round/>
                      <a:headEnd type="none" w="med" len="med"/>
                      <a:tailEnd type="none" w="med" len="med"/>
                    </a:lnB>
                    <a:noFill/>
                  </a:tcPr>
                </a:tc>
                <a:extLst>
                  <a:ext uri="{0D108BD9-81ED-4DB2-BD59-A6C34878D82A}">
                    <a16:rowId xmlns:a16="http://schemas.microsoft.com/office/drawing/2014/main" val="4072601019"/>
                  </a:ext>
                </a:extLst>
              </a:tr>
              <a:tr h="438150">
                <a:tc>
                  <a:txBody>
                    <a:bodyPr/>
                    <a:lstStyle/>
                    <a:p>
                      <a:pPr fontAlgn="base">
                        <a:lnSpc>
                          <a:spcPts val="2175"/>
                        </a:lnSpc>
                      </a:pPr>
                      <a:r>
                        <a:rPr lang="en-IN" sz="1800">
                          <a:effectLst/>
                          <a:latin typeface="Daytona Condensed Light" panose="020B0306030503040204" pitchFamily="34" charset="0"/>
                        </a:rPr>
                        <a:t>Customizability</a:t>
                      </a:r>
                      <a:endParaRPr lang="en-IN">
                        <a:effectLst/>
                      </a:endParaRPr>
                    </a:p>
                  </a:txBody>
                  <a:tcPr>
                    <a:lnL w="9525" cap="flat" cmpd="sng" algn="ctr">
                      <a:solidFill>
                        <a:srgbClr val="96D3ED"/>
                      </a:solidFill>
                      <a:prstDash val="solid"/>
                      <a:round/>
                      <a:headEnd type="none" w="med" len="med"/>
                      <a:tailEnd type="none" w="med" len="med"/>
                    </a:lnL>
                    <a:lnR w="9525" cap="flat" cmpd="sng" algn="ctr">
                      <a:solidFill>
                        <a:srgbClr val="96D3ED"/>
                      </a:solidFill>
                      <a:prstDash val="solid"/>
                      <a:round/>
                      <a:headEnd type="none" w="med" len="med"/>
                      <a:tailEnd type="none" w="med" len="med"/>
                    </a:lnR>
                    <a:lnT w="9525" cap="flat" cmpd="sng" algn="ctr">
                      <a:solidFill>
                        <a:srgbClr val="96D3ED"/>
                      </a:solidFill>
                      <a:prstDash val="solid"/>
                      <a:round/>
                      <a:headEnd type="none" w="med" len="med"/>
                      <a:tailEnd type="none" w="med" len="med"/>
                    </a:lnT>
                    <a:lnB w="9525" cap="flat" cmpd="sng" algn="ctr">
                      <a:solidFill>
                        <a:srgbClr val="96D3ED"/>
                      </a:solidFill>
                      <a:prstDash val="solid"/>
                      <a:round/>
                      <a:headEnd type="none" w="med" len="med"/>
                      <a:tailEnd type="none" w="med" len="med"/>
                    </a:lnB>
                    <a:noFill/>
                  </a:tcPr>
                </a:tc>
                <a:tc>
                  <a:txBody>
                    <a:bodyPr/>
                    <a:lstStyle/>
                    <a:p>
                      <a:pPr fontAlgn="base">
                        <a:lnSpc>
                          <a:spcPts val="2175"/>
                        </a:lnSpc>
                      </a:pPr>
                      <a:r>
                        <a:rPr lang="en-IN" sz="1800">
                          <a:effectLst/>
                          <a:latin typeface="Daytona Condensed Light" panose="020B0306030503040204" pitchFamily="34" charset="0"/>
                        </a:rPr>
                        <a:t>🚫 Fixed</a:t>
                      </a:r>
                      <a:endParaRPr lang="en-IN">
                        <a:effectLst/>
                      </a:endParaRPr>
                    </a:p>
                  </a:txBody>
                  <a:tcPr>
                    <a:lnL w="9525" cap="flat" cmpd="sng" algn="ctr">
                      <a:solidFill>
                        <a:srgbClr val="96D3ED"/>
                      </a:solidFill>
                      <a:prstDash val="solid"/>
                      <a:round/>
                      <a:headEnd type="none" w="med" len="med"/>
                      <a:tailEnd type="none" w="med" len="med"/>
                    </a:lnL>
                    <a:lnR w="9525" cap="flat" cmpd="sng" algn="ctr">
                      <a:solidFill>
                        <a:srgbClr val="96D3ED"/>
                      </a:solidFill>
                      <a:prstDash val="solid"/>
                      <a:round/>
                      <a:headEnd type="none" w="med" len="med"/>
                      <a:tailEnd type="none" w="med" len="med"/>
                    </a:lnR>
                    <a:lnT w="9525" cap="flat" cmpd="sng" algn="ctr">
                      <a:solidFill>
                        <a:srgbClr val="96D3ED"/>
                      </a:solidFill>
                      <a:prstDash val="solid"/>
                      <a:round/>
                      <a:headEnd type="none" w="med" len="med"/>
                      <a:tailEnd type="none" w="med" len="med"/>
                    </a:lnT>
                    <a:lnB w="9525" cap="flat" cmpd="sng" algn="ctr">
                      <a:solidFill>
                        <a:srgbClr val="96D3ED"/>
                      </a:solidFill>
                      <a:prstDash val="solid"/>
                      <a:round/>
                      <a:headEnd type="none" w="med" len="med"/>
                      <a:tailEnd type="none" w="med" len="med"/>
                    </a:lnB>
                    <a:noFill/>
                  </a:tcPr>
                </a:tc>
                <a:tc>
                  <a:txBody>
                    <a:bodyPr/>
                    <a:lstStyle/>
                    <a:p>
                      <a:pPr fontAlgn="base">
                        <a:lnSpc>
                          <a:spcPts val="2175"/>
                        </a:lnSpc>
                      </a:pPr>
                      <a:r>
                        <a:rPr lang="en-IN" sz="1800">
                          <a:effectLst/>
                          <a:latin typeface="Daytona Condensed Light" panose="020B0306030503040204" pitchFamily="34" charset="0"/>
                        </a:rPr>
                        <a:t>⚠️ Limited</a:t>
                      </a:r>
                      <a:endParaRPr lang="en-IN">
                        <a:effectLst/>
                      </a:endParaRPr>
                    </a:p>
                  </a:txBody>
                  <a:tcPr>
                    <a:lnL w="9525" cap="flat" cmpd="sng" algn="ctr">
                      <a:solidFill>
                        <a:srgbClr val="96D3ED"/>
                      </a:solidFill>
                      <a:prstDash val="solid"/>
                      <a:round/>
                      <a:headEnd type="none" w="med" len="med"/>
                      <a:tailEnd type="none" w="med" len="med"/>
                    </a:lnL>
                    <a:lnR w="9525" cap="flat" cmpd="sng" algn="ctr">
                      <a:solidFill>
                        <a:srgbClr val="96D3ED"/>
                      </a:solidFill>
                      <a:prstDash val="solid"/>
                      <a:round/>
                      <a:headEnd type="none" w="med" len="med"/>
                      <a:tailEnd type="none" w="med" len="med"/>
                    </a:lnR>
                    <a:lnT w="9525" cap="flat" cmpd="sng" algn="ctr">
                      <a:solidFill>
                        <a:srgbClr val="96D3ED"/>
                      </a:solidFill>
                      <a:prstDash val="solid"/>
                      <a:round/>
                      <a:headEnd type="none" w="med" len="med"/>
                      <a:tailEnd type="none" w="med" len="med"/>
                    </a:lnT>
                    <a:lnB w="9525" cap="flat" cmpd="sng" algn="ctr">
                      <a:solidFill>
                        <a:srgbClr val="96D3ED"/>
                      </a:solidFill>
                      <a:prstDash val="solid"/>
                      <a:round/>
                      <a:headEnd type="none" w="med" len="med"/>
                      <a:tailEnd type="none" w="med" len="med"/>
                    </a:lnB>
                    <a:noFill/>
                  </a:tcPr>
                </a:tc>
                <a:tc>
                  <a:txBody>
                    <a:bodyPr/>
                    <a:lstStyle/>
                    <a:p>
                      <a:pPr fontAlgn="base">
                        <a:lnSpc>
                          <a:spcPts val="2175"/>
                        </a:lnSpc>
                      </a:pPr>
                      <a:r>
                        <a:rPr lang="en-IN" sz="1800">
                          <a:effectLst/>
                          <a:latin typeface="Daytona Condensed Light" panose="020B0306030503040204" pitchFamily="34" charset="0"/>
                        </a:rPr>
                        <a:t>✅ Fully Custom</a:t>
                      </a:r>
                      <a:endParaRPr lang="en-IN">
                        <a:effectLst/>
                      </a:endParaRPr>
                    </a:p>
                  </a:txBody>
                  <a:tcPr>
                    <a:lnL w="9525" cap="flat" cmpd="sng" algn="ctr">
                      <a:solidFill>
                        <a:srgbClr val="96D3ED"/>
                      </a:solidFill>
                      <a:prstDash val="solid"/>
                      <a:round/>
                      <a:headEnd type="none" w="med" len="med"/>
                      <a:tailEnd type="none" w="med" len="med"/>
                    </a:lnL>
                    <a:lnR w="9525" cap="flat" cmpd="sng" algn="ctr">
                      <a:solidFill>
                        <a:srgbClr val="96D3ED"/>
                      </a:solidFill>
                      <a:prstDash val="solid"/>
                      <a:round/>
                      <a:headEnd type="none" w="med" len="med"/>
                      <a:tailEnd type="none" w="med" len="med"/>
                    </a:lnR>
                    <a:lnT w="9525" cap="flat" cmpd="sng" algn="ctr">
                      <a:solidFill>
                        <a:srgbClr val="96D3ED"/>
                      </a:solidFill>
                      <a:prstDash val="solid"/>
                      <a:round/>
                      <a:headEnd type="none" w="med" len="med"/>
                      <a:tailEnd type="none" w="med" len="med"/>
                    </a:lnT>
                    <a:lnB w="9525" cap="flat" cmpd="sng" algn="ctr">
                      <a:solidFill>
                        <a:srgbClr val="96D3ED"/>
                      </a:solidFill>
                      <a:prstDash val="solid"/>
                      <a:round/>
                      <a:headEnd type="none" w="med" len="med"/>
                      <a:tailEnd type="none" w="med" len="med"/>
                    </a:lnB>
                    <a:noFill/>
                  </a:tcPr>
                </a:tc>
                <a:extLst>
                  <a:ext uri="{0D108BD9-81ED-4DB2-BD59-A6C34878D82A}">
                    <a16:rowId xmlns:a16="http://schemas.microsoft.com/office/drawing/2014/main" val="2762231682"/>
                  </a:ext>
                </a:extLst>
              </a:tr>
            </a:tbl>
          </a:graphicData>
        </a:graphic>
      </p:graphicFrame>
      <p:sp>
        <p:nvSpPr>
          <p:cNvPr id="3" name="TextBox 2">
            <a:extLst>
              <a:ext uri="{FF2B5EF4-FFF2-40B4-BE49-F238E27FC236}">
                <a16:creationId xmlns:a16="http://schemas.microsoft.com/office/drawing/2014/main" id="{17C6BF12-1A68-AD2D-2CFF-66ED44396CB4}"/>
              </a:ext>
            </a:extLst>
          </p:cNvPr>
          <p:cNvSpPr txBox="1"/>
          <p:nvPr/>
        </p:nvSpPr>
        <p:spPr>
          <a:xfrm>
            <a:off x="772160" y="4033519"/>
            <a:ext cx="1037336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Traditional CPU &amp; GPU-based anomaly detection faces limitations in speed, power efficiency, and real-time performance.</a:t>
            </a:r>
            <a:endParaRPr lang="en-US" dirty="0"/>
          </a:p>
          <a:p>
            <a:pPr marL="285750" indent="-285750">
              <a:buFont typeface="Arial"/>
              <a:buChar char="•"/>
            </a:pPr>
            <a:r>
              <a:rPr lang="en-US" dirty="0">
                <a:ea typeface="+mn-lt"/>
                <a:cs typeface="+mn-lt"/>
              </a:rPr>
              <a:t> FPGA offers </a:t>
            </a:r>
            <a:r>
              <a:rPr lang="en-US" b="1" dirty="0">
                <a:ea typeface="+mn-lt"/>
                <a:cs typeface="+mn-lt"/>
              </a:rPr>
              <a:t>real-time processing, low power consumption, and high parallelism</a:t>
            </a:r>
            <a:r>
              <a:rPr lang="en-US" dirty="0">
                <a:ea typeface="+mn-lt"/>
                <a:cs typeface="+mn-lt"/>
              </a:rPr>
              <a:t>, making it ideal for machine learning applications.</a:t>
            </a:r>
            <a:endParaRPr lang="en-US" dirty="0"/>
          </a:p>
          <a:p>
            <a:pPr marL="285750" indent="-285750">
              <a:buFont typeface="Arial"/>
              <a:buChar char="•"/>
            </a:pPr>
            <a:r>
              <a:rPr lang="en-US" dirty="0">
                <a:ea typeface="+mn-lt"/>
                <a:cs typeface="+mn-lt"/>
              </a:rPr>
              <a:t> Our project leverages </a:t>
            </a:r>
            <a:r>
              <a:rPr lang="en-US" b="1" dirty="0">
                <a:ea typeface="+mn-lt"/>
                <a:cs typeface="+mn-lt"/>
              </a:rPr>
              <a:t>FPGA acceleration for Random Forest Classifier</a:t>
            </a:r>
            <a:r>
              <a:rPr lang="en-US" dirty="0">
                <a:ea typeface="+mn-lt"/>
                <a:cs typeface="+mn-lt"/>
              </a:rPr>
              <a:t>, ensuring </a:t>
            </a:r>
            <a:r>
              <a:rPr lang="en-US" b="1" dirty="0">
                <a:ea typeface="+mn-lt"/>
                <a:cs typeface="+mn-lt"/>
              </a:rPr>
              <a:t>efficient and scalable anomaly detection</a:t>
            </a:r>
            <a:r>
              <a:rPr lang="en-US" dirty="0">
                <a:ea typeface="+mn-lt"/>
                <a:cs typeface="+mn-lt"/>
              </a:rPr>
              <a:t> in real-world scenarios.</a:t>
            </a:r>
            <a:endParaRPr lang="en-US" dirty="0"/>
          </a:p>
        </p:txBody>
      </p:sp>
    </p:spTree>
    <p:extLst>
      <p:ext uri="{BB962C8B-B14F-4D97-AF65-F5344CB8AC3E}">
        <p14:creationId xmlns:p14="http://schemas.microsoft.com/office/powerpoint/2010/main" val="2910866480"/>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BCBD4-BB80-1EA2-02A2-4730B8A00A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397205-96BE-2AC4-5918-DA603743AAA0}"/>
              </a:ext>
            </a:extLst>
          </p:cNvPr>
          <p:cNvSpPr>
            <a:spLocks noGrp="1"/>
          </p:cNvSpPr>
          <p:nvPr>
            <p:ph type="title"/>
          </p:nvPr>
        </p:nvSpPr>
        <p:spPr>
          <a:xfrm>
            <a:off x="772270" y="733340"/>
            <a:ext cx="9854331" cy="817611"/>
          </a:xfrm>
        </p:spPr>
        <p:txBody>
          <a:bodyPr/>
          <a:lstStyle/>
          <a:p>
            <a:r>
              <a:rPr lang="en-US" sz="4000" dirty="0">
                <a:highlight>
                  <a:srgbClr val="C7DBE1"/>
                </a:highlight>
                <a:cs typeface="Posterama"/>
              </a:rPr>
              <a:t>IMPLEMENTATION PLAN</a:t>
            </a:r>
          </a:p>
        </p:txBody>
      </p:sp>
      <p:sp>
        <p:nvSpPr>
          <p:cNvPr id="3" name="TextBox 2">
            <a:extLst>
              <a:ext uri="{FF2B5EF4-FFF2-40B4-BE49-F238E27FC236}">
                <a16:creationId xmlns:a16="http://schemas.microsoft.com/office/drawing/2014/main" id="{056327CA-68F1-EE85-E46D-35D152B921C4}"/>
              </a:ext>
            </a:extLst>
          </p:cNvPr>
          <p:cNvSpPr txBox="1"/>
          <p:nvPr/>
        </p:nvSpPr>
        <p:spPr>
          <a:xfrm>
            <a:off x="772160" y="2028256"/>
            <a:ext cx="1037336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b="1" dirty="0"/>
              <a:t>PHASE 1: SOFTWARE IMPLEMENTATION AND RESULT ANALYSIS</a:t>
            </a:r>
          </a:p>
          <a:p>
            <a:r>
              <a:rPr lang="en-US" sz="2800" b="1" dirty="0"/>
              <a:t> </a:t>
            </a:r>
          </a:p>
          <a:p>
            <a:pPr marL="285750" indent="-285750">
              <a:buFont typeface="Arial"/>
              <a:buChar char="•"/>
            </a:pPr>
            <a:r>
              <a:rPr lang="en-US" sz="2800" b="1" dirty="0"/>
              <a:t>PHASE 2: RANDOM FOREST CLASSIFIER ARCHITECTURE ANALYSIS</a:t>
            </a:r>
          </a:p>
          <a:p>
            <a:pPr marL="285750" indent="-285750">
              <a:buFont typeface="Arial"/>
              <a:buChar char="•"/>
            </a:pPr>
            <a:endParaRPr lang="en-US" sz="2800" b="1" dirty="0"/>
          </a:p>
          <a:p>
            <a:pPr marL="285750" indent="-285750">
              <a:buFont typeface="Arial"/>
              <a:buChar char="•"/>
            </a:pPr>
            <a:r>
              <a:rPr lang="en-US" sz="2800" b="1" dirty="0"/>
              <a:t>PHASE 3: RFC's IMPLEMENTATION ON FPGA</a:t>
            </a:r>
          </a:p>
          <a:p>
            <a:pPr marL="285750" indent="-285750">
              <a:buFont typeface="Arial"/>
              <a:buChar char="•"/>
            </a:pPr>
            <a:endParaRPr lang="en-US" sz="2800" b="1" dirty="0"/>
          </a:p>
          <a:p>
            <a:pPr marL="285750" indent="-285750">
              <a:buFont typeface="Arial"/>
              <a:buChar char="•"/>
            </a:pPr>
            <a:r>
              <a:rPr lang="en-US" sz="2800" b="1" dirty="0"/>
              <a:t>PHASE 4: MODEL FITTING AND FINE TUNING</a:t>
            </a:r>
          </a:p>
        </p:txBody>
      </p:sp>
    </p:spTree>
    <p:extLst>
      <p:ext uri="{BB962C8B-B14F-4D97-AF65-F5344CB8AC3E}">
        <p14:creationId xmlns:p14="http://schemas.microsoft.com/office/powerpoint/2010/main" val="2651771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04D68-68D5-9A4E-ACB2-DFC0A78509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618E3D-0AA5-3A19-B4E2-3C4AFB5CFCFC}"/>
              </a:ext>
            </a:extLst>
          </p:cNvPr>
          <p:cNvSpPr>
            <a:spLocks noGrp="1"/>
          </p:cNvSpPr>
          <p:nvPr>
            <p:ph type="title"/>
          </p:nvPr>
        </p:nvSpPr>
        <p:spPr>
          <a:xfrm>
            <a:off x="5357457" y="655657"/>
            <a:ext cx="4457026" cy="579698"/>
          </a:xfrm>
          <a:noFill/>
        </p:spPr>
        <p:txBody>
          <a:bodyPr anchor="t" anchorCtr="0"/>
          <a:lstStyle/>
          <a:p>
            <a:r>
              <a:rPr lang="en-IN" sz="4400" dirty="0">
                <a:highlight>
                  <a:srgbClr val="C7DBE1"/>
                </a:highlight>
                <a:cs typeface="Posterama"/>
              </a:rPr>
              <a:t>Conclusion</a:t>
            </a:r>
            <a:endParaRPr lang="en-US" sz="4400" dirty="0">
              <a:highlight>
                <a:srgbClr val="C7DBE1"/>
              </a:highlight>
              <a:cs typeface="Posterama"/>
            </a:endParaRPr>
          </a:p>
        </p:txBody>
      </p:sp>
      <p:sp>
        <p:nvSpPr>
          <p:cNvPr id="4" name="TextBox 3">
            <a:extLst>
              <a:ext uri="{FF2B5EF4-FFF2-40B4-BE49-F238E27FC236}">
                <a16:creationId xmlns:a16="http://schemas.microsoft.com/office/drawing/2014/main" id="{9332570D-3D72-EA0D-DF51-7C313E7FAC2C}"/>
              </a:ext>
            </a:extLst>
          </p:cNvPr>
          <p:cNvSpPr txBox="1"/>
          <p:nvPr/>
        </p:nvSpPr>
        <p:spPr>
          <a:xfrm>
            <a:off x="5176983" y="1559945"/>
            <a:ext cx="6305239" cy="4093428"/>
          </a:xfrm>
          <a:prstGeom prst="rect">
            <a:avLst/>
          </a:prstGeom>
          <a:noFill/>
        </p:spPr>
        <p:txBody>
          <a:bodyPr wrap="square" lIns="91440" tIns="45720" rIns="91440" bIns="45720" rtlCol="0" anchor="t">
            <a:spAutoFit/>
          </a:bodyPr>
          <a:lstStyle/>
          <a:p>
            <a:pPr algn="just">
              <a:buFont typeface="Arial"/>
              <a:buChar char="•"/>
            </a:pPr>
            <a:r>
              <a:rPr lang="en-US" sz="2000" b="1" dirty="0">
                <a:ea typeface="+mn-lt"/>
                <a:cs typeface="+mn-lt"/>
              </a:rPr>
              <a:t> Software Implementation &amp; Model Evaluation:</a:t>
            </a:r>
            <a:r>
              <a:rPr lang="en-US" sz="2000" dirty="0">
                <a:ea typeface="+mn-lt"/>
                <a:cs typeface="+mn-lt"/>
              </a:rPr>
              <a:t> The Random Forest Classifier was successfully implemented and rigorously tested against multiple machine learning models, including SVM, </a:t>
            </a:r>
            <a:r>
              <a:rPr lang="en-US" sz="2000" dirty="0" err="1">
                <a:ea typeface="+mn-lt"/>
                <a:cs typeface="+mn-lt"/>
              </a:rPr>
              <a:t>XGBoost</a:t>
            </a:r>
            <a:r>
              <a:rPr lang="en-US" sz="2000" dirty="0">
                <a:ea typeface="+mn-lt"/>
                <a:cs typeface="+mn-lt"/>
              </a:rPr>
              <a:t>, Decision Tree, and ANN. The evaluation revealed that Random Forest consistently delivered the best performance in terms of accuracy, robustness, and generalization.</a:t>
            </a:r>
          </a:p>
          <a:p>
            <a:pPr algn="just">
              <a:buFont typeface="Arial"/>
              <a:buChar char="•"/>
            </a:pPr>
            <a:r>
              <a:rPr lang="en-US" sz="2000" b="1" dirty="0">
                <a:ea typeface="+mn-lt"/>
                <a:cs typeface="+mn-lt"/>
              </a:rPr>
              <a:t> FPGA Implementation:</a:t>
            </a:r>
            <a:r>
              <a:rPr lang="en-US" sz="2000" dirty="0">
                <a:ea typeface="+mn-lt"/>
                <a:cs typeface="+mn-lt"/>
              </a:rPr>
              <a:t> Given the superior results, the next phase involves designing and implementing the Random Forest algorithm on FPGA. This transition aims to leverage FPGA’s parallel processing capabilities for improved efficiency, lower latency, and optimized hardware acceleration, making it suitable for real-time applications.</a:t>
            </a:r>
            <a:endParaRPr lang="en-US" dirty="0">
              <a:ea typeface="+mn-lt"/>
              <a:cs typeface="+mn-lt"/>
            </a:endParaRPr>
          </a:p>
          <a:p>
            <a:pPr marL="457200" indent="-457200" algn="just">
              <a:buAutoNum type="arabicPeriod"/>
            </a:pPr>
            <a:endParaRPr lang="en-US" sz="2000" dirty="0"/>
          </a:p>
        </p:txBody>
      </p:sp>
      <p:pic>
        <p:nvPicPr>
          <p:cNvPr id="3" name="Picture 2" descr="This may contain: a cartoon bear holding a shopping basket in front of a store display with tofu written on it">
            <a:extLst>
              <a:ext uri="{FF2B5EF4-FFF2-40B4-BE49-F238E27FC236}">
                <a16:creationId xmlns:a16="http://schemas.microsoft.com/office/drawing/2014/main" id="{6033E20C-FC60-9EDA-5543-67D681DA35D3}"/>
              </a:ext>
            </a:extLst>
          </p:cNvPr>
          <p:cNvPicPr>
            <a:picLocks noChangeAspect="1"/>
          </p:cNvPicPr>
          <p:nvPr/>
        </p:nvPicPr>
        <p:blipFill>
          <a:blip r:embed="rId2"/>
          <a:srcRect l="3579" t="1588" r="14133" b="-2155"/>
          <a:stretch/>
        </p:blipFill>
        <p:spPr>
          <a:xfrm>
            <a:off x="-315494" y="5348"/>
            <a:ext cx="5212433" cy="7126279"/>
          </a:xfrm>
          <a:prstGeom prst="rect">
            <a:avLst/>
          </a:prstGeom>
        </p:spPr>
      </p:pic>
    </p:spTree>
    <p:extLst>
      <p:ext uri="{BB962C8B-B14F-4D97-AF65-F5344CB8AC3E}">
        <p14:creationId xmlns:p14="http://schemas.microsoft.com/office/powerpoint/2010/main" val="1000522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25" descr="Bacteria cultured in a petri dish for a laboratory or a scientific investigation">
            <a:extLst>
              <a:ext uri="{FF2B5EF4-FFF2-40B4-BE49-F238E27FC236}">
                <a16:creationId xmlns:a16="http://schemas.microsoft.com/office/drawing/2014/main" id="{F46DA087-2662-0725-53F9-CF835D1DC8F1}"/>
              </a:ext>
            </a:extLst>
          </p:cNvPr>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74" r="74"/>
          <a:stretch/>
        </p:blipFill>
        <p:spPr>
          <a:xfrm>
            <a:off x="3409846" y="481798"/>
            <a:ext cx="5868736" cy="5882104"/>
          </a:xfrm>
        </p:spPr>
      </p:pic>
      <p:sp>
        <p:nvSpPr>
          <p:cNvPr id="10" name="Title 1">
            <a:extLst>
              <a:ext uri="{FF2B5EF4-FFF2-40B4-BE49-F238E27FC236}">
                <a16:creationId xmlns:a16="http://schemas.microsoft.com/office/drawing/2014/main" id="{793E39FA-84F2-3624-49D6-32B9E0363C56}"/>
              </a:ext>
            </a:extLst>
          </p:cNvPr>
          <p:cNvSpPr>
            <a:spLocks noGrp="1"/>
          </p:cNvSpPr>
          <p:nvPr/>
        </p:nvSpPr>
        <p:spPr>
          <a:xfrm>
            <a:off x="1092200" y="2260493"/>
            <a:ext cx="10515600" cy="2322576"/>
          </a:xfrm>
          <a:prstGeom prst="rect">
            <a:avLst/>
          </a:prstGeom>
          <a:noFill/>
        </p:spPr>
        <p:txBody>
          <a:bodyPr vert="horz" wrap="square" lIns="0" tIns="0" rIns="0" bIns="0" rtlCol="0" anchor="ctr" anchorCtr="0">
            <a:noAutofit/>
          </a:bodyPr>
          <a:lstStyle>
            <a:lvl1pPr algn="ctr" defTabSz="914400" rtl="0" eaLnBrk="1" latinLnBrk="0" hangingPunct="1">
              <a:lnSpc>
                <a:spcPct val="90000"/>
              </a:lnSpc>
              <a:spcBef>
                <a:spcPct val="0"/>
              </a:spcBef>
              <a:buNone/>
              <a:defRPr sz="5400" kern="1200" cap="all" spc="300" baseline="0">
                <a:solidFill>
                  <a:schemeClr val="tx1"/>
                </a:solidFill>
                <a:latin typeface="+mj-lt"/>
                <a:ea typeface="+mj-ea"/>
                <a:cs typeface="Posterama" panose="020B0504020200020000" pitchFamily="34" charset="0"/>
              </a:defRPr>
            </a:lvl1pPr>
          </a:lstStyle>
          <a:p>
            <a:r>
              <a:rPr lang="en-US" sz="7200" b="1" dirty="0">
                <a:cs typeface="Posterama"/>
              </a:rPr>
              <a:t>Thank you</a:t>
            </a:r>
          </a:p>
        </p:txBody>
      </p:sp>
    </p:spTree>
    <p:extLst>
      <p:ext uri="{BB962C8B-B14F-4D97-AF65-F5344CB8AC3E}">
        <p14:creationId xmlns:p14="http://schemas.microsoft.com/office/powerpoint/2010/main" val="48752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743527" y="543098"/>
            <a:ext cx="7353070" cy="1165628"/>
          </a:xfrm>
        </p:spPr>
        <p:txBody>
          <a:bodyPr/>
          <a:lstStyle/>
          <a:p>
            <a:pPr algn="ctr"/>
            <a:r>
              <a:rPr lang="en-US" sz="3600">
                <a:highlight>
                  <a:srgbClr val="C6DAE0"/>
                </a:highlight>
                <a:cs typeface="Posterama"/>
              </a:rPr>
              <a:t>INTRODUCTION TO DNP3 IN SCADA</a:t>
            </a:r>
          </a:p>
        </p:txBody>
      </p:sp>
      <p:sp>
        <p:nvSpPr>
          <p:cNvPr id="6" name="TextBox 5">
            <a:extLst>
              <a:ext uri="{FF2B5EF4-FFF2-40B4-BE49-F238E27FC236}">
                <a16:creationId xmlns:a16="http://schemas.microsoft.com/office/drawing/2014/main" id="{5767E252-75B1-2BF3-06EE-0D62F1B91146}"/>
              </a:ext>
            </a:extLst>
          </p:cNvPr>
          <p:cNvSpPr txBox="1"/>
          <p:nvPr/>
        </p:nvSpPr>
        <p:spPr>
          <a:xfrm>
            <a:off x="743526" y="1995054"/>
            <a:ext cx="7346356" cy="4093428"/>
          </a:xfrm>
          <a:prstGeom prst="rect">
            <a:avLst/>
          </a:prstGeom>
          <a:noFill/>
        </p:spPr>
        <p:txBody>
          <a:bodyPr wrap="square" lIns="91440" tIns="45720" rIns="91440" bIns="45720" rtlCol="0" anchor="t">
            <a:spAutoFit/>
          </a:bodyPr>
          <a:lstStyle/>
          <a:p>
            <a:pPr marL="342900" indent="-342900" algn="just">
              <a:buFont typeface="Arial"/>
              <a:buChar char="•"/>
            </a:pPr>
            <a:r>
              <a:rPr lang="en-IN" sz="2000">
                <a:latin typeface="Century"/>
                <a:ea typeface="+mn-lt"/>
                <a:cs typeface="+mn-lt"/>
              </a:rPr>
              <a:t>The </a:t>
            </a:r>
            <a:r>
              <a:rPr lang="en-IN" sz="2000" b="1">
                <a:latin typeface="Century"/>
                <a:ea typeface="+mn-lt"/>
                <a:cs typeface="+mn-lt"/>
              </a:rPr>
              <a:t>DNP3,</a:t>
            </a:r>
            <a:r>
              <a:rPr lang="en-IN" sz="2000">
                <a:latin typeface="Century"/>
                <a:ea typeface="+mn-lt"/>
                <a:cs typeface="+mn-lt"/>
              </a:rPr>
              <a:t> a widely adopted </a:t>
            </a:r>
            <a:r>
              <a:rPr lang="en-IN" sz="2000" b="1">
                <a:latin typeface="Century"/>
                <a:ea typeface="+mn-lt"/>
                <a:cs typeface="+mn-lt"/>
              </a:rPr>
              <a:t>communication protocol in SCADA</a:t>
            </a:r>
            <a:r>
              <a:rPr lang="en-IN" sz="2000">
                <a:latin typeface="Century"/>
                <a:ea typeface="+mn-lt"/>
                <a:cs typeface="+mn-lt"/>
              </a:rPr>
              <a:t> systems, facilitates real-time monitoring and control across critical infrastructure, like power grids, water systems, and energy management systems. </a:t>
            </a:r>
          </a:p>
          <a:p>
            <a:pPr marL="342900" indent="-342900" algn="just">
              <a:buFont typeface="Arial"/>
              <a:buChar char="•"/>
            </a:pPr>
            <a:endParaRPr lang="en-IN" sz="2000">
              <a:latin typeface="Century"/>
              <a:ea typeface="+mn-lt"/>
              <a:cs typeface="+mn-lt"/>
            </a:endParaRPr>
          </a:p>
          <a:p>
            <a:pPr marL="342900" indent="-342900" algn="just">
              <a:buFont typeface="Arial"/>
              <a:buChar char="•"/>
            </a:pPr>
            <a:r>
              <a:rPr lang="en-IN" sz="2000">
                <a:latin typeface="Century"/>
                <a:ea typeface="+mn-lt"/>
                <a:cs typeface="+mn-lt"/>
              </a:rPr>
              <a:t>However, its inherent vulnerabilities to cyber threats, including unauthorized access and data manipulation, necessitates advanced security mechanisms. </a:t>
            </a:r>
          </a:p>
          <a:p>
            <a:pPr marL="342900" indent="-342900" algn="just">
              <a:buFont typeface="Arial"/>
              <a:buChar char="•"/>
            </a:pPr>
            <a:endParaRPr lang="en-IN" sz="2000">
              <a:latin typeface="Century"/>
              <a:ea typeface="+mn-lt"/>
              <a:cs typeface="+mn-lt"/>
            </a:endParaRPr>
          </a:p>
          <a:p>
            <a:pPr marL="342900" indent="-342900" algn="just">
              <a:buFont typeface="Arial"/>
              <a:buChar char="•"/>
            </a:pPr>
            <a:r>
              <a:rPr lang="en-IN" sz="2000">
                <a:latin typeface="Century"/>
                <a:ea typeface="+mn-lt"/>
                <a:cs typeface="+mn-lt"/>
              </a:rPr>
              <a:t>This research aims to introduce an integrated approach combining Anomaly Detection for attack identification, with the FPGA to reduce latency, using DNP3 data flow in SCADA systems of smart grids.</a:t>
            </a:r>
            <a:endParaRPr lang="en-IN" sz="2000">
              <a:latin typeface="Century"/>
            </a:endParaRPr>
          </a:p>
        </p:txBody>
      </p:sp>
      <p:pic>
        <p:nvPicPr>
          <p:cNvPr id="3" name="Picture 2" descr="A diagram of a network&#10;&#10;AI-generated content may be incorrect.">
            <a:extLst>
              <a:ext uri="{FF2B5EF4-FFF2-40B4-BE49-F238E27FC236}">
                <a16:creationId xmlns:a16="http://schemas.microsoft.com/office/drawing/2014/main" id="{6F1280BF-D714-8F2F-7D76-7E3407E51291}"/>
              </a:ext>
            </a:extLst>
          </p:cNvPr>
          <p:cNvPicPr>
            <a:picLocks noChangeAspect="1"/>
          </p:cNvPicPr>
          <p:nvPr/>
        </p:nvPicPr>
        <p:blipFill>
          <a:blip r:embed="rId3"/>
          <a:srcRect t="3719" r="19667" b="-207"/>
          <a:stretch/>
        </p:blipFill>
        <p:spPr>
          <a:xfrm>
            <a:off x="8368578" y="2166"/>
            <a:ext cx="3820668" cy="6853343"/>
          </a:xfrm>
          <a:prstGeom prst="rect">
            <a:avLst/>
          </a:prstGeom>
        </p:spPr>
      </p:pic>
    </p:spTree>
    <p:extLst>
      <p:ext uri="{BB962C8B-B14F-4D97-AF65-F5344CB8AC3E}">
        <p14:creationId xmlns:p14="http://schemas.microsoft.com/office/powerpoint/2010/main" val="2261461594"/>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B5E4C-1E98-ACCF-627A-AAC54FD9A1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CCE76-8EB8-A0EF-F58A-E6EAE41550DF}"/>
              </a:ext>
            </a:extLst>
          </p:cNvPr>
          <p:cNvSpPr>
            <a:spLocks noGrp="1"/>
          </p:cNvSpPr>
          <p:nvPr>
            <p:ph type="title"/>
          </p:nvPr>
        </p:nvSpPr>
        <p:spPr>
          <a:xfrm>
            <a:off x="855397" y="740164"/>
            <a:ext cx="5850368" cy="817611"/>
          </a:xfrm>
        </p:spPr>
        <p:txBody>
          <a:bodyPr/>
          <a:lstStyle/>
          <a:p>
            <a:r>
              <a:rPr lang="en-US" sz="3600">
                <a:highlight>
                  <a:srgbClr val="C7DBE1"/>
                </a:highlight>
                <a:cs typeface="Posterama"/>
              </a:rPr>
              <a:t> dataset overview</a:t>
            </a:r>
          </a:p>
        </p:txBody>
      </p:sp>
      <p:sp>
        <p:nvSpPr>
          <p:cNvPr id="5" name="TextBox 9">
            <a:extLst>
              <a:ext uri="{FF2B5EF4-FFF2-40B4-BE49-F238E27FC236}">
                <a16:creationId xmlns:a16="http://schemas.microsoft.com/office/drawing/2014/main" id="{77876FAC-B63D-1226-0149-EE3727977A02}"/>
              </a:ext>
            </a:extLst>
          </p:cNvPr>
          <p:cNvSpPr txBox="1"/>
          <p:nvPr/>
        </p:nvSpPr>
        <p:spPr>
          <a:xfrm>
            <a:off x="856973" y="1718486"/>
            <a:ext cx="7408718" cy="4154984"/>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US" sz="2400" b="1" dirty="0"/>
          </a:p>
          <a:p>
            <a:pPr marL="285750" indent="-285750" algn="just">
              <a:buFont typeface="Arial"/>
              <a:buChar char="•"/>
            </a:pPr>
            <a:r>
              <a:rPr lang="en-US" sz="2400" dirty="0">
                <a:ea typeface="+mn-lt"/>
                <a:cs typeface="+mn-lt"/>
              </a:rPr>
              <a:t>The DNP3 Parser dataset encompasses over 6,000 data flows, divided into </a:t>
            </a:r>
            <a:r>
              <a:rPr lang="en-US" sz="2400" b="1" dirty="0">
                <a:ea typeface="+mn-lt"/>
                <a:cs typeface="+mn-lt"/>
              </a:rPr>
              <a:t>4,194 for training </a:t>
            </a:r>
            <a:r>
              <a:rPr lang="en-US" sz="2400" dirty="0">
                <a:ea typeface="+mn-lt"/>
                <a:cs typeface="+mn-lt"/>
              </a:rPr>
              <a:t>and </a:t>
            </a:r>
            <a:r>
              <a:rPr lang="en-US" sz="2400" b="1" dirty="0">
                <a:ea typeface="+mn-lt"/>
                <a:cs typeface="+mn-lt"/>
              </a:rPr>
              <a:t>1,800 for testing,</a:t>
            </a:r>
            <a:r>
              <a:rPr lang="en-US" sz="2400" dirty="0">
                <a:ea typeface="+mn-lt"/>
                <a:cs typeface="+mn-lt"/>
              </a:rPr>
              <a:t> and features </a:t>
            </a:r>
            <a:r>
              <a:rPr lang="en-US" sz="2400" b="1" dirty="0">
                <a:ea typeface="+mn-lt"/>
                <a:cs typeface="+mn-lt"/>
              </a:rPr>
              <a:t>102 attributes </a:t>
            </a:r>
            <a:r>
              <a:rPr lang="en-US" sz="2400" dirty="0">
                <a:ea typeface="+mn-lt"/>
                <a:cs typeface="+mn-lt"/>
              </a:rPr>
              <a:t>capturing traffic </a:t>
            </a:r>
            <a:r>
              <a:rPr lang="en-US" sz="2400" b="1" dirty="0">
                <a:ea typeface="+mn-lt"/>
                <a:cs typeface="+mn-lt"/>
              </a:rPr>
              <a:t>metadata,</a:t>
            </a:r>
            <a:r>
              <a:rPr lang="en-US" sz="2400" dirty="0">
                <a:ea typeface="+mn-lt"/>
                <a:cs typeface="+mn-lt"/>
              </a:rPr>
              <a:t> timing information, packet characteristics, and protocol behaviors.</a:t>
            </a:r>
          </a:p>
          <a:p>
            <a:pPr marL="285750" indent="-285750" algn="just">
              <a:buFont typeface="Arial"/>
              <a:buChar char="•"/>
            </a:pPr>
            <a:endParaRPr lang="en-US" sz="2400" dirty="0">
              <a:ea typeface="+mn-lt"/>
              <a:cs typeface="+mn-lt"/>
            </a:endParaRPr>
          </a:p>
          <a:p>
            <a:pPr marL="285750" indent="-285750" algn="just">
              <a:buFont typeface="Arial"/>
              <a:buChar char="•"/>
            </a:pPr>
            <a:r>
              <a:rPr lang="en-US" sz="2400" dirty="0">
                <a:ea typeface="+mn-lt"/>
                <a:cs typeface="+mn-lt"/>
              </a:rPr>
              <a:t>The dataset consists of </a:t>
            </a:r>
            <a:r>
              <a:rPr lang="en-US" sz="2400" b="1" dirty="0">
                <a:ea typeface="+mn-lt"/>
                <a:cs typeface="+mn-lt"/>
              </a:rPr>
              <a:t>eight distinct attack types</a:t>
            </a:r>
            <a:r>
              <a:rPr lang="en-US" sz="2400" dirty="0">
                <a:ea typeface="+mn-lt"/>
                <a:cs typeface="+mn-lt"/>
              </a:rPr>
              <a:t> alongside a class representing </a:t>
            </a:r>
            <a:r>
              <a:rPr lang="en-US" sz="2400" b="1" dirty="0">
                <a:ea typeface="+mn-lt"/>
                <a:cs typeface="+mn-lt"/>
              </a:rPr>
              <a:t>normal, legitimate traffic</a:t>
            </a:r>
            <a:r>
              <a:rPr lang="en-US" sz="2400" dirty="0">
                <a:ea typeface="+mn-lt"/>
                <a:cs typeface="+mn-lt"/>
              </a:rPr>
              <a:t>. By simulating real-world challenges in intrusion detection, this balanced dataset highlights the pressing need to strengthen DNP3 against increasingly sophisticated and evolving cyber threats. </a:t>
            </a:r>
            <a:endParaRPr lang="en-US" sz="2400" dirty="0"/>
          </a:p>
        </p:txBody>
      </p:sp>
      <p:pic>
        <p:nvPicPr>
          <p:cNvPr id="3" name="Picture 2" descr="A screenshot of a phone&#10;&#10;AI-generated content may be incorrect.">
            <a:extLst>
              <a:ext uri="{FF2B5EF4-FFF2-40B4-BE49-F238E27FC236}">
                <a16:creationId xmlns:a16="http://schemas.microsoft.com/office/drawing/2014/main" id="{C8144A99-A806-4753-B16A-5B56FA6E5FD5}"/>
              </a:ext>
            </a:extLst>
          </p:cNvPr>
          <p:cNvPicPr>
            <a:picLocks noChangeAspect="1"/>
          </p:cNvPicPr>
          <p:nvPr/>
        </p:nvPicPr>
        <p:blipFill>
          <a:blip r:embed="rId2"/>
          <a:stretch>
            <a:fillRect/>
          </a:stretch>
        </p:blipFill>
        <p:spPr>
          <a:xfrm>
            <a:off x="8298922" y="739775"/>
            <a:ext cx="3288241" cy="5240866"/>
          </a:xfrm>
          <a:prstGeom prst="rect">
            <a:avLst/>
          </a:prstGeom>
        </p:spPr>
      </p:pic>
    </p:spTree>
    <p:extLst>
      <p:ext uri="{BB962C8B-B14F-4D97-AF65-F5344CB8AC3E}">
        <p14:creationId xmlns:p14="http://schemas.microsoft.com/office/powerpoint/2010/main" val="3670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58636" y="683573"/>
            <a:ext cx="6573022" cy="1033011"/>
          </a:xfrm>
          <a:noFill/>
        </p:spPr>
        <p:txBody>
          <a:bodyPr anchor="t" anchorCtr="0"/>
          <a:lstStyle/>
          <a:p>
            <a:pPr algn="ctr"/>
            <a:r>
              <a:rPr lang="en-US" sz="4000">
                <a:highlight>
                  <a:srgbClr val="C7DBE1"/>
                </a:highlight>
                <a:cs typeface="Posterama"/>
              </a:rPr>
              <a:t>PROPOSED INTRUSION DETECTION SYSTEM - 1</a:t>
            </a:r>
            <a:endParaRPr lang="en-US"/>
          </a:p>
        </p:txBody>
      </p:sp>
      <p:sp>
        <p:nvSpPr>
          <p:cNvPr id="5" name="TextBox 5">
            <a:extLst>
              <a:ext uri="{FF2B5EF4-FFF2-40B4-BE49-F238E27FC236}">
                <a16:creationId xmlns:a16="http://schemas.microsoft.com/office/drawing/2014/main" id="{5767E252-75B1-2BF3-06EE-0D62F1B91146}"/>
              </a:ext>
            </a:extLst>
          </p:cNvPr>
          <p:cNvSpPr txBox="1"/>
          <p:nvPr/>
        </p:nvSpPr>
        <p:spPr>
          <a:xfrm>
            <a:off x="863255" y="2188398"/>
            <a:ext cx="6584356" cy="4401205"/>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a:buChar char="•"/>
            </a:pPr>
            <a:r>
              <a:rPr lang="en-US" sz="2000" b="1">
                <a:ea typeface="+mn-lt"/>
                <a:cs typeface="+mn-lt"/>
              </a:rPr>
              <a:t>Anomaly detection</a:t>
            </a:r>
            <a:r>
              <a:rPr lang="en-US" sz="2000">
                <a:ea typeface="+mn-lt"/>
                <a:cs typeface="+mn-lt"/>
              </a:rPr>
              <a:t> refers to the identification of unusual patterns, anomalous events, or data points that deviate from expected behavior. In the proposed framework, </a:t>
            </a:r>
            <a:r>
              <a:rPr lang="en-US" sz="2000" b="1">
                <a:ea typeface="+mn-lt"/>
                <a:cs typeface="+mn-lt"/>
              </a:rPr>
              <a:t>all attack types</a:t>
            </a:r>
            <a:r>
              <a:rPr lang="en-US" sz="2000">
                <a:ea typeface="+mn-lt"/>
                <a:cs typeface="+mn-lt"/>
              </a:rPr>
              <a:t> are classified as a </a:t>
            </a:r>
            <a:r>
              <a:rPr lang="en-US" sz="2000" b="1">
                <a:ea typeface="+mn-lt"/>
                <a:cs typeface="+mn-lt"/>
              </a:rPr>
              <a:t>single, anomalous class</a:t>
            </a:r>
            <a:r>
              <a:rPr lang="en-US" sz="2000">
                <a:ea typeface="+mn-lt"/>
                <a:cs typeface="+mn-lt"/>
              </a:rPr>
              <a:t>, while the other, </a:t>
            </a:r>
            <a:r>
              <a:rPr lang="en-US" sz="2000" b="1">
                <a:ea typeface="+mn-lt"/>
                <a:cs typeface="+mn-lt"/>
              </a:rPr>
              <a:t>non-attack data</a:t>
            </a:r>
            <a:r>
              <a:rPr lang="en-US" sz="2000">
                <a:ea typeface="+mn-lt"/>
                <a:cs typeface="+mn-lt"/>
              </a:rPr>
              <a:t> is labeled as </a:t>
            </a:r>
            <a:r>
              <a:rPr lang="en-US" sz="2000" b="1">
                <a:ea typeface="+mn-lt"/>
                <a:cs typeface="+mn-lt"/>
              </a:rPr>
              <a:t>normal class.</a:t>
            </a:r>
            <a:endParaRPr lang="en-US" sz="2000">
              <a:ea typeface="+mn-lt"/>
              <a:cs typeface="+mn-lt"/>
            </a:endParaRPr>
          </a:p>
          <a:p>
            <a:pPr marL="285750" indent="-285750" algn="just">
              <a:buFont typeface="Arial"/>
              <a:buChar char="•"/>
            </a:pPr>
            <a:endParaRPr lang="en-US" sz="2000">
              <a:ea typeface="+mn-lt"/>
              <a:cs typeface="+mn-lt"/>
            </a:endParaRPr>
          </a:p>
          <a:p>
            <a:pPr marL="285750" indent="-285750" algn="just">
              <a:buFont typeface="Arial"/>
              <a:buChar char="•"/>
            </a:pPr>
            <a:r>
              <a:rPr lang="en-US" sz="2000">
                <a:ea typeface="+mn-lt"/>
                <a:cs typeface="+mn-lt"/>
              </a:rPr>
              <a:t>To simulate a real-world environment, the dataset used in this study is </a:t>
            </a:r>
            <a:r>
              <a:rPr lang="en-US" sz="2000" b="1">
                <a:ea typeface="+mn-lt"/>
                <a:cs typeface="+mn-lt"/>
              </a:rPr>
              <a:t>subjected to manual data augmentation</a:t>
            </a:r>
            <a:r>
              <a:rPr lang="en-US" sz="2000">
                <a:ea typeface="+mn-lt"/>
                <a:cs typeface="+mn-lt"/>
              </a:rPr>
              <a:t>, generating </a:t>
            </a:r>
            <a:r>
              <a:rPr lang="en-US" sz="2000" b="1">
                <a:ea typeface="+mn-lt"/>
                <a:cs typeface="+mn-lt"/>
              </a:rPr>
              <a:t>1,398 normal</a:t>
            </a:r>
            <a:r>
              <a:rPr lang="en-US" sz="2000">
                <a:ea typeface="+mn-lt"/>
                <a:cs typeface="+mn-lt"/>
              </a:rPr>
              <a:t> traffic data points. Furthermore, varying </a:t>
            </a:r>
            <a:r>
              <a:rPr lang="en-US" sz="2000" b="1">
                <a:ea typeface="+mn-lt"/>
                <a:cs typeface="+mn-lt"/>
              </a:rPr>
              <a:t>levels of intrusion,</a:t>
            </a:r>
            <a:r>
              <a:rPr lang="en-US" sz="2000">
                <a:ea typeface="+mn-lt"/>
                <a:cs typeface="+mn-lt"/>
              </a:rPr>
              <a:t> approximately </a:t>
            </a:r>
            <a:r>
              <a:rPr lang="en-US" sz="2000" b="1">
                <a:ea typeface="+mn-lt"/>
                <a:cs typeface="+mn-lt"/>
              </a:rPr>
              <a:t>1%, 3%, 5%, and 7%</a:t>
            </a:r>
            <a:r>
              <a:rPr lang="en-US" sz="2000">
                <a:ea typeface="+mn-lt"/>
                <a:cs typeface="+mn-lt"/>
              </a:rPr>
              <a:t> of anomalous data are introduced relative to the normal traffic, effectively mimicking realistic data flow patterns.</a:t>
            </a:r>
            <a:endParaRPr lang="en-US" sz="2000"/>
          </a:p>
          <a:p>
            <a:pPr algn="just"/>
            <a:endParaRPr lang="en-IN" sz="2000" b="1"/>
          </a:p>
          <a:p>
            <a:pPr algn="just"/>
            <a:endParaRPr lang="en-US" sz="2000"/>
          </a:p>
        </p:txBody>
      </p:sp>
      <p:pic>
        <p:nvPicPr>
          <p:cNvPr id="4" name="Picture 3" descr="A group of blue fish&#10;&#10;AI-generated content may be incorrect.">
            <a:extLst>
              <a:ext uri="{FF2B5EF4-FFF2-40B4-BE49-F238E27FC236}">
                <a16:creationId xmlns:a16="http://schemas.microsoft.com/office/drawing/2014/main" id="{90000A92-6DFC-9E7F-91D3-629F23A8C822}"/>
              </a:ext>
            </a:extLst>
          </p:cNvPr>
          <p:cNvPicPr>
            <a:picLocks noChangeAspect="1"/>
          </p:cNvPicPr>
          <p:nvPr/>
        </p:nvPicPr>
        <p:blipFill>
          <a:blip r:embed="rId2"/>
          <a:stretch>
            <a:fillRect/>
          </a:stretch>
        </p:blipFill>
        <p:spPr>
          <a:xfrm>
            <a:off x="7611950" y="2745912"/>
            <a:ext cx="6146811" cy="4224422"/>
          </a:xfrm>
          <a:prstGeom prst="rect">
            <a:avLst/>
          </a:prstGeom>
          <a:ln>
            <a:solidFill>
              <a:schemeClr val="bg1"/>
            </a:solidFill>
          </a:ln>
        </p:spPr>
      </p:pic>
      <p:pic>
        <p:nvPicPr>
          <p:cNvPr id="6" name="Picture 5" descr="A group of blue fish&#10;&#10;AI-generated content may be incorrect.">
            <a:extLst>
              <a:ext uri="{FF2B5EF4-FFF2-40B4-BE49-F238E27FC236}">
                <a16:creationId xmlns:a16="http://schemas.microsoft.com/office/drawing/2014/main" id="{60FE84CB-A129-358A-0059-C5B88FB0070B}"/>
              </a:ext>
            </a:extLst>
          </p:cNvPr>
          <p:cNvPicPr>
            <a:picLocks noChangeAspect="1"/>
          </p:cNvPicPr>
          <p:nvPr/>
        </p:nvPicPr>
        <p:blipFill>
          <a:blip r:embed="rId2"/>
          <a:srcRect l="-46" r="-185" b="15135"/>
          <a:stretch/>
        </p:blipFill>
        <p:spPr>
          <a:xfrm>
            <a:off x="7597740" y="-302090"/>
            <a:ext cx="6161034" cy="3585052"/>
          </a:xfrm>
          <a:prstGeom prst="rect">
            <a:avLst/>
          </a:prstGeom>
          <a:ln>
            <a:solidFill>
              <a:schemeClr val="bg1"/>
            </a:solidFill>
          </a:ln>
        </p:spPr>
      </p:pic>
    </p:spTree>
    <p:extLst>
      <p:ext uri="{BB962C8B-B14F-4D97-AF65-F5344CB8AC3E}">
        <p14:creationId xmlns:p14="http://schemas.microsoft.com/office/powerpoint/2010/main" val="837402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5A9C7-CA50-D207-786C-8D391677D0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6F68A7-26A0-88A8-EFF8-834B7AE27B73}"/>
              </a:ext>
            </a:extLst>
          </p:cNvPr>
          <p:cNvSpPr>
            <a:spLocks noGrp="1"/>
          </p:cNvSpPr>
          <p:nvPr>
            <p:ph type="title"/>
          </p:nvPr>
        </p:nvSpPr>
        <p:spPr>
          <a:xfrm>
            <a:off x="858636" y="820051"/>
            <a:ext cx="6573022" cy="1033011"/>
          </a:xfrm>
          <a:noFill/>
        </p:spPr>
        <p:txBody>
          <a:bodyPr anchor="t" anchorCtr="0"/>
          <a:lstStyle/>
          <a:p>
            <a:pPr algn="ctr"/>
            <a:r>
              <a:rPr lang="en-US" sz="4000">
                <a:highlight>
                  <a:srgbClr val="C7DBE1"/>
                </a:highlight>
                <a:cs typeface="Posterama"/>
              </a:rPr>
              <a:t>PROPOSED INTRUSION DETECTION SYSTEM -2</a:t>
            </a:r>
            <a:endParaRPr lang="en-US"/>
          </a:p>
        </p:txBody>
      </p:sp>
      <p:sp>
        <p:nvSpPr>
          <p:cNvPr id="5" name="TextBox 5">
            <a:extLst>
              <a:ext uri="{FF2B5EF4-FFF2-40B4-BE49-F238E27FC236}">
                <a16:creationId xmlns:a16="http://schemas.microsoft.com/office/drawing/2014/main" id="{8E2C3880-9666-7381-BFB9-BDD88CA76D74}"/>
              </a:ext>
            </a:extLst>
          </p:cNvPr>
          <p:cNvSpPr txBox="1"/>
          <p:nvPr/>
        </p:nvSpPr>
        <p:spPr>
          <a:xfrm>
            <a:off x="863255" y="2051920"/>
            <a:ext cx="6584356" cy="409342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000" b="1">
                <a:ea typeface="+mn-lt"/>
                <a:cs typeface="+mn-lt"/>
              </a:rPr>
              <a:t>1) Gaussian Noise Injection:</a:t>
            </a:r>
            <a:r>
              <a:rPr lang="en-US" sz="2000">
                <a:ea typeface="+mn-lt"/>
                <a:cs typeface="+mn-lt"/>
              </a:rPr>
              <a:t> Gaussian noise is introduced into the dataset to simulate real-world perturbations and ensure that sensitive features are not overfitted by the model.</a:t>
            </a:r>
            <a:endParaRPr lang="en-US"/>
          </a:p>
          <a:p>
            <a:pPr algn="just"/>
            <a:endParaRPr lang="en-US" sz="2000">
              <a:ea typeface="+mn-lt"/>
              <a:cs typeface="+mn-lt"/>
            </a:endParaRPr>
          </a:p>
          <a:p>
            <a:pPr algn="just"/>
            <a:r>
              <a:rPr lang="en-US" sz="2000" b="1">
                <a:ea typeface="+mn-lt"/>
                <a:cs typeface="+mn-lt"/>
              </a:rPr>
              <a:t>2) Dimensionality Reduction using Principal Component Analysis (PCA)</a:t>
            </a:r>
            <a:r>
              <a:rPr lang="en-US" sz="2000">
                <a:ea typeface="+mn-lt"/>
                <a:cs typeface="+mn-lt"/>
              </a:rPr>
              <a:t> is used for dimensionality reduction to project data into a lower-dimensional space and filter out less informative features while preserving the variance in the data.</a:t>
            </a:r>
            <a:endParaRPr lang="en-US"/>
          </a:p>
          <a:p>
            <a:pPr algn="just"/>
            <a:endParaRPr lang="en-US" sz="2000"/>
          </a:p>
          <a:p>
            <a:pPr algn="just"/>
            <a:r>
              <a:rPr lang="en-US" sz="2000" b="1">
                <a:ea typeface="+mn-lt"/>
                <a:cs typeface="+mn-lt"/>
              </a:rPr>
              <a:t>3) Random Forest Classifier</a:t>
            </a:r>
            <a:r>
              <a:rPr lang="en-US" sz="2000">
                <a:ea typeface="+mn-lt"/>
                <a:cs typeface="+mn-lt"/>
              </a:rPr>
              <a:t>: Of all the Machine learning classifiers  (like SVM, Decision trees, ANN, </a:t>
            </a:r>
            <a:r>
              <a:rPr lang="en-US" sz="2000" err="1">
                <a:ea typeface="+mn-lt"/>
                <a:cs typeface="+mn-lt"/>
              </a:rPr>
              <a:t>XGBoost</a:t>
            </a:r>
            <a:r>
              <a:rPr lang="en-US" sz="2000">
                <a:ea typeface="+mn-lt"/>
                <a:cs typeface="+mn-lt"/>
              </a:rPr>
              <a:t>, and Random forest) tried out for Anomaly detection for this dataset, Random Forest outperforms all others.</a:t>
            </a:r>
            <a:endParaRPr lang="en-US" sz="2000"/>
          </a:p>
        </p:txBody>
      </p:sp>
      <p:pic>
        <p:nvPicPr>
          <p:cNvPr id="3" name="Picture 2" descr="A diagram of data processing&#10;&#10;AI-generated content may be incorrect.">
            <a:extLst>
              <a:ext uri="{FF2B5EF4-FFF2-40B4-BE49-F238E27FC236}">
                <a16:creationId xmlns:a16="http://schemas.microsoft.com/office/drawing/2014/main" id="{D816E0C5-981B-8F30-02E5-70F36E49133B}"/>
              </a:ext>
            </a:extLst>
          </p:cNvPr>
          <p:cNvPicPr>
            <a:picLocks noChangeAspect="1"/>
          </p:cNvPicPr>
          <p:nvPr/>
        </p:nvPicPr>
        <p:blipFill>
          <a:blip r:embed="rId2"/>
          <a:stretch>
            <a:fillRect/>
          </a:stretch>
        </p:blipFill>
        <p:spPr>
          <a:xfrm>
            <a:off x="7458075" y="844021"/>
            <a:ext cx="4737100" cy="5307542"/>
          </a:xfrm>
          <a:prstGeom prst="rect">
            <a:avLst/>
          </a:prstGeom>
        </p:spPr>
      </p:pic>
    </p:spTree>
    <p:extLst>
      <p:ext uri="{BB962C8B-B14F-4D97-AF65-F5344CB8AC3E}">
        <p14:creationId xmlns:p14="http://schemas.microsoft.com/office/powerpoint/2010/main" val="173197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57A51-961A-42AC-2BF3-B61D8B04A4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185C45-0CA0-3A0A-A205-25C96C45B255}"/>
              </a:ext>
            </a:extLst>
          </p:cNvPr>
          <p:cNvSpPr>
            <a:spLocks noGrp="1"/>
          </p:cNvSpPr>
          <p:nvPr>
            <p:ph type="title"/>
          </p:nvPr>
        </p:nvSpPr>
        <p:spPr>
          <a:xfrm>
            <a:off x="942111" y="783243"/>
            <a:ext cx="5480855" cy="509847"/>
          </a:xfrm>
          <a:noFill/>
        </p:spPr>
        <p:txBody>
          <a:bodyPr anchor="t" anchorCtr="0"/>
          <a:lstStyle/>
          <a:p>
            <a:r>
              <a:rPr lang="en-US" sz="3600" dirty="0">
                <a:highlight>
                  <a:srgbClr val="C7DBE1"/>
                </a:highlight>
                <a:cs typeface="Posterama"/>
              </a:rPr>
              <a:t>SOFTWARE RESULTS</a:t>
            </a:r>
          </a:p>
        </p:txBody>
      </p:sp>
      <p:sp>
        <p:nvSpPr>
          <p:cNvPr id="3" name="TextBox 2">
            <a:extLst>
              <a:ext uri="{FF2B5EF4-FFF2-40B4-BE49-F238E27FC236}">
                <a16:creationId xmlns:a16="http://schemas.microsoft.com/office/drawing/2014/main" id="{A3F9C7BC-248B-67A6-2A86-BE193201F93A}"/>
              </a:ext>
            </a:extLst>
          </p:cNvPr>
          <p:cNvSpPr txBox="1"/>
          <p:nvPr/>
        </p:nvSpPr>
        <p:spPr>
          <a:xfrm>
            <a:off x="1005839" y="1828800"/>
            <a:ext cx="107594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a:t>
            </a:r>
            <a:r>
              <a:rPr lang="en-US" b="1" dirty="0">
                <a:ea typeface="+mn-lt"/>
                <a:cs typeface="+mn-lt"/>
              </a:rPr>
              <a:t>Random Forest Classifier (RFC)</a:t>
            </a:r>
            <a:r>
              <a:rPr lang="en-US" dirty="0">
                <a:ea typeface="+mn-lt"/>
                <a:cs typeface="+mn-lt"/>
              </a:rPr>
              <a:t> was implemented for anomaly detection in </a:t>
            </a:r>
            <a:r>
              <a:rPr lang="en-US" b="1" dirty="0">
                <a:ea typeface="+mn-lt"/>
                <a:cs typeface="+mn-lt"/>
              </a:rPr>
              <a:t>DNP3-based SCADA systems</a:t>
            </a:r>
            <a:r>
              <a:rPr lang="en-US" dirty="0">
                <a:ea typeface="+mn-lt"/>
                <a:cs typeface="+mn-lt"/>
              </a:rPr>
              <a:t>. The model was evaluated at different </a:t>
            </a:r>
            <a:r>
              <a:rPr lang="en-US" b="1" dirty="0">
                <a:ea typeface="+mn-lt"/>
                <a:cs typeface="+mn-lt"/>
              </a:rPr>
              <a:t>intrusion rates (1%, 3%, 5%, 7%)</a:t>
            </a:r>
            <a:r>
              <a:rPr lang="en-US" dirty="0">
                <a:ea typeface="+mn-lt"/>
                <a:cs typeface="+mn-lt"/>
              </a:rPr>
              <a:t>, showing </a:t>
            </a:r>
            <a:r>
              <a:rPr lang="en-US" b="1" dirty="0">
                <a:ea typeface="+mn-lt"/>
                <a:cs typeface="+mn-lt"/>
              </a:rPr>
              <a:t>high accuracy and perfect recall</a:t>
            </a:r>
            <a:r>
              <a:rPr lang="en-US" dirty="0">
                <a:ea typeface="+mn-lt"/>
                <a:cs typeface="+mn-lt"/>
              </a:rPr>
              <a:t> across all cases.</a:t>
            </a:r>
          </a:p>
          <a:p>
            <a:endParaRPr lang="en-US" dirty="0"/>
          </a:p>
          <a:p>
            <a:endParaRPr lang="en-US" dirty="0"/>
          </a:p>
        </p:txBody>
      </p:sp>
      <p:graphicFrame>
        <p:nvGraphicFramePr>
          <p:cNvPr id="4" name="Table 3">
            <a:extLst>
              <a:ext uri="{FF2B5EF4-FFF2-40B4-BE49-F238E27FC236}">
                <a16:creationId xmlns:a16="http://schemas.microsoft.com/office/drawing/2014/main" id="{B4547493-0205-DA81-7C02-EA8E371AC7DF}"/>
              </a:ext>
            </a:extLst>
          </p:cNvPr>
          <p:cNvGraphicFramePr>
            <a:graphicFrameLocks noGrp="1"/>
          </p:cNvGraphicFramePr>
          <p:nvPr>
            <p:extLst>
              <p:ext uri="{D42A27DB-BD31-4B8C-83A1-F6EECF244321}">
                <p14:modId xmlns:p14="http://schemas.microsoft.com/office/powerpoint/2010/main" val="1994836793"/>
              </p:ext>
            </p:extLst>
          </p:nvPr>
        </p:nvGraphicFramePr>
        <p:xfrm>
          <a:off x="1137920" y="2824480"/>
          <a:ext cx="8168640" cy="2079570"/>
        </p:xfrm>
        <a:graphic>
          <a:graphicData uri="http://schemas.openxmlformats.org/drawingml/2006/table">
            <a:tbl>
              <a:tblPr firstRow="1" bandRow="1">
                <a:tableStyleId>{BC89EF96-8CEA-46FF-86C4-4CE0E7609802}</a:tableStyleId>
              </a:tblPr>
              <a:tblGrid>
                <a:gridCol w="1633728">
                  <a:extLst>
                    <a:ext uri="{9D8B030D-6E8A-4147-A177-3AD203B41FA5}">
                      <a16:colId xmlns:a16="http://schemas.microsoft.com/office/drawing/2014/main" val="3458668489"/>
                    </a:ext>
                  </a:extLst>
                </a:gridCol>
                <a:gridCol w="1633728">
                  <a:extLst>
                    <a:ext uri="{9D8B030D-6E8A-4147-A177-3AD203B41FA5}">
                      <a16:colId xmlns:a16="http://schemas.microsoft.com/office/drawing/2014/main" val="2003945148"/>
                    </a:ext>
                  </a:extLst>
                </a:gridCol>
                <a:gridCol w="1633728">
                  <a:extLst>
                    <a:ext uri="{9D8B030D-6E8A-4147-A177-3AD203B41FA5}">
                      <a16:colId xmlns:a16="http://schemas.microsoft.com/office/drawing/2014/main" val="3213480157"/>
                    </a:ext>
                  </a:extLst>
                </a:gridCol>
                <a:gridCol w="1633728">
                  <a:extLst>
                    <a:ext uri="{9D8B030D-6E8A-4147-A177-3AD203B41FA5}">
                      <a16:colId xmlns:a16="http://schemas.microsoft.com/office/drawing/2014/main" val="3350971866"/>
                    </a:ext>
                  </a:extLst>
                </a:gridCol>
                <a:gridCol w="1633728">
                  <a:extLst>
                    <a:ext uri="{9D8B030D-6E8A-4147-A177-3AD203B41FA5}">
                      <a16:colId xmlns:a16="http://schemas.microsoft.com/office/drawing/2014/main" val="424457464"/>
                    </a:ext>
                  </a:extLst>
                </a:gridCol>
              </a:tblGrid>
              <a:tr h="415914">
                <a:tc>
                  <a:txBody>
                    <a:bodyPr/>
                    <a:lstStyle/>
                    <a:p>
                      <a:r>
                        <a:rPr lang="en-US" dirty="0"/>
                        <a:t>Intrusion Rate</a:t>
                      </a:r>
                    </a:p>
                  </a:txBody>
                  <a:tcPr/>
                </a:tc>
                <a:tc>
                  <a:txBody>
                    <a:bodyPr/>
                    <a:lstStyle/>
                    <a:p>
                      <a:r>
                        <a:rPr lang="en-US" dirty="0"/>
                        <a:t>Accuracy </a:t>
                      </a:r>
                    </a:p>
                  </a:txBody>
                  <a:tcPr/>
                </a:tc>
                <a:tc>
                  <a:txBody>
                    <a:bodyPr/>
                    <a:lstStyle/>
                    <a:p>
                      <a:r>
                        <a:rPr lang="en-US" dirty="0"/>
                        <a:t>Precision</a:t>
                      </a:r>
                    </a:p>
                  </a:txBody>
                  <a:tcPr/>
                </a:tc>
                <a:tc>
                  <a:txBody>
                    <a:bodyPr/>
                    <a:lstStyle/>
                    <a:p>
                      <a:r>
                        <a:rPr lang="en-US" dirty="0"/>
                        <a:t>Recall</a:t>
                      </a:r>
                    </a:p>
                  </a:txBody>
                  <a:tcPr/>
                </a:tc>
                <a:tc>
                  <a:txBody>
                    <a:bodyPr/>
                    <a:lstStyle/>
                    <a:p>
                      <a:r>
                        <a:rPr lang="en-US" dirty="0"/>
                        <a:t>F1 - Score</a:t>
                      </a:r>
                    </a:p>
                  </a:txBody>
                  <a:tcPr/>
                </a:tc>
                <a:extLst>
                  <a:ext uri="{0D108BD9-81ED-4DB2-BD59-A6C34878D82A}">
                    <a16:rowId xmlns:a16="http://schemas.microsoft.com/office/drawing/2014/main" val="3382403457"/>
                  </a:ext>
                </a:extLst>
              </a:tr>
              <a:tr h="415914">
                <a:tc>
                  <a:txBody>
                    <a:bodyPr/>
                    <a:lstStyle/>
                    <a:p>
                      <a:r>
                        <a:rPr lang="en-US" dirty="0"/>
                        <a:t>1%</a:t>
                      </a:r>
                    </a:p>
                  </a:txBody>
                  <a:tcPr/>
                </a:tc>
                <a:tc>
                  <a:txBody>
                    <a:bodyPr/>
                    <a:lstStyle/>
                    <a:p>
                      <a:r>
                        <a:rPr lang="en-US" dirty="0"/>
                        <a:t>98.59%</a:t>
                      </a:r>
                    </a:p>
                  </a:txBody>
                  <a:tcPr/>
                </a:tc>
                <a:tc>
                  <a:txBody>
                    <a:bodyPr/>
                    <a:lstStyle/>
                    <a:p>
                      <a:r>
                        <a:rPr lang="en-US" dirty="0"/>
                        <a:t>20.00%</a:t>
                      </a:r>
                    </a:p>
                  </a:txBody>
                  <a:tcPr/>
                </a:tc>
                <a:tc>
                  <a:txBody>
                    <a:bodyPr/>
                    <a:lstStyle/>
                    <a:p>
                      <a:r>
                        <a:rPr lang="en-US" dirty="0"/>
                        <a:t>100%</a:t>
                      </a:r>
                    </a:p>
                  </a:txBody>
                  <a:tcPr/>
                </a:tc>
                <a:tc>
                  <a:txBody>
                    <a:bodyPr/>
                    <a:lstStyle/>
                    <a:p>
                      <a:r>
                        <a:rPr lang="en-US" dirty="0"/>
                        <a:t>33.33%</a:t>
                      </a:r>
                    </a:p>
                  </a:txBody>
                  <a:tcPr/>
                </a:tc>
                <a:extLst>
                  <a:ext uri="{0D108BD9-81ED-4DB2-BD59-A6C34878D82A}">
                    <a16:rowId xmlns:a16="http://schemas.microsoft.com/office/drawing/2014/main" val="2049093799"/>
                  </a:ext>
                </a:extLst>
              </a:tr>
              <a:tr h="415914">
                <a:tc>
                  <a:txBody>
                    <a:bodyPr/>
                    <a:lstStyle/>
                    <a:p>
                      <a:r>
                        <a:rPr lang="en-US" dirty="0"/>
                        <a:t>3%</a:t>
                      </a:r>
                    </a:p>
                  </a:txBody>
                  <a:tcPr/>
                </a:tc>
                <a:tc>
                  <a:txBody>
                    <a:bodyPr/>
                    <a:lstStyle/>
                    <a:p>
                      <a:r>
                        <a:rPr lang="en-US" dirty="0"/>
                        <a:t>99.65%</a:t>
                      </a:r>
                    </a:p>
                  </a:txBody>
                  <a:tcPr/>
                </a:tc>
                <a:tc>
                  <a:txBody>
                    <a:bodyPr/>
                    <a:lstStyle/>
                    <a:p>
                      <a:r>
                        <a:rPr lang="en-US" dirty="0"/>
                        <a:t>90.91%</a:t>
                      </a:r>
                    </a:p>
                  </a:txBody>
                  <a:tcPr/>
                </a:tc>
                <a:tc>
                  <a:txBody>
                    <a:bodyPr/>
                    <a:lstStyle/>
                    <a:p>
                      <a:r>
                        <a:rPr lang="en-US" dirty="0"/>
                        <a:t>100%</a:t>
                      </a:r>
                    </a:p>
                  </a:txBody>
                  <a:tcPr/>
                </a:tc>
                <a:tc>
                  <a:txBody>
                    <a:bodyPr/>
                    <a:lstStyle/>
                    <a:p>
                      <a:r>
                        <a:rPr lang="en-US" dirty="0"/>
                        <a:t>95.24%</a:t>
                      </a:r>
                    </a:p>
                  </a:txBody>
                  <a:tcPr/>
                </a:tc>
                <a:extLst>
                  <a:ext uri="{0D108BD9-81ED-4DB2-BD59-A6C34878D82A}">
                    <a16:rowId xmlns:a16="http://schemas.microsoft.com/office/drawing/2014/main" val="3385193331"/>
                  </a:ext>
                </a:extLst>
              </a:tr>
              <a:tr h="415914">
                <a:tc>
                  <a:txBody>
                    <a:bodyPr/>
                    <a:lstStyle/>
                    <a:p>
                      <a:r>
                        <a:rPr lang="en-US" dirty="0"/>
                        <a:t>5%</a:t>
                      </a:r>
                    </a:p>
                  </a:txBody>
                  <a:tcPr/>
                </a:tc>
                <a:tc>
                  <a:txBody>
                    <a:bodyPr/>
                    <a:lstStyle/>
                    <a:p>
                      <a:r>
                        <a:rPr lang="en-US" dirty="0"/>
                        <a:t>98.98%</a:t>
                      </a:r>
                    </a:p>
                  </a:txBody>
                  <a:tcPr/>
                </a:tc>
                <a:tc>
                  <a:txBody>
                    <a:bodyPr/>
                    <a:lstStyle/>
                    <a:p>
                      <a:r>
                        <a:rPr lang="en-US" dirty="0"/>
                        <a:t>86.36%</a:t>
                      </a:r>
                    </a:p>
                  </a:txBody>
                  <a:tcPr/>
                </a:tc>
                <a:tc>
                  <a:txBody>
                    <a:bodyPr/>
                    <a:lstStyle/>
                    <a:p>
                      <a:r>
                        <a:rPr lang="en-US" dirty="0"/>
                        <a:t>100%</a:t>
                      </a:r>
                    </a:p>
                  </a:txBody>
                  <a:tcPr/>
                </a:tc>
                <a:tc>
                  <a:txBody>
                    <a:bodyPr/>
                    <a:lstStyle/>
                    <a:p>
                      <a:r>
                        <a:rPr lang="en-US" dirty="0"/>
                        <a:t>92.68%</a:t>
                      </a:r>
                    </a:p>
                  </a:txBody>
                  <a:tcPr/>
                </a:tc>
                <a:extLst>
                  <a:ext uri="{0D108BD9-81ED-4DB2-BD59-A6C34878D82A}">
                    <a16:rowId xmlns:a16="http://schemas.microsoft.com/office/drawing/2014/main" val="2532372714"/>
                  </a:ext>
                </a:extLst>
              </a:tr>
              <a:tr h="415914">
                <a:tc>
                  <a:txBody>
                    <a:bodyPr/>
                    <a:lstStyle/>
                    <a:p>
                      <a:r>
                        <a:rPr lang="en-US" dirty="0"/>
                        <a:t>7%</a:t>
                      </a:r>
                    </a:p>
                  </a:txBody>
                  <a:tcPr/>
                </a:tc>
                <a:tc>
                  <a:txBody>
                    <a:bodyPr/>
                    <a:lstStyle/>
                    <a:p>
                      <a:r>
                        <a:rPr lang="en-US" dirty="0"/>
                        <a:t>98.66%</a:t>
                      </a:r>
                    </a:p>
                  </a:txBody>
                  <a:tcPr/>
                </a:tc>
                <a:tc>
                  <a:txBody>
                    <a:bodyPr/>
                    <a:lstStyle/>
                    <a:p>
                      <a:r>
                        <a:rPr lang="en-US" dirty="0"/>
                        <a:t>82.61%</a:t>
                      </a:r>
                    </a:p>
                  </a:txBody>
                  <a:tcPr/>
                </a:tc>
                <a:tc>
                  <a:txBody>
                    <a:bodyPr/>
                    <a:lstStyle/>
                    <a:p>
                      <a:r>
                        <a:rPr lang="en-US" dirty="0"/>
                        <a:t>100%</a:t>
                      </a:r>
                    </a:p>
                  </a:txBody>
                  <a:tcPr/>
                </a:tc>
                <a:tc>
                  <a:txBody>
                    <a:bodyPr/>
                    <a:lstStyle/>
                    <a:p>
                      <a:r>
                        <a:rPr lang="en-US" dirty="0"/>
                        <a:t>90.48%</a:t>
                      </a:r>
                    </a:p>
                  </a:txBody>
                  <a:tcPr/>
                </a:tc>
                <a:extLst>
                  <a:ext uri="{0D108BD9-81ED-4DB2-BD59-A6C34878D82A}">
                    <a16:rowId xmlns:a16="http://schemas.microsoft.com/office/drawing/2014/main" val="1452132866"/>
                  </a:ext>
                </a:extLst>
              </a:tr>
            </a:tbl>
          </a:graphicData>
        </a:graphic>
      </p:graphicFrame>
      <p:sp>
        <p:nvSpPr>
          <p:cNvPr id="5" name="TextBox 4">
            <a:extLst>
              <a:ext uri="{FF2B5EF4-FFF2-40B4-BE49-F238E27FC236}">
                <a16:creationId xmlns:a16="http://schemas.microsoft.com/office/drawing/2014/main" id="{4A432B87-79CA-3B8D-F9CF-8F385AD84AEF}"/>
              </a:ext>
            </a:extLst>
          </p:cNvPr>
          <p:cNvSpPr txBox="1"/>
          <p:nvPr/>
        </p:nvSpPr>
        <p:spPr>
          <a:xfrm>
            <a:off x="1148079" y="5283200"/>
            <a:ext cx="99974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a:t>
            </a:r>
            <a:r>
              <a:rPr lang="en-US" b="1" dirty="0">
                <a:ea typeface="+mn-lt"/>
                <a:cs typeface="+mn-lt"/>
              </a:rPr>
              <a:t>Random Forest Classifier</a:t>
            </a:r>
            <a:r>
              <a:rPr lang="en-US" dirty="0">
                <a:ea typeface="+mn-lt"/>
                <a:cs typeface="+mn-lt"/>
              </a:rPr>
              <a:t> achieved a peak accuracy of </a:t>
            </a:r>
            <a:r>
              <a:rPr lang="en-US" b="1" dirty="0">
                <a:ea typeface="+mn-lt"/>
                <a:cs typeface="+mn-lt"/>
              </a:rPr>
              <a:t>99.65% (3% intrusion rate)</a:t>
            </a:r>
            <a:r>
              <a:rPr lang="en-US" dirty="0">
                <a:ea typeface="+mn-lt"/>
                <a:cs typeface="+mn-lt"/>
              </a:rPr>
              <a:t> and maintained a perfect </a:t>
            </a:r>
            <a:r>
              <a:rPr lang="en-US" b="1" dirty="0">
                <a:ea typeface="+mn-lt"/>
                <a:cs typeface="+mn-lt"/>
              </a:rPr>
              <a:t>100% recall</a:t>
            </a:r>
            <a:r>
              <a:rPr lang="en-US" dirty="0">
                <a:ea typeface="+mn-lt"/>
                <a:cs typeface="+mn-lt"/>
              </a:rPr>
              <a:t> across all cases, ensuring no anomalies were missed.</a:t>
            </a:r>
            <a:endParaRPr lang="en-US" dirty="0"/>
          </a:p>
        </p:txBody>
      </p:sp>
    </p:spTree>
    <p:extLst>
      <p:ext uri="{BB962C8B-B14F-4D97-AF65-F5344CB8AC3E}">
        <p14:creationId xmlns:p14="http://schemas.microsoft.com/office/powerpoint/2010/main" val="376251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770BA-E843-2381-658E-1D98D13EEB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CB8619-328B-667C-F9FB-2C1CC4E76DC2}"/>
              </a:ext>
            </a:extLst>
          </p:cNvPr>
          <p:cNvSpPr>
            <a:spLocks noGrp="1"/>
          </p:cNvSpPr>
          <p:nvPr>
            <p:ph type="title"/>
          </p:nvPr>
        </p:nvSpPr>
        <p:spPr>
          <a:xfrm>
            <a:off x="858984" y="808677"/>
            <a:ext cx="9018441" cy="509847"/>
          </a:xfrm>
          <a:noFill/>
        </p:spPr>
        <p:txBody>
          <a:bodyPr anchor="t" anchorCtr="0"/>
          <a:lstStyle/>
          <a:p>
            <a:r>
              <a:rPr lang="en-US" sz="3600">
                <a:highlight>
                  <a:srgbClr val="C7DBE1"/>
                </a:highlight>
                <a:cs typeface="Posterama"/>
              </a:rPr>
              <a:t>Random forest architecture</a:t>
            </a:r>
          </a:p>
        </p:txBody>
      </p:sp>
      <p:sp>
        <p:nvSpPr>
          <p:cNvPr id="3" name="TextBox 2">
            <a:extLst>
              <a:ext uri="{FF2B5EF4-FFF2-40B4-BE49-F238E27FC236}">
                <a16:creationId xmlns:a16="http://schemas.microsoft.com/office/drawing/2014/main" id="{0F47F5BB-0989-86E8-F5DE-09C1CB801941}"/>
              </a:ext>
            </a:extLst>
          </p:cNvPr>
          <p:cNvSpPr txBox="1"/>
          <p:nvPr/>
        </p:nvSpPr>
        <p:spPr>
          <a:xfrm>
            <a:off x="858984" y="2173129"/>
            <a:ext cx="5934041" cy="2862322"/>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a:t>Random Forest (RF) is an </a:t>
            </a:r>
            <a:r>
              <a:rPr lang="en-US" b="1"/>
              <a:t>ensemble learning algorithm</a:t>
            </a:r>
            <a:r>
              <a:rPr lang="en-US"/>
              <a:t> that constructs multiple decision trees and combines their predictions to improve accuracy and reduce overfitting, which is widely used for </a:t>
            </a:r>
            <a:r>
              <a:rPr lang="en-US" b="1"/>
              <a:t>classification and anomaly detection</a:t>
            </a:r>
            <a:r>
              <a:rPr lang="en-US"/>
              <a:t> due to its robustness and efficiency.</a:t>
            </a:r>
          </a:p>
          <a:p>
            <a:pPr marL="285750" indent="-285750" algn="just">
              <a:buFont typeface="Arial" panose="020B0604020202020204" pitchFamily="34" charset="0"/>
              <a:buChar char="•"/>
            </a:pPr>
            <a:endParaRPr lang="en-US"/>
          </a:p>
          <a:p>
            <a:pPr marL="285750" indent="-285750" algn="just">
              <a:buFont typeface="Arial" panose="020B0604020202020204" pitchFamily="34" charset="0"/>
              <a:buChar char="•"/>
            </a:pPr>
            <a:r>
              <a:rPr lang="en-US">
                <a:ea typeface="+mn-lt"/>
                <a:cs typeface="+mn-lt"/>
              </a:rPr>
              <a:t>This diversity is achieved through a technique called bagging (bootstrap aggregating). Bagging involves creating multiple random samples of the training data with replacement and training a separate decision tree on each sample.</a:t>
            </a:r>
            <a:endParaRPr lang="en-US"/>
          </a:p>
        </p:txBody>
      </p:sp>
      <p:pic>
        <p:nvPicPr>
          <p:cNvPr id="4" name="Picture 3">
            <a:extLst>
              <a:ext uri="{FF2B5EF4-FFF2-40B4-BE49-F238E27FC236}">
                <a16:creationId xmlns:a16="http://schemas.microsoft.com/office/drawing/2014/main" id="{FEDA17FD-586F-40E6-F8D6-D35004FF9151}"/>
              </a:ext>
            </a:extLst>
          </p:cNvPr>
          <p:cNvPicPr>
            <a:picLocks noChangeAspect="1"/>
          </p:cNvPicPr>
          <p:nvPr/>
        </p:nvPicPr>
        <p:blipFill>
          <a:blip r:embed="rId2"/>
          <a:srcRect l="13239" t="-80" r="14648"/>
          <a:stretch/>
        </p:blipFill>
        <p:spPr>
          <a:xfrm>
            <a:off x="7186380" y="1719091"/>
            <a:ext cx="4361932" cy="4652001"/>
          </a:xfrm>
          <a:prstGeom prst="rect">
            <a:avLst/>
          </a:prstGeom>
          <a:ln>
            <a:noFill/>
          </a:ln>
          <a:effectLst>
            <a:softEdge rad="112500"/>
          </a:effectLst>
        </p:spPr>
      </p:pic>
    </p:spTree>
    <p:extLst>
      <p:ext uri="{BB962C8B-B14F-4D97-AF65-F5344CB8AC3E}">
        <p14:creationId xmlns:p14="http://schemas.microsoft.com/office/powerpoint/2010/main" val="49873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EA5B0-00E5-93B8-B840-D282B8BE9B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CD6026-6A46-8BC9-C4E7-F23E1C4F56B8}"/>
              </a:ext>
            </a:extLst>
          </p:cNvPr>
          <p:cNvSpPr>
            <a:spLocks noGrp="1"/>
          </p:cNvSpPr>
          <p:nvPr>
            <p:ph type="title"/>
          </p:nvPr>
        </p:nvSpPr>
        <p:spPr>
          <a:xfrm>
            <a:off x="852479" y="733340"/>
            <a:ext cx="10763386" cy="817611"/>
          </a:xfrm>
        </p:spPr>
        <p:txBody>
          <a:bodyPr/>
          <a:lstStyle/>
          <a:p>
            <a:r>
              <a:rPr lang="en-US" sz="3600">
                <a:highlight>
                  <a:srgbClr val="C7DBE1"/>
                </a:highlight>
                <a:latin typeface="Posterama"/>
                <a:cs typeface="Posterama"/>
              </a:rPr>
              <a:t> Challenges of Software-based RFCs</a:t>
            </a:r>
          </a:p>
          <a:p>
            <a:endParaRPr lang="en-US" sz="3600">
              <a:highlight>
                <a:srgbClr val="C7DBE1"/>
              </a:highlight>
              <a:cs typeface="Posterama"/>
            </a:endParaRPr>
          </a:p>
        </p:txBody>
      </p:sp>
      <p:sp>
        <p:nvSpPr>
          <p:cNvPr id="4" name="TextBox 3">
            <a:extLst>
              <a:ext uri="{FF2B5EF4-FFF2-40B4-BE49-F238E27FC236}">
                <a16:creationId xmlns:a16="http://schemas.microsoft.com/office/drawing/2014/main" id="{43FC1D5C-7352-ED7B-77EC-623FC209B6A7}"/>
              </a:ext>
            </a:extLst>
          </p:cNvPr>
          <p:cNvSpPr txBox="1"/>
          <p:nvPr/>
        </p:nvSpPr>
        <p:spPr>
          <a:xfrm>
            <a:off x="4777926" y="1534239"/>
            <a:ext cx="6309961" cy="5324535"/>
          </a:xfrm>
          <a:prstGeom prst="rect">
            <a:avLst/>
          </a:prstGeom>
          <a:noFill/>
        </p:spPr>
        <p:txBody>
          <a:bodyPr wrap="square" lIns="91440" tIns="45720" rIns="91440" bIns="45720" rtlCol="0" anchor="t">
            <a:spAutoFit/>
          </a:bodyPr>
          <a:lstStyle/>
          <a:p>
            <a:pPr algn="just"/>
            <a:r>
              <a:rPr lang="en-US" sz="2000" b="1"/>
              <a:t>1. Bottlenecks in CPU/GPU-based Implementations</a:t>
            </a:r>
            <a:endParaRPr lang="en-US" sz="2000"/>
          </a:p>
          <a:p>
            <a:pPr algn="just"/>
            <a:r>
              <a:rPr lang="en-US" sz="2000">
                <a:ea typeface="+mn-lt"/>
                <a:cs typeface="+mn-lt"/>
              </a:rPr>
              <a:t>Traditional implementations using Python’s Scikit-Learn rely on CPUs/GPUs, as dataset size and tree complexity increase, such execution suffers from memory bottlenecks and inefficient branching operations.</a:t>
            </a:r>
            <a:endParaRPr lang="en-US" sz="2000"/>
          </a:p>
          <a:p>
            <a:pPr algn="just"/>
            <a:endParaRPr lang="en-US" sz="2000"/>
          </a:p>
          <a:p>
            <a:pPr algn="just"/>
            <a:r>
              <a:rPr lang="en-US" sz="2000" b="1"/>
              <a:t>2. Latency Issues with Deep Decision Trees</a:t>
            </a:r>
          </a:p>
          <a:p>
            <a:pPr algn="just"/>
            <a:r>
              <a:rPr lang="en-US" sz="2000">
                <a:ea typeface="+mn-lt"/>
                <a:cs typeface="+mn-lt"/>
              </a:rPr>
              <a:t>Inference latency rises with deeper trees as each input navigates multiple branches. More memory accesses and evaluations slow decision-making on traditional hardware.</a:t>
            </a:r>
            <a:endParaRPr lang="en-US" sz="2000"/>
          </a:p>
          <a:p>
            <a:pPr algn="just"/>
            <a:endParaRPr lang="en-US" sz="2000"/>
          </a:p>
          <a:p>
            <a:pPr algn="just"/>
            <a:r>
              <a:rPr lang="en-US" sz="2000" b="1"/>
              <a:t>3. FPGA-Based Parallel Computation for Efficiency</a:t>
            </a:r>
          </a:p>
          <a:p>
            <a:pPr algn="just"/>
            <a:r>
              <a:rPr lang="en-US" sz="2000">
                <a:ea typeface="+mn-lt"/>
                <a:cs typeface="+mn-lt"/>
              </a:rPr>
              <a:t>FPGAs parallelize decision trees, reducing classification time. Custom design optimizes traversal and voting for real-time, low-power execution.</a:t>
            </a:r>
            <a:endParaRPr lang="en-US" sz="2000"/>
          </a:p>
          <a:p>
            <a:pPr algn="just"/>
            <a:endParaRPr lang="en-US" sz="2000" b="1"/>
          </a:p>
          <a:p>
            <a:pPr algn="just"/>
            <a:endParaRPr lang="en-US" sz="2000"/>
          </a:p>
        </p:txBody>
      </p:sp>
      <p:pic>
        <p:nvPicPr>
          <p:cNvPr id="3" name="Picture 2" descr="This may contain: a person sitting on the ground with their hands to his face and one hand in front of them">
            <a:extLst>
              <a:ext uri="{FF2B5EF4-FFF2-40B4-BE49-F238E27FC236}">
                <a16:creationId xmlns:a16="http://schemas.microsoft.com/office/drawing/2014/main" id="{3EF7997D-ACE5-7408-FC4C-3EDDA1596BA6}"/>
              </a:ext>
            </a:extLst>
          </p:cNvPr>
          <p:cNvPicPr>
            <a:picLocks noChangeAspect="1"/>
          </p:cNvPicPr>
          <p:nvPr/>
        </p:nvPicPr>
        <p:blipFill>
          <a:blip r:embed="rId2"/>
          <a:stretch>
            <a:fillRect/>
          </a:stretch>
        </p:blipFill>
        <p:spPr>
          <a:xfrm>
            <a:off x="847558" y="2164348"/>
            <a:ext cx="3705726" cy="3678989"/>
          </a:xfrm>
          <a:prstGeom prst="rect">
            <a:avLst/>
          </a:prstGeom>
        </p:spPr>
      </p:pic>
    </p:spTree>
    <p:extLst>
      <p:ext uri="{BB962C8B-B14F-4D97-AF65-F5344CB8AC3E}">
        <p14:creationId xmlns:p14="http://schemas.microsoft.com/office/powerpoint/2010/main" val="3294642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691EC-787E-7485-975C-415A3D1940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A8BAC3-F5AE-54C2-DEBA-081072410999}"/>
              </a:ext>
            </a:extLst>
          </p:cNvPr>
          <p:cNvSpPr>
            <a:spLocks noGrp="1"/>
          </p:cNvSpPr>
          <p:nvPr>
            <p:ph type="title"/>
          </p:nvPr>
        </p:nvSpPr>
        <p:spPr>
          <a:xfrm>
            <a:off x="762194" y="730326"/>
            <a:ext cx="5480855" cy="509847"/>
          </a:xfrm>
          <a:noFill/>
        </p:spPr>
        <p:txBody>
          <a:bodyPr anchor="t" anchorCtr="0"/>
          <a:lstStyle/>
          <a:p>
            <a:r>
              <a:rPr lang="en-US" sz="3600">
                <a:highlight>
                  <a:srgbClr val="C7DBE1"/>
                </a:highlight>
                <a:cs typeface="Posterama"/>
              </a:rPr>
              <a:t>LITERATURE REVIEW</a:t>
            </a:r>
          </a:p>
        </p:txBody>
      </p:sp>
      <p:sp>
        <p:nvSpPr>
          <p:cNvPr id="3" name="TextBox 2">
            <a:extLst>
              <a:ext uri="{FF2B5EF4-FFF2-40B4-BE49-F238E27FC236}">
                <a16:creationId xmlns:a16="http://schemas.microsoft.com/office/drawing/2014/main" id="{3274A5AA-27CC-CCD9-7664-FBA0AEDB10DC}"/>
              </a:ext>
            </a:extLst>
          </p:cNvPr>
          <p:cNvSpPr txBox="1"/>
          <p:nvPr/>
        </p:nvSpPr>
        <p:spPr>
          <a:xfrm>
            <a:off x="563377" y="1603348"/>
            <a:ext cx="5335183" cy="50629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700" b="1" dirty="0">
                <a:highlight>
                  <a:srgbClr val="C7DBE1"/>
                </a:highlight>
              </a:rPr>
              <a:t>PAPER 1: </a:t>
            </a:r>
            <a:r>
              <a:rPr lang="en-GB" sz="1700" b="1" dirty="0">
                <a:highlight>
                  <a:srgbClr val="C7DBE1"/>
                </a:highlight>
                <a:ea typeface="+mn-lt"/>
                <a:cs typeface="+mn-lt"/>
              </a:rPr>
              <a:t>AE-LSTM Based Anomaly Detection System for Communication Over DNP 3.0</a:t>
            </a:r>
            <a:endParaRPr lang="en-US" sz="1700" b="1">
              <a:highlight>
                <a:srgbClr val="C7DBE1"/>
              </a:highlight>
              <a:ea typeface="+mn-lt"/>
              <a:cs typeface="+mn-lt"/>
            </a:endParaRPr>
          </a:p>
          <a:p>
            <a:pPr algn="just"/>
            <a:endParaRPr lang="en-GB" sz="1700" b="1" dirty="0"/>
          </a:p>
          <a:p>
            <a:pPr algn="just"/>
            <a:r>
              <a:rPr lang="en-GB" sz="1700" b="1" dirty="0"/>
              <a:t>ADVANTAGES:</a:t>
            </a:r>
          </a:p>
          <a:p>
            <a:pPr algn="just"/>
            <a:r>
              <a:rPr lang="en-GB" sz="1700" b="1" dirty="0">
                <a:ea typeface="+mn-lt"/>
                <a:cs typeface="+mn-lt"/>
              </a:rPr>
              <a:t>High Accuracy &amp; Efficiency</a:t>
            </a:r>
            <a:r>
              <a:rPr lang="en-GB" sz="1700" dirty="0">
                <a:ea typeface="+mn-lt"/>
                <a:cs typeface="+mn-lt"/>
              </a:rPr>
              <a:t> – The AE-LSTM-based AI system detects DNP3 cyber threats with 99% accuracy, 98% TPR, and 1.6% FPR.</a:t>
            </a:r>
            <a:endParaRPr lang="en-GB" sz="1700" dirty="0"/>
          </a:p>
          <a:p>
            <a:pPr algn="just"/>
            <a:r>
              <a:rPr lang="en-GB" sz="1700" b="1" dirty="0">
                <a:ea typeface="+mn-lt"/>
                <a:cs typeface="+mn-lt"/>
              </a:rPr>
              <a:t>Enhanced EMS Security</a:t>
            </a:r>
            <a:r>
              <a:rPr lang="en-GB" sz="1700" dirty="0">
                <a:ea typeface="+mn-lt"/>
                <a:cs typeface="+mn-lt"/>
              </a:rPr>
              <a:t> – The model strengthens power system resilience by detecting cyber threats in EMS and DNP3 vulnerabilities.</a:t>
            </a:r>
            <a:endParaRPr lang="en-GB" sz="1700" dirty="0"/>
          </a:p>
          <a:p>
            <a:pPr algn="just"/>
            <a:endParaRPr lang="en-GB" sz="1700" b="1" dirty="0"/>
          </a:p>
          <a:p>
            <a:pPr algn="just"/>
            <a:r>
              <a:rPr lang="en-GB" sz="1700" b="1" dirty="0"/>
              <a:t>DISADVANTAGES:</a:t>
            </a:r>
          </a:p>
          <a:p>
            <a:pPr algn="just"/>
            <a:r>
              <a:rPr lang="en-GB" sz="1700" b="1" dirty="0">
                <a:ea typeface="+mn-lt"/>
                <a:cs typeface="+mn-lt"/>
              </a:rPr>
              <a:t>Limited Generalization</a:t>
            </a:r>
            <a:r>
              <a:rPr lang="en-GB" sz="1700" dirty="0">
                <a:ea typeface="+mn-lt"/>
                <a:cs typeface="+mn-lt"/>
              </a:rPr>
              <a:t> – Effective against known attacks but may struggle with zero-day threats and adversarial modifications.</a:t>
            </a:r>
            <a:endParaRPr lang="en-GB" sz="1700" dirty="0"/>
          </a:p>
          <a:p>
            <a:pPr algn="just"/>
            <a:r>
              <a:rPr lang="en-GB" sz="1700" b="1" dirty="0">
                <a:ea typeface="+mn-lt"/>
                <a:cs typeface="+mn-lt"/>
              </a:rPr>
              <a:t>High Complexity</a:t>
            </a:r>
            <a:r>
              <a:rPr lang="en-GB" sz="1700" dirty="0">
                <a:ea typeface="+mn-lt"/>
                <a:cs typeface="+mn-lt"/>
              </a:rPr>
              <a:t> – Autoencoder-LSTM increases computational overhead, challenging real-time detection in large SCADA systems.</a:t>
            </a:r>
            <a:endParaRPr lang="en-GB" sz="1700" dirty="0"/>
          </a:p>
          <a:p>
            <a:pPr algn="just"/>
            <a:endParaRPr lang="en-GB" sz="1700" b="1" dirty="0"/>
          </a:p>
        </p:txBody>
      </p:sp>
      <p:sp>
        <p:nvSpPr>
          <p:cNvPr id="4" name="TextBox 3">
            <a:extLst>
              <a:ext uri="{FF2B5EF4-FFF2-40B4-BE49-F238E27FC236}">
                <a16:creationId xmlns:a16="http://schemas.microsoft.com/office/drawing/2014/main" id="{51804BA9-4301-921D-E7BF-822F23A0742F}"/>
              </a:ext>
            </a:extLst>
          </p:cNvPr>
          <p:cNvSpPr txBox="1"/>
          <p:nvPr/>
        </p:nvSpPr>
        <p:spPr>
          <a:xfrm>
            <a:off x="6421644" y="1603348"/>
            <a:ext cx="5369145" cy="45397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700" b="1" dirty="0">
                <a:highlight>
                  <a:srgbClr val="C7DBE1"/>
                </a:highlight>
              </a:rPr>
              <a:t>PAPER 2: </a:t>
            </a:r>
            <a:r>
              <a:rPr lang="en-GB" sz="1700" b="1" dirty="0">
                <a:highlight>
                  <a:srgbClr val="C7DBE1"/>
                </a:highlight>
                <a:ea typeface="+mn-lt"/>
                <a:cs typeface="+mn-lt"/>
              </a:rPr>
              <a:t>An effective intrusion detection scheme for Distributed Network Protocol 3 (DNP3) applied in SCADA-enabled IoT applications</a:t>
            </a:r>
            <a:endParaRPr lang="en-GB" sz="1700" b="1" dirty="0">
              <a:highlight>
                <a:srgbClr val="C7DBE1"/>
              </a:highlight>
            </a:endParaRPr>
          </a:p>
          <a:p>
            <a:pPr algn="just"/>
            <a:endParaRPr lang="en-GB" sz="1700" b="1" dirty="0"/>
          </a:p>
          <a:p>
            <a:pPr algn="just"/>
            <a:r>
              <a:rPr lang="en-GB" sz="1700" b="1" dirty="0"/>
              <a:t>ADVANTAGES:</a:t>
            </a:r>
          </a:p>
          <a:p>
            <a:pPr algn="just"/>
            <a:r>
              <a:rPr lang="en-GB" sz="1700" b="1" dirty="0">
                <a:ea typeface="+mn-lt"/>
                <a:cs typeface="+mn-lt"/>
              </a:rPr>
              <a:t>Multi-Class Classification</a:t>
            </a:r>
            <a:r>
              <a:rPr lang="en-GB" sz="1700" dirty="0">
                <a:ea typeface="+mn-lt"/>
                <a:cs typeface="+mn-lt"/>
              </a:rPr>
              <a:t> – Classifies eight DNP3 attack types, improving threat differentiation and precision.</a:t>
            </a:r>
            <a:endParaRPr lang="en-GB" sz="1700" dirty="0"/>
          </a:p>
          <a:p>
            <a:pPr algn="just"/>
            <a:r>
              <a:rPr lang="en-GB" sz="1700" b="1" dirty="0">
                <a:ea typeface="+mn-lt"/>
                <a:cs typeface="+mn-lt"/>
              </a:rPr>
              <a:t>Optimized Features &amp; Accuracy</a:t>
            </a:r>
            <a:r>
              <a:rPr lang="en-GB" sz="1700" dirty="0">
                <a:ea typeface="+mn-lt"/>
                <a:cs typeface="+mn-lt"/>
              </a:rPr>
              <a:t> – Uses 99 features with </a:t>
            </a:r>
            <a:r>
              <a:rPr lang="en-GB" sz="1700" dirty="0" err="1">
                <a:ea typeface="+mn-lt"/>
                <a:cs typeface="+mn-lt"/>
              </a:rPr>
              <a:t>XGBoost</a:t>
            </a:r>
            <a:r>
              <a:rPr lang="en-GB" sz="1700" dirty="0">
                <a:ea typeface="+mn-lt"/>
                <a:cs typeface="+mn-lt"/>
              </a:rPr>
              <a:t>, Random Forest, and Decision Trees, achieving 99.56% accuracy in SCADA threat  classification.</a:t>
            </a:r>
            <a:endParaRPr lang="en-GB" sz="1700"/>
          </a:p>
          <a:p>
            <a:pPr algn="just"/>
            <a:endParaRPr lang="en-GB" sz="1700" b="1" dirty="0"/>
          </a:p>
          <a:p>
            <a:pPr algn="just"/>
            <a:r>
              <a:rPr lang="en-GB" sz="1700" b="1" dirty="0"/>
              <a:t>DISADVANTAGES:</a:t>
            </a:r>
          </a:p>
          <a:p>
            <a:pPr algn="just"/>
            <a:r>
              <a:rPr lang="en-GB" sz="1700" b="1" err="1">
                <a:ea typeface="+mn-lt"/>
                <a:cs typeface="+mn-lt"/>
              </a:rPr>
              <a:t>Labeled</a:t>
            </a:r>
            <a:r>
              <a:rPr lang="en-GB" sz="1700" b="1" dirty="0">
                <a:ea typeface="+mn-lt"/>
                <a:cs typeface="+mn-lt"/>
              </a:rPr>
              <a:t> Data Dependence</a:t>
            </a:r>
            <a:r>
              <a:rPr lang="en-GB" sz="1700" dirty="0">
                <a:ea typeface="+mn-lt"/>
                <a:cs typeface="+mn-lt"/>
              </a:rPr>
              <a:t> – Limited effectiveness against novel cyber threats without prior training data.</a:t>
            </a:r>
            <a:endParaRPr lang="en-GB" sz="1700">
              <a:ea typeface="+mn-lt"/>
              <a:cs typeface="+mn-lt"/>
            </a:endParaRPr>
          </a:p>
          <a:p>
            <a:pPr algn="just"/>
            <a:r>
              <a:rPr lang="en-GB" sz="1700" b="1" dirty="0">
                <a:ea typeface="+mn-lt"/>
                <a:cs typeface="+mn-lt"/>
              </a:rPr>
              <a:t>Real-Time Constraints</a:t>
            </a:r>
            <a:r>
              <a:rPr lang="en-GB" sz="1700" dirty="0">
                <a:ea typeface="+mn-lt"/>
                <a:cs typeface="+mn-lt"/>
              </a:rPr>
              <a:t> – Preprocessing and feature selection may introduce latency in SCADA monitoring.</a:t>
            </a:r>
            <a:endParaRPr lang="en-GB" sz="1700"/>
          </a:p>
          <a:p>
            <a:pPr algn="just"/>
            <a:endParaRPr lang="en-GB" sz="1700" b="1" dirty="0"/>
          </a:p>
        </p:txBody>
      </p:sp>
    </p:spTree>
    <p:extLst>
      <p:ext uri="{BB962C8B-B14F-4D97-AF65-F5344CB8AC3E}">
        <p14:creationId xmlns:p14="http://schemas.microsoft.com/office/powerpoint/2010/main" val="1500430888"/>
      </p:ext>
    </p:extLst>
  </p:cSld>
  <p:clrMapOvr>
    <a:masterClrMapping/>
  </p:clrMapOvr>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_V1_win32_EF_v4.potx" id="{C76E1CB0-558D-4FB9-AA8B-DAB0BFDB970A}" vid="{87D4F3E9-C3BB-413B-A87E-0B7BB674A5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9A734A7-6096-47AA-9737-CDF62701A00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F8397A0-8C35-4EEE-8E61-47C914415B57}">
  <ds:schemaRefs>
    <ds:schemaRef ds:uri="http://schemas.microsoft.com/sharepoint/v3/contenttype/forms"/>
  </ds:schemaRefs>
</ds:datastoreItem>
</file>

<file path=customXml/itemProps3.xml><?xml version="1.0" encoding="utf-8"?>
<ds:datastoreItem xmlns:ds="http://schemas.openxmlformats.org/officeDocument/2006/customXml" ds:itemID="{B881D8D6-8849-400B-8BC9-21D401C7DD0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{498B2B70-977F-4FBA-B2DD-8F6C7E448F30}tf67061901_win32</Template>
  <TotalTime>0</TotalTime>
  <Words>1198</Words>
  <Application>Microsoft Office PowerPoint</Application>
  <PresentationFormat>Widescreen</PresentationFormat>
  <Paragraphs>121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vt:lpstr>
      <vt:lpstr>Courier New</vt:lpstr>
      <vt:lpstr>Daytona Condensed Light</vt:lpstr>
      <vt:lpstr>Posterama</vt:lpstr>
      <vt:lpstr>Custom</vt:lpstr>
      <vt:lpstr>FPGA-BASED Rfc FOR  ANOMALY DETECTION  [IN DNP3 SCADA SYSTEMS IN SMART GRIDS] </vt:lpstr>
      <vt:lpstr>INTRODUCTION TO DNP3 IN SCADA</vt:lpstr>
      <vt:lpstr> dataset overview</vt:lpstr>
      <vt:lpstr>PROPOSED INTRUSION DETECTION SYSTEM - 1</vt:lpstr>
      <vt:lpstr>PROPOSED INTRUSION DETECTION SYSTEM -2</vt:lpstr>
      <vt:lpstr>SOFTWARE RESULTS</vt:lpstr>
      <vt:lpstr>Random forest architecture</vt:lpstr>
      <vt:lpstr> Challenges of Software-based RFCs </vt:lpstr>
      <vt:lpstr>LITERATURE REVIEW</vt:lpstr>
      <vt:lpstr>NEED FOR FPGA IMPLEMENTATION</vt:lpstr>
      <vt:lpstr>IMPLEMENTATION PLAN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HARISH</dc:creator>
  <cp:lastModifiedBy>Jyothsna Vaasudevan</cp:lastModifiedBy>
  <cp:revision>238</cp:revision>
  <dcterms:created xsi:type="dcterms:W3CDTF">2025-02-08T03:45:58Z</dcterms:created>
  <dcterms:modified xsi:type="dcterms:W3CDTF">2025-02-11T16:56:16Z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