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13_1EC51584.xml" ContentType="application/vnd.ms-powerpoint.comments+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2" r:id="rId6"/>
    <p:sldId id="271" r:id="rId7"/>
    <p:sldId id="261" r:id="rId8"/>
    <p:sldId id="276" r:id="rId9"/>
    <p:sldId id="277" r:id="rId10"/>
    <p:sldId id="275" r:id="rId11"/>
    <p:sldId id="274" r:id="rId12"/>
    <p:sldId id="266" r:id="rId13"/>
    <p:sldId id="269" r:id="rId14"/>
    <p:sldId id="270" r:id="rId15"/>
  </p:sldIdLst>
  <p:sldSz cx="18288000" cy="10287000"/>
  <p:notesSz cx="6858000" cy="9144000"/>
  <p:embeddedFontLst>
    <p:embeddedFont>
      <p:font typeface="Futura" panose="020B0604020202020204" charset="0"/>
      <p:regular r:id="rId17"/>
    </p:embeddedFont>
    <p:embeddedFont>
      <p:font typeface="Futura Bold" panose="020B0604020202020204" charset="0"/>
      <p:regular r:id="rId18"/>
    </p:embeddedFont>
    <p:embeddedFont>
      <p:font typeface="League Spartan"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D3303A-A875-2CC5-E238-7192C3ED3678}" name="Guest User" initials="GU" userId="S::urn:spo:anon#a58261f9ab03a679892e28935cbe0a20f051b4b053089b761ed8b67631c79ba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996633"/>
    <a:srgbClr val="FDF7E4"/>
    <a:srgbClr val="DED0B6"/>
    <a:srgbClr val="A4907C"/>
    <a:srgbClr val="D2C8B4"/>
    <a:srgbClr val="EEDDCA"/>
    <a:srgbClr val="FDEFBB"/>
    <a:srgbClr val="FBE1C9"/>
    <a:srgbClr val="FAD4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7EBFA-D1C6-EE6E-3049-21DC5BDD7565}" v="13" dt="2025-02-11T07:46:51.077"/>
    <p1510:client id="{5984CA03-A4AE-C724-8C99-56C4AE085CE5}" v="1" dt="2025-02-11T12:28:39.021"/>
    <p1510:client id="{78646DEC-AC13-765A-CB2B-0D91975F4D39}" v="219" dt="2025-02-11T11:28:22.415"/>
    <p1510:client id="{8308D258-C07D-7EC0-08CC-99CA7E94D7CE}" v="1167" dt="2025-02-11T07:46:26.710"/>
    <p1510:client id="{F0A85B6D-3679-5380-7809-82A0E53DA2E0}" v="31" dt="2025-02-10T04:12:02.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8" d="100"/>
          <a:sy n="38" d="100"/>
        </p:scale>
        <p:origin x="102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13_1EC51584.xml><?xml version="1.0" encoding="utf-8"?>
<p188:cmLst xmlns:a="http://schemas.openxmlformats.org/drawingml/2006/main" xmlns:r="http://schemas.openxmlformats.org/officeDocument/2006/relationships" xmlns:p188="http://schemas.microsoft.com/office/powerpoint/2018/8/main">
  <p188:cm id="{229179D0-944C-443A-888B-F9FD5FFC06DF}" authorId="{13D3303A-A875-2CC5-E238-7192C3ED3678}" created="2025-02-11T06:38:46.962">
    <pc:sldMkLst xmlns:pc="http://schemas.microsoft.com/office/powerpoint/2013/main/command">
      <pc:docMk/>
      <pc:sldMk cId="516232580" sldId="275"/>
    </pc:sldMkLst>
    <p188:txBody>
      <a:bodyPr/>
      <a:lstStyle/>
      <a:p>
        <a:r>
          <a:rPr lang="en-GB"/>
          <a:t>3-joe
4-HM
5 -both
6,7-joe
8,9-HM
10-joe
11-HM
12,13-joe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4977C-97EC-4731-9777-899948940E60}" type="datetimeFigureOut">
              <a:rPr lang="en-IN" smtClean="0"/>
              <a:t>11-02-2025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C6DC58-36FB-4B33-B4DE-D84532317F73}" type="slidenum">
              <a:rPr lang="en-IN" smtClean="0"/>
              <a:t>‹#›</a:t>
            </a:fld>
            <a:endParaRPr lang="en-IN"/>
          </a:p>
        </p:txBody>
      </p:sp>
    </p:spTree>
    <p:extLst>
      <p:ext uri="{BB962C8B-B14F-4D97-AF65-F5344CB8AC3E}">
        <p14:creationId xmlns:p14="http://schemas.microsoft.com/office/powerpoint/2010/main" val="65977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3</a:t>
            </a:fld>
            <a:endParaRPr lang="en-IN"/>
          </a:p>
        </p:txBody>
      </p:sp>
    </p:spTree>
    <p:extLst>
      <p:ext uri="{BB962C8B-B14F-4D97-AF65-F5344CB8AC3E}">
        <p14:creationId xmlns:p14="http://schemas.microsoft.com/office/powerpoint/2010/main" val="3234674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4</a:t>
            </a:fld>
            <a:endParaRPr lang="en-IN"/>
          </a:p>
        </p:txBody>
      </p:sp>
    </p:spTree>
    <p:extLst>
      <p:ext uri="{BB962C8B-B14F-4D97-AF65-F5344CB8AC3E}">
        <p14:creationId xmlns:p14="http://schemas.microsoft.com/office/powerpoint/2010/main" val="1512784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6C6DC58-36FB-4B33-B4DE-D84532317F73}" type="slidenum">
              <a:rPr lang="en-IN" smtClean="0"/>
              <a:t>11</a:t>
            </a:fld>
            <a:endParaRPr lang="en-IN"/>
          </a:p>
        </p:txBody>
      </p:sp>
    </p:spTree>
    <p:extLst>
      <p:ext uri="{BB962C8B-B14F-4D97-AF65-F5344CB8AC3E}">
        <p14:creationId xmlns:p14="http://schemas.microsoft.com/office/powerpoint/2010/main" val="38683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8.png"/><Relationship Id="rId2" Type="http://schemas.microsoft.com/office/2018/10/relationships/comments" Target="../comments/modernComment_113_1EC51584.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4907C"/>
        </a:solidFill>
        <a:effectLst/>
      </p:bgPr>
    </p:bg>
    <p:spTree>
      <p:nvGrpSpPr>
        <p:cNvPr id="1" name=""/>
        <p:cNvGrpSpPr/>
        <p:nvPr/>
      </p:nvGrpSpPr>
      <p:grpSpPr>
        <a:xfrm>
          <a:off x="0" y="0"/>
          <a:ext cx="0" cy="0"/>
          <a:chOff x="0" y="0"/>
          <a:chExt cx="0" cy="0"/>
        </a:xfrm>
      </p:grpSpPr>
      <p:grpSp>
        <p:nvGrpSpPr>
          <p:cNvPr id="23" name="Group 11"/>
          <p:cNvGrpSpPr/>
          <p:nvPr/>
        </p:nvGrpSpPr>
        <p:grpSpPr>
          <a:xfrm>
            <a:off x="349651" y="335363"/>
            <a:ext cx="1209546" cy="1209546"/>
            <a:chOff x="0" y="0"/>
            <a:chExt cx="812800" cy="812800"/>
          </a:xfrm>
        </p:grpSpPr>
        <p:sp>
          <p:nvSpPr>
            <p:cNvPr id="24"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25"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2" name="AutoShape 2"/>
          <p:cNvSpPr/>
          <p:nvPr/>
        </p:nvSpPr>
        <p:spPr>
          <a:xfrm>
            <a:off x="0" y="9272587"/>
            <a:ext cx="18288000" cy="0"/>
          </a:xfrm>
          <a:prstGeom prst="line">
            <a:avLst/>
          </a:prstGeom>
          <a:ln w="19050" cap="flat">
            <a:solidFill>
              <a:srgbClr val="FDF7E4"/>
            </a:solidFill>
            <a:prstDash val="solid"/>
            <a:headEnd type="none" w="sm" len="sm"/>
            <a:tailEnd type="none" w="sm" len="sm"/>
          </a:ln>
        </p:spPr>
      </p:sp>
      <p:sp>
        <p:nvSpPr>
          <p:cNvPr id="7" name="AutoShape 7"/>
          <p:cNvSpPr/>
          <p:nvPr/>
        </p:nvSpPr>
        <p:spPr>
          <a:xfrm>
            <a:off x="2651760" y="1047750"/>
            <a:ext cx="8965822" cy="0"/>
          </a:xfrm>
          <a:prstGeom prst="line">
            <a:avLst/>
          </a:prstGeom>
          <a:ln w="19050" cap="flat">
            <a:solidFill>
              <a:srgbClr val="FDF7E4"/>
            </a:solidFill>
            <a:prstDash val="solid"/>
            <a:headEnd type="none" w="sm" len="sm"/>
            <a:tailEnd type="none" w="sm" len="sm"/>
          </a:ln>
        </p:spPr>
      </p:sp>
      <p:sp>
        <p:nvSpPr>
          <p:cNvPr id="8" name="AutoShape 8"/>
          <p:cNvSpPr/>
          <p:nvPr/>
        </p:nvSpPr>
        <p:spPr>
          <a:xfrm>
            <a:off x="17748766" y="0"/>
            <a:ext cx="0" cy="9240261"/>
          </a:xfrm>
          <a:prstGeom prst="line">
            <a:avLst/>
          </a:prstGeom>
          <a:ln w="19050" cap="flat">
            <a:solidFill>
              <a:srgbClr val="FDF7E4"/>
            </a:solidFill>
            <a:prstDash val="solid"/>
            <a:headEnd type="none" w="sm" len="sm"/>
            <a:tailEnd type="none" w="sm" len="sm"/>
          </a:ln>
        </p:spPr>
      </p:sp>
      <p:sp>
        <p:nvSpPr>
          <p:cNvPr id="9" name="Freeform 9"/>
          <p:cNvSpPr/>
          <p:nvPr/>
        </p:nvSpPr>
        <p:spPr>
          <a:xfrm>
            <a:off x="11961215" y="586754"/>
            <a:ext cx="795850" cy="656576"/>
          </a:xfrm>
          <a:custGeom>
            <a:avLst/>
            <a:gdLst/>
            <a:ahLst/>
            <a:cxnLst/>
            <a:rect l="l" t="t" r="r" b="b"/>
            <a:pathLst>
              <a:path w="795850" h="656576">
                <a:moveTo>
                  <a:pt x="0" y="0"/>
                </a:moveTo>
                <a:lnTo>
                  <a:pt x="795850" y="0"/>
                </a:lnTo>
                <a:lnTo>
                  <a:pt x="795850" y="656576"/>
                </a:lnTo>
                <a:lnTo>
                  <a:pt x="0" y="656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271126" y="5277699"/>
            <a:ext cx="12342129" cy="1846659"/>
          </a:xfrm>
          <a:prstGeom prst="rect">
            <a:avLst/>
          </a:prstGeom>
        </p:spPr>
        <p:txBody>
          <a:bodyPr wrap="square" lIns="0" tIns="0" rIns="0" bIns="0" rtlCol="0" anchor="t">
            <a:spAutoFit/>
          </a:bodyPr>
          <a:lstStyle/>
          <a:p>
            <a:pPr marL="0" lvl="0" indent="0" algn="ctr"/>
            <a:r>
              <a:rPr lang="en-US" sz="6000" b="1" spc="555">
                <a:effectLst>
                  <a:outerShdw blurRad="38100" dist="38100" dir="2700000" algn="tl">
                    <a:srgbClr val="000000">
                      <a:alpha val="43137"/>
                    </a:srgbClr>
                  </a:outerShdw>
                </a:effectLst>
                <a:latin typeface="League Spartan"/>
                <a:ea typeface="League Spartan"/>
                <a:cs typeface="League Spartan"/>
                <a:sym typeface="League Spartan"/>
              </a:rPr>
              <a:t>TAMIL POLITICAL TEXT EMOTION RECOGNITION</a:t>
            </a:r>
          </a:p>
        </p:txBody>
      </p:sp>
      <p:sp>
        <p:nvSpPr>
          <p:cNvPr id="17" name="TextBox 17"/>
          <p:cNvSpPr txBox="1"/>
          <p:nvPr/>
        </p:nvSpPr>
        <p:spPr>
          <a:xfrm>
            <a:off x="-730949" y="8242951"/>
            <a:ext cx="7973433" cy="461665"/>
          </a:xfrm>
          <a:prstGeom prst="rect">
            <a:avLst/>
          </a:prstGeom>
        </p:spPr>
        <p:txBody>
          <a:bodyPr wrap="square" lIns="0" tIns="0" rIns="0" bIns="0" rtlCol="0" anchor="t">
            <a:spAutoFit/>
          </a:bodyPr>
          <a:lstStyle/>
          <a:p>
            <a:pPr algn="r">
              <a:lnSpc>
                <a:spcPts val="3640"/>
              </a:lnSpc>
            </a:pPr>
            <a:r>
              <a:rPr lang="en-US" sz="3200" b="1" spc="260">
                <a:effectLst>
                  <a:outerShdw blurRad="38100" dist="38100" dir="2700000" algn="tl">
                    <a:srgbClr val="000000">
                      <a:alpha val="43137"/>
                    </a:srgbClr>
                  </a:outerShdw>
                </a:effectLst>
                <a:latin typeface="Futura"/>
                <a:ea typeface="Futura"/>
                <a:cs typeface="Futura"/>
                <a:sym typeface="Futura"/>
              </a:rPr>
              <a:t>HARISH .M &amp; JYOTHSNA .V </a:t>
            </a:r>
            <a:endParaRPr lang="en-US" sz="2600" spc="260">
              <a:solidFill>
                <a:srgbClr val="FDF7E4"/>
              </a:solidFill>
              <a:latin typeface="Futura"/>
              <a:ea typeface="Futura"/>
              <a:cs typeface="Futura"/>
            </a:endParaRPr>
          </a:p>
        </p:txBody>
      </p:sp>
      <p:sp>
        <p:nvSpPr>
          <p:cNvPr id="19" name="TextBox 19"/>
          <p:cNvSpPr txBox="1"/>
          <p:nvPr/>
        </p:nvSpPr>
        <p:spPr>
          <a:xfrm>
            <a:off x="323337" y="9418439"/>
            <a:ext cx="2937815" cy="1009892"/>
          </a:xfrm>
          <a:prstGeom prst="rect">
            <a:avLst/>
          </a:prstGeom>
        </p:spPr>
        <p:txBody>
          <a:bodyPr lIns="0" tIns="0" rIns="0" bIns="0" rtlCol="0" anchor="t">
            <a:spAutoFit/>
          </a:bodyPr>
          <a:lstStyle/>
          <a:p>
            <a:pPr marL="0" lvl="0" indent="0" algn="ctr">
              <a:lnSpc>
                <a:spcPts val="4199"/>
              </a:lnSpc>
              <a:spcBef>
                <a:spcPct val="0"/>
              </a:spcBef>
            </a:pPr>
            <a:r>
              <a:rPr lang="en-US" sz="2999" spc="149">
                <a:solidFill>
                  <a:srgbClr val="FDF7E4"/>
                </a:solidFill>
                <a:latin typeface="Futura"/>
                <a:ea typeface="Futura"/>
                <a:cs typeface="Futura"/>
                <a:sym typeface="Futura"/>
              </a:rPr>
              <a:t>BY GROUP 3</a:t>
            </a:r>
          </a:p>
          <a:p>
            <a:pPr marL="0" lvl="0" indent="0" algn="ctr">
              <a:lnSpc>
                <a:spcPts val="4199"/>
              </a:lnSpc>
              <a:spcBef>
                <a:spcPct val="0"/>
              </a:spcBef>
            </a:pPr>
            <a:endParaRPr lang="en-US" sz="2999" spc="149">
              <a:solidFill>
                <a:srgbClr val="FDF7E4"/>
              </a:solidFill>
              <a:latin typeface="Futura"/>
              <a:ea typeface="Futura"/>
              <a:cs typeface="Futura"/>
              <a:sym typeface="Futura"/>
            </a:endParaRPr>
          </a:p>
        </p:txBody>
      </p:sp>
      <p:sp>
        <p:nvSpPr>
          <p:cNvPr id="20" name="AutoShape 7">
            <a:extLst>
              <a:ext uri="{FF2B5EF4-FFF2-40B4-BE49-F238E27FC236}">
                <a16:creationId xmlns:a16="http://schemas.microsoft.com/office/drawing/2014/main" id="{7D8C860D-F019-D59B-BF36-B44C8ADD4201}"/>
              </a:ext>
            </a:extLst>
          </p:cNvPr>
          <p:cNvSpPr/>
          <p:nvPr/>
        </p:nvSpPr>
        <p:spPr>
          <a:xfrm>
            <a:off x="13066893" y="1014412"/>
            <a:ext cx="8965822" cy="0"/>
          </a:xfrm>
          <a:prstGeom prst="line">
            <a:avLst/>
          </a:prstGeom>
          <a:ln w="19050" cap="flat">
            <a:solidFill>
              <a:srgbClr val="FDF7E4"/>
            </a:solidFill>
            <a:prstDash val="solid"/>
            <a:headEnd type="none" w="sm" len="sm"/>
            <a:tailEnd type="none" w="sm" len="sm"/>
          </a:ln>
        </p:spPr>
      </p:sp>
      <p:pic>
        <p:nvPicPr>
          <p:cNvPr id="1026" name="Picture 2" descr="This may contain: a person using a cell phone with social icons coming out of the screen at night">
            <a:extLst>
              <a:ext uri="{FF2B5EF4-FFF2-40B4-BE49-F238E27FC236}">
                <a16:creationId xmlns:a16="http://schemas.microsoft.com/office/drawing/2014/main" id="{CEA8D5BD-2470-BF9D-9852-A1CC1C016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558" y="871476"/>
            <a:ext cx="5436720" cy="36168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3074" name="Picture 2" descr="This may contain: an ancient stone wall with some writing on it">
            <a:extLst>
              <a:ext uri="{FF2B5EF4-FFF2-40B4-BE49-F238E27FC236}">
                <a16:creationId xmlns:a16="http://schemas.microsoft.com/office/drawing/2014/main" id="{78AB5955-98AE-0108-5152-1AD84336E4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11658" y="1230630"/>
            <a:ext cx="4991700" cy="74838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nvGrpSpPr>
          <p:cNvPr id="5" name="Group 14"/>
          <p:cNvGrpSpPr/>
          <p:nvPr/>
        </p:nvGrpSpPr>
        <p:grpSpPr>
          <a:xfrm>
            <a:off x="16187580" y="4484495"/>
            <a:ext cx="2724448" cy="2724448"/>
            <a:chOff x="0" y="0"/>
            <a:chExt cx="812800" cy="812800"/>
          </a:xfrm>
        </p:grpSpPr>
        <p:sp>
          <p:nvSpPr>
            <p:cNvPr id="6"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1" name="TextBox 16"/>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a:extLst>
            <a:ext uri="{FF2B5EF4-FFF2-40B4-BE49-F238E27FC236}">
              <a16:creationId xmlns:a16="http://schemas.microsoft.com/office/drawing/2014/main" id="{5D968201-03C1-CF68-8F66-B25AF8B1535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A08F69B-4F26-D3D8-8D1E-CE551F2FAA4D}"/>
              </a:ext>
            </a:extLst>
          </p:cNvPr>
          <p:cNvGrpSpPr/>
          <p:nvPr/>
        </p:nvGrpSpPr>
        <p:grpSpPr>
          <a:xfrm>
            <a:off x="9159240" y="0"/>
            <a:ext cx="9144000" cy="5143500"/>
            <a:chOff x="0" y="0"/>
            <a:chExt cx="2408296" cy="1354667"/>
          </a:xfrm>
        </p:grpSpPr>
        <p:sp>
          <p:nvSpPr>
            <p:cNvPr id="3" name="Freeform 3">
              <a:extLst>
                <a:ext uri="{FF2B5EF4-FFF2-40B4-BE49-F238E27FC236}">
                  <a16:creationId xmlns:a16="http://schemas.microsoft.com/office/drawing/2014/main" id="{38BE6D06-7CBD-3FCD-50F3-68BC3058518C}"/>
                </a:ext>
              </a:extLst>
            </p:cNvPr>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4" name="TextBox 4">
              <a:extLst>
                <a:ext uri="{FF2B5EF4-FFF2-40B4-BE49-F238E27FC236}">
                  <a16:creationId xmlns:a16="http://schemas.microsoft.com/office/drawing/2014/main" id="{0D0A3600-E44C-2BE5-7CB9-FF58EFEF50F0}"/>
                </a:ext>
              </a:extLst>
            </p:cNvPr>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grpSp>
        <p:nvGrpSpPr>
          <p:cNvPr id="5" name="Group 5">
            <a:extLst>
              <a:ext uri="{FF2B5EF4-FFF2-40B4-BE49-F238E27FC236}">
                <a16:creationId xmlns:a16="http://schemas.microsoft.com/office/drawing/2014/main" id="{312052BF-85F0-FBA7-FCBC-8D5A6EE37A64}"/>
              </a:ext>
            </a:extLst>
          </p:cNvPr>
          <p:cNvGrpSpPr/>
          <p:nvPr/>
        </p:nvGrpSpPr>
        <p:grpSpPr>
          <a:xfrm>
            <a:off x="0" y="5143500"/>
            <a:ext cx="9144000" cy="5143500"/>
            <a:chOff x="0" y="0"/>
            <a:chExt cx="2408296" cy="1354667"/>
          </a:xfrm>
        </p:grpSpPr>
        <p:sp>
          <p:nvSpPr>
            <p:cNvPr id="6" name="Freeform 6">
              <a:extLst>
                <a:ext uri="{FF2B5EF4-FFF2-40B4-BE49-F238E27FC236}">
                  <a16:creationId xmlns:a16="http://schemas.microsoft.com/office/drawing/2014/main" id="{D963D33C-915E-FD50-C41C-7555D192F43F}"/>
                </a:ext>
              </a:extLst>
            </p:cNvPr>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7" name="TextBox 7">
              <a:extLst>
                <a:ext uri="{FF2B5EF4-FFF2-40B4-BE49-F238E27FC236}">
                  <a16:creationId xmlns:a16="http://schemas.microsoft.com/office/drawing/2014/main" id="{FDFCDA88-391C-AE38-4A56-BA223F016B03}"/>
                </a:ext>
              </a:extLst>
            </p:cNvPr>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sp>
        <p:nvSpPr>
          <p:cNvPr id="9" name="Freeform 9">
            <a:extLst>
              <a:ext uri="{FF2B5EF4-FFF2-40B4-BE49-F238E27FC236}">
                <a16:creationId xmlns:a16="http://schemas.microsoft.com/office/drawing/2014/main" id="{E230F8F3-0ACA-328E-4BC6-9361F1B684F8}"/>
              </a:ext>
            </a:extLst>
          </p:cNvPr>
          <p:cNvSpPr/>
          <p:nvPr/>
        </p:nvSpPr>
        <p:spPr>
          <a:xfrm rot="-2700000">
            <a:off x="8165831" y="4067514"/>
            <a:ext cx="1956338" cy="2151972"/>
          </a:xfrm>
          <a:custGeom>
            <a:avLst/>
            <a:gdLst/>
            <a:ahLst/>
            <a:cxnLst/>
            <a:rect l="l" t="t" r="r" b="b"/>
            <a:pathLst>
              <a:path w="1956338" h="2151972">
                <a:moveTo>
                  <a:pt x="0" y="0"/>
                </a:moveTo>
                <a:lnTo>
                  <a:pt x="1956338" y="0"/>
                </a:lnTo>
                <a:lnTo>
                  <a:pt x="1956338" y="2151972"/>
                </a:lnTo>
                <a:lnTo>
                  <a:pt x="0" y="21519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1" name="Group 11">
            <a:extLst>
              <a:ext uri="{FF2B5EF4-FFF2-40B4-BE49-F238E27FC236}">
                <a16:creationId xmlns:a16="http://schemas.microsoft.com/office/drawing/2014/main" id="{05B12BA4-94BB-CC32-D953-BC73D399C1C2}"/>
              </a:ext>
            </a:extLst>
          </p:cNvPr>
          <p:cNvGrpSpPr/>
          <p:nvPr/>
        </p:nvGrpSpPr>
        <p:grpSpPr>
          <a:xfrm>
            <a:off x="17683227" y="4538727"/>
            <a:ext cx="1209546" cy="1209546"/>
            <a:chOff x="0" y="0"/>
            <a:chExt cx="812800" cy="812800"/>
          </a:xfrm>
        </p:grpSpPr>
        <p:sp>
          <p:nvSpPr>
            <p:cNvPr id="12" name="Freeform 12">
              <a:extLst>
                <a:ext uri="{FF2B5EF4-FFF2-40B4-BE49-F238E27FC236}">
                  <a16:creationId xmlns:a16="http://schemas.microsoft.com/office/drawing/2014/main" id="{5A30AB24-E212-C460-278F-EBDBF8CC15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a:extLst>
                <a:ext uri="{FF2B5EF4-FFF2-40B4-BE49-F238E27FC236}">
                  <a16:creationId xmlns:a16="http://schemas.microsoft.com/office/drawing/2014/main" id="{C25E615A-9BC2-0419-5200-A65778CC3DF6}"/>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4" name="Group 14">
            <a:extLst>
              <a:ext uri="{FF2B5EF4-FFF2-40B4-BE49-F238E27FC236}">
                <a16:creationId xmlns:a16="http://schemas.microsoft.com/office/drawing/2014/main" id="{257263B7-27F7-CA32-A4AE-08FFAAE4B8CD}"/>
              </a:ext>
            </a:extLst>
          </p:cNvPr>
          <p:cNvGrpSpPr/>
          <p:nvPr/>
        </p:nvGrpSpPr>
        <p:grpSpPr>
          <a:xfrm>
            <a:off x="-604773" y="4538727"/>
            <a:ext cx="1209546" cy="1209546"/>
            <a:chOff x="0" y="0"/>
            <a:chExt cx="812800" cy="812800"/>
          </a:xfrm>
        </p:grpSpPr>
        <p:sp>
          <p:nvSpPr>
            <p:cNvPr id="15" name="Freeform 15">
              <a:extLst>
                <a:ext uri="{FF2B5EF4-FFF2-40B4-BE49-F238E27FC236}">
                  <a16:creationId xmlns:a16="http://schemas.microsoft.com/office/drawing/2014/main" id="{448EB9C1-7530-A3E1-F043-BE167F622DD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6" name="TextBox 16">
              <a:extLst>
                <a:ext uri="{FF2B5EF4-FFF2-40B4-BE49-F238E27FC236}">
                  <a16:creationId xmlns:a16="http://schemas.microsoft.com/office/drawing/2014/main" id="{C1E63FC0-CAD0-7DE1-81F5-363EA5E82D05}"/>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20" name="TextBox 20">
            <a:extLst>
              <a:ext uri="{FF2B5EF4-FFF2-40B4-BE49-F238E27FC236}">
                <a16:creationId xmlns:a16="http://schemas.microsoft.com/office/drawing/2014/main" id="{AD54BE7C-7CBF-B804-5841-21F9C3069DA3}"/>
              </a:ext>
            </a:extLst>
          </p:cNvPr>
          <p:cNvSpPr txBox="1"/>
          <p:nvPr/>
        </p:nvSpPr>
        <p:spPr>
          <a:xfrm>
            <a:off x="11521234" y="2101504"/>
            <a:ext cx="6164672" cy="1200970"/>
          </a:xfrm>
          <a:prstGeom prst="rect">
            <a:avLst/>
          </a:prstGeom>
        </p:spPr>
        <p:txBody>
          <a:bodyPr wrap="square" lIns="0" tIns="0" rIns="0" bIns="0" rtlCol="0" anchor="t">
            <a:spAutoFit/>
          </a:bodyPr>
          <a:lstStyle/>
          <a:p>
            <a:pPr marL="248285" lvl="1" algn="just">
              <a:lnSpc>
                <a:spcPts val="3220"/>
              </a:lnSpc>
            </a:pPr>
            <a:r>
              <a:rPr lang="en-US" sz="2300">
                <a:solidFill>
                  <a:srgbClr val="302D2A"/>
                </a:solidFill>
                <a:ea typeface="+mn-lt"/>
                <a:cs typeface="+mn-lt"/>
                <a:sym typeface="Futura"/>
              </a:rPr>
              <a:t>Measures how many of the predicted positive instances are actually positive. It is crucial when false positives need to be minimized.</a:t>
            </a:r>
            <a:endParaRPr lang="en-US" sz="2300">
              <a:solidFill>
                <a:srgbClr val="302D2A"/>
              </a:solidFill>
              <a:latin typeface="Futura"/>
              <a:ea typeface="Calibri"/>
              <a:cs typeface="Calibri"/>
            </a:endParaRPr>
          </a:p>
        </p:txBody>
      </p:sp>
      <p:sp>
        <p:nvSpPr>
          <p:cNvPr id="21" name="TextBox 21">
            <a:extLst>
              <a:ext uri="{FF2B5EF4-FFF2-40B4-BE49-F238E27FC236}">
                <a16:creationId xmlns:a16="http://schemas.microsoft.com/office/drawing/2014/main" id="{77A6BC90-586A-A658-267D-DDEDE76F4B3C}"/>
              </a:ext>
            </a:extLst>
          </p:cNvPr>
          <p:cNvSpPr txBox="1"/>
          <p:nvPr/>
        </p:nvSpPr>
        <p:spPr>
          <a:xfrm>
            <a:off x="2238328" y="6805295"/>
            <a:ext cx="6355172" cy="1200970"/>
          </a:xfrm>
          <a:prstGeom prst="rect">
            <a:avLst/>
          </a:prstGeom>
        </p:spPr>
        <p:txBody>
          <a:bodyPr lIns="0" tIns="0" rIns="0" bIns="0" rtlCol="0" anchor="t">
            <a:spAutoFit/>
          </a:bodyPr>
          <a:lstStyle/>
          <a:p>
            <a:pPr marL="248285" lvl="1" algn="just">
              <a:lnSpc>
                <a:spcPts val="3220"/>
              </a:lnSpc>
            </a:pPr>
            <a:r>
              <a:rPr lang="en-US" sz="2300">
                <a:solidFill>
                  <a:srgbClr val="302D2A"/>
                </a:solidFill>
                <a:ea typeface="+mn-lt"/>
                <a:cs typeface="+mn-lt"/>
                <a:sym typeface="Futura"/>
              </a:rPr>
              <a:t>Measures how many actual positive instances were correctly predicted. It is important when missing positive cases is costly.</a:t>
            </a:r>
            <a:endParaRPr lang="en-US" sz="2300">
              <a:solidFill>
                <a:srgbClr val="302D2A"/>
              </a:solidFill>
              <a:latin typeface="Futura"/>
              <a:ea typeface="Calibri"/>
              <a:cs typeface="Calibri"/>
            </a:endParaRPr>
          </a:p>
        </p:txBody>
      </p:sp>
      <p:sp>
        <p:nvSpPr>
          <p:cNvPr id="22" name="TextBox 22">
            <a:extLst>
              <a:ext uri="{FF2B5EF4-FFF2-40B4-BE49-F238E27FC236}">
                <a16:creationId xmlns:a16="http://schemas.microsoft.com/office/drawing/2014/main" id="{ECBF02C8-F5CC-0B5A-54DE-F098365E4D08}"/>
              </a:ext>
            </a:extLst>
          </p:cNvPr>
          <p:cNvSpPr txBox="1"/>
          <p:nvPr/>
        </p:nvSpPr>
        <p:spPr>
          <a:xfrm>
            <a:off x="11330734" y="6805295"/>
            <a:ext cx="6355172" cy="1200970"/>
          </a:xfrm>
          <a:prstGeom prst="rect">
            <a:avLst/>
          </a:prstGeom>
        </p:spPr>
        <p:txBody>
          <a:bodyPr lIns="0" tIns="0" rIns="0" bIns="0" rtlCol="0" anchor="t">
            <a:spAutoFit/>
          </a:bodyPr>
          <a:lstStyle/>
          <a:p>
            <a:pPr marL="248285" lvl="1" algn="just">
              <a:lnSpc>
                <a:spcPts val="3220"/>
              </a:lnSpc>
            </a:pPr>
            <a:r>
              <a:rPr lang="en-US" sz="2300">
                <a:solidFill>
                  <a:srgbClr val="302D2A"/>
                </a:solidFill>
                <a:ea typeface="+mn-lt"/>
                <a:cs typeface="+mn-lt"/>
                <a:sym typeface="Futura"/>
              </a:rPr>
              <a:t>The harmonic mean of precision and recall, balancing both metrics. It is useful for imbalanced datasets where accuracy is not reliable.</a:t>
            </a:r>
            <a:endParaRPr lang="en-US" sz="2300">
              <a:solidFill>
                <a:srgbClr val="302D2A"/>
              </a:solidFill>
              <a:latin typeface="Futura"/>
            </a:endParaRPr>
          </a:p>
        </p:txBody>
      </p:sp>
      <p:sp>
        <p:nvSpPr>
          <p:cNvPr id="24" name="TextBox 24">
            <a:extLst>
              <a:ext uri="{FF2B5EF4-FFF2-40B4-BE49-F238E27FC236}">
                <a16:creationId xmlns:a16="http://schemas.microsoft.com/office/drawing/2014/main" id="{5D5C801C-6E5D-0D03-1552-EF285AD98E15}"/>
              </a:ext>
            </a:extLst>
          </p:cNvPr>
          <p:cNvSpPr txBox="1"/>
          <p:nvPr/>
        </p:nvSpPr>
        <p:spPr>
          <a:xfrm>
            <a:off x="2222453" y="6155055"/>
            <a:ext cx="6355172" cy="407997"/>
          </a:xfrm>
          <a:prstGeom prst="rect">
            <a:avLst/>
          </a:prstGeom>
        </p:spPr>
        <p:txBody>
          <a:bodyPr lIns="0" tIns="0" rIns="0" bIns="0" rtlCol="0" anchor="t">
            <a:spAutoFit/>
          </a:bodyPr>
          <a:lstStyle/>
          <a:p>
            <a:pPr marL="0" lvl="0" indent="0" algn="just">
              <a:lnSpc>
                <a:spcPts val="3639"/>
              </a:lnSpc>
            </a:pPr>
            <a:r>
              <a:rPr lang="en-US" sz="2750" b="1" spc="279">
                <a:solidFill>
                  <a:srgbClr val="6E6256"/>
                </a:solidFill>
                <a:latin typeface="Futura Bold"/>
                <a:ea typeface="Futura Bold"/>
                <a:cs typeface="Futura Bold"/>
              </a:rPr>
              <a:t>RECALL</a:t>
            </a:r>
            <a:endParaRPr lang="en-US" sz="2799" b="1" spc="279">
              <a:solidFill>
                <a:srgbClr val="6E6256"/>
              </a:solidFill>
              <a:latin typeface="Futura Bold"/>
              <a:ea typeface="Futura Bold"/>
              <a:cs typeface="Futura Bold"/>
              <a:sym typeface="Futura Bold"/>
            </a:endParaRPr>
          </a:p>
        </p:txBody>
      </p:sp>
      <p:sp>
        <p:nvSpPr>
          <p:cNvPr id="25" name="TextBox 25">
            <a:extLst>
              <a:ext uri="{FF2B5EF4-FFF2-40B4-BE49-F238E27FC236}">
                <a16:creationId xmlns:a16="http://schemas.microsoft.com/office/drawing/2014/main" id="{A0AD329A-A186-8FD8-61ED-38B6895CA4D8}"/>
              </a:ext>
            </a:extLst>
          </p:cNvPr>
          <p:cNvSpPr txBox="1"/>
          <p:nvPr/>
        </p:nvSpPr>
        <p:spPr>
          <a:xfrm>
            <a:off x="11425984" y="6188769"/>
            <a:ext cx="6355172" cy="407997"/>
          </a:xfrm>
          <a:prstGeom prst="rect">
            <a:avLst/>
          </a:prstGeom>
        </p:spPr>
        <p:txBody>
          <a:bodyPr lIns="0" tIns="0" rIns="0" bIns="0" rtlCol="0" anchor="t">
            <a:spAutoFit/>
          </a:bodyPr>
          <a:lstStyle/>
          <a:p>
            <a:pPr algn="just">
              <a:lnSpc>
                <a:spcPts val="3639"/>
              </a:lnSpc>
            </a:pPr>
            <a:r>
              <a:rPr lang="en-US" sz="2750" b="1" spc="279">
                <a:solidFill>
                  <a:srgbClr val="6E6256"/>
                </a:solidFill>
                <a:latin typeface="Futura Bold"/>
                <a:ea typeface="Futura Bold"/>
                <a:cs typeface="Futura Bold"/>
              </a:rPr>
              <a:t>F1 SCORE</a:t>
            </a:r>
          </a:p>
        </p:txBody>
      </p:sp>
      <p:sp>
        <p:nvSpPr>
          <p:cNvPr id="27" name="TextBox 26">
            <a:extLst>
              <a:ext uri="{FF2B5EF4-FFF2-40B4-BE49-F238E27FC236}">
                <a16:creationId xmlns:a16="http://schemas.microsoft.com/office/drawing/2014/main" id="{D12063DD-34B0-0684-18E1-D944FE61DE26}"/>
              </a:ext>
            </a:extLst>
          </p:cNvPr>
          <p:cNvSpPr txBox="1"/>
          <p:nvPr/>
        </p:nvSpPr>
        <p:spPr>
          <a:xfrm>
            <a:off x="707454" y="200287"/>
            <a:ext cx="7239000" cy="923330"/>
          </a:xfrm>
          <a:prstGeom prst="rect">
            <a:avLst/>
          </a:prstGeom>
          <a:noFill/>
        </p:spPr>
        <p:txBody>
          <a:bodyPr wrap="square" lIns="91440" tIns="45720" rIns="91440" bIns="45720" rtlCol="0" anchor="t">
            <a:spAutoFit/>
          </a:bodyPr>
          <a:lstStyle/>
          <a:p>
            <a:r>
              <a:rPr lang="en-US" sz="5400" b="1">
                <a:effectLst>
                  <a:outerShdw blurRad="38100" dist="38100" dir="2700000" algn="tl">
                    <a:srgbClr val="000000">
                      <a:alpha val="43137"/>
                    </a:srgbClr>
                  </a:outerShdw>
                </a:effectLst>
              </a:rPr>
              <a:t> EVALUATION METRICS</a:t>
            </a:r>
            <a:endParaRPr lang="en-IN" sz="5400" b="1">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1C09AE57-C420-1E38-774B-3881DA5A59A6}"/>
              </a:ext>
            </a:extLst>
          </p:cNvPr>
          <p:cNvSpPr txBox="1"/>
          <p:nvPr/>
        </p:nvSpPr>
        <p:spPr>
          <a:xfrm>
            <a:off x="9503084" y="886882"/>
            <a:ext cx="1339112" cy="3631763"/>
          </a:xfrm>
          <a:prstGeom prst="rect">
            <a:avLst/>
          </a:prstGeom>
          <a:noFill/>
        </p:spPr>
        <p:txBody>
          <a:bodyPr wrap="square" rtlCol="0">
            <a:spAutoFit/>
          </a:bodyPr>
          <a:lstStyle/>
          <a:p>
            <a:r>
              <a:rPr lang="en-US" sz="23000"/>
              <a:t>2</a:t>
            </a:r>
            <a:endParaRPr lang="en-IN" sz="23000"/>
          </a:p>
        </p:txBody>
      </p:sp>
      <p:sp>
        <p:nvSpPr>
          <p:cNvPr id="29" name="TextBox 28">
            <a:extLst>
              <a:ext uri="{FF2B5EF4-FFF2-40B4-BE49-F238E27FC236}">
                <a16:creationId xmlns:a16="http://schemas.microsoft.com/office/drawing/2014/main" id="{5F9C77F7-BA65-EF66-8492-FD0789668BA1}"/>
              </a:ext>
            </a:extLst>
          </p:cNvPr>
          <p:cNvSpPr txBox="1"/>
          <p:nvPr/>
        </p:nvSpPr>
        <p:spPr>
          <a:xfrm>
            <a:off x="316966" y="886882"/>
            <a:ext cx="1339112" cy="3631763"/>
          </a:xfrm>
          <a:prstGeom prst="rect">
            <a:avLst/>
          </a:prstGeom>
          <a:noFill/>
        </p:spPr>
        <p:txBody>
          <a:bodyPr wrap="square" rtlCol="0">
            <a:spAutoFit/>
          </a:bodyPr>
          <a:lstStyle/>
          <a:p>
            <a:r>
              <a:rPr lang="en-US" sz="23000"/>
              <a:t>1</a:t>
            </a:r>
            <a:endParaRPr lang="en-IN" sz="23000"/>
          </a:p>
        </p:txBody>
      </p:sp>
      <p:sp>
        <p:nvSpPr>
          <p:cNvPr id="30" name="TextBox 29">
            <a:extLst>
              <a:ext uri="{FF2B5EF4-FFF2-40B4-BE49-F238E27FC236}">
                <a16:creationId xmlns:a16="http://schemas.microsoft.com/office/drawing/2014/main" id="{FDA2FE0B-8462-75BF-124A-3219F70852E2}"/>
              </a:ext>
            </a:extLst>
          </p:cNvPr>
          <p:cNvSpPr txBox="1"/>
          <p:nvPr/>
        </p:nvSpPr>
        <p:spPr>
          <a:xfrm>
            <a:off x="491378" y="5572258"/>
            <a:ext cx="1339112" cy="3631763"/>
          </a:xfrm>
          <a:prstGeom prst="rect">
            <a:avLst/>
          </a:prstGeom>
          <a:noFill/>
        </p:spPr>
        <p:txBody>
          <a:bodyPr wrap="square" rtlCol="0">
            <a:spAutoFit/>
          </a:bodyPr>
          <a:lstStyle/>
          <a:p>
            <a:r>
              <a:rPr lang="en-US" sz="23000"/>
              <a:t>3</a:t>
            </a:r>
            <a:endParaRPr lang="en-IN" sz="23000"/>
          </a:p>
        </p:txBody>
      </p:sp>
      <p:sp>
        <p:nvSpPr>
          <p:cNvPr id="31" name="TextBox 30">
            <a:extLst>
              <a:ext uri="{FF2B5EF4-FFF2-40B4-BE49-F238E27FC236}">
                <a16:creationId xmlns:a16="http://schemas.microsoft.com/office/drawing/2014/main" id="{759111AD-B01E-E34A-0C6F-AA37AC54A775}"/>
              </a:ext>
            </a:extLst>
          </p:cNvPr>
          <p:cNvSpPr txBox="1"/>
          <p:nvPr/>
        </p:nvSpPr>
        <p:spPr>
          <a:xfrm>
            <a:off x="9635378" y="5583001"/>
            <a:ext cx="1339112" cy="3631763"/>
          </a:xfrm>
          <a:prstGeom prst="rect">
            <a:avLst/>
          </a:prstGeom>
          <a:noFill/>
        </p:spPr>
        <p:txBody>
          <a:bodyPr wrap="square" rtlCol="0">
            <a:spAutoFit/>
          </a:bodyPr>
          <a:lstStyle/>
          <a:p>
            <a:r>
              <a:rPr lang="en-US" sz="23000"/>
              <a:t>4</a:t>
            </a:r>
            <a:endParaRPr lang="en-IN" sz="23000"/>
          </a:p>
        </p:txBody>
      </p:sp>
      <p:sp>
        <p:nvSpPr>
          <p:cNvPr id="8" name="TextBox 24">
            <a:extLst>
              <a:ext uri="{FF2B5EF4-FFF2-40B4-BE49-F238E27FC236}">
                <a16:creationId xmlns:a16="http://schemas.microsoft.com/office/drawing/2014/main" id="{9E203DD6-1140-52A8-4F44-4011F28D3C3F}"/>
              </a:ext>
            </a:extLst>
          </p:cNvPr>
          <p:cNvSpPr txBox="1"/>
          <p:nvPr/>
        </p:nvSpPr>
        <p:spPr>
          <a:xfrm>
            <a:off x="2222453" y="1329055"/>
            <a:ext cx="6355172" cy="407997"/>
          </a:xfrm>
          <a:prstGeom prst="rect">
            <a:avLst/>
          </a:prstGeom>
        </p:spPr>
        <p:txBody>
          <a:bodyPr lIns="0" tIns="0" rIns="0" bIns="0" rtlCol="0" anchor="t">
            <a:spAutoFit/>
          </a:bodyPr>
          <a:lstStyle/>
          <a:p>
            <a:pPr marL="0" lvl="0" indent="0" algn="just">
              <a:lnSpc>
                <a:spcPts val="3639"/>
              </a:lnSpc>
            </a:pPr>
            <a:r>
              <a:rPr lang="en-US" sz="2750" b="1" spc="279">
                <a:solidFill>
                  <a:schemeClr val="bg2">
                    <a:lumMod val="25000"/>
                  </a:schemeClr>
                </a:solidFill>
                <a:latin typeface="Futura Bold"/>
                <a:ea typeface="Futura Bold"/>
                <a:cs typeface="Futura Bold"/>
              </a:rPr>
              <a:t>ACCURACY</a:t>
            </a:r>
          </a:p>
        </p:txBody>
      </p:sp>
      <p:sp>
        <p:nvSpPr>
          <p:cNvPr id="10" name="TextBox 9">
            <a:extLst>
              <a:ext uri="{FF2B5EF4-FFF2-40B4-BE49-F238E27FC236}">
                <a16:creationId xmlns:a16="http://schemas.microsoft.com/office/drawing/2014/main" id="{EA777FF0-2B5E-A76B-6B7E-F2E010496B7E}"/>
              </a:ext>
            </a:extLst>
          </p:cNvPr>
          <p:cNvSpPr txBox="1"/>
          <p:nvPr/>
        </p:nvSpPr>
        <p:spPr>
          <a:xfrm>
            <a:off x="2210203" y="1929084"/>
            <a:ext cx="636101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ea typeface="+mn-lt"/>
                <a:cs typeface="+mn-lt"/>
              </a:rPr>
              <a:t>The proportion of correctly classified instances out of the total instances. It works well for balanced datasets but may be misleading for imbalanced ones. </a:t>
            </a:r>
            <a:endParaRPr lang="en-US" sz="2400">
              <a:ea typeface="Calibri"/>
              <a:cs typeface="Calibri"/>
            </a:endParaRPr>
          </a:p>
        </p:txBody>
      </p:sp>
      <p:pic>
        <p:nvPicPr>
          <p:cNvPr id="17" name="Picture 16">
            <a:extLst>
              <a:ext uri="{FF2B5EF4-FFF2-40B4-BE49-F238E27FC236}">
                <a16:creationId xmlns:a16="http://schemas.microsoft.com/office/drawing/2014/main" id="{955AA98D-EFE5-7A51-98F2-4A61F0B5A34A}"/>
              </a:ext>
            </a:extLst>
          </p:cNvPr>
          <p:cNvPicPr>
            <a:picLocks noChangeAspect="1"/>
          </p:cNvPicPr>
          <p:nvPr/>
        </p:nvPicPr>
        <p:blipFill>
          <a:blip r:embed="rId5"/>
          <a:stretch>
            <a:fillRect/>
          </a:stretch>
        </p:blipFill>
        <p:spPr>
          <a:xfrm>
            <a:off x="2955925" y="3541713"/>
            <a:ext cx="4724400" cy="981075"/>
          </a:xfrm>
          <a:prstGeom prst="rect">
            <a:avLst/>
          </a:prstGeom>
        </p:spPr>
      </p:pic>
      <p:sp>
        <p:nvSpPr>
          <p:cNvPr id="18" name="TextBox 24">
            <a:extLst>
              <a:ext uri="{FF2B5EF4-FFF2-40B4-BE49-F238E27FC236}">
                <a16:creationId xmlns:a16="http://schemas.microsoft.com/office/drawing/2014/main" id="{81490C01-7FEB-1965-6213-780CC4824748}"/>
              </a:ext>
            </a:extLst>
          </p:cNvPr>
          <p:cNvSpPr txBox="1"/>
          <p:nvPr/>
        </p:nvSpPr>
        <p:spPr>
          <a:xfrm>
            <a:off x="11429953" y="1329054"/>
            <a:ext cx="6355172" cy="407997"/>
          </a:xfrm>
          <a:prstGeom prst="rect">
            <a:avLst/>
          </a:prstGeom>
        </p:spPr>
        <p:txBody>
          <a:bodyPr lIns="0" tIns="0" rIns="0" bIns="0" rtlCol="0" anchor="t">
            <a:spAutoFit/>
          </a:bodyPr>
          <a:lstStyle/>
          <a:p>
            <a:pPr marL="0" lvl="0" indent="0" algn="just">
              <a:lnSpc>
                <a:spcPts val="3639"/>
              </a:lnSpc>
            </a:pPr>
            <a:r>
              <a:rPr lang="en-US" sz="2750" b="1" spc="279">
                <a:solidFill>
                  <a:schemeClr val="bg2">
                    <a:lumMod val="25000"/>
                  </a:schemeClr>
                </a:solidFill>
                <a:latin typeface="Futura Bold"/>
                <a:ea typeface="Futura Bold"/>
                <a:cs typeface="Futura Bold"/>
              </a:rPr>
              <a:t>PRECISION</a:t>
            </a:r>
          </a:p>
        </p:txBody>
      </p:sp>
      <p:pic>
        <p:nvPicPr>
          <p:cNvPr id="23" name="Picture 22" descr="A black text on a white background&#10;&#10;AI-generated content may be incorrect.">
            <a:extLst>
              <a:ext uri="{FF2B5EF4-FFF2-40B4-BE49-F238E27FC236}">
                <a16:creationId xmlns:a16="http://schemas.microsoft.com/office/drawing/2014/main" id="{78A11143-32A4-20F9-2C03-4121473524A2}"/>
              </a:ext>
            </a:extLst>
          </p:cNvPr>
          <p:cNvPicPr>
            <a:picLocks noChangeAspect="1"/>
          </p:cNvPicPr>
          <p:nvPr/>
        </p:nvPicPr>
        <p:blipFill>
          <a:blip r:embed="rId6"/>
          <a:stretch>
            <a:fillRect/>
          </a:stretch>
        </p:blipFill>
        <p:spPr>
          <a:xfrm>
            <a:off x="12649200" y="3538538"/>
            <a:ext cx="2895600" cy="923925"/>
          </a:xfrm>
          <a:prstGeom prst="rect">
            <a:avLst/>
          </a:prstGeom>
        </p:spPr>
      </p:pic>
      <p:pic>
        <p:nvPicPr>
          <p:cNvPr id="26" name="Picture 25" descr="A mathematical equation with black text&#10;&#10;AI-generated content may be incorrect.">
            <a:extLst>
              <a:ext uri="{FF2B5EF4-FFF2-40B4-BE49-F238E27FC236}">
                <a16:creationId xmlns:a16="http://schemas.microsoft.com/office/drawing/2014/main" id="{490BF5B3-9607-5DFD-3C9B-D50BB18AE274}"/>
              </a:ext>
            </a:extLst>
          </p:cNvPr>
          <p:cNvPicPr>
            <a:picLocks noChangeAspect="1"/>
          </p:cNvPicPr>
          <p:nvPr/>
        </p:nvPicPr>
        <p:blipFill>
          <a:blip r:embed="rId7"/>
          <a:stretch>
            <a:fillRect/>
          </a:stretch>
        </p:blipFill>
        <p:spPr>
          <a:xfrm>
            <a:off x="3660775" y="8345488"/>
            <a:ext cx="2552700" cy="866775"/>
          </a:xfrm>
          <a:prstGeom prst="rect">
            <a:avLst/>
          </a:prstGeom>
        </p:spPr>
      </p:pic>
      <p:pic>
        <p:nvPicPr>
          <p:cNvPr id="32" name="Picture 31" descr="A black text on a white background&#10;&#10;AI-generated content may be incorrect.">
            <a:extLst>
              <a:ext uri="{FF2B5EF4-FFF2-40B4-BE49-F238E27FC236}">
                <a16:creationId xmlns:a16="http://schemas.microsoft.com/office/drawing/2014/main" id="{F93BEFCA-7FFB-9D95-6A2A-2622A4220BE1}"/>
              </a:ext>
            </a:extLst>
          </p:cNvPr>
          <p:cNvPicPr>
            <a:picLocks noChangeAspect="1"/>
          </p:cNvPicPr>
          <p:nvPr/>
        </p:nvPicPr>
        <p:blipFill>
          <a:blip r:embed="rId8"/>
          <a:stretch>
            <a:fillRect/>
          </a:stretch>
        </p:blipFill>
        <p:spPr>
          <a:xfrm>
            <a:off x="11514138" y="8178800"/>
            <a:ext cx="4657725" cy="1009650"/>
          </a:xfrm>
          <a:prstGeom prst="rect">
            <a:avLst/>
          </a:prstGeom>
        </p:spPr>
      </p:pic>
    </p:spTree>
    <p:extLst>
      <p:ext uri="{BB962C8B-B14F-4D97-AF65-F5344CB8AC3E}">
        <p14:creationId xmlns:p14="http://schemas.microsoft.com/office/powerpoint/2010/main" val="516232580"/>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a:extLst>
            <a:ext uri="{FF2B5EF4-FFF2-40B4-BE49-F238E27FC236}">
              <a16:creationId xmlns:a16="http://schemas.microsoft.com/office/drawing/2014/main" id="{9453B687-254E-05E3-EA17-655E2730E3CF}"/>
            </a:ext>
          </a:extLst>
        </p:cNvPr>
        <p:cNvGrpSpPr/>
        <p:nvPr/>
      </p:nvGrpSpPr>
      <p:grpSpPr>
        <a:xfrm>
          <a:off x="0" y="0"/>
          <a:ext cx="0" cy="0"/>
          <a:chOff x="0" y="0"/>
          <a:chExt cx="0" cy="0"/>
        </a:xfrm>
      </p:grpSpPr>
      <p:sp>
        <p:nvSpPr>
          <p:cNvPr id="14" name="AutoShape 14">
            <a:extLst>
              <a:ext uri="{FF2B5EF4-FFF2-40B4-BE49-F238E27FC236}">
                <a16:creationId xmlns:a16="http://schemas.microsoft.com/office/drawing/2014/main" id="{EBCA7CC7-88A7-CD44-1D9A-3C75AD8A9C2D}"/>
              </a:ext>
            </a:extLst>
          </p:cNvPr>
          <p:cNvSpPr/>
          <p:nvPr/>
        </p:nvSpPr>
        <p:spPr>
          <a:xfrm>
            <a:off x="1028700" y="2010936"/>
            <a:ext cx="16230600"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8" name="Freeform 8">
            <a:extLst>
              <a:ext uri="{FF2B5EF4-FFF2-40B4-BE49-F238E27FC236}">
                <a16:creationId xmlns:a16="http://schemas.microsoft.com/office/drawing/2014/main" id="{2961775C-735C-43D2-8C9E-BBB9BF3755AC}"/>
              </a:ext>
            </a:extLst>
          </p:cNvPr>
          <p:cNvSpPr/>
          <p:nvPr/>
        </p:nvSpPr>
        <p:spPr>
          <a:xfrm>
            <a:off x="11125200" y="800100"/>
            <a:ext cx="2724448" cy="272444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2" name="TextBox 12">
            <a:extLst>
              <a:ext uri="{FF2B5EF4-FFF2-40B4-BE49-F238E27FC236}">
                <a16:creationId xmlns:a16="http://schemas.microsoft.com/office/drawing/2014/main" id="{5C69E369-1E8F-E919-99D1-E98703B768F3}"/>
              </a:ext>
            </a:extLst>
          </p:cNvPr>
          <p:cNvSpPr txBox="1"/>
          <p:nvPr/>
        </p:nvSpPr>
        <p:spPr>
          <a:xfrm>
            <a:off x="1219200" y="647940"/>
            <a:ext cx="9639300" cy="1111843"/>
          </a:xfrm>
          <a:prstGeom prst="rect">
            <a:avLst/>
          </a:prstGeom>
        </p:spPr>
        <p:txBody>
          <a:bodyPr wrap="square" lIns="0" tIns="0" rIns="0" bIns="0" rtlCol="0" anchor="t">
            <a:spAutoFit/>
          </a:bodyPr>
          <a:lstStyle/>
          <a:p>
            <a:pPr algn="ctr">
              <a:lnSpc>
                <a:spcPts val="8960"/>
              </a:lnSpc>
              <a:spcBef>
                <a:spcPct val="0"/>
              </a:spcBef>
            </a:pPr>
            <a:r>
              <a:rPr lang="en-US" sz="6400" spc="320">
                <a:solidFill>
                  <a:srgbClr val="6E6256"/>
                </a:solidFill>
                <a:latin typeface="League Spartan"/>
                <a:ea typeface="League Spartan"/>
                <a:cs typeface="League Spartan"/>
                <a:sym typeface="League Spartan"/>
              </a:rPr>
              <a:t>CHALLENGES FACED</a:t>
            </a:r>
          </a:p>
        </p:txBody>
      </p:sp>
      <p:sp>
        <p:nvSpPr>
          <p:cNvPr id="2" name="Rectangle 1">
            <a:extLst>
              <a:ext uri="{FF2B5EF4-FFF2-40B4-BE49-F238E27FC236}">
                <a16:creationId xmlns:a16="http://schemas.microsoft.com/office/drawing/2014/main" id="{A410B80A-36BB-C799-C762-44BFC5A1559F}"/>
              </a:ext>
            </a:extLst>
          </p:cNvPr>
          <p:cNvSpPr>
            <a:spLocks noChangeArrowheads="1"/>
          </p:cNvSpPr>
          <p:nvPr/>
        </p:nvSpPr>
        <p:spPr bwMode="auto">
          <a:xfrm>
            <a:off x="1028700" y="2948994"/>
            <a:ext cx="10401300"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Language Complexity</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Tamil’s agglutinative nature and rich morphology make sentiment analysis challenging, requiring advanced linguistic handling.</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Sarcasm &amp; Context</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Sarcasm, irony, and implicit sentiment in political discourse are difficult to detect without deep contextual understanding.</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Uneven distribution of sentiment classes skews model predictions, requiring techniques like oversampling or balanced loss functions.</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Translation Errors</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Tamil-to-English translation may introduce semantic shifts, affecting the accuracy of sentiment classification.</a:t>
            </a:r>
            <a:b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Computational Cost</a:t>
            </a:r>
            <a:r>
              <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BERT-based models demand significant processing power, necessitating optimization strategies like quantization or distillation.</a:t>
            </a:r>
          </a:p>
        </p:txBody>
      </p:sp>
      <p:pic>
        <p:nvPicPr>
          <p:cNvPr id="1029" name="Picture 5" descr="This may contain: a person standing next to a red question mark">
            <a:extLst>
              <a:ext uri="{FF2B5EF4-FFF2-40B4-BE49-F238E27FC236}">
                <a16:creationId xmlns:a16="http://schemas.microsoft.com/office/drawing/2014/main" id="{C58C6938-276C-4ECE-B9D0-84BBA55BFE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04" r="9429"/>
          <a:stretch/>
        </p:blipFill>
        <p:spPr bwMode="auto">
          <a:xfrm>
            <a:off x="12573000" y="0"/>
            <a:ext cx="5706533" cy="10557190"/>
          </a:xfrm>
          <a:prstGeom prst="rect">
            <a:avLst/>
          </a:prstGeom>
          <a:solidFill>
            <a:srgbClr val="DED0B6"/>
          </a:solidFill>
        </p:spPr>
      </p:pic>
    </p:spTree>
    <p:extLst>
      <p:ext uri="{BB962C8B-B14F-4D97-AF65-F5344CB8AC3E}">
        <p14:creationId xmlns:p14="http://schemas.microsoft.com/office/powerpoint/2010/main" val="3230259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D7B68"/>
        </a:solidFill>
        <a:effectLst/>
      </p:bgPr>
    </p:bg>
    <p:spTree>
      <p:nvGrpSpPr>
        <p:cNvPr id="1" name=""/>
        <p:cNvGrpSpPr/>
        <p:nvPr/>
      </p:nvGrpSpPr>
      <p:grpSpPr>
        <a:xfrm>
          <a:off x="0" y="0"/>
          <a:ext cx="0" cy="0"/>
          <a:chOff x="0" y="0"/>
          <a:chExt cx="0" cy="0"/>
        </a:xfrm>
      </p:grpSpPr>
      <p:grpSp>
        <p:nvGrpSpPr>
          <p:cNvPr id="2" name="Group 2"/>
          <p:cNvGrpSpPr/>
          <p:nvPr/>
        </p:nvGrpSpPr>
        <p:grpSpPr>
          <a:xfrm>
            <a:off x="16229873" y="8518807"/>
            <a:ext cx="16230600" cy="2242437"/>
            <a:chOff x="0" y="0"/>
            <a:chExt cx="4274726" cy="590601"/>
          </a:xfrm>
        </p:grpSpPr>
        <p:sp>
          <p:nvSpPr>
            <p:cNvPr id="3" name="Freeform 3"/>
            <p:cNvSpPr/>
            <p:nvPr/>
          </p:nvSpPr>
          <p:spPr>
            <a:xfrm>
              <a:off x="0" y="0"/>
              <a:ext cx="4274726" cy="590601"/>
            </a:xfrm>
            <a:custGeom>
              <a:avLst/>
              <a:gdLst/>
              <a:ahLst/>
              <a:cxnLst/>
              <a:rect l="l" t="t" r="r" b="b"/>
              <a:pathLst>
                <a:path w="4274726" h="590601">
                  <a:moveTo>
                    <a:pt x="11925" y="0"/>
                  </a:moveTo>
                  <a:lnTo>
                    <a:pt x="4262801" y="0"/>
                  </a:lnTo>
                  <a:cubicBezTo>
                    <a:pt x="4269387" y="0"/>
                    <a:pt x="4274726" y="5339"/>
                    <a:pt x="4274726" y="11925"/>
                  </a:cubicBezTo>
                  <a:lnTo>
                    <a:pt x="4274726" y="578676"/>
                  </a:lnTo>
                  <a:cubicBezTo>
                    <a:pt x="4274726" y="585262"/>
                    <a:pt x="4269387" y="590601"/>
                    <a:pt x="4262801" y="590601"/>
                  </a:cubicBezTo>
                  <a:lnTo>
                    <a:pt x="11925" y="590601"/>
                  </a:lnTo>
                  <a:cubicBezTo>
                    <a:pt x="5339" y="590601"/>
                    <a:pt x="0" y="585262"/>
                    <a:pt x="0" y="578676"/>
                  </a:cubicBezTo>
                  <a:lnTo>
                    <a:pt x="0" y="11925"/>
                  </a:lnTo>
                  <a:cubicBezTo>
                    <a:pt x="0" y="5339"/>
                    <a:pt x="5339" y="0"/>
                    <a:pt x="11925" y="0"/>
                  </a:cubicBezTo>
                  <a:close/>
                </a:path>
              </a:pathLst>
            </a:custGeom>
            <a:solidFill>
              <a:srgbClr val="000000">
                <a:alpha val="0"/>
              </a:srgbClr>
            </a:solidFill>
            <a:ln w="19050" cap="rnd">
              <a:solidFill>
                <a:schemeClr val="bg1"/>
              </a:solidFill>
              <a:prstDash val="solid"/>
              <a:round/>
            </a:ln>
          </p:spPr>
        </p:sp>
        <p:sp>
          <p:nvSpPr>
            <p:cNvPr id="4" name="TextBox 4"/>
            <p:cNvSpPr txBox="1"/>
            <p:nvPr/>
          </p:nvSpPr>
          <p:spPr>
            <a:xfrm>
              <a:off x="0" y="-66675"/>
              <a:ext cx="4274726" cy="657276"/>
            </a:xfrm>
            <a:prstGeom prst="rect">
              <a:avLst/>
            </a:prstGeom>
          </p:spPr>
          <p:txBody>
            <a:bodyPr lIns="50800" tIns="50800" rIns="50800" bIns="50800" rtlCol="0" anchor="ctr"/>
            <a:lstStyle/>
            <a:p>
              <a:pPr algn="ctr">
                <a:lnSpc>
                  <a:spcPts val="3150"/>
                </a:lnSpc>
              </a:pPr>
              <a:endParaRPr/>
            </a:p>
          </p:txBody>
        </p:sp>
      </p:grpSp>
      <p:sp>
        <p:nvSpPr>
          <p:cNvPr id="5" name="AutoShape 5"/>
          <p:cNvSpPr/>
          <p:nvPr/>
        </p:nvSpPr>
        <p:spPr>
          <a:xfrm flipV="1">
            <a:off x="17254538" y="0"/>
            <a:ext cx="0" cy="10287000"/>
          </a:xfrm>
          <a:prstGeom prst="line">
            <a:avLst/>
          </a:prstGeom>
          <a:ln>
            <a:solidFill>
              <a:schemeClr val="bg1"/>
            </a:solidFill>
            <a:headEnd type="none" w="sm" len="sm"/>
            <a:tailEnd type="none" w="sm" len="sm"/>
          </a:ln>
        </p:spPr>
        <p:style>
          <a:lnRef idx="2">
            <a:schemeClr val="dk1"/>
          </a:lnRef>
          <a:fillRef idx="0">
            <a:schemeClr val="dk1"/>
          </a:fillRef>
          <a:effectRef idx="1">
            <a:schemeClr val="dk1"/>
          </a:effectRef>
          <a:fontRef idx="minor">
            <a:schemeClr val="tx1"/>
          </a:fontRef>
        </p:style>
      </p:sp>
      <p:sp>
        <p:nvSpPr>
          <p:cNvPr id="8" name="TextBox 8"/>
          <p:cNvSpPr txBox="1"/>
          <p:nvPr/>
        </p:nvSpPr>
        <p:spPr>
          <a:xfrm>
            <a:off x="1028700" y="1028700"/>
            <a:ext cx="12470924" cy="971550"/>
          </a:xfrm>
          <a:prstGeom prst="rect">
            <a:avLst/>
          </a:prstGeom>
        </p:spPr>
        <p:txBody>
          <a:bodyPr lIns="0" tIns="0" rIns="0" bIns="0" rtlCol="0" anchor="t">
            <a:spAutoFit/>
          </a:bodyPr>
          <a:lstStyle/>
          <a:p>
            <a:pPr marL="0" lvl="0" indent="0" algn="l">
              <a:lnSpc>
                <a:spcPts val="7679"/>
              </a:lnSpc>
              <a:spcBef>
                <a:spcPct val="0"/>
              </a:spcBef>
            </a:pPr>
            <a:r>
              <a:rPr lang="en-US" sz="6399" b="1" u="none" strike="noStrike" spc="319">
                <a:solidFill>
                  <a:srgbClr val="FDF7E4"/>
                </a:solidFill>
                <a:latin typeface="League Spartan"/>
                <a:ea typeface="League Spartan"/>
                <a:cs typeface="League Spartan"/>
                <a:sym typeface="League Spartan"/>
              </a:rPr>
              <a:t>WHERE WE ARE HEADED</a:t>
            </a:r>
          </a:p>
        </p:txBody>
      </p:sp>
      <p:sp>
        <p:nvSpPr>
          <p:cNvPr id="9" name="AutoShape 9"/>
          <p:cNvSpPr/>
          <p:nvPr/>
        </p:nvSpPr>
        <p:spPr>
          <a:xfrm>
            <a:off x="0" y="2541029"/>
            <a:ext cx="13499624" cy="0"/>
          </a:xfrm>
          <a:prstGeom prst="line">
            <a:avLst/>
          </a:prstGeom>
          <a:ln>
            <a:solidFill>
              <a:schemeClr val="bg1"/>
            </a:solidFill>
            <a:headEnd type="none" w="sm" len="sm"/>
            <a:tailEnd type="none" w="sm" len="sm"/>
          </a:ln>
        </p:spPr>
        <p:style>
          <a:lnRef idx="2">
            <a:schemeClr val="dk1"/>
          </a:lnRef>
          <a:fillRef idx="0">
            <a:schemeClr val="dk1"/>
          </a:fillRef>
          <a:effectRef idx="1">
            <a:schemeClr val="dk1"/>
          </a:effectRef>
          <a:fontRef idx="minor">
            <a:schemeClr val="tx1"/>
          </a:fontRef>
        </p:style>
      </p:sp>
      <p:grpSp>
        <p:nvGrpSpPr>
          <p:cNvPr id="10" name="Group 10"/>
          <p:cNvGrpSpPr/>
          <p:nvPr/>
        </p:nvGrpSpPr>
        <p:grpSpPr>
          <a:xfrm>
            <a:off x="13131928" y="1571625"/>
            <a:ext cx="1938807" cy="1938807"/>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12" name="TextBox 12"/>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3" name="TextBox 13"/>
          <p:cNvSpPr txBox="1"/>
          <p:nvPr/>
        </p:nvSpPr>
        <p:spPr>
          <a:xfrm>
            <a:off x="704566" y="3523360"/>
            <a:ext cx="10321402" cy="4335289"/>
          </a:xfrm>
          <a:prstGeom prst="rect">
            <a:avLst/>
          </a:prstGeom>
        </p:spPr>
        <p:txBody>
          <a:bodyPr wrap="square" lIns="0" tIns="0" rIns="0" bIns="0" rtlCol="0" anchor="t">
            <a:spAutoFit/>
          </a:bodyPr>
          <a:lstStyle/>
          <a:p>
            <a:pPr marL="716280" lvl="1" indent="-457200" algn="just">
              <a:lnSpc>
                <a:spcPts val="3359"/>
              </a:lnSpc>
              <a:spcBef>
                <a:spcPct val="0"/>
              </a:spcBef>
              <a:buFont typeface="Arial,Sans-Serif"/>
              <a:buChar char="•"/>
            </a:pPr>
            <a:r>
              <a:rPr lang="en-US" sz="2800">
                <a:solidFill>
                  <a:schemeClr val="bg1"/>
                </a:solidFill>
                <a:latin typeface="Times New Roman"/>
                <a:ea typeface="Calibri"/>
                <a:cs typeface="Calibri"/>
              </a:rPr>
              <a:t>BERT for CLASSIFICATION : BERT-based sentiment classification leverages bidirectional context understanding, enabling it to capture nuanced meanings, sarcasm, and implicit sentiments for more accurate predictions.</a:t>
            </a:r>
          </a:p>
          <a:p>
            <a:pPr marL="716280" lvl="1" indent="-457200" algn="just">
              <a:lnSpc>
                <a:spcPts val="3359"/>
              </a:lnSpc>
              <a:spcBef>
                <a:spcPct val="0"/>
              </a:spcBef>
              <a:buFont typeface="Arial,Sans-Serif"/>
              <a:buChar char="•"/>
            </a:pPr>
            <a:endParaRPr lang="en-US" sz="2800">
              <a:solidFill>
                <a:schemeClr val="bg1"/>
              </a:solidFill>
              <a:latin typeface="Times New Roman"/>
              <a:ea typeface="Calibri"/>
              <a:cs typeface="Calibri"/>
            </a:endParaRPr>
          </a:p>
          <a:p>
            <a:pPr marL="716280" lvl="1" indent="-457200" algn="just">
              <a:lnSpc>
                <a:spcPts val="3359"/>
              </a:lnSpc>
              <a:spcBef>
                <a:spcPct val="0"/>
              </a:spcBef>
              <a:buFont typeface="Arial"/>
              <a:buChar char="•"/>
            </a:pPr>
            <a:r>
              <a:rPr lang="en-US" sz="2800">
                <a:solidFill>
                  <a:schemeClr val="bg1"/>
                </a:solidFill>
                <a:latin typeface="Times New Roman"/>
                <a:ea typeface="Calibri"/>
                <a:cs typeface="Calibri"/>
              </a:rPr>
              <a:t>LLMs</a:t>
            </a:r>
            <a:r>
              <a:rPr lang="en-US" sz="2800">
                <a:solidFill>
                  <a:schemeClr val="bg1"/>
                </a:solidFill>
                <a:latin typeface="Times New Roman"/>
                <a:ea typeface="+mn-lt"/>
                <a:cs typeface="+mn-lt"/>
              </a:rPr>
              <a:t> (Large Language Models) use context-aware analysis to detect nuanced emotions, sarcasm, and implicit meanings, assign probabilistic sentiment classifications (positive, negative, neutral), and can be fine-tuned for accuracy in domain-specific applications.</a:t>
            </a:r>
          </a:p>
          <a:p>
            <a:pPr marL="716280" lvl="1" indent="-457200" algn="just">
              <a:lnSpc>
                <a:spcPts val="3359"/>
              </a:lnSpc>
              <a:spcBef>
                <a:spcPct val="0"/>
              </a:spcBef>
              <a:buFont typeface="Arial"/>
              <a:buChar char="•"/>
            </a:pPr>
            <a:endParaRPr lang="en-US" sz="2800">
              <a:solidFill>
                <a:schemeClr val="bg1"/>
              </a:solidFill>
              <a:latin typeface="Times New Roman"/>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p:cNvGrpSpPr/>
        <p:nvPr/>
      </p:nvGrpSpPr>
      <p:grpSpPr>
        <a:xfrm>
          <a:off x="0" y="0"/>
          <a:ext cx="0" cy="0"/>
          <a:chOff x="0" y="0"/>
          <a:chExt cx="0" cy="0"/>
        </a:xfrm>
      </p:grpSpPr>
      <p:sp>
        <p:nvSpPr>
          <p:cNvPr id="2" name="AutoShape 2"/>
          <p:cNvSpPr/>
          <p:nvPr/>
        </p:nvSpPr>
        <p:spPr>
          <a:xfrm>
            <a:off x="10652193" y="0"/>
            <a:ext cx="7635807" cy="10287000"/>
          </a:xfrm>
          <a:prstGeom prst="rect">
            <a:avLst/>
          </a:prstGeom>
          <a:solidFill>
            <a:srgbClr val="6E6256"/>
          </a:solidFill>
        </p:spPr>
      </p:sp>
      <p:grpSp>
        <p:nvGrpSpPr>
          <p:cNvPr id="7" name="Group 7"/>
          <p:cNvGrpSpPr/>
          <p:nvPr/>
        </p:nvGrpSpPr>
        <p:grpSpPr>
          <a:xfrm>
            <a:off x="9666713" y="955317"/>
            <a:ext cx="1974354" cy="1974354"/>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9" name="TextBox 9"/>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0" name="TextBox 10"/>
          <p:cNvSpPr txBox="1"/>
          <p:nvPr/>
        </p:nvSpPr>
        <p:spPr>
          <a:xfrm>
            <a:off x="914610" y="962025"/>
            <a:ext cx="8641321" cy="1033145"/>
          </a:xfrm>
          <a:prstGeom prst="rect">
            <a:avLst/>
          </a:prstGeom>
        </p:spPr>
        <p:txBody>
          <a:bodyPr lIns="0" tIns="0" rIns="0" bIns="0" rtlCol="0" anchor="t">
            <a:spAutoFit/>
          </a:bodyPr>
          <a:lstStyle/>
          <a:p>
            <a:pPr marL="0" lvl="0" indent="0" algn="l">
              <a:lnSpc>
                <a:spcPts val="8320"/>
              </a:lnSpc>
            </a:pPr>
            <a:r>
              <a:rPr lang="en-US" sz="6400" b="1" spc="320">
                <a:solidFill>
                  <a:srgbClr val="302D2A"/>
                </a:solidFill>
                <a:latin typeface="League Spartan"/>
                <a:ea typeface="League Spartan"/>
                <a:cs typeface="League Spartan"/>
                <a:sym typeface="League Spartan"/>
              </a:rPr>
              <a:t>CONCLUSION</a:t>
            </a:r>
          </a:p>
        </p:txBody>
      </p:sp>
      <p:sp>
        <p:nvSpPr>
          <p:cNvPr id="11" name="TextBox 11"/>
          <p:cNvSpPr txBox="1"/>
          <p:nvPr/>
        </p:nvSpPr>
        <p:spPr>
          <a:xfrm>
            <a:off x="914610" y="2926995"/>
            <a:ext cx="9208506" cy="5817490"/>
          </a:xfrm>
          <a:prstGeom prst="rect">
            <a:avLst/>
          </a:prstGeom>
        </p:spPr>
        <p:txBody>
          <a:bodyPr lIns="0" tIns="0" rIns="0" bIns="0" rtlCol="0" anchor="t">
            <a:spAutoFit/>
          </a:bodyPr>
          <a:lstStyle/>
          <a:p>
            <a:pPr algn="just">
              <a:lnSpc>
                <a:spcPts val="3450"/>
              </a:lnSpc>
            </a:pPr>
            <a:r>
              <a:rPr lang="en-US" sz="2800">
                <a:solidFill>
                  <a:srgbClr val="302D2A"/>
                </a:solidFill>
                <a:ea typeface="+mn-lt"/>
                <a:cs typeface="+mn-lt"/>
              </a:rPr>
              <a:t>In this study, we aim to explore Tamil Political Text Emotion Recognition using NLP techniques to classify emotions accurately. </a:t>
            </a:r>
            <a:endParaRPr lang="en-US">
              <a:solidFill>
                <a:srgbClr val="000000"/>
              </a:solidFill>
              <a:ea typeface="+mn-lt"/>
              <a:cs typeface="+mn-lt"/>
            </a:endParaRPr>
          </a:p>
          <a:p>
            <a:pPr algn="just">
              <a:lnSpc>
                <a:spcPts val="3450"/>
              </a:lnSpc>
            </a:pPr>
            <a:endParaRPr lang="en-US" sz="2800">
              <a:solidFill>
                <a:srgbClr val="302D2A"/>
              </a:solidFill>
              <a:ea typeface="+mn-lt"/>
              <a:cs typeface="+mn-lt"/>
            </a:endParaRPr>
          </a:p>
          <a:p>
            <a:pPr algn="just">
              <a:lnSpc>
                <a:spcPts val="3450"/>
              </a:lnSpc>
            </a:pPr>
            <a:r>
              <a:rPr lang="en-US" sz="2800">
                <a:solidFill>
                  <a:srgbClr val="302D2A"/>
                </a:solidFill>
                <a:ea typeface="+mn-lt"/>
                <a:cs typeface="+mn-lt"/>
              </a:rPr>
              <a:t>We plan to further analyze the dataset, apply BERT/Multilingual BERT (MBERT) embeddings, and compare models like Random Forest, </a:t>
            </a:r>
            <a:r>
              <a:rPr lang="en-US" sz="2800" err="1">
                <a:solidFill>
                  <a:srgbClr val="302D2A"/>
                </a:solidFill>
                <a:ea typeface="+mn-lt"/>
                <a:cs typeface="+mn-lt"/>
              </a:rPr>
              <a:t>XGBoost</a:t>
            </a:r>
            <a:r>
              <a:rPr lang="en-US" sz="2800">
                <a:solidFill>
                  <a:srgbClr val="302D2A"/>
                </a:solidFill>
                <a:ea typeface="+mn-lt"/>
                <a:cs typeface="+mn-lt"/>
              </a:rPr>
              <a:t>, and deep learning approaches to evaluate their effectiveness. </a:t>
            </a:r>
            <a:endParaRPr lang="en-US">
              <a:solidFill>
                <a:srgbClr val="000000"/>
              </a:solidFill>
              <a:ea typeface="+mn-lt"/>
              <a:cs typeface="+mn-lt"/>
            </a:endParaRPr>
          </a:p>
          <a:p>
            <a:pPr algn="just">
              <a:lnSpc>
                <a:spcPts val="3450"/>
              </a:lnSpc>
            </a:pPr>
            <a:endParaRPr lang="en-US" sz="2800">
              <a:solidFill>
                <a:srgbClr val="302D2A"/>
              </a:solidFill>
              <a:ea typeface="+mn-lt"/>
              <a:cs typeface="+mn-lt"/>
            </a:endParaRPr>
          </a:p>
          <a:p>
            <a:pPr algn="just">
              <a:lnSpc>
                <a:spcPts val="3450"/>
              </a:lnSpc>
            </a:pPr>
            <a:r>
              <a:rPr lang="en-US" sz="2800">
                <a:solidFill>
                  <a:srgbClr val="302D2A"/>
                </a:solidFill>
                <a:ea typeface="+mn-lt"/>
                <a:cs typeface="+mn-lt"/>
              </a:rPr>
              <a:t>While challenges such as language complexity, class imbalance, and sarcasm detection remain, we look forward to understanding the potential of advanced NLP models for sentiment analysis in Tamil. </a:t>
            </a:r>
            <a:endParaRPr lang="en-US" sz="2800">
              <a:solidFill>
                <a:srgbClr val="302D2A"/>
              </a:solidFill>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E6256"/>
        </a:solidFill>
        <a:effectLst/>
      </p:bgPr>
    </p:bg>
    <p:spTree>
      <p:nvGrpSpPr>
        <p:cNvPr id="1" name=""/>
        <p:cNvGrpSpPr/>
        <p:nvPr/>
      </p:nvGrpSpPr>
      <p:grpSpPr>
        <a:xfrm>
          <a:off x="0" y="0"/>
          <a:ext cx="0" cy="0"/>
          <a:chOff x="0" y="0"/>
          <a:chExt cx="0" cy="0"/>
        </a:xfrm>
      </p:grpSpPr>
      <p:sp>
        <p:nvSpPr>
          <p:cNvPr id="2" name="AutoShape 2"/>
          <p:cNvSpPr/>
          <p:nvPr/>
        </p:nvSpPr>
        <p:spPr>
          <a:xfrm>
            <a:off x="0" y="9272587"/>
            <a:ext cx="18288000" cy="0"/>
          </a:xfrm>
          <a:prstGeom prst="line">
            <a:avLst/>
          </a:prstGeom>
          <a:ln w="19050" cap="flat">
            <a:solidFill>
              <a:srgbClr val="FDF7E4"/>
            </a:solidFill>
            <a:prstDash val="solid"/>
            <a:headEnd type="none" w="sm" len="sm"/>
            <a:tailEnd type="none" w="sm" len="sm"/>
          </a:ln>
        </p:spPr>
      </p:sp>
      <p:sp>
        <p:nvSpPr>
          <p:cNvPr id="7" name="AutoShape 7"/>
          <p:cNvSpPr/>
          <p:nvPr/>
        </p:nvSpPr>
        <p:spPr>
          <a:xfrm>
            <a:off x="2651760" y="1047750"/>
            <a:ext cx="8965822" cy="0"/>
          </a:xfrm>
          <a:prstGeom prst="line">
            <a:avLst/>
          </a:prstGeom>
          <a:ln w="19050" cap="flat">
            <a:solidFill>
              <a:srgbClr val="FDF7E4"/>
            </a:solidFill>
            <a:prstDash val="solid"/>
            <a:headEnd type="none" w="sm" len="sm"/>
            <a:tailEnd type="none" w="sm" len="sm"/>
          </a:ln>
        </p:spPr>
      </p:sp>
      <p:sp>
        <p:nvSpPr>
          <p:cNvPr id="8" name="AutoShape 8"/>
          <p:cNvSpPr/>
          <p:nvPr/>
        </p:nvSpPr>
        <p:spPr>
          <a:xfrm>
            <a:off x="17748766" y="0"/>
            <a:ext cx="0" cy="9240261"/>
          </a:xfrm>
          <a:prstGeom prst="line">
            <a:avLst/>
          </a:prstGeom>
          <a:ln w="19050" cap="flat">
            <a:solidFill>
              <a:srgbClr val="FDF7E4"/>
            </a:solidFill>
            <a:prstDash val="solid"/>
            <a:headEnd type="none" w="sm" len="sm"/>
            <a:tailEnd type="none" w="sm" len="sm"/>
          </a:ln>
        </p:spPr>
      </p:sp>
      <p:sp>
        <p:nvSpPr>
          <p:cNvPr id="9" name="Freeform 9"/>
          <p:cNvSpPr/>
          <p:nvPr/>
        </p:nvSpPr>
        <p:spPr>
          <a:xfrm>
            <a:off x="11961215" y="586754"/>
            <a:ext cx="795850" cy="656576"/>
          </a:xfrm>
          <a:custGeom>
            <a:avLst/>
            <a:gdLst/>
            <a:ahLst/>
            <a:cxnLst/>
            <a:rect l="l" t="t" r="r" b="b"/>
            <a:pathLst>
              <a:path w="795850" h="656576">
                <a:moveTo>
                  <a:pt x="0" y="0"/>
                </a:moveTo>
                <a:lnTo>
                  <a:pt x="795850" y="0"/>
                </a:lnTo>
                <a:lnTo>
                  <a:pt x="795850" y="656576"/>
                </a:lnTo>
                <a:lnTo>
                  <a:pt x="0" y="656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1442214" y="442977"/>
            <a:ext cx="1209546" cy="120954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2" name="TextBox 12"/>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3" name="Group 13"/>
          <p:cNvGrpSpPr/>
          <p:nvPr/>
        </p:nvGrpSpPr>
        <p:grpSpPr>
          <a:xfrm>
            <a:off x="16386543" y="7878037"/>
            <a:ext cx="2724448" cy="272444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5" name="TextBox 15"/>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6" name="TextBox 16"/>
          <p:cNvSpPr txBox="1"/>
          <p:nvPr/>
        </p:nvSpPr>
        <p:spPr>
          <a:xfrm>
            <a:off x="3543394" y="3708431"/>
            <a:ext cx="8722941" cy="3891912"/>
          </a:xfrm>
          <a:prstGeom prst="rect">
            <a:avLst/>
          </a:prstGeom>
        </p:spPr>
        <p:txBody>
          <a:bodyPr lIns="0" tIns="0" rIns="0" bIns="0" rtlCol="0" anchor="t">
            <a:spAutoFit/>
          </a:bodyPr>
          <a:lstStyle/>
          <a:p>
            <a:pPr marL="0" lvl="0" indent="0" algn="ctr">
              <a:lnSpc>
                <a:spcPts val="15254"/>
              </a:lnSpc>
            </a:pPr>
            <a:r>
              <a:rPr lang="en-US" sz="13499" spc="674">
                <a:solidFill>
                  <a:srgbClr val="FDF7E4"/>
                </a:solidFill>
                <a:latin typeface="League Spartan"/>
                <a:ea typeface="League Spartan"/>
                <a:cs typeface="League Spartan"/>
                <a:sym typeface="League Spartan"/>
              </a:rPr>
              <a:t>THANK YOU</a:t>
            </a:r>
          </a:p>
        </p:txBody>
      </p:sp>
      <p:sp>
        <p:nvSpPr>
          <p:cNvPr id="18" name="TextBox 18"/>
          <p:cNvSpPr txBox="1"/>
          <p:nvPr/>
        </p:nvSpPr>
        <p:spPr>
          <a:xfrm>
            <a:off x="323337" y="9418439"/>
            <a:ext cx="2937815" cy="471283"/>
          </a:xfrm>
          <a:prstGeom prst="rect">
            <a:avLst/>
          </a:prstGeom>
        </p:spPr>
        <p:txBody>
          <a:bodyPr lIns="0" tIns="0" rIns="0" bIns="0" rtlCol="0" anchor="t">
            <a:spAutoFit/>
          </a:bodyPr>
          <a:lstStyle/>
          <a:p>
            <a:pPr marL="0" lvl="0" indent="0" algn="ctr">
              <a:lnSpc>
                <a:spcPts val="4199"/>
              </a:lnSpc>
              <a:spcBef>
                <a:spcPct val="0"/>
              </a:spcBef>
            </a:pPr>
            <a:r>
              <a:rPr lang="en-US" sz="2999" spc="149">
                <a:solidFill>
                  <a:srgbClr val="FDF7E4"/>
                </a:solidFill>
                <a:latin typeface="Futura"/>
                <a:ea typeface="Futura"/>
                <a:cs typeface="Futura"/>
                <a:sym typeface="Futura"/>
              </a:rPr>
              <a:t>BY GROUP 3 </a:t>
            </a:r>
          </a:p>
        </p:txBody>
      </p:sp>
      <p:sp>
        <p:nvSpPr>
          <p:cNvPr id="19" name="AutoShape 7">
            <a:extLst>
              <a:ext uri="{FF2B5EF4-FFF2-40B4-BE49-F238E27FC236}">
                <a16:creationId xmlns:a16="http://schemas.microsoft.com/office/drawing/2014/main" id="{27ADBB5E-EFAD-9F9B-0549-1F8446ED00F6}"/>
              </a:ext>
            </a:extLst>
          </p:cNvPr>
          <p:cNvSpPr/>
          <p:nvPr/>
        </p:nvSpPr>
        <p:spPr>
          <a:xfrm>
            <a:off x="13097510" y="1063625"/>
            <a:ext cx="8965822" cy="0"/>
          </a:xfrm>
          <a:prstGeom prst="line">
            <a:avLst/>
          </a:prstGeom>
          <a:ln w="19050" cap="flat">
            <a:solidFill>
              <a:srgbClr val="FDF7E4"/>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2066943" y="-4670943"/>
            <a:ext cx="1040226" cy="11401888"/>
            <a:chOff x="0" y="0"/>
            <a:chExt cx="660400" cy="7238623"/>
          </a:xfrm>
        </p:grpSpPr>
        <p:sp>
          <p:nvSpPr>
            <p:cNvPr id="3" name="Freeform 3"/>
            <p:cNvSpPr/>
            <p:nvPr/>
          </p:nvSpPr>
          <p:spPr>
            <a:xfrm>
              <a:off x="0" y="0"/>
              <a:ext cx="660400" cy="7238623"/>
            </a:xfrm>
            <a:custGeom>
              <a:avLst/>
              <a:gdLst/>
              <a:ahLst/>
              <a:cxnLst/>
              <a:rect l="l" t="t" r="r" b="b"/>
              <a:pathLst>
                <a:path w="660400" h="7238623">
                  <a:moveTo>
                    <a:pt x="220252" y="7219554"/>
                  </a:moveTo>
                  <a:cubicBezTo>
                    <a:pt x="254109" y="7231068"/>
                    <a:pt x="292600" y="7238623"/>
                    <a:pt x="330378" y="7238623"/>
                  </a:cubicBezTo>
                  <a:cubicBezTo>
                    <a:pt x="368157" y="7238623"/>
                    <a:pt x="404509" y="7232146"/>
                    <a:pt x="438009" y="7220632"/>
                  </a:cubicBezTo>
                  <a:cubicBezTo>
                    <a:pt x="438723" y="7220272"/>
                    <a:pt x="439435" y="7220272"/>
                    <a:pt x="440148" y="7219914"/>
                  </a:cubicBezTo>
                  <a:cubicBezTo>
                    <a:pt x="565955" y="7173858"/>
                    <a:pt x="658618" y="7052244"/>
                    <a:pt x="660400" y="6767385"/>
                  </a:cubicBezTo>
                  <a:lnTo>
                    <a:pt x="660400" y="0"/>
                  </a:lnTo>
                  <a:lnTo>
                    <a:pt x="0" y="0"/>
                  </a:lnTo>
                  <a:lnTo>
                    <a:pt x="0" y="6762363"/>
                  </a:lnTo>
                  <a:cubicBezTo>
                    <a:pt x="1782" y="7052963"/>
                    <a:pt x="93019" y="7174578"/>
                    <a:pt x="220252" y="7219554"/>
                  </a:cubicBezTo>
                  <a:close/>
                </a:path>
              </a:pathLst>
            </a:custGeom>
            <a:solidFill>
              <a:srgbClr val="BBAB8C"/>
            </a:solidFill>
          </p:spPr>
        </p:sp>
        <p:sp>
          <p:nvSpPr>
            <p:cNvPr id="4" name="TextBox 4"/>
            <p:cNvSpPr txBox="1"/>
            <p:nvPr/>
          </p:nvSpPr>
          <p:spPr>
            <a:xfrm>
              <a:off x="0" y="-104775"/>
              <a:ext cx="660400" cy="7216398"/>
            </a:xfrm>
            <a:prstGeom prst="rect">
              <a:avLst/>
            </a:prstGeom>
          </p:spPr>
          <p:txBody>
            <a:bodyPr lIns="50800" tIns="50800" rIns="50800" bIns="50800" rtlCol="0" anchor="ctr"/>
            <a:lstStyle/>
            <a:p>
              <a:pPr algn="ctr">
                <a:lnSpc>
                  <a:spcPts val="3640"/>
                </a:lnSpc>
              </a:pPr>
              <a:endParaRPr/>
            </a:p>
          </p:txBody>
        </p:sp>
      </p:grpSp>
      <p:sp>
        <p:nvSpPr>
          <p:cNvPr id="5" name="TextBox 5"/>
          <p:cNvSpPr txBox="1"/>
          <p:nvPr/>
        </p:nvSpPr>
        <p:spPr>
          <a:xfrm>
            <a:off x="418828" y="1896324"/>
            <a:ext cx="8722941" cy="798195"/>
          </a:xfrm>
          <a:prstGeom prst="rect">
            <a:avLst/>
          </a:prstGeom>
        </p:spPr>
        <p:txBody>
          <a:bodyPr lIns="0" tIns="0" rIns="0" bIns="0" rtlCol="0" anchor="t">
            <a:spAutoFit/>
          </a:bodyPr>
          <a:lstStyle/>
          <a:p>
            <a:pPr algn="l">
              <a:lnSpc>
                <a:spcPts val="5880"/>
              </a:lnSpc>
              <a:spcBef>
                <a:spcPct val="0"/>
              </a:spcBef>
            </a:pPr>
            <a:r>
              <a:rPr lang="en-US" sz="4200" b="1" spc="420">
                <a:solidFill>
                  <a:srgbClr val="6E6256"/>
                </a:solidFill>
                <a:latin typeface="Futura Bold"/>
                <a:ea typeface="Futura Bold"/>
                <a:cs typeface="Futura Bold"/>
                <a:sym typeface="Futura Bold"/>
              </a:rPr>
              <a:t>TABLE OF CONTENT</a:t>
            </a:r>
          </a:p>
        </p:txBody>
      </p:sp>
      <p:grpSp>
        <p:nvGrpSpPr>
          <p:cNvPr id="6" name="Group 6"/>
          <p:cNvGrpSpPr/>
          <p:nvPr/>
        </p:nvGrpSpPr>
        <p:grpSpPr>
          <a:xfrm>
            <a:off x="2258357" y="3208869"/>
            <a:ext cx="1043245" cy="10432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01</a:t>
              </a:r>
            </a:p>
          </p:txBody>
        </p:sp>
      </p:grpSp>
      <p:grpSp>
        <p:nvGrpSpPr>
          <p:cNvPr id="9" name="Group 9"/>
          <p:cNvGrpSpPr/>
          <p:nvPr/>
        </p:nvGrpSpPr>
        <p:grpSpPr>
          <a:xfrm>
            <a:off x="10174696" y="3208869"/>
            <a:ext cx="1043245" cy="104324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1" name="TextBox 11"/>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06</a:t>
              </a:r>
            </a:p>
          </p:txBody>
        </p:sp>
      </p:grpSp>
      <p:grpSp>
        <p:nvGrpSpPr>
          <p:cNvPr id="12" name="Group 12"/>
          <p:cNvGrpSpPr/>
          <p:nvPr/>
        </p:nvGrpSpPr>
        <p:grpSpPr>
          <a:xfrm>
            <a:off x="2258357" y="4480714"/>
            <a:ext cx="1043245" cy="104324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4" name="TextBox 14"/>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02</a:t>
              </a:r>
            </a:p>
          </p:txBody>
        </p:sp>
      </p:grpSp>
      <p:grpSp>
        <p:nvGrpSpPr>
          <p:cNvPr id="15" name="Group 15"/>
          <p:cNvGrpSpPr/>
          <p:nvPr/>
        </p:nvGrpSpPr>
        <p:grpSpPr>
          <a:xfrm>
            <a:off x="10174696" y="4480714"/>
            <a:ext cx="1043245" cy="1043245"/>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7" name="TextBox 17"/>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07</a:t>
              </a:r>
            </a:p>
          </p:txBody>
        </p:sp>
      </p:grpSp>
      <p:grpSp>
        <p:nvGrpSpPr>
          <p:cNvPr id="18" name="Group 18"/>
          <p:cNvGrpSpPr/>
          <p:nvPr/>
        </p:nvGrpSpPr>
        <p:grpSpPr>
          <a:xfrm>
            <a:off x="2258357" y="5752558"/>
            <a:ext cx="1043245" cy="104324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0" name="TextBox 20"/>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03</a:t>
              </a:r>
            </a:p>
          </p:txBody>
        </p:sp>
      </p:grpSp>
      <p:grpSp>
        <p:nvGrpSpPr>
          <p:cNvPr id="21" name="Group 21"/>
          <p:cNvGrpSpPr/>
          <p:nvPr/>
        </p:nvGrpSpPr>
        <p:grpSpPr>
          <a:xfrm>
            <a:off x="10174696" y="5752558"/>
            <a:ext cx="1043245" cy="104324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3" name="TextBox 23"/>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08</a:t>
              </a:r>
            </a:p>
          </p:txBody>
        </p:sp>
      </p:grpSp>
      <p:grpSp>
        <p:nvGrpSpPr>
          <p:cNvPr id="24" name="Group 24"/>
          <p:cNvGrpSpPr/>
          <p:nvPr/>
        </p:nvGrpSpPr>
        <p:grpSpPr>
          <a:xfrm>
            <a:off x="2258357" y="7024403"/>
            <a:ext cx="1043245" cy="1043245"/>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6" name="TextBox 26"/>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04</a:t>
              </a:r>
            </a:p>
          </p:txBody>
        </p:sp>
      </p:grpSp>
      <p:grpSp>
        <p:nvGrpSpPr>
          <p:cNvPr id="27" name="Group 27"/>
          <p:cNvGrpSpPr/>
          <p:nvPr/>
        </p:nvGrpSpPr>
        <p:grpSpPr>
          <a:xfrm>
            <a:off x="10174696" y="7024403"/>
            <a:ext cx="1043245" cy="1043245"/>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29" name="TextBox 29"/>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09</a:t>
              </a:r>
            </a:p>
          </p:txBody>
        </p:sp>
      </p:grpSp>
      <p:grpSp>
        <p:nvGrpSpPr>
          <p:cNvPr id="30" name="Group 30"/>
          <p:cNvGrpSpPr/>
          <p:nvPr/>
        </p:nvGrpSpPr>
        <p:grpSpPr>
          <a:xfrm>
            <a:off x="2258357" y="8296248"/>
            <a:ext cx="1043245" cy="1043245"/>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2" name="TextBox 32"/>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05</a:t>
              </a:r>
            </a:p>
          </p:txBody>
        </p:sp>
      </p:grpSp>
      <p:grpSp>
        <p:nvGrpSpPr>
          <p:cNvPr id="33" name="Group 33"/>
          <p:cNvGrpSpPr/>
          <p:nvPr/>
        </p:nvGrpSpPr>
        <p:grpSpPr>
          <a:xfrm>
            <a:off x="10174696" y="8296248"/>
            <a:ext cx="1043245" cy="1043245"/>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5" name="TextBox 35"/>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10</a:t>
              </a:r>
            </a:p>
          </p:txBody>
        </p:sp>
      </p:grpSp>
      <p:sp>
        <p:nvSpPr>
          <p:cNvPr id="36" name="TextBox 36"/>
          <p:cNvSpPr txBox="1"/>
          <p:nvPr/>
        </p:nvSpPr>
        <p:spPr>
          <a:xfrm>
            <a:off x="421059" y="567038"/>
            <a:ext cx="8722941" cy="1278389"/>
          </a:xfrm>
          <a:prstGeom prst="rect">
            <a:avLst/>
          </a:prstGeom>
        </p:spPr>
        <p:txBody>
          <a:bodyPr lIns="0" tIns="0" rIns="0" bIns="0" rtlCol="0" anchor="t">
            <a:spAutoFit/>
          </a:bodyPr>
          <a:lstStyle/>
          <a:p>
            <a:pPr marL="0" lvl="0" indent="0" algn="l">
              <a:lnSpc>
                <a:spcPts val="9944"/>
              </a:lnSpc>
            </a:pPr>
            <a:r>
              <a:rPr lang="en-US" sz="8800" spc="440">
                <a:solidFill>
                  <a:srgbClr val="6E6256"/>
                </a:solidFill>
                <a:latin typeface="League Spartan"/>
                <a:ea typeface="League Spartan"/>
                <a:cs typeface="League Spartan"/>
                <a:sym typeface="League Spartan"/>
              </a:rPr>
              <a:t>AGENDA</a:t>
            </a:r>
          </a:p>
        </p:txBody>
      </p:sp>
      <p:sp>
        <p:nvSpPr>
          <p:cNvPr id="37" name="TextBox 37"/>
          <p:cNvSpPr txBox="1"/>
          <p:nvPr/>
        </p:nvSpPr>
        <p:spPr>
          <a:xfrm>
            <a:off x="11851882" y="5928455"/>
            <a:ext cx="4211627" cy="461665"/>
          </a:xfrm>
          <a:prstGeom prst="rect">
            <a:avLst/>
          </a:prstGeom>
        </p:spPr>
        <p:txBody>
          <a:bodyPr lIns="0" tIns="0" rIns="0" bIns="0" rtlCol="0" anchor="t">
            <a:spAutoFit/>
          </a:bodyPr>
          <a:lstStyle/>
          <a:p>
            <a:pPr algn="l">
              <a:lnSpc>
                <a:spcPts val="3605"/>
              </a:lnSpc>
            </a:pPr>
            <a:r>
              <a:rPr lang="en-US" sz="3600" dirty="0">
                <a:solidFill>
                  <a:srgbClr val="302D2A"/>
                </a:solidFill>
                <a:effectLst>
                  <a:outerShdw blurRad="38100" dist="38100" dir="2700000" algn="tl">
                    <a:srgbClr val="000000">
                      <a:alpha val="43137"/>
                    </a:srgbClr>
                  </a:outerShdw>
                </a:effectLst>
                <a:latin typeface="Futura"/>
                <a:ea typeface="Futura"/>
                <a:cs typeface="Futura"/>
                <a:sym typeface="Futura"/>
              </a:rPr>
              <a:t>Challenges Faced</a:t>
            </a:r>
          </a:p>
        </p:txBody>
      </p:sp>
      <p:sp>
        <p:nvSpPr>
          <p:cNvPr id="38" name="TextBox 38"/>
          <p:cNvSpPr txBox="1"/>
          <p:nvPr/>
        </p:nvSpPr>
        <p:spPr>
          <a:xfrm>
            <a:off x="11818016" y="8611490"/>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Conclusion</a:t>
            </a:r>
          </a:p>
        </p:txBody>
      </p:sp>
      <p:sp>
        <p:nvSpPr>
          <p:cNvPr id="39" name="TextBox 39"/>
          <p:cNvSpPr txBox="1"/>
          <p:nvPr/>
        </p:nvSpPr>
        <p:spPr>
          <a:xfrm>
            <a:off x="11851882" y="7239072"/>
            <a:ext cx="4683518" cy="461665"/>
          </a:xfrm>
          <a:prstGeom prst="rect">
            <a:avLst/>
          </a:prstGeom>
        </p:spPr>
        <p:txBody>
          <a:bodyPr wrap="square"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Where we are headed </a:t>
            </a:r>
          </a:p>
        </p:txBody>
      </p:sp>
      <p:sp>
        <p:nvSpPr>
          <p:cNvPr id="40" name="TextBox 40"/>
          <p:cNvSpPr txBox="1"/>
          <p:nvPr/>
        </p:nvSpPr>
        <p:spPr>
          <a:xfrm>
            <a:off x="11818015" y="4849969"/>
            <a:ext cx="4211627" cy="461665"/>
          </a:xfrm>
          <a:prstGeom prst="rect">
            <a:avLst/>
          </a:prstGeom>
        </p:spPr>
        <p:txBody>
          <a:bodyPr lIns="0" tIns="0" rIns="0" bIns="0" rtlCol="0" anchor="t">
            <a:spAutoFit/>
          </a:bodyPr>
          <a:lstStyle/>
          <a:p>
            <a:pPr algn="l">
              <a:lnSpc>
                <a:spcPts val="3605"/>
              </a:lnSpc>
            </a:pPr>
            <a:r>
              <a:rPr lang="en-US" sz="3600" dirty="0">
                <a:solidFill>
                  <a:srgbClr val="302D2A"/>
                </a:solidFill>
                <a:effectLst>
                  <a:outerShdw blurRad="38100" dist="38100" dir="2700000" algn="tl">
                    <a:srgbClr val="000000">
                      <a:alpha val="43137"/>
                    </a:srgbClr>
                  </a:outerShdw>
                </a:effectLst>
                <a:latin typeface="Futura"/>
                <a:ea typeface="Futura"/>
                <a:cs typeface="Futura"/>
                <a:sym typeface="Futura"/>
              </a:rPr>
              <a:t>Evaluation Metrics</a:t>
            </a:r>
          </a:p>
        </p:txBody>
      </p:sp>
      <p:sp>
        <p:nvSpPr>
          <p:cNvPr id="41" name="TextBox 41"/>
          <p:cNvSpPr txBox="1"/>
          <p:nvPr/>
        </p:nvSpPr>
        <p:spPr>
          <a:xfrm>
            <a:off x="11818016" y="3435216"/>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Methodology</a:t>
            </a:r>
          </a:p>
        </p:txBody>
      </p:sp>
      <p:sp>
        <p:nvSpPr>
          <p:cNvPr id="42" name="TextBox 42"/>
          <p:cNvSpPr txBox="1"/>
          <p:nvPr/>
        </p:nvSpPr>
        <p:spPr>
          <a:xfrm>
            <a:off x="3904142" y="6200110"/>
            <a:ext cx="4211627" cy="461665"/>
          </a:xfrm>
          <a:prstGeom prst="rect">
            <a:avLst/>
          </a:prstGeom>
        </p:spPr>
        <p:txBody>
          <a:bodyPr lIns="0" tIns="0" rIns="0" bIns="0" rtlCol="0" anchor="t">
            <a:spAutoFit/>
          </a:bodyPr>
          <a:lstStyle/>
          <a:p>
            <a:pPr>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Literature Review </a:t>
            </a:r>
            <a:endParaRPr lang="en-US" sz="3600">
              <a:solidFill>
                <a:srgbClr val="302D2A"/>
              </a:solidFill>
              <a:effectLst>
                <a:outerShdw blurRad="38100" dist="38100" dir="2700000" algn="tl">
                  <a:srgbClr val="000000">
                    <a:alpha val="43137"/>
                  </a:srgbClr>
                </a:outerShdw>
              </a:effectLst>
              <a:latin typeface="Futura"/>
              <a:ea typeface="Futura"/>
              <a:cs typeface="Futura"/>
            </a:endParaRPr>
          </a:p>
        </p:txBody>
      </p:sp>
      <p:sp>
        <p:nvSpPr>
          <p:cNvPr id="43" name="TextBox 43"/>
          <p:cNvSpPr txBox="1"/>
          <p:nvPr/>
        </p:nvSpPr>
        <p:spPr>
          <a:xfrm>
            <a:off x="3904140" y="8612131"/>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Dataset Analysis</a:t>
            </a:r>
          </a:p>
        </p:txBody>
      </p:sp>
      <p:sp>
        <p:nvSpPr>
          <p:cNvPr id="44" name="TextBox 44"/>
          <p:cNvSpPr txBox="1"/>
          <p:nvPr/>
        </p:nvSpPr>
        <p:spPr>
          <a:xfrm>
            <a:off x="3904141" y="4507333"/>
            <a:ext cx="4211627" cy="923330"/>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Problem Statement Vs Proposed Solution</a:t>
            </a:r>
          </a:p>
        </p:txBody>
      </p:sp>
      <p:sp>
        <p:nvSpPr>
          <p:cNvPr id="46" name="TextBox 46"/>
          <p:cNvSpPr txBox="1"/>
          <p:nvPr/>
        </p:nvSpPr>
        <p:spPr>
          <a:xfrm>
            <a:off x="3904142" y="3435216"/>
            <a:ext cx="4211627" cy="461665"/>
          </a:xfrm>
          <a:prstGeom prst="rect">
            <a:avLst/>
          </a:prstGeom>
        </p:spPr>
        <p:txBody>
          <a:bodyPr lIns="0" tIns="0" rIns="0" bIns="0" rtlCol="0" anchor="t">
            <a:spAutoFit/>
          </a:bodyPr>
          <a:lstStyle/>
          <a:p>
            <a:pPr algn="l">
              <a:lnSpc>
                <a:spcPts val="3605"/>
              </a:lnSpc>
            </a:pPr>
            <a:r>
              <a:rPr lang="en-US" sz="3600">
                <a:solidFill>
                  <a:srgbClr val="302D2A"/>
                </a:solidFill>
                <a:effectLst>
                  <a:outerShdw blurRad="38100" dist="38100" dir="2700000" algn="tl">
                    <a:srgbClr val="000000">
                      <a:alpha val="43137"/>
                    </a:srgbClr>
                  </a:outerShdw>
                </a:effectLst>
                <a:latin typeface="Futura"/>
                <a:ea typeface="Futura"/>
                <a:cs typeface="Futura"/>
                <a:sym typeface="Futura"/>
              </a:rPr>
              <a:t>Introduction</a:t>
            </a:r>
          </a:p>
        </p:txBody>
      </p:sp>
      <p:grpSp>
        <p:nvGrpSpPr>
          <p:cNvPr id="47" name="Group 47"/>
          <p:cNvGrpSpPr/>
          <p:nvPr/>
        </p:nvGrpSpPr>
        <p:grpSpPr>
          <a:xfrm>
            <a:off x="16629718" y="1004635"/>
            <a:ext cx="2724448" cy="2724448"/>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49" name="TextBox 49"/>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0" name="AutoShape 50"/>
          <p:cNvSpPr/>
          <p:nvPr/>
        </p:nvSpPr>
        <p:spPr>
          <a:xfrm>
            <a:off x="0" y="9818173"/>
            <a:ext cx="11401888" cy="0"/>
          </a:xfrm>
          <a:prstGeom prst="line">
            <a:avLst/>
          </a:prstGeom>
          <a:ln w="19050" cap="flat">
            <a:solidFill>
              <a:srgbClr val="6E6256"/>
            </a:solidFill>
            <a:prstDash val="solid"/>
            <a:headEnd type="none" w="sm" len="sm"/>
            <a:tailEnd type="none" w="sm" len="sm"/>
          </a:ln>
        </p:spPr>
      </p:sp>
      <p:grpSp>
        <p:nvGrpSpPr>
          <p:cNvPr id="51" name="Group 51"/>
          <p:cNvGrpSpPr/>
          <p:nvPr/>
        </p:nvGrpSpPr>
        <p:grpSpPr>
          <a:xfrm>
            <a:off x="-185945" y="9298885"/>
            <a:ext cx="1209546" cy="1209546"/>
            <a:chOff x="0" y="0"/>
            <a:chExt cx="812800" cy="812800"/>
          </a:xfrm>
        </p:grpSpPr>
        <p:sp>
          <p:nvSpPr>
            <p:cNvPr id="52"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53" name="TextBox 5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45" name="TextBox 44">
            <a:extLst>
              <a:ext uri="{FF2B5EF4-FFF2-40B4-BE49-F238E27FC236}">
                <a16:creationId xmlns:a16="http://schemas.microsoft.com/office/drawing/2014/main" id="{EF9439A2-569F-FE08-F778-C93E3BF801F1}"/>
              </a:ext>
            </a:extLst>
          </p:cNvPr>
          <p:cNvSpPr txBox="1"/>
          <p:nvPr/>
        </p:nvSpPr>
        <p:spPr>
          <a:xfrm>
            <a:off x="3907661" y="7234053"/>
            <a:ext cx="34854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302D2A"/>
                </a:solidFill>
                <a:latin typeface="Futura"/>
                <a:ea typeface="Calibri"/>
                <a:cs typeface="Calibri"/>
              </a:rPr>
              <a:t>Pre-requisite</a:t>
            </a:r>
            <a:r>
              <a:rPr lang="en-GB" sz="3600" b="1">
                <a:solidFill>
                  <a:srgbClr val="000000"/>
                </a:solidFill>
                <a:latin typeface="Futura"/>
                <a:ea typeface="Calibri"/>
                <a:cs typeface="Calibri"/>
              </a:rPr>
              <a:t>s</a:t>
            </a:r>
            <a:endParaRPr lang="en-GB" sz="3600" b="1">
              <a:latin typeface="Futura"/>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9" name="AutoShape 10">
            <a:extLst>
              <a:ext uri="{FF2B5EF4-FFF2-40B4-BE49-F238E27FC236}">
                <a16:creationId xmlns:a16="http://schemas.microsoft.com/office/drawing/2014/main" id="{F03F7586-26DF-0158-B444-DBFE58CDF82C}"/>
              </a:ext>
            </a:extLst>
          </p:cNvPr>
          <p:cNvSpPr/>
          <p:nvPr/>
        </p:nvSpPr>
        <p:spPr>
          <a:xfrm>
            <a:off x="1416825" y="9497837"/>
            <a:ext cx="11401888"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7" name="TextBox 7"/>
          <p:cNvSpPr txBox="1"/>
          <p:nvPr/>
        </p:nvSpPr>
        <p:spPr>
          <a:xfrm>
            <a:off x="594447" y="2913265"/>
            <a:ext cx="9800209" cy="6540252"/>
          </a:xfrm>
          <a:prstGeom prst="rect">
            <a:avLst/>
          </a:prstGeom>
        </p:spPr>
        <p:txBody>
          <a:bodyPr lIns="0" tIns="0" rIns="0" bIns="0" rtlCol="0" anchor="t">
            <a:spAutoFit/>
          </a:bodyPr>
          <a:lstStyle/>
          <a:p>
            <a:pPr marL="342900" indent="-342900" algn="just">
              <a:buFont typeface="Arial" panose="020B0604020202020204" pitchFamily="34" charset="0"/>
              <a:buChar char="•"/>
            </a:pPr>
            <a:r>
              <a:rPr lang="en-US" sz="2800" b="0" i="0" u="none" strike="noStrike" baseline="0">
                <a:solidFill>
                  <a:srgbClr val="000000"/>
                </a:solidFill>
                <a:latin typeface="Times New Roman" panose="02020603050405020304" pitchFamily="18" charset="0"/>
                <a:cs typeface="Times New Roman" panose="02020603050405020304" pitchFamily="18" charset="0"/>
              </a:rPr>
              <a:t>The realm of politics has always been a hotbed of diverse opinions and sentiments. In today's digital age, where social media platforms amplify these voices, understanding the multifaceted nature of political sentiment has become paramount.</a:t>
            </a:r>
          </a:p>
          <a:p>
            <a:pPr marL="342900" indent="-342900" algn="just">
              <a:buFont typeface="Arial" panose="020B0604020202020204" pitchFamily="34" charset="0"/>
              <a:buChar char="•"/>
            </a:pPr>
            <a:endParaRPr lang="en-US" sz="2800">
              <a:solidFill>
                <a:srgbClr val="00000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b="0" i="0" u="none" strike="noStrike" baseline="0">
                <a:solidFill>
                  <a:srgbClr val="000000"/>
                </a:solidFill>
                <a:latin typeface="Times New Roman"/>
                <a:cs typeface="Times New Roman"/>
              </a:rPr>
              <a:t>Tamil-speaking regions, known for their dynamic political landscape, produce substantial amounts of textual data daily. Analyzing this data can reveal valuable insights into public sentiment regarding policies, leaders, and sociopolitical trends.</a:t>
            </a:r>
            <a:endParaRPr lang="en-US" sz="2800">
              <a:solidFill>
                <a:srgbClr val="000000"/>
              </a:solidFill>
              <a:latin typeface="Times New Roman"/>
              <a:cs typeface="Times New Roman"/>
            </a:endParaRPr>
          </a:p>
          <a:p>
            <a:pPr marL="342900" indent="-342900" algn="just">
              <a:buFont typeface="Arial" panose="020B0604020202020204" pitchFamily="34" charset="0"/>
              <a:buChar char="•"/>
            </a:pPr>
            <a:endParaRPr lang="en-US"/>
          </a:p>
          <a:p>
            <a:pPr marL="342900" indent="-342900" algn="just">
              <a:buFont typeface="Arial,Sans-Serif" panose="020B0604020202020204" pitchFamily="34" charset="0"/>
              <a:buChar char="•"/>
            </a:pPr>
            <a:r>
              <a:rPr lang="en-US" sz="2700">
                <a:solidFill>
                  <a:srgbClr val="000000"/>
                </a:solidFill>
                <a:latin typeface="Times New Roman"/>
                <a:ea typeface="Calibri"/>
                <a:cs typeface="Times New Roman"/>
              </a:rPr>
              <a:t>This emotion analysis will provide valuable </a:t>
            </a:r>
            <a:r>
              <a:rPr lang="en-US" sz="2700" b="1">
                <a:solidFill>
                  <a:srgbClr val="000000"/>
                </a:solidFill>
                <a:latin typeface="Times New Roman"/>
                <a:ea typeface="Calibri"/>
                <a:cs typeface="Times New Roman"/>
              </a:rPr>
              <a:t>insights into public opinion</a:t>
            </a:r>
            <a:r>
              <a:rPr lang="en-US" sz="2700">
                <a:solidFill>
                  <a:srgbClr val="000000"/>
                </a:solidFill>
                <a:latin typeface="Times New Roman"/>
                <a:ea typeface="Calibri"/>
                <a:cs typeface="Times New Roman"/>
              </a:rPr>
              <a:t>. By capturing the voice of the people, it can also serve as a powerful tool for predicting election outcomes.</a:t>
            </a:r>
          </a:p>
          <a:p>
            <a:pPr marL="342900" indent="-342900" algn="just">
              <a:buFont typeface="Arial" panose="020B0604020202020204" pitchFamily="34" charset="0"/>
              <a:buChar char="•"/>
            </a:pPr>
            <a:endParaRPr lang="en-US">
              <a:solidFill>
                <a:srgbClr val="000000"/>
              </a:solidFill>
              <a:latin typeface="Calibri"/>
              <a:ea typeface="Calibri"/>
              <a:cs typeface="Calibri"/>
            </a:endParaRPr>
          </a:p>
          <a:p>
            <a:pPr marL="342900" indent="-342900" algn="just">
              <a:buFont typeface="Arial" panose="020B0604020202020204" pitchFamily="34" charset="0"/>
              <a:buChar char="•"/>
            </a:pPr>
            <a:endParaRPr lang="en-US" sz="2800" spc="115">
              <a:solidFill>
                <a:srgbClr val="000000"/>
              </a:solidFill>
              <a:latin typeface="Times New Roman" panose="02020603050405020304" pitchFamily="18" charset="0"/>
              <a:ea typeface="Futura"/>
              <a:cs typeface="Times New Roman" panose="02020603050405020304" pitchFamily="18" charset="0"/>
              <a:sym typeface="Futura"/>
            </a:endParaRPr>
          </a:p>
          <a:p>
            <a:pPr marL="342900" indent="-342900" algn="just">
              <a:buFont typeface="Arial" panose="020B0604020202020204" pitchFamily="34" charset="0"/>
              <a:buChar char="•"/>
            </a:pPr>
            <a:endParaRPr lang="en-US" sz="2800" spc="115">
              <a:solidFill>
                <a:srgbClr val="302D2A"/>
              </a:solidFill>
              <a:latin typeface="Times New Roman" panose="02020603050405020304" pitchFamily="18" charset="0"/>
              <a:ea typeface="Futura"/>
              <a:cs typeface="Times New Roman" panose="02020603050405020304" pitchFamily="18" charset="0"/>
              <a:sym typeface="Futura"/>
            </a:endParaRPr>
          </a:p>
        </p:txBody>
      </p:sp>
      <p:sp>
        <p:nvSpPr>
          <p:cNvPr id="8" name="TextBox 8"/>
          <p:cNvSpPr txBox="1"/>
          <p:nvPr/>
        </p:nvSpPr>
        <p:spPr>
          <a:xfrm>
            <a:off x="676368" y="630545"/>
            <a:ext cx="9800209" cy="1094730"/>
          </a:xfrm>
          <a:prstGeom prst="rect">
            <a:avLst/>
          </a:prstGeom>
        </p:spPr>
        <p:txBody>
          <a:bodyPr lIns="0" tIns="0" rIns="0" bIns="0" rtlCol="0" anchor="t">
            <a:spAutoFit/>
          </a:bodyPr>
          <a:lstStyle/>
          <a:p>
            <a:pPr algn="l">
              <a:lnSpc>
                <a:spcPts val="8960"/>
              </a:lnSpc>
              <a:spcBef>
                <a:spcPct val="0"/>
              </a:spcBef>
            </a:pPr>
            <a:r>
              <a:rPr lang="en-US" sz="6400">
                <a:solidFill>
                  <a:srgbClr val="6E6256"/>
                </a:solidFill>
                <a:latin typeface="League Spartan"/>
                <a:ea typeface="League Spartan"/>
                <a:cs typeface="League Spartan"/>
                <a:sym typeface="League Spartan"/>
              </a:rPr>
              <a:t>INTRODUCTION</a:t>
            </a:r>
          </a:p>
        </p:txBody>
      </p:sp>
      <p:sp>
        <p:nvSpPr>
          <p:cNvPr id="10" name="AutoShape 10"/>
          <p:cNvSpPr/>
          <p:nvPr/>
        </p:nvSpPr>
        <p:spPr>
          <a:xfrm>
            <a:off x="102050" y="2095500"/>
            <a:ext cx="11401888" cy="0"/>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grpSp>
        <p:nvGrpSpPr>
          <p:cNvPr id="11" name="Group 11"/>
          <p:cNvGrpSpPr/>
          <p:nvPr/>
        </p:nvGrpSpPr>
        <p:grpSpPr>
          <a:xfrm>
            <a:off x="10763992" y="1737975"/>
            <a:ext cx="2054721" cy="205472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pic>
        <p:nvPicPr>
          <p:cNvPr id="14" name="Picture 13">
            <a:extLst>
              <a:ext uri="{FF2B5EF4-FFF2-40B4-BE49-F238E27FC236}">
                <a16:creationId xmlns:a16="http://schemas.microsoft.com/office/drawing/2014/main" id="{51264CB1-DFF2-C351-6D60-1352024C73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7975" y="-105693"/>
            <a:ext cx="5015494" cy="3007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4" descr="Real-World Examples of Sentiment Analysis">
            <a:extLst>
              <a:ext uri="{FF2B5EF4-FFF2-40B4-BE49-F238E27FC236}">
                <a16:creationId xmlns:a16="http://schemas.microsoft.com/office/drawing/2014/main" id="{31063DE4-8DEF-5971-248F-C08836E2E9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67" r="6033"/>
          <a:stretch/>
        </p:blipFill>
        <p:spPr bwMode="auto">
          <a:xfrm>
            <a:off x="12150192" y="2733024"/>
            <a:ext cx="5785344" cy="481035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030" name="Picture 6" descr="Texting Icon Stock Illustrations – 6,811 Texting Icon Stock ...">
            <a:extLst>
              <a:ext uri="{FF2B5EF4-FFF2-40B4-BE49-F238E27FC236}">
                <a16:creationId xmlns:a16="http://schemas.microsoft.com/office/drawing/2014/main" id="{EA2AC976-895B-7D3B-DAD4-22D079D6468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000" t="18200" r="8000" b="18000"/>
          <a:stretch/>
        </p:blipFill>
        <p:spPr bwMode="auto">
          <a:xfrm>
            <a:off x="15441181" y="7282646"/>
            <a:ext cx="2519539" cy="26791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6" name="Group 11">
            <a:extLst>
              <a:ext uri="{FF2B5EF4-FFF2-40B4-BE49-F238E27FC236}">
                <a16:creationId xmlns:a16="http://schemas.microsoft.com/office/drawing/2014/main" id="{10A3A35E-5E66-87E2-F7C0-6D548A8C2102}"/>
              </a:ext>
            </a:extLst>
          </p:cNvPr>
          <p:cNvGrpSpPr/>
          <p:nvPr/>
        </p:nvGrpSpPr>
        <p:grpSpPr>
          <a:xfrm>
            <a:off x="-1176534" y="8426450"/>
            <a:ext cx="3541961" cy="3222275"/>
            <a:chOff x="0" y="0"/>
            <a:chExt cx="812800" cy="812800"/>
          </a:xfrm>
        </p:grpSpPr>
        <p:sp>
          <p:nvSpPr>
            <p:cNvPr id="17" name="Freeform 12">
              <a:extLst>
                <a:ext uri="{FF2B5EF4-FFF2-40B4-BE49-F238E27FC236}">
                  <a16:creationId xmlns:a16="http://schemas.microsoft.com/office/drawing/2014/main" id="{F1DA65DB-F31B-D8E8-BD68-3D6896EF2F0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8" name="TextBox 13">
              <a:extLst>
                <a:ext uri="{FF2B5EF4-FFF2-40B4-BE49-F238E27FC236}">
                  <a16:creationId xmlns:a16="http://schemas.microsoft.com/office/drawing/2014/main" id="{141C2CA3-DD76-65A4-DC55-8C9F42A6B1AF}"/>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16" name="AutoShape 16"/>
          <p:cNvSpPr/>
          <p:nvPr/>
        </p:nvSpPr>
        <p:spPr>
          <a:xfrm>
            <a:off x="3797679" y="6225546"/>
            <a:ext cx="11115471" cy="0"/>
          </a:xfrm>
          <a:prstGeom prst="line">
            <a:avLst/>
          </a:prstGeom>
          <a:ln w="19050" cap="flat">
            <a:solidFill>
              <a:srgbClr val="6E6256"/>
            </a:solidFill>
            <a:prstDash val="solid"/>
            <a:headEnd type="none" w="sm" len="sm"/>
            <a:tailEnd type="none" w="sm" len="sm"/>
          </a:ln>
        </p:spPr>
      </p:sp>
      <p:pic>
        <p:nvPicPr>
          <p:cNvPr id="2052" name="Picture 4" descr="This may contain: colorful hands up in the air with space for your text or image - stock photo">
            <a:extLst>
              <a:ext uri="{FF2B5EF4-FFF2-40B4-BE49-F238E27FC236}">
                <a16:creationId xmlns:a16="http://schemas.microsoft.com/office/drawing/2014/main" id="{BF30B6A1-0C8E-6591-0314-F85FA234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3354640" y="3339338"/>
            <a:ext cx="10331450" cy="35321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is may contain: a man holding a bow and arrow in front of an orange sky with sunbursts">
            <a:extLst>
              <a:ext uri="{FF2B5EF4-FFF2-40B4-BE49-F238E27FC236}">
                <a16:creationId xmlns:a16="http://schemas.microsoft.com/office/drawing/2014/main" id="{1BD693BC-31B4-DADB-7899-BA0B5A98D4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1681"/>
          <a:stretch/>
        </p:blipFill>
        <p:spPr bwMode="auto">
          <a:xfrm>
            <a:off x="14335420" y="0"/>
            <a:ext cx="3944173" cy="10287000"/>
          </a:xfrm>
          <a:prstGeom prst="rect">
            <a:avLst/>
          </a:prstGeom>
          <a:noFill/>
          <a:effectLst>
            <a:outerShdw blurRad="50800" dist="50800" dir="5400000" algn="ctr" rotWithShape="0">
              <a:schemeClr val="bg2">
                <a:lumMod val="90000"/>
                <a:alpha val="0"/>
              </a:schemeClr>
            </a:outerShdw>
          </a:effectLst>
        </p:spPr>
      </p:pic>
      <p:grpSp>
        <p:nvGrpSpPr>
          <p:cNvPr id="6" name="Group 6"/>
          <p:cNvGrpSpPr/>
          <p:nvPr/>
        </p:nvGrpSpPr>
        <p:grpSpPr>
          <a:xfrm>
            <a:off x="2938229" y="5148390"/>
            <a:ext cx="1289040" cy="128904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9" name="Group 9"/>
          <p:cNvGrpSpPr/>
          <p:nvPr/>
        </p:nvGrpSpPr>
        <p:grpSpPr>
          <a:xfrm>
            <a:off x="13987440" y="655796"/>
            <a:ext cx="1276221" cy="1321088"/>
            <a:chOff x="0" y="-28575"/>
            <a:chExt cx="812800" cy="841375"/>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11" name="TextBox 11"/>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p:cNvSpPr txBox="1"/>
          <p:nvPr/>
        </p:nvSpPr>
        <p:spPr>
          <a:xfrm>
            <a:off x="4484444" y="699731"/>
            <a:ext cx="9300885" cy="1073371"/>
          </a:xfrm>
          <a:prstGeom prst="rect">
            <a:avLst/>
          </a:prstGeom>
        </p:spPr>
        <p:txBody>
          <a:bodyPr lIns="0" tIns="0" rIns="0" bIns="0" rtlCol="0" anchor="t">
            <a:spAutoFit/>
          </a:bodyPr>
          <a:lstStyle/>
          <a:p>
            <a:pPr algn="r">
              <a:lnSpc>
                <a:spcPts val="8960"/>
              </a:lnSpc>
            </a:pPr>
            <a:r>
              <a:rPr lang="en-US" sz="5400" spc="320">
                <a:solidFill>
                  <a:srgbClr val="6E6256"/>
                </a:solidFill>
                <a:latin typeface="League Spartan"/>
                <a:ea typeface="League Spartan"/>
                <a:cs typeface="League Spartan"/>
                <a:sym typeface="League Spartan"/>
              </a:rPr>
              <a:t>PROBLEM STATEMENT</a:t>
            </a:r>
          </a:p>
        </p:txBody>
      </p:sp>
      <p:sp>
        <p:nvSpPr>
          <p:cNvPr id="13" name="TextBox 13"/>
          <p:cNvSpPr txBox="1"/>
          <p:nvPr/>
        </p:nvSpPr>
        <p:spPr>
          <a:xfrm>
            <a:off x="4720865" y="5140066"/>
            <a:ext cx="9264428" cy="1073371"/>
          </a:xfrm>
          <a:prstGeom prst="rect">
            <a:avLst/>
          </a:prstGeom>
        </p:spPr>
        <p:txBody>
          <a:bodyPr lIns="0" tIns="0" rIns="0" bIns="0" rtlCol="0" anchor="t">
            <a:spAutoFit/>
          </a:bodyPr>
          <a:lstStyle/>
          <a:p>
            <a:pPr algn="l">
              <a:lnSpc>
                <a:spcPts val="8960"/>
              </a:lnSpc>
            </a:pPr>
            <a:r>
              <a:rPr lang="en-US" sz="5400" spc="320">
                <a:solidFill>
                  <a:srgbClr val="6E6256"/>
                </a:solidFill>
                <a:latin typeface="League Spartan"/>
                <a:ea typeface="League Spartan"/>
                <a:cs typeface="League Spartan"/>
                <a:sym typeface="League Spartan"/>
              </a:rPr>
              <a:t>PROPOSED SOLUTION</a:t>
            </a:r>
          </a:p>
        </p:txBody>
      </p:sp>
      <p:sp>
        <p:nvSpPr>
          <p:cNvPr id="14" name="TextBox 14"/>
          <p:cNvSpPr txBox="1"/>
          <p:nvPr/>
        </p:nvSpPr>
        <p:spPr>
          <a:xfrm>
            <a:off x="3985053" y="2238976"/>
            <a:ext cx="10087686" cy="2492990"/>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2700" b="0" i="0" u="none" strike="noStrike" baseline="0">
                <a:solidFill>
                  <a:srgbClr val="000000"/>
                </a:solidFill>
                <a:latin typeface="Times New Roman" panose="02020603050405020304" pitchFamily="18" charset="0"/>
                <a:cs typeface="Times New Roman" panose="02020603050405020304" pitchFamily="18" charset="0"/>
              </a:rPr>
              <a:t>Tamil, being a low-resource language, presents unique challenges such as linguistic nuances, dialectical variations, and a scarcity of annotated data</a:t>
            </a:r>
            <a:r>
              <a:rPr lang="en-US" sz="2700" spc="115">
                <a:solidFill>
                  <a:srgbClr val="302D2A"/>
                </a:solidFill>
                <a:latin typeface="Times New Roman" panose="02020603050405020304" pitchFamily="18" charset="0"/>
                <a:ea typeface="Futura"/>
                <a:cs typeface="Times New Roman" panose="02020603050405020304" pitchFamily="18" charset="0"/>
                <a:sym typeface="Futura"/>
              </a:rPr>
              <a:t>.</a:t>
            </a:r>
          </a:p>
          <a:p>
            <a:pPr algn="just"/>
            <a:endParaRPr lang="en-US" sz="2700" spc="115">
              <a:solidFill>
                <a:srgbClr val="302D2A"/>
              </a:solidFill>
              <a:latin typeface="Times New Roman" panose="02020603050405020304" pitchFamily="18" charset="0"/>
              <a:ea typeface="Futura"/>
              <a:cs typeface="Times New Roman" panose="02020603050405020304" pitchFamily="18" charset="0"/>
              <a:sym typeface="Futura"/>
            </a:endParaRPr>
          </a:p>
          <a:p>
            <a:pPr marL="457200" indent="-457200" algn="just">
              <a:buFont typeface="Arial" panose="020B0604020202020204" pitchFamily="34" charset="0"/>
              <a:buChar char="•"/>
            </a:pPr>
            <a:r>
              <a:rPr lang="en-US" sz="2700"/>
              <a:t>Existing emotion recognition models are largely trained on English and other widely spoken languages, with limited support for Tamil.</a:t>
            </a:r>
            <a:endParaRPr lang="en-US" sz="2700" spc="115">
              <a:solidFill>
                <a:srgbClr val="302D2A"/>
              </a:solidFill>
              <a:latin typeface="Times New Roman" panose="02020603050405020304" pitchFamily="18" charset="0"/>
              <a:ea typeface="Futura"/>
              <a:cs typeface="Times New Roman" panose="02020603050405020304" pitchFamily="18" charset="0"/>
              <a:sym typeface="Futura"/>
            </a:endParaRPr>
          </a:p>
        </p:txBody>
      </p:sp>
      <p:sp>
        <p:nvSpPr>
          <p:cNvPr id="15" name="TextBox 15"/>
          <p:cNvSpPr txBox="1"/>
          <p:nvPr/>
        </p:nvSpPr>
        <p:spPr>
          <a:xfrm>
            <a:off x="3972465" y="6797387"/>
            <a:ext cx="10012828" cy="3307059"/>
          </a:xfrm>
          <a:prstGeom prst="rect">
            <a:avLst/>
          </a:prstGeom>
        </p:spPr>
        <p:txBody>
          <a:bodyPr wrap="square" lIns="0" tIns="0" rIns="0" bIns="0" rtlCol="0" anchor="t">
            <a:spAutoFit/>
          </a:bodyPr>
          <a:lstStyle/>
          <a:p>
            <a:pPr marL="342900" indent="-342900" algn="just">
              <a:buFont typeface="Arial" panose="020B0604020202020204" pitchFamily="34" charset="0"/>
              <a:buChar char="•"/>
            </a:pPr>
            <a:r>
              <a:rPr lang="en-US" sz="2700">
                <a:latin typeface="Times New Roman"/>
                <a:cs typeface="Times New Roman"/>
              </a:rPr>
              <a:t>Develop an Emotion Identification model capable of classifying emotions into one of </a:t>
            </a:r>
            <a:r>
              <a:rPr lang="en-US" sz="2700" b="1">
                <a:latin typeface="Times New Roman"/>
                <a:cs typeface="Times New Roman"/>
              </a:rPr>
              <a:t>seven distinct categories, </a:t>
            </a:r>
            <a:r>
              <a:rPr lang="en-US" sz="2700">
                <a:latin typeface="Times New Roman"/>
                <a:cs typeface="Times New Roman"/>
              </a:rPr>
              <a:t>by utilizing appropriate NLP tools to </a:t>
            </a:r>
            <a:r>
              <a:rPr lang="en-US" sz="2700" b="1">
                <a:latin typeface="Times New Roman"/>
                <a:cs typeface="Times New Roman"/>
              </a:rPr>
              <a:t>process Tamil texts</a:t>
            </a:r>
            <a:r>
              <a:rPr lang="en-US" sz="2700">
                <a:latin typeface="Times New Roman"/>
                <a:cs typeface="Times New Roman"/>
              </a:rPr>
              <a:t>, extract meaningful insights, and accurately determine sentiment.</a:t>
            </a:r>
          </a:p>
          <a:p>
            <a:pPr marL="342900" indent="-342900" algn="just">
              <a:buFont typeface="Arial" panose="020B0604020202020204" pitchFamily="34" charset="0"/>
              <a:buChar char="•"/>
            </a:pPr>
            <a:endParaRPr lang="en-US" sz="27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700">
              <a:solidFill>
                <a:srgbClr val="000000"/>
              </a:solidFill>
              <a:latin typeface="Times New Roman" panose="02020603050405020304" pitchFamily="18" charset="0"/>
              <a:ea typeface="Futura"/>
              <a:cs typeface="Times New Roman" panose="02020603050405020304" pitchFamily="18" charset="0"/>
            </a:endParaRPr>
          </a:p>
          <a:p>
            <a:pPr algn="just"/>
            <a:endParaRPr lang="en-US" sz="2700">
              <a:solidFill>
                <a:srgbClr val="000000"/>
              </a:solidFill>
              <a:latin typeface="Times New Roman" panose="02020603050405020304" pitchFamily="18" charset="0"/>
              <a:ea typeface="Futura"/>
              <a:cs typeface="Times New Roman" panose="02020603050405020304" pitchFamily="18" charset="0"/>
            </a:endParaRPr>
          </a:p>
          <a:p>
            <a:pPr marL="342900" indent="-342900" algn="just">
              <a:lnSpc>
                <a:spcPts val="3335"/>
              </a:lnSpc>
              <a:buFont typeface="Arial" panose="020B0604020202020204" pitchFamily="34" charset="0"/>
              <a:buChar char="•"/>
            </a:pPr>
            <a:endParaRPr lang="en-US" sz="2700" spc="115">
              <a:solidFill>
                <a:srgbClr val="302D2A"/>
              </a:solidFill>
              <a:latin typeface="Times New Roman" panose="02020603050405020304" pitchFamily="18" charset="0"/>
              <a:ea typeface="Futura"/>
              <a:cs typeface="Times New Roman" panose="02020603050405020304" pitchFamily="18" charset="0"/>
            </a:endParaRPr>
          </a:p>
        </p:txBody>
      </p:sp>
      <p:sp>
        <p:nvSpPr>
          <p:cNvPr id="17" name="AutoShape 17"/>
          <p:cNvSpPr/>
          <p:nvPr/>
        </p:nvSpPr>
        <p:spPr>
          <a:xfrm>
            <a:off x="3577150" y="1785210"/>
            <a:ext cx="11115471" cy="0"/>
          </a:xfrm>
          <a:prstGeom prst="line">
            <a:avLst/>
          </a:prstGeom>
          <a:ln w="19050" cap="flat">
            <a:solidFill>
              <a:srgbClr val="6E6256"/>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0B6"/>
        </a:solidFill>
        <a:effectLst/>
      </p:bgPr>
    </p:bg>
    <p:spTree>
      <p:nvGrpSpPr>
        <p:cNvPr id="1" name=""/>
        <p:cNvGrpSpPr/>
        <p:nvPr/>
      </p:nvGrpSpPr>
      <p:grpSpPr>
        <a:xfrm>
          <a:off x="0" y="0"/>
          <a:ext cx="0" cy="0"/>
          <a:chOff x="0" y="0"/>
          <a:chExt cx="0" cy="0"/>
        </a:xfrm>
      </p:grpSpPr>
      <p:grpSp>
        <p:nvGrpSpPr>
          <p:cNvPr id="2" name="Group 2"/>
          <p:cNvGrpSpPr/>
          <p:nvPr/>
        </p:nvGrpSpPr>
        <p:grpSpPr>
          <a:xfrm>
            <a:off x="9144000" y="0"/>
            <a:ext cx="9144000" cy="5143500"/>
            <a:chOff x="0" y="0"/>
            <a:chExt cx="2408296" cy="1354667"/>
          </a:xfrm>
        </p:grpSpPr>
        <p:sp>
          <p:nvSpPr>
            <p:cNvPr id="3" name="Freeform 3"/>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4" name="TextBox 4"/>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grpSp>
        <p:nvGrpSpPr>
          <p:cNvPr id="5" name="Group 5"/>
          <p:cNvGrpSpPr/>
          <p:nvPr/>
        </p:nvGrpSpPr>
        <p:grpSpPr>
          <a:xfrm>
            <a:off x="0" y="5143500"/>
            <a:ext cx="9144000" cy="5143500"/>
            <a:chOff x="0" y="0"/>
            <a:chExt cx="2408296" cy="1354667"/>
          </a:xfrm>
        </p:grpSpPr>
        <p:sp>
          <p:nvSpPr>
            <p:cNvPr id="6" name="Freeform 6"/>
            <p:cNvSpPr/>
            <p:nvPr/>
          </p:nvSpPr>
          <p:spPr>
            <a:xfrm>
              <a:off x="0" y="0"/>
              <a:ext cx="2408296" cy="1354667"/>
            </a:xfrm>
            <a:custGeom>
              <a:avLst/>
              <a:gdLst/>
              <a:ahLst/>
              <a:cxnLst/>
              <a:rect l="l" t="t" r="r" b="b"/>
              <a:pathLst>
                <a:path w="2408296" h="1354667">
                  <a:moveTo>
                    <a:pt x="0" y="0"/>
                  </a:moveTo>
                  <a:lnTo>
                    <a:pt x="2408296" y="0"/>
                  </a:lnTo>
                  <a:lnTo>
                    <a:pt x="2408296" y="1354667"/>
                  </a:lnTo>
                  <a:lnTo>
                    <a:pt x="0" y="1354667"/>
                  </a:lnTo>
                  <a:close/>
                </a:path>
              </a:pathLst>
            </a:custGeom>
            <a:solidFill>
              <a:srgbClr val="FDF7E4"/>
            </a:solidFill>
          </p:spPr>
        </p:sp>
        <p:sp>
          <p:nvSpPr>
            <p:cNvPr id="7" name="TextBox 7"/>
            <p:cNvSpPr txBox="1"/>
            <p:nvPr/>
          </p:nvSpPr>
          <p:spPr>
            <a:xfrm>
              <a:off x="0" y="-104775"/>
              <a:ext cx="2408296" cy="1459442"/>
            </a:xfrm>
            <a:prstGeom prst="rect">
              <a:avLst/>
            </a:prstGeom>
          </p:spPr>
          <p:txBody>
            <a:bodyPr lIns="50800" tIns="50800" rIns="50800" bIns="50800" rtlCol="0" anchor="ctr"/>
            <a:lstStyle/>
            <a:p>
              <a:pPr algn="ctr">
                <a:lnSpc>
                  <a:spcPts val="3640"/>
                </a:lnSpc>
              </a:pPr>
              <a:endParaRPr/>
            </a:p>
          </p:txBody>
        </p:sp>
      </p:grpSp>
      <p:sp>
        <p:nvSpPr>
          <p:cNvPr id="9" name="Freeform 9"/>
          <p:cNvSpPr/>
          <p:nvPr/>
        </p:nvSpPr>
        <p:spPr>
          <a:xfrm rot="-2700000">
            <a:off x="8165831" y="4067514"/>
            <a:ext cx="1956338" cy="2151972"/>
          </a:xfrm>
          <a:custGeom>
            <a:avLst/>
            <a:gdLst/>
            <a:ahLst/>
            <a:cxnLst/>
            <a:rect l="l" t="t" r="r" b="b"/>
            <a:pathLst>
              <a:path w="1956338" h="2151972">
                <a:moveTo>
                  <a:pt x="0" y="0"/>
                </a:moveTo>
                <a:lnTo>
                  <a:pt x="1956338" y="0"/>
                </a:lnTo>
                <a:lnTo>
                  <a:pt x="1956338" y="2151972"/>
                </a:lnTo>
                <a:lnTo>
                  <a:pt x="0" y="21519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17683227" y="4538727"/>
            <a:ext cx="1209546" cy="120954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grpSp>
        <p:nvGrpSpPr>
          <p:cNvPr id="14" name="Group 14"/>
          <p:cNvGrpSpPr/>
          <p:nvPr/>
        </p:nvGrpSpPr>
        <p:grpSpPr>
          <a:xfrm>
            <a:off x="-604773" y="4538727"/>
            <a:ext cx="1209546" cy="12095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6" name="TextBox 16"/>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9" name="TextBox 19"/>
          <p:cNvSpPr txBox="1"/>
          <p:nvPr/>
        </p:nvSpPr>
        <p:spPr>
          <a:xfrm>
            <a:off x="2031953" y="1446868"/>
            <a:ext cx="6244047" cy="3077766"/>
          </a:xfrm>
          <a:prstGeom prst="rect">
            <a:avLst/>
          </a:prstGeom>
        </p:spPr>
        <p:txBody>
          <a:bodyPr wrap="square" lIns="0" tIns="0" rIns="0" bIns="0" rtlCol="0" anchor="t">
            <a:spAutoFit/>
          </a:bodyPr>
          <a:lstStyle/>
          <a:p>
            <a:pPr marL="457200" algn="just"/>
            <a:r>
              <a:rPr lang="en-US" sz="2000" b="1">
                <a:solidFill>
                  <a:srgbClr val="000000"/>
                </a:solidFill>
                <a:latin typeface="Times New Roman"/>
                <a:ea typeface="Calibri"/>
                <a:cs typeface="Arial"/>
                <a:sym typeface="Futura"/>
              </a:rPr>
              <a:t>A Review of Sentiment Analysis on Non-English Languages </a:t>
            </a:r>
            <a:endParaRPr lang="en-US" sz="2000">
              <a:solidFill>
                <a:srgbClr val="000000"/>
              </a:solidFill>
              <a:latin typeface="Times New Roman"/>
              <a:ea typeface="Calibri"/>
              <a:cs typeface="Calibri"/>
            </a:endParaRPr>
          </a:p>
          <a:p>
            <a:pPr marL="457200" algn="just"/>
            <a:endParaRPr lang="en-US" sz="2000" b="1">
              <a:solidFill>
                <a:srgbClr val="000000"/>
              </a:solidFill>
              <a:latin typeface="Times New Roman"/>
              <a:ea typeface="Calibri"/>
              <a:cs typeface="Arial"/>
            </a:endParaRPr>
          </a:p>
          <a:p>
            <a:pPr marL="742950" indent="-285750" algn="just">
              <a:buFont typeface="Arial"/>
              <a:buChar char="•"/>
            </a:pPr>
            <a:r>
              <a:rPr lang="en-US" sz="2000">
                <a:solidFill>
                  <a:srgbClr val="000000"/>
                </a:solidFill>
                <a:latin typeface="Times New Roman"/>
                <a:ea typeface="Calibri"/>
                <a:cs typeface="Arial"/>
                <a:sym typeface="Futura"/>
              </a:rPr>
              <a:t>The</a:t>
            </a:r>
            <a:r>
              <a:rPr lang="en-US" sz="2000">
                <a:solidFill>
                  <a:srgbClr val="000000"/>
                </a:solidFill>
                <a:latin typeface="Times New Roman"/>
                <a:cs typeface="Arial"/>
                <a:sym typeface="Futura"/>
              </a:rPr>
              <a:t> study highlights key challenges in sentiment analysis for non-English languages, including limited linguistic resources, datasets, and language models.</a:t>
            </a:r>
            <a:endParaRPr lang="en-US" sz="2000">
              <a:solidFill>
                <a:srgbClr val="000000"/>
              </a:solidFill>
              <a:latin typeface="Times New Roman"/>
              <a:ea typeface="Calibri"/>
              <a:cs typeface="Calibri"/>
            </a:endParaRPr>
          </a:p>
          <a:p>
            <a:pPr marL="742950" indent="-285750" algn="just">
              <a:buFont typeface="Arial"/>
              <a:buChar char="•"/>
            </a:pPr>
            <a:endParaRPr lang="en-US" sz="2000">
              <a:solidFill>
                <a:srgbClr val="000000"/>
              </a:solidFill>
              <a:latin typeface="Times New Roman"/>
              <a:cs typeface="Arial"/>
            </a:endParaRPr>
          </a:p>
          <a:p>
            <a:pPr marL="742950" indent="-285750" algn="just">
              <a:buFont typeface="Arial"/>
              <a:buChar char="•"/>
            </a:pPr>
            <a:r>
              <a:rPr lang="en-US" sz="2000">
                <a:solidFill>
                  <a:srgbClr val="000000"/>
                </a:solidFill>
                <a:latin typeface="Times New Roman"/>
                <a:cs typeface="Arial"/>
                <a:sym typeface="Futura"/>
              </a:rPr>
              <a:t>Advances in machine and deep learning, particularly multilingual embeddings and transfer learning, have significantly improved performance.</a:t>
            </a:r>
            <a:endParaRPr lang="en-US" sz="2000">
              <a:latin typeface="Times New Roman"/>
              <a:ea typeface="Calibri"/>
              <a:cs typeface="Calibri"/>
            </a:endParaRPr>
          </a:p>
        </p:txBody>
      </p:sp>
      <p:sp>
        <p:nvSpPr>
          <p:cNvPr id="20" name="TextBox 20"/>
          <p:cNvSpPr txBox="1"/>
          <p:nvPr/>
        </p:nvSpPr>
        <p:spPr>
          <a:xfrm>
            <a:off x="10822734" y="1450629"/>
            <a:ext cx="6593297" cy="3137847"/>
          </a:xfrm>
          <a:prstGeom prst="rect">
            <a:avLst/>
          </a:prstGeom>
        </p:spPr>
        <p:txBody>
          <a:bodyPr wrap="square" lIns="0" tIns="0" rIns="0" bIns="0" rtlCol="0" anchor="t">
            <a:spAutoFit/>
          </a:bodyPr>
          <a:lstStyle/>
          <a:p>
            <a:pPr marL="457200" algn="just"/>
            <a:r>
              <a:rPr lang="en-US" sz="2000" b="1">
                <a:solidFill>
                  <a:srgbClr val="000000"/>
                </a:solidFill>
                <a:latin typeface="Times New Roman"/>
                <a:cs typeface="Arial"/>
              </a:rPr>
              <a:t>Sentiment Analysis on Arabic Facebook Comments</a:t>
            </a:r>
            <a:endParaRPr lang="en-US" sz="2000">
              <a:solidFill>
                <a:srgbClr val="000000"/>
              </a:solidFill>
              <a:latin typeface="Times New Roman"/>
              <a:ea typeface="Calibri"/>
              <a:cs typeface="Calibri"/>
            </a:endParaRPr>
          </a:p>
          <a:p>
            <a:pPr marL="457200" algn="just"/>
            <a:endParaRPr lang="en-US" sz="2000" b="1">
              <a:solidFill>
                <a:srgbClr val="000000"/>
              </a:solidFill>
              <a:latin typeface="Times New Roman"/>
              <a:cs typeface="Arial"/>
            </a:endParaRPr>
          </a:p>
          <a:p>
            <a:pPr marL="800100" indent="-342900" algn="just">
              <a:buFont typeface="Arial"/>
              <a:buChar char="•"/>
            </a:pPr>
            <a:r>
              <a:rPr lang="en-US" sz="2000">
                <a:solidFill>
                  <a:srgbClr val="000000"/>
                </a:solidFill>
                <a:latin typeface="Times New Roman"/>
                <a:cs typeface="Arial"/>
              </a:rPr>
              <a:t>This research investigates sentiment classification for Arabic, addressing dialectal variations and complex morphology with deep learning techniques.</a:t>
            </a:r>
            <a:endParaRPr lang="en-US" sz="2000">
              <a:solidFill>
                <a:srgbClr val="000000"/>
              </a:solidFill>
              <a:latin typeface="Times New Roman"/>
              <a:ea typeface="Calibri"/>
              <a:cs typeface="Calibri"/>
            </a:endParaRPr>
          </a:p>
          <a:p>
            <a:pPr marL="800100" indent="-342900" algn="just">
              <a:buFont typeface="Arial"/>
              <a:buChar char="•"/>
            </a:pPr>
            <a:endParaRPr lang="en-US" sz="2000">
              <a:solidFill>
                <a:srgbClr val="000000"/>
              </a:solidFill>
              <a:latin typeface="Times New Roman"/>
              <a:cs typeface="Arial"/>
            </a:endParaRPr>
          </a:p>
          <a:p>
            <a:pPr marL="800100" indent="-342900" algn="just">
              <a:buFont typeface="Arial"/>
              <a:buChar char="•"/>
            </a:pPr>
            <a:r>
              <a:rPr lang="en-US" sz="2000">
                <a:solidFill>
                  <a:srgbClr val="000000"/>
                </a:solidFill>
                <a:latin typeface="Times New Roman"/>
                <a:cs typeface="Arial"/>
              </a:rPr>
              <a:t>Preprocessing methods such as tokenization, stemming, and stop-word removal play a crucial role in enhancing classification accuracy.</a:t>
            </a:r>
            <a:endParaRPr lang="en-US" sz="2000">
              <a:latin typeface="Times New Roman"/>
              <a:ea typeface="Calibri"/>
              <a:cs typeface="Calibri"/>
            </a:endParaRPr>
          </a:p>
          <a:p>
            <a:pPr marL="496570" lvl="1" indent="-248285" algn="just">
              <a:lnSpc>
                <a:spcPts val="3220"/>
              </a:lnSpc>
              <a:buFont typeface="Arial"/>
              <a:buChar char="•"/>
            </a:pPr>
            <a:endParaRPr lang="en-US" sz="2000">
              <a:solidFill>
                <a:srgbClr val="302D2A"/>
              </a:solidFill>
              <a:latin typeface="Times New Roman"/>
              <a:ea typeface="Futura"/>
              <a:cs typeface="Futura"/>
            </a:endParaRPr>
          </a:p>
        </p:txBody>
      </p:sp>
      <p:sp>
        <p:nvSpPr>
          <p:cNvPr id="21" name="TextBox 21"/>
          <p:cNvSpPr txBox="1"/>
          <p:nvPr/>
        </p:nvSpPr>
        <p:spPr>
          <a:xfrm>
            <a:off x="1920828" y="6154420"/>
            <a:ext cx="6355172" cy="3445623"/>
          </a:xfrm>
          <a:prstGeom prst="rect">
            <a:avLst/>
          </a:prstGeom>
        </p:spPr>
        <p:txBody>
          <a:bodyPr lIns="0" tIns="0" rIns="0" bIns="0" rtlCol="0" anchor="t">
            <a:spAutoFit/>
          </a:bodyPr>
          <a:lstStyle/>
          <a:p>
            <a:pPr lvl="1" algn="just"/>
            <a:r>
              <a:rPr lang="en-US" sz="2000" b="1">
                <a:solidFill>
                  <a:srgbClr val="000000"/>
                </a:solidFill>
                <a:latin typeface="Times New Roman"/>
                <a:cs typeface="Arial"/>
              </a:rPr>
              <a:t>Sentiment Analysis at Document Level for Telugu Multi-Domain Data </a:t>
            </a:r>
            <a:endParaRPr lang="en-US" sz="2000">
              <a:solidFill>
                <a:srgbClr val="000000"/>
              </a:solidFill>
              <a:latin typeface="Times New Roman"/>
              <a:cs typeface="Times New Roman"/>
            </a:endParaRPr>
          </a:p>
          <a:p>
            <a:pPr lvl="1" algn="just"/>
            <a:endParaRPr lang="en-US" sz="2000" b="1">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The study focuses on document-level sentiment classification in Telugu, demonstrating the superiority of deep learning over traditional methods.</a:t>
            </a:r>
            <a:endParaRPr lang="en-US" sz="2000">
              <a:solidFill>
                <a:srgbClr val="000000"/>
              </a:solidFill>
              <a:latin typeface="Times New Roman"/>
              <a:cs typeface="Times New Roman"/>
            </a:endParaRPr>
          </a:p>
          <a:p>
            <a:pPr marL="800100" lvl="1" indent="-342900" algn="just">
              <a:buFont typeface="Arial"/>
              <a:buChar char="•"/>
            </a:pPr>
            <a:endParaRPr lang="en-US" sz="2000">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Effective feature extraction and context-aware models are essential for improving domain adaptability in sentiment analysis.</a:t>
            </a:r>
            <a:endParaRPr lang="en-US" sz="2000">
              <a:latin typeface="Times New Roman"/>
              <a:cs typeface="Times New Roman"/>
            </a:endParaRPr>
          </a:p>
          <a:p>
            <a:pPr marL="248285" lvl="1" algn="just">
              <a:lnSpc>
                <a:spcPts val="3220"/>
              </a:lnSpc>
            </a:pPr>
            <a:endParaRPr lang="en-US" sz="2000">
              <a:solidFill>
                <a:srgbClr val="302D2A"/>
              </a:solidFill>
              <a:latin typeface="Times New Roman"/>
              <a:ea typeface="Futura"/>
              <a:cs typeface="Futura"/>
            </a:endParaRPr>
          </a:p>
        </p:txBody>
      </p:sp>
      <p:sp>
        <p:nvSpPr>
          <p:cNvPr id="22" name="TextBox 22"/>
          <p:cNvSpPr txBox="1"/>
          <p:nvPr/>
        </p:nvSpPr>
        <p:spPr>
          <a:xfrm>
            <a:off x="10854484" y="6154420"/>
            <a:ext cx="6561547" cy="3445623"/>
          </a:xfrm>
          <a:prstGeom prst="rect">
            <a:avLst/>
          </a:prstGeom>
        </p:spPr>
        <p:txBody>
          <a:bodyPr wrap="square" lIns="0" tIns="0" rIns="0" bIns="0" rtlCol="0" anchor="t">
            <a:spAutoFit/>
          </a:bodyPr>
          <a:lstStyle/>
          <a:p>
            <a:pPr lvl="1" algn="just"/>
            <a:r>
              <a:rPr lang="en-US" sz="2000" b="1">
                <a:solidFill>
                  <a:srgbClr val="000000"/>
                </a:solidFill>
                <a:latin typeface="Times New Roman"/>
                <a:cs typeface="Arial"/>
              </a:rPr>
              <a:t>Deep Learning-Based Analysis of Tamil Code-Mixed Text Using ULMFiT</a:t>
            </a:r>
            <a:endParaRPr lang="en-US" sz="2000">
              <a:solidFill>
                <a:srgbClr val="000000"/>
              </a:solidFill>
              <a:latin typeface="Times New Roman"/>
              <a:ea typeface="Calibri"/>
              <a:cs typeface="Calibri"/>
            </a:endParaRPr>
          </a:p>
          <a:p>
            <a:pPr lvl="1" algn="just"/>
            <a:endParaRPr lang="en-US" sz="2000" b="1">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This paper explores sentiment analysis of Tamil-English code-mixed data, leveraging pre-trained ULMFiT models for enhanced classification performance.</a:t>
            </a:r>
            <a:endParaRPr lang="en-US" sz="2000">
              <a:solidFill>
                <a:srgbClr val="000000"/>
              </a:solidFill>
              <a:latin typeface="Times New Roman"/>
              <a:ea typeface="Calibri"/>
              <a:cs typeface="Calibri"/>
            </a:endParaRPr>
          </a:p>
          <a:p>
            <a:pPr lvl="1" algn="just"/>
            <a:endParaRPr lang="en-US" sz="2000">
              <a:solidFill>
                <a:srgbClr val="000000"/>
              </a:solidFill>
              <a:latin typeface="Times New Roman"/>
              <a:cs typeface="Arial"/>
            </a:endParaRPr>
          </a:p>
          <a:p>
            <a:pPr marL="800100" lvl="1" indent="-342900" algn="just">
              <a:buFont typeface="Arial"/>
              <a:buChar char="•"/>
            </a:pPr>
            <a:r>
              <a:rPr lang="en-US" sz="2000">
                <a:solidFill>
                  <a:srgbClr val="000000"/>
                </a:solidFill>
                <a:latin typeface="Times New Roman"/>
                <a:cs typeface="Arial"/>
              </a:rPr>
              <a:t>Spelling variations and syntactic inconsistencies in code-mixed text require specialized preprocessing techniques for accurate sentiment detection.</a:t>
            </a:r>
            <a:endParaRPr lang="en-US" sz="2000">
              <a:latin typeface="Times New Roman"/>
              <a:ea typeface="Calibri"/>
              <a:cs typeface="Calibri"/>
            </a:endParaRPr>
          </a:p>
          <a:p>
            <a:pPr marL="248285" lvl="1" algn="just">
              <a:lnSpc>
                <a:spcPts val="3220"/>
              </a:lnSpc>
            </a:pPr>
            <a:endParaRPr lang="en-US" sz="2000">
              <a:solidFill>
                <a:srgbClr val="302D2A"/>
              </a:solidFill>
              <a:latin typeface="Times New Roman"/>
              <a:ea typeface="Futura"/>
              <a:cs typeface="Futura"/>
            </a:endParaRPr>
          </a:p>
        </p:txBody>
      </p:sp>
      <p:sp>
        <p:nvSpPr>
          <p:cNvPr id="27" name="TextBox 26">
            <a:extLst>
              <a:ext uri="{FF2B5EF4-FFF2-40B4-BE49-F238E27FC236}">
                <a16:creationId xmlns:a16="http://schemas.microsoft.com/office/drawing/2014/main" id="{C458AF34-5144-A517-A8FF-6EF5BEDAB2ED}"/>
              </a:ext>
            </a:extLst>
          </p:cNvPr>
          <p:cNvSpPr txBox="1"/>
          <p:nvPr/>
        </p:nvSpPr>
        <p:spPr>
          <a:xfrm>
            <a:off x="707454" y="200287"/>
            <a:ext cx="7239000" cy="923330"/>
          </a:xfrm>
          <a:prstGeom prst="rect">
            <a:avLst/>
          </a:prstGeom>
          <a:noFill/>
        </p:spPr>
        <p:txBody>
          <a:bodyPr wrap="square" rtlCol="0">
            <a:spAutoFit/>
          </a:bodyPr>
          <a:lstStyle/>
          <a:p>
            <a:r>
              <a:rPr lang="en-US" sz="5400" b="1">
                <a:effectLst>
                  <a:outerShdw blurRad="38100" dist="38100" dir="2700000" algn="tl">
                    <a:srgbClr val="000000">
                      <a:alpha val="43137"/>
                    </a:srgbClr>
                  </a:outerShdw>
                </a:effectLst>
              </a:rPr>
              <a:t>LITERATURE REVIEW</a:t>
            </a:r>
            <a:endParaRPr lang="en-IN" sz="5400" b="1">
              <a:effectLst>
                <a:outerShdw blurRad="38100" dist="38100" dir="2700000" algn="tl">
                  <a:srgbClr val="000000">
                    <a:alpha val="43137"/>
                  </a:srgbClr>
                </a:outerShdw>
              </a:effectLst>
            </a:endParaRPr>
          </a:p>
        </p:txBody>
      </p:sp>
      <p:sp>
        <p:nvSpPr>
          <p:cNvPr id="28" name="TextBox 27">
            <a:extLst>
              <a:ext uri="{FF2B5EF4-FFF2-40B4-BE49-F238E27FC236}">
                <a16:creationId xmlns:a16="http://schemas.microsoft.com/office/drawing/2014/main" id="{64A76302-E9E0-173C-2A92-19D7EA605DDB}"/>
              </a:ext>
            </a:extLst>
          </p:cNvPr>
          <p:cNvSpPr txBox="1"/>
          <p:nvPr/>
        </p:nvSpPr>
        <p:spPr>
          <a:xfrm>
            <a:off x="9503084" y="886882"/>
            <a:ext cx="1339112" cy="3631763"/>
          </a:xfrm>
          <a:prstGeom prst="rect">
            <a:avLst/>
          </a:prstGeom>
          <a:noFill/>
        </p:spPr>
        <p:txBody>
          <a:bodyPr wrap="square" rtlCol="0">
            <a:spAutoFit/>
          </a:bodyPr>
          <a:lstStyle/>
          <a:p>
            <a:r>
              <a:rPr lang="en-US" sz="23000"/>
              <a:t>2</a:t>
            </a:r>
            <a:endParaRPr lang="en-IN" sz="23000"/>
          </a:p>
        </p:txBody>
      </p:sp>
      <p:sp>
        <p:nvSpPr>
          <p:cNvPr id="29" name="TextBox 28">
            <a:extLst>
              <a:ext uri="{FF2B5EF4-FFF2-40B4-BE49-F238E27FC236}">
                <a16:creationId xmlns:a16="http://schemas.microsoft.com/office/drawing/2014/main" id="{96182A60-8530-CEAF-B635-EA850C383541}"/>
              </a:ext>
            </a:extLst>
          </p:cNvPr>
          <p:cNvSpPr txBox="1"/>
          <p:nvPr/>
        </p:nvSpPr>
        <p:spPr>
          <a:xfrm>
            <a:off x="316966" y="886882"/>
            <a:ext cx="1339112" cy="3631763"/>
          </a:xfrm>
          <a:prstGeom prst="rect">
            <a:avLst/>
          </a:prstGeom>
          <a:noFill/>
        </p:spPr>
        <p:txBody>
          <a:bodyPr wrap="square" rtlCol="0">
            <a:spAutoFit/>
          </a:bodyPr>
          <a:lstStyle/>
          <a:p>
            <a:r>
              <a:rPr lang="en-US" sz="23000"/>
              <a:t>1</a:t>
            </a:r>
            <a:endParaRPr lang="en-IN" sz="23000"/>
          </a:p>
        </p:txBody>
      </p:sp>
      <p:sp>
        <p:nvSpPr>
          <p:cNvPr id="30" name="TextBox 29">
            <a:extLst>
              <a:ext uri="{FF2B5EF4-FFF2-40B4-BE49-F238E27FC236}">
                <a16:creationId xmlns:a16="http://schemas.microsoft.com/office/drawing/2014/main" id="{40DEE6A2-6EB3-9046-78E3-78FE76EDDED6}"/>
              </a:ext>
            </a:extLst>
          </p:cNvPr>
          <p:cNvSpPr txBox="1"/>
          <p:nvPr/>
        </p:nvSpPr>
        <p:spPr>
          <a:xfrm>
            <a:off x="491378" y="5572258"/>
            <a:ext cx="1339112" cy="3631763"/>
          </a:xfrm>
          <a:prstGeom prst="rect">
            <a:avLst/>
          </a:prstGeom>
          <a:noFill/>
        </p:spPr>
        <p:txBody>
          <a:bodyPr wrap="square" rtlCol="0">
            <a:spAutoFit/>
          </a:bodyPr>
          <a:lstStyle/>
          <a:p>
            <a:r>
              <a:rPr lang="en-US" sz="23000"/>
              <a:t>3</a:t>
            </a:r>
            <a:endParaRPr lang="en-IN" sz="23000"/>
          </a:p>
        </p:txBody>
      </p:sp>
      <p:sp>
        <p:nvSpPr>
          <p:cNvPr id="31" name="TextBox 30">
            <a:extLst>
              <a:ext uri="{FF2B5EF4-FFF2-40B4-BE49-F238E27FC236}">
                <a16:creationId xmlns:a16="http://schemas.microsoft.com/office/drawing/2014/main" id="{33FC2834-FFE7-5EEF-D642-4C62645D4822}"/>
              </a:ext>
            </a:extLst>
          </p:cNvPr>
          <p:cNvSpPr txBox="1"/>
          <p:nvPr/>
        </p:nvSpPr>
        <p:spPr>
          <a:xfrm>
            <a:off x="9635378" y="5583001"/>
            <a:ext cx="1339112" cy="3631763"/>
          </a:xfrm>
          <a:prstGeom prst="rect">
            <a:avLst/>
          </a:prstGeom>
          <a:noFill/>
        </p:spPr>
        <p:txBody>
          <a:bodyPr wrap="square" rtlCol="0">
            <a:spAutoFit/>
          </a:bodyPr>
          <a:lstStyle/>
          <a:p>
            <a:r>
              <a:rPr lang="en-US" sz="23000"/>
              <a:t>4</a:t>
            </a:r>
            <a:endParaRPr lang="en-IN" sz="2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67A085BE-DF8B-D0B6-3435-3DB1D4DE9EA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2021E23-CEE0-0155-0864-263A64D503F1}"/>
              </a:ext>
            </a:extLst>
          </p:cNvPr>
          <p:cNvGrpSpPr/>
          <p:nvPr/>
        </p:nvGrpSpPr>
        <p:grpSpPr>
          <a:xfrm rot="5400000">
            <a:off x="12066943" y="-4670943"/>
            <a:ext cx="1040226" cy="11401888"/>
            <a:chOff x="0" y="0"/>
            <a:chExt cx="660400" cy="7238623"/>
          </a:xfrm>
        </p:grpSpPr>
        <p:sp>
          <p:nvSpPr>
            <p:cNvPr id="3" name="Freeform 3">
              <a:extLst>
                <a:ext uri="{FF2B5EF4-FFF2-40B4-BE49-F238E27FC236}">
                  <a16:creationId xmlns:a16="http://schemas.microsoft.com/office/drawing/2014/main" id="{A7FA17F8-0A1B-3F3D-9618-354E77147FCA}"/>
                </a:ext>
              </a:extLst>
            </p:cNvPr>
            <p:cNvSpPr/>
            <p:nvPr/>
          </p:nvSpPr>
          <p:spPr>
            <a:xfrm>
              <a:off x="0" y="0"/>
              <a:ext cx="660400" cy="7238623"/>
            </a:xfrm>
            <a:custGeom>
              <a:avLst/>
              <a:gdLst/>
              <a:ahLst/>
              <a:cxnLst/>
              <a:rect l="l" t="t" r="r" b="b"/>
              <a:pathLst>
                <a:path w="660400" h="7238623">
                  <a:moveTo>
                    <a:pt x="220252" y="7219554"/>
                  </a:moveTo>
                  <a:cubicBezTo>
                    <a:pt x="254109" y="7231068"/>
                    <a:pt x="292600" y="7238623"/>
                    <a:pt x="330378" y="7238623"/>
                  </a:cubicBezTo>
                  <a:cubicBezTo>
                    <a:pt x="368157" y="7238623"/>
                    <a:pt x="404509" y="7232146"/>
                    <a:pt x="438009" y="7220632"/>
                  </a:cubicBezTo>
                  <a:cubicBezTo>
                    <a:pt x="438723" y="7220272"/>
                    <a:pt x="439435" y="7220272"/>
                    <a:pt x="440148" y="7219914"/>
                  </a:cubicBezTo>
                  <a:cubicBezTo>
                    <a:pt x="565955" y="7173858"/>
                    <a:pt x="658618" y="7052244"/>
                    <a:pt x="660400" y="6767385"/>
                  </a:cubicBezTo>
                  <a:lnTo>
                    <a:pt x="660400" y="0"/>
                  </a:lnTo>
                  <a:lnTo>
                    <a:pt x="0" y="0"/>
                  </a:lnTo>
                  <a:lnTo>
                    <a:pt x="0" y="6762363"/>
                  </a:lnTo>
                  <a:cubicBezTo>
                    <a:pt x="1782" y="7052963"/>
                    <a:pt x="93019" y="7174578"/>
                    <a:pt x="220252" y="7219554"/>
                  </a:cubicBezTo>
                  <a:close/>
                </a:path>
              </a:pathLst>
            </a:custGeom>
            <a:solidFill>
              <a:srgbClr val="BBAB8C"/>
            </a:solidFill>
          </p:spPr>
        </p:sp>
        <p:sp>
          <p:nvSpPr>
            <p:cNvPr id="4" name="TextBox 4">
              <a:extLst>
                <a:ext uri="{FF2B5EF4-FFF2-40B4-BE49-F238E27FC236}">
                  <a16:creationId xmlns:a16="http://schemas.microsoft.com/office/drawing/2014/main" id="{CD0A3173-F100-14B8-F65D-43855834D967}"/>
                </a:ext>
              </a:extLst>
            </p:cNvPr>
            <p:cNvSpPr txBox="1"/>
            <p:nvPr/>
          </p:nvSpPr>
          <p:spPr>
            <a:xfrm>
              <a:off x="0" y="-104775"/>
              <a:ext cx="660400" cy="7216398"/>
            </a:xfrm>
            <a:prstGeom prst="rect">
              <a:avLst/>
            </a:prstGeom>
          </p:spPr>
          <p:txBody>
            <a:bodyPr lIns="50800" tIns="50800" rIns="50800" bIns="50800" rtlCol="0" anchor="ctr"/>
            <a:lstStyle/>
            <a:p>
              <a:pPr algn="ctr">
                <a:lnSpc>
                  <a:spcPts val="3640"/>
                </a:lnSpc>
              </a:pPr>
              <a:endParaRPr/>
            </a:p>
          </p:txBody>
        </p:sp>
      </p:grpSp>
      <p:grpSp>
        <p:nvGrpSpPr>
          <p:cNvPr id="6" name="Group 6">
            <a:extLst>
              <a:ext uri="{FF2B5EF4-FFF2-40B4-BE49-F238E27FC236}">
                <a16:creationId xmlns:a16="http://schemas.microsoft.com/office/drawing/2014/main" id="{A7249463-2340-7702-3291-9A14A1C92E00}"/>
              </a:ext>
            </a:extLst>
          </p:cNvPr>
          <p:cNvGrpSpPr/>
          <p:nvPr/>
        </p:nvGrpSpPr>
        <p:grpSpPr>
          <a:xfrm>
            <a:off x="1541132" y="3547041"/>
            <a:ext cx="1043245" cy="1043245"/>
            <a:chOff x="0" y="0"/>
            <a:chExt cx="812800" cy="812800"/>
          </a:xfrm>
        </p:grpSpPr>
        <p:sp>
          <p:nvSpPr>
            <p:cNvPr id="7" name="Freeform 7">
              <a:extLst>
                <a:ext uri="{FF2B5EF4-FFF2-40B4-BE49-F238E27FC236}">
                  <a16:creationId xmlns:a16="http://schemas.microsoft.com/office/drawing/2014/main" id="{B95AA55B-8093-3529-6BC5-94C3964BAF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8" name="TextBox 8">
              <a:extLst>
                <a:ext uri="{FF2B5EF4-FFF2-40B4-BE49-F238E27FC236}">
                  <a16:creationId xmlns:a16="http://schemas.microsoft.com/office/drawing/2014/main" id="{8D8321AA-F215-C5F6-7417-51E1C620B5F6}"/>
                </a:ext>
              </a:extLst>
            </p:cNvPr>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01</a:t>
              </a:r>
            </a:p>
          </p:txBody>
        </p:sp>
      </p:grpSp>
      <p:grpSp>
        <p:nvGrpSpPr>
          <p:cNvPr id="33" name="Group 33">
            <a:extLst>
              <a:ext uri="{FF2B5EF4-FFF2-40B4-BE49-F238E27FC236}">
                <a16:creationId xmlns:a16="http://schemas.microsoft.com/office/drawing/2014/main" id="{001FE03C-6D3A-7522-5858-9B847BCFCD55}"/>
              </a:ext>
            </a:extLst>
          </p:cNvPr>
          <p:cNvGrpSpPr/>
          <p:nvPr/>
        </p:nvGrpSpPr>
        <p:grpSpPr>
          <a:xfrm>
            <a:off x="9555116" y="3539971"/>
            <a:ext cx="1043245" cy="1043245"/>
            <a:chOff x="0" y="0"/>
            <a:chExt cx="812800" cy="812800"/>
          </a:xfrm>
        </p:grpSpPr>
        <p:sp>
          <p:nvSpPr>
            <p:cNvPr id="34" name="Freeform 34">
              <a:extLst>
                <a:ext uri="{FF2B5EF4-FFF2-40B4-BE49-F238E27FC236}">
                  <a16:creationId xmlns:a16="http://schemas.microsoft.com/office/drawing/2014/main" id="{3FEB76E1-FF51-63B3-6A81-A75A7FCAB2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E6256"/>
            </a:solidFill>
          </p:spPr>
        </p:sp>
        <p:sp>
          <p:nvSpPr>
            <p:cNvPr id="35" name="TextBox 35">
              <a:extLst>
                <a:ext uri="{FF2B5EF4-FFF2-40B4-BE49-F238E27FC236}">
                  <a16:creationId xmlns:a16="http://schemas.microsoft.com/office/drawing/2014/main" id="{F24B83F7-1750-FAB0-9DCE-3E17E32E8127}"/>
                </a:ext>
              </a:extLst>
            </p:cNvPr>
            <p:cNvSpPr txBox="1"/>
            <p:nvPr/>
          </p:nvSpPr>
          <p:spPr>
            <a:xfrm>
              <a:off x="76200" y="-47625"/>
              <a:ext cx="660400" cy="784225"/>
            </a:xfrm>
            <a:prstGeom prst="rect">
              <a:avLst/>
            </a:prstGeom>
          </p:spPr>
          <p:txBody>
            <a:bodyPr lIns="50800" tIns="50800" rIns="50800" bIns="50800" rtlCol="0" anchor="ctr"/>
            <a:lstStyle/>
            <a:p>
              <a:pPr algn="ctr">
                <a:lnSpc>
                  <a:spcPts val="4200"/>
                </a:lnSpc>
              </a:pPr>
              <a:r>
                <a:rPr lang="en-US" sz="3000" b="1" spc="300">
                  <a:solidFill>
                    <a:srgbClr val="FDF7E4"/>
                  </a:solidFill>
                  <a:latin typeface="Futura Bold"/>
                  <a:ea typeface="Futura Bold"/>
                  <a:cs typeface="Futura Bold"/>
                  <a:sym typeface="Futura Bold"/>
                </a:rPr>
                <a:t>10</a:t>
              </a:r>
            </a:p>
          </p:txBody>
        </p:sp>
      </p:grpSp>
      <p:sp>
        <p:nvSpPr>
          <p:cNvPr id="36" name="TextBox 36">
            <a:extLst>
              <a:ext uri="{FF2B5EF4-FFF2-40B4-BE49-F238E27FC236}">
                <a16:creationId xmlns:a16="http://schemas.microsoft.com/office/drawing/2014/main" id="{729273B4-AC33-B514-AE09-7FF1502722AC}"/>
              </a:ext>
            </a:extLst>
          </p:cNvPr>
          <p:cNvSpPr txBox="1"/>
          <p:nvPr/>
        </p:nvSpPr>
        <p:spPr>
          <a:xfrm>
            <a:off x="421059" y="567038"/>
            <a:ext cx="8722941" cy="2475678"/>
          </a:xfrm>
          <a:prstGeom prst="rect">
            <a:avLst/>
          </a:prstGeom>
        </p:spPr>
        <p:txBody>
          <a:bodyPr lIns="0" tIns="0" rIns="0" bIns="0" rtlCol="0" anchor="t">
            <a:spAutoFit/>
          </a:bodyPr>
          <a:lstStyle/>
          <a:p>
            <a:pPr marL="0" lvl="0" indent="0" algn="l">
              <a:lnSpc>
                <a:spcPts val="9944"/>
              </a:lnSpc>
            </a:pPr>
            <a:r>
              <a:rPr lang="en-US" sz="6600" spc="440">
                <a:solidFill>
                  <a:srgbClr val="663300"/>
                </a:solidFill>
                <a:latin typeface="League Spartan"/>
                <a:ea typeface="League Spartan"/>
                <a:cs typeface="League Spartan"/>
                <a:sym typeface="League Spartan"/>
              </a:rPr>
              <a:t>PRE-REQUISITE</a:t>
            </a:r>
          </a:p>
          <a:p>
            <a:pPr marL="0" lvl="0" indent="0" algn="l">
              <a:lnSpc>
                <a:spcPts val="9944"/>
              </a:lnSpc>
            </a:pPr>
            <a:r>
              <a:rPr lang="en-US" sz="6600" spc="440">
                <a:solidFill>
                  <a:srgbClr val="663300"/>
                </a:solidFill>
                <a:latin typeface="League Spartan"/>
                <a:ea typeface="League Spartan"/>
                <a:cs typeface="League Spartan"/>
                <a:sym typeface="League Spartan"/>
              </a:rPr>
              <a:t>UNDERSTANDING</a:t>
            </a:r>
          </a:p>
        </p:txBody>
      </p:sp>
      <p:grpSp>
        <p:nvGrpSpPr>
          <p:cNvPr id="47" name="Group 47">
            <a:extLst>
              <a:ext uri="{FF2B5EF4-FFF2-40B4-BE49-F238E27FC236}">
                <a16:creationId xmlns:a16="http://schemas.microsoft.com/office/drawing/2014/main" id="{F3E9F21C-B31B-48C9-6BC0-EA48A9D78662}"/>
              </a:ext>
            </a:extLst>
          </p:cNvPr>
          <p:cNvGrpSpPr/>
          <p:nvPr/>
        </p:nvGrpSpPr>
        <p:grpSpPr>
          <a:xfrm>
            <a:off x="16629718" y="1004635"/>
            <a:ext cx="2724448" cy="2724448"/>
            <a:chOff x="0" y="0"/>
            <a:chExt cx="812800" cy="812800"/>
          </a:xfrm>
        </p:grpSpPr>
        <p:sp>
          <p:nvSpPr>
            <p:cNvPr id="48" name="Freeform 48">
              <a:extLst>
                <a:ext uri="{FF2B5EF4-FFF2-40B4-BE49-F238E27FC236}">
                  <a16:creationId xmlns:a16="http://schemas.microsoft.com/office/drawing/2014/main" id="{EAAD7DBB-AAD9-36A2-5CA2-9E960E31694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49" name="TextBox 49">
              <a:extLst>
                <a:ext uri="{FF2B5EF4-FFF2-40B4-BE49-F238E27FC236}">
                  <a16:creationId xmlns:a16="http://schemas.microsoft.com/office/drawing/2014/main" id="{1B5994BC-C813-15E2-7B79-C8CF3AFB0242}"/>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0" name="AutoShape 50">
            <a:extLst>
              <a:ext uri="{FF2B5EF4-FFF2-40B4-BE49-F238E27FC236}">
                <a16:creationId xmlns:a16="http://schemas.microsoft.com/office/drawing/2014/main" id="{1807B91F-3DCA-A726-3BF2-54F0DFC5B2BE}"/>
              </a:ext>
            </a:extLst>
          </p:cNvPr>
          <p:cNvSpPr/>
          <p:nvPr/>
        </p:nvSpPr>
        <p:spPr>
          <a:xfrm>
            <a:off x="0" y="9818173"/>
            <a:ext cx="11401888" cy="0"/>
          </a:xfrm>
          <a:prstGeom prst="line">
            <a:avLst/>
          </a:prstGeom>
          <a:ln w="19050" cap="flat">
            <a:solidFill>
              <a:srgbClr val="6E6256"/>
            </a:solidFill>
            <a:prstDash val="solid"/>
            <a:headEnd type="none" w="sm" len="sm"/>
            <a:tailEnd type="none" w="sm" len="sm"/>
          </a:ln>
        </p:spPr>
      </p:sp>
      <p:grpSp>
        <p:nvGrpSpPr>
          <p:cNvPr id="51" name="Group 51">
            <a:extLst>
              <a:ext uri="{FF2B5EF4-FFF2-40B4-BE49-F238E27FC236}">
                <a16:creationId xmlns:a16="http://schemas.microsoft.com/office/drawing/2014/main" id="{CB0CE77C-D03D-D045-6826-2DCD8C5134A0}"/>
              </a:ext>
            </a:extLst>
          </p:cNvPr>
          <p:cNvGrpSpPr/>
          <p:nvPr/>
        </p:nvGrpSpPr>
        <p:grpSpPr>
          <a:xfrm>
            <a:off x="-185945" y="9298885"/>
            <a:ext cx="1209546" cy="1209546"/>
            <a:chOff x="0" y="0"/>
            <a:chExt cx="812800" cy="812800"/>
          </a:xfrm>
        </p:grpSpPr>
        <p:sp>
          <p:nvSpPr>
            <p:cNvPr id="52" name="Freeform 52">
              <a:extLst>
                <a:ext uri="{FF2B5EF4-FFF2-40B4-BE49-F238E27FC236}">
                  <a16:creationId xmlns:a16="http://schemas.microsoft.com/office/drawing/2014/main" id="{1BA62E76-7CBB-069F-F333-7B58E0841DB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53" name="TextBox 53">
              <a:extLst>
                <a:ext uri="{FF2B5EF4-FFF2-40B4-BE49-F238E27FC236}">
                  <a16:creationId xmlns:a16="http://schemas.microsoft.com/office/drawing/2014/main" id="{EAFAD914-9672-7067-4E82-6F22F72C3976}"/>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54" name="TextBox 53">
            <a:extLst>
              <a:ext uri="{FF2B5EF4-FFF2-40B4-BE49-F238E27FC236}">
                <a16:creationId xmlns:a16="http://schemas.microsoft.com/office/drawing/2014/main" id="{A5700A45-7CAF-71DC-8C83-C67E8D13A59A}"/>
              </a:ext>
            </a:extLst>
          </p:cNvPr>
          <p:cNvSpPr txBox="1"/>
          <p:nvPr/>
        </p:nvSpPr>
        <p:spPr>
          <a:xfrm>
            <a:off x="3037598" y="3714720"/>
            <a:ext cx="4953000" cy="707886"/>
          </a:xfrm>
          <a:prstGeom prst="rect">
            <a:avLst/>
          </a:prstGeom>
          <a:noFill/>
        </p:spPr>
        <p:txBody>
          <a:bodyPr wrap="square" rtlCol="0">
            <a:spAutoFit/>
          </a:bodyPr>
          <a:lstStyle/>
          <a:p>
            <a:r>
              <a:rPr lang="en-US" sz="4000" b="1">
                <a:effectLst>
                  <a:outerShdw blurRad="38100" dist="38100" dir="2700000" algn="tl">
                    <a:srgbClr val="000000">
                      <a:alpha val="43137"/>
                    </a:srgbClr>
                  </a:outerShdw>
                </a:effectLst>
              </a:rPr>
              <a:t>SENTIMENT ANALYSIS</a:t>
            </a:r>
            <a:endParaRPr lang="en-IN" sz="4000" b="1">
              <a:effectLst>
                <a:outerShdw blurRad="38100" dist="38100" dir="2700000" algn="tl">
                  <a:srgbClr val="000000">
                    <a:alpha val="43137"/>
                  </a:srgbClr>
                </a:outerShdw>
              </a:effectLst>
            </a:endParaRPr>
          </a:p>
        </p:txBody>
      </p:sp>
      <p:sp>
        <p:nvSpPr>
          <p:cNvPr id="55" name="TextBox 54">
            <a:extLst>
              <a:ext uri="{FF2B5EF4-FFF2-40B4-BE49-F238E27FC236}">
                <a16:creationId xmlns:a16="http://schemas.microsoft.com/office/drawing/2014/main" id="{BAB649F5-CEAE-E8A1-6CC3-E889B42F95C5}"/>
              </a:ext>
            </a:extLst>
          </p:cNvPr>
          <p:cNvSpPr txBox="1"/>
          <p:nvPr/>
        </p:nvSpPr>
        <p:spPr>
          <a:xfrm>
            <a:off x="10896600" y="3707650"/>
            <a:ext cx="5489177" cy="707886"/>
          </a:xfrm>
          <a:prstGeom prst="rect">
            <a:avLst/>
          </a:prstGeom>
          <a:noFill/>
        </p:spPr>
        <p:txBody>
          <a:bodyPr wrap="square" rtlCol="0">
            <a:spAutoFit/>
          </a:bodyPr>
          <a:lstStyle/>
          <a:p>
            <a:r>
              <a:rPr lang="en-US" sz="4000" b="1">
                <a:effectLst>
                  <a:outerShdw blurRad="38100" dist="38100" dir="2700000" algn="tl">
                    <a:srgbClr val="000000">
                      <a:alpha val="43137"/>
                    </a:srgbClr>
                  </a:outerShdw>
                </a:effectLst>
              </a:rPr>
              <a:t>EMOTION RECOGNITION</a:t>
            </a:r>
            <a:endParaRPr lang="en-IN" sz="4000" b="1">
              <a:effectLst>
                <a:outerShdw blurRad="38100" dist="38100" dir="2700000" algn="tl">
                  <a:srgbClr val="000000">
                    <a:alpha val="43137"/>
                  </a:srgbClr>
                </a:outerShdw>
              </a:effectLst>
            </a:endParaRPr>
          </a:p>
        </p:txBody>
      </p:sp>
      <p:sp>
        <p:nvSpPr>
          <p:cNvPr id="56" name="TextBox 55">
            <a:extLst>
              <a:ext uri="{FF2B5EF4-FFF2-40B4-BE49-F238E27FC236}">
                <a16:creationId xmlns:a16="http://schemas.microsoft.com/office/drawing/2014/main" id="{2AC2A631-9351-09E2-14F1-B3D85B324590}"/>
              </a:ext>
            </a:extLst>
          </p:cNvPr>
          <p:cNvSpPr txBox="1"/>
          <p:nvPr/>
        </p:nvSpPr>
        <p:spPr>
          <a:xfrm>
            <a:off x="2083777" y="4941894"/>
            <a:ext cx="5906821" cy="2308324"/>
          </a:xfrm>
          <a:prstGeom prst="rect">
            <a:avLst/>
          </a:prstGeom>
          <a:noFill/>
        </p:spPr>
        <p:txBody>
          <a:bodyPr wrap="square" rtlCol="0">
            <a:spAutoFit/>
          </a:bodyPr>
          <a:lstStyle/>
          <a:p>
            <a:pPr algn="just"/>
            <a:r>
              <a:rPr lang="en-US" sz="3600" b="0" i="0">
                <a:solidFill>
                  <a:srgbClr val="001D35"/>
                </a:solidFill>
                <a:effectLst/>
                <a:latin typeface="Google Sans"/>
              </a:rPr>
              <a:t>Sentiment analysis focuses on the overall positive, negative, or neutral opinion expressed in a text chunk.</a:t>
            </a:r>
            <a:endParaRPr lang="en-IN" sz="3600"/>
          </a:p>
        </p:txBody>
      </p:sp>
      <p:sp>
        <p:nvSpPr>
          <p:cNvPr id="57" name="TextBox 56">
            <a:extLst>
              <a:ext uri="{FF2B5EF4-FFF2-40B4-BE49-F238E27FC236}">
                <a16:creationId xmlns:a16="http://schemas.microsoft.com/office/drawing/2014/main" id="{FC3B9142-E0CC-2242-0537-53FC9F7C1D0F}"/>
              </a:ext>
            </a:extLst>
          </p:cNvPr>
          <p:cNvSpPr txBox="1"/>
          <p:nvPr/>
        </p:nvSpPr>
        <p:spPr>
          <a:xfrm>
            <a:off x="10401531" y="4906105"/>
            <a:ext cx="6553200" cy="3416320"/>
          </a:xfrm>
          <a:prstGeom prst="rect">
            <a:avLst/>
          </a:prstGeom>
          <a:noFill/>
        </p:spPr>
        <p:txBody>
          <a:bodyPr wrap="square" rtlCol="0">
            <a:spAutoFit/>
          </a:bodyPr>
          <a:lstStyle/>
          <a:p>
            <a:pPr algn="just"/>
            <a:r>
              <a:rPr lang="en-US" sz="3600">
                <a:solidFill>
                  <a:srgbClr val="001D35"/>
                </a:solidFill>
                <a:latin typeface="Google Sans"/>
              </a:rPr>
              <a:t>E</a:t>
            </a:r>
            <a:r>
              <a:rPr lang="en-US" sz="3600" b="0" i="0">
                <a:solidFill>
                  <a:srgbClr val="001D35"/>
                </a:solidFill>
                <a:effectLst/>
                <a:latin typeface="Google Sans"/>
              </a:rPr>
              <a:t>motion recognition aims to identify specific emotions like happiness, sadness, or anger within that text, providing a more nuanced understanding of the emotional state conveyed. </a:t>
            </a:r>
            <a:endParaRPr lang="en-IN" sz="3600"/>
          </a:p>
        </p:txBody>
      </p:sp>
    </p:spTree>
    <p:extLst>
      <p:ext uri="{BB962C8B-B14F-4D97-AF65-F5344CB8AC3E}">
        <p14:creationId xmlns:p14="http://schemas.microsoft.com/office/powerpoint/2010/main" val="114552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AutoShape 2"/>
          <p:cNvSpPr/>
          <p:nvPr/>
        </p:nvSpPr>
        <p:spPr>
          <a:xfrm>
            <a:off x="6400801" y="935967"/>
            <a:ext cx="10858500" cy="42057"/>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3" name="AutoShape 3"/>
          <p:cNvSpPr/>
          <p:nvPr/>
        </p:nvSpPr>
        <p:spPr>
          <a:xfrm>
            <a:off x="6400800" y="3844135"/>
            <a:ext cx="11018083" cy="42055"/>
          </a:xfrm>
          <a:prstGeom prst="line">
            <a:avLst/>
          </a:prstGeom>
          <a:ln>
            <a:headEnd type="none" w="sm" len="sm"/>
            <a:tailEnd type="none" w="sm" len="sm"/>
          </a:ln>
        </p:spPr>
        <p:style>
          <a:lnRef idx="2">
            <a:schemeClr val="dk1"/>
          </a:lnRef>
          <a:fillRef idx="0">
            <a:schemeClr val="dk1"/>
          </a:fillRef>
          <a:effectRef idx="1">
            <a:schemeClr val="dk1"/>
          </a:effectRef>
          <a:fontRef idx="minor">
            <a:schemeClr val="tx1"/>
          </a:fontRef>
        </p:style>
      </p:sp>
      <p:sp>
        <p:nvSpPr>
          <p:cNvPr id="6" name="Freeform 6"/>
          <p:cNvSpPr/>
          <p:nvPr/>
        </p:nvSpPr>
        <p:spPr>
          <a:xfrm>
            <a:off x="582215" y="3434723"/>
            <a:ext cx="3720703" cy="37207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1" name="Freeform 11"/>
          <p:cNvSpPr/>
          <p:nvPr/>
        </p:nvSpPr>
        <p:spPr>
          <a:xfrm>
            <a:off x="5544103" y="8488835"/>
            <a:ext cx="1209546" cy="1209546"/>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4907C"/>
          </a:solidFill>
        </p:spPr>
      </p:sp>
      <p:sp>
        <p:nvSpPr>
          <p:cNvPr id="13" name="TextBox 13"/>
          <p:cNvSpPr txBox="1"/>
          <p:nvPr/>
        </p:nvSpPr>
        <p:spPr>
          <a:xfrm>
            <a:off x="582215" y="1028700"/>
            <a:ext cx="6191268" cy="1974900"/>
          </a:xfrm>
          <a:prstGeom prst="rect">
            <a:avLst/>
          </a:prstGeom>
        </p:spPr>
        <p:txBody>
          <a:bodyPr lIns="0" tIns="0" rIns="0" bIns="0" rtlCol="0" anchor="t">
            <a:spAutoFit/>
          </a:bodyPr>
          <a:lstStyle/>
          <a:p>
            <a:pPr marL="0" lvl="0" indent="0" algn="l">
              <a:lnSpc>
                <a:spcPts val="7680"/>
              </a:lnSpc>
            </a:pPr>
            <a:r>
              <a:rPr lang="en-US" sz="6400" b="1" spc="320">
                <a:latin typeface="League Spartan"/>
                <a:ea typeface="League Spartan"/>
                <a:cs typeface="League Spartan"/>
                <a:sym typeface="League Spartan"/>
              </a:rPr>
              <a:t>DATASET ANALYSIS</a:t>
            </a:r>
          </a:p>
        </p:txBody>
      </p:sp>
      <p:sp>
        <p:nvSpPr>
          <p:cNvPr id="14" name="TextBox 14"/>
          <p:cNvSpPr txBox="1"/>
          <p:nvPr/>
        </p:nvSpPr>
        <p:spPr>
          <a:xfrm>
            <a:off x="5682047" y="1381926"/>
            <a:ext cx="3461953" cy="923330"/>
          </a:xfrm>
          <a:prstGeom prst="rect">
            <a:avLst/>
          </a:prstGeom>
        </p:spPr>
        <p:txBody>
          <a:bodyPr lIns="0" tIns="0" rIns="0" bIns="0" rtlCol="0" anchor="t">
            <a:spAutoFit/>
          </a:bodyPr>
          <a:lstStyle/>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DATASET</a:t>
            </a:r>
          </a:p>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OVERVIEW </a:t>
            </a:r>
          </a:p>
        </p:txBody>
      </p:sp>
      <p:sp>
        <p:nvSpPr>
          <p:cNvPr id="15" name="TextBox 15"/>
          <p:cNvSpPr txBox="1"/>
          <p:nvPr/>
        </p:nvSpPr>
        <p:spPr>
          <a:xfrm>
            <a:off x="5682047" y="4250736"/>
            <a:ext cx="3461953" cy="923330"/>
          </a:xfrm>
          <a:prstGeom prst="rect">
            <a:avLst/>
          </a:prstGeom>
        </p:spPr>
        <p:txBody>
          <a:bodyPr lIns="0" tIns="0" rIns="0" bIns="0" rtlCol="0" anchor="t">
            <a:spAutoFit/>
          </a:bodyPr>
          <a:lstStyle/>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CATEGORY</a:t>
            </a:r>
          </a:p>
          <a:p>
            <a:pPr marL="0" lvl="0" indent="0" algn="r">
              <a:lnSpc>
                <a:spcPts val="3639"/>
              </a:lnSpc>
            </a:pPr>
            <a:r>
              <a:rPr lang="en-US" sz="4000" b="1" spc="279">
                <a:effectLst>
                  <a:outerShdw blurRad="38100" dist="38100" dir="2700000" algn="tl">
                    <a:srgbClr val="000000">
                      <a:alpha val="43137"/>
                    </a:srgbClr>
                  </a:outerShdw>
                </a:effectLst>
                <a:latin typeface="Futura Bold"/>
                <a:ea typeface="Futura Bold"/>
                <a:cs typeface="Futura Bold"/>
                <a:sym typeface="Futura Bold"/>
              </a:rPr>
              <a:t> TYPES</a:t>
            </a:r>
          </a:p>
        </p:txBody>
      </p:sp>
      <p:sp>
        <p:nvSpPr>
          <p:cNvPr id="17" name="TextBox 17"/>
          <p:cNvSpPr txBox="1"/>
          <p:nvPr/>
        </p:nvSpPr>
        <p:spPr>
          <a:xfrm>
            <a:off x="9486901" y="1258739"/>
            <a:ext cx="7772399" cy="2092881"/>
          </a:xfrm>
          <a:prstGeom prst="rect">
            <a:avLst/>
          </a:prstGeom>
        </p:spPr>
        <p:txBody>
          <a:bodyPr wrap="square" lIns="0" tIns="0" rIns="0" bIns="0" rtlCol="0" anchor="t">
            <a:spAutoFit/>
          </a:bodyPr>
          <a:lstStyle/>
          <a:p>
            <a:pPr algn="just"/>
            <a:r>
              <a:rPr lang="en-US" sz="3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dataset consists a training set with 4,352 samples and a testing set with 544 samples,  with uneven class distribution. </a:t>
            </a:r>
            <a:r>
              <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may result in less accurate classification.</a:t>
            </a:r>
            <a:r>
              <a:rPr lang="en-US" sz="2800" spc="12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Futura"/>
              </a:rPr>
              <a:t>)</a:t>
            </a:r>
            <a:endParaRPr lang="en-US" sz="28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TextBox 18"/>
          <p:cNvSpPr txBox="1"/>
          <p:nvPr/>
        </p:nvSpPr>
        <p:spPr>
          <a:xfrm>
            <a:off x="9455984" y="4192181"/>
            <a:ext cx="7962899" cy="3877985"/>
          </a:xfrm>
          <a:prstGeom prst="rect">
            <a:avLst/>
          </a:prstGeom>
        </p:spPr>
        <p:txBody>
          <a:bodyPr wrap="square" lIns="0" tIns="0" rIns="0" bIns="0" rtlCol="0" anchor="t">
            <a:spAutoFit/>
          </a:bodyPr>
          <a:lstStyle/>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Negative</a:t>
            </a:r>
            <a:r>
              <a:rPr lang="en-US" sz="3600">
                <a:effectLst>
                  <a:outerShdw blurRad="38100" dist="38100" dir="2700000" algn="tl">
                    <a:srgbClr val="000000">
                      <a:alpha val="43137"/>
                    </a:srgbClr>
                  </a:outerShdw>
                </a:effectLst>
              </a:rPr>
              <a:t> – Criticism or Disapproval.</a:t>
            </a:r>
          </a:p>
          <a:p>
            <a:pPr algn="just"/>
            <a:r>
              <a:rPr lang="en-IN" sz="3600">
                <a:effectLst>
                  <a:outerShdw blurRad="38100" dist="38100" dir="2700000" algn="tl">
                    <a:srgbClr val="000000">
                      <a:alpha val="43137"/>
                    </a:srgbClr>
                  </a:outerShdw>
                </a:effectLst>
              </a:rPr>
              <a:t>✅ </a:t>
            </a:r>
            <a:r>
              <a:rPr lang="en-IN" sz="3600" b="1">
                <a:effectLst>
                  <a:outerShdw blurRad="38100" dist="38100" dir="2700000" algn="tl">
                    <a:srgbClr val="000000">
                      <a:alpha val="43137"/>
                    </a:srgbClr>
                  </a:outerShdw>
                </a:effectLst>
              </a:rPr>
              <a:t>Positive</a:t>
            </a:r>
            <a:r>
              <a:rPr lang="en-IN" sz="3600">
                <a:effectLst>
                  <a:outerShdw blurRad="38100" dist="38100" dir="2700000" algn="tl">
                    <a:srgbClr val="000000">
                      <a:alpha val="43137"/>
                    </a:srgbClr>
                  </a:outerShdw>
                </a:effectLst>
              </a:rPr>
              <a:t> – Approval or Agreement.</a:t>
            </a:r>
            <a:endParaRPr lang="en-US" sz="3600">
              <a:effectLst>
                <a:outerShdw blurRad="38100" dist="38100" dir="2700000" algn="tl">
                  <a:srgbClr val="000000">
                    <a:alpha val="43137"/>
                  </a:srgbClr>
                </a:outerShdw>
              </a:effectLst>
            </a:endParaRP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Substantiated</a:t>
            </a:r>
            <a:r>
              <a:rPr lang="en-US" sz="3600">
                <a:effectLst>
                  <a:outerShdw blurRad="38100" dist="38100" dir="2700000" algn="tl">
                    <a:srgbClr val="000000">
                      <a:alpha val="43137"/>
                    </a:srgbClr>
                  </a:outerShdw>
                </a:effectLst>
              </a:rPr>
              <a:t> – Well-supported claims 💬 </a:t>
            </a:r>
            <a:r>
              <a:rPr lang="en-US" sz="3600" b="1">
                <a:effectLst>
                  <a:outerShdw blurRad="38100" dist="38100" dir="2700000" algn="tl">
                    <a:srgbClr val="000000">
                      <a:alpha val="43137"/>
                    </a:srgbClr>
                  </a:outerShdw>
                </a:effectLst>
              </a:rPr>
              <a:t>Opinionated</a:t>
            </a:r>
            <a:r>
              <a:rPr lang="en-US" sz="3600">
                <a:effectLst>
                  <a:outerShdw blurRad="38100" dist="38100" dir="2700000" algn="tl">
                    <a:srgbClr val="000000">
                      <a:alpha val="43137"/>
                    </a:srgbClr>
                  </a:outerShdw>
                </a:effectLst>
              </a:rPr>
              <a:t> – Strong personal views.</a:t>
            </a: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Sarcastic</a:t>
            </a:r>
            <a:r>
              <a:rPr lang="en-US" sz="3600">
                <a:effectLst>
                  <a:outerShdw blurRad="38100" dist="38100" dir="2700000" algn="tl">
                    <a:srgbClr val="000000">
                      <a:alpha val="43137"/>
                    </a:srgbClr>
                  </a:outerShdw>
                </a:effectLst>
              </a:rPr>
              <a:t> – Irony or Mockery.</a:t>
            </a:r>
          </a:p>
          <a:p>
            <a:pPr algn="just"/>
            <a:r>
              <a:rPr lang="en-IN" sz="3600">
                <a:effectLst>
                  <a:outerShdw blurRad="38100" dist="38100" dir="2700000" algn="tl">
                    <a:srgbClr val="000000">
                      <a:alpha val="43137"/>
                    </a:srgbClr>
                  </a:outerShdw>
                </a:effectLst>
              </a:rPr>
              <a:t> ⚖   </a:t>
            </a:r>
            <a:r>
              <a:rPr lang="en-IN" sz="3600" b="1">
                <a:effectLst>
                  <a:outerShdw blurRad="38100" dist="38100" dir="2700000" algn="tl">
                    <a:srgbClr val="000000">
                      <a:alpha val="43137"/>
                    </a:srgbClr>
                  </a:outerShdw>
                </a:effectLst>
              </a:rPr>
              <a:t>Neutral</a:t>
            </a:r>
            <a:r>
              <a:rPr lang="en-IN" sz="3600">
                <a:effectLst>
                  <a:outerShdw blurRad="38100" dist="38100" dir="2700000" algn="tl">
                    <a:srgbClr val="000000">
                      <a:alpha val="43137"/>
                    </a:srgbClr>
                  </a:outerShdw>
                </a:effectLst>
              </a:rPr>
              <a:t> – Unbiased or Factual.</a:t>
            </a:r>
            <a:endParaRPr lang="en-US" sz="3600">
              <a:effectLst>
                <a:outerShdw blurRad="38100" dist="38100" dir="2700000" algn="tl">
                  <a:srgbClr val="000000">
                    <a:alpha val="43137"/>
                  </a:srgbClr>
                </a:outerShdw>
              </a:effectLst>
            </a:endParaRPr>
          </a:p>
          <a:p>
            <a:pPr algn="just"/>
            <a:r>
              <a:rPr lang="en-US" sz="3600">
                <a:effectLst>
                  <a:outerShdw blurRad="38100" dist="38100" dir="2700000" algn="tl">
                    <a:srgbClr val="000000">
                      <a:alpha val="43137"/>
                    </a:srgbClr>
                  </a:outerShdw>
                </a:effectLst>
              </a:rPr>
              <a:t>❓ </a:t>
            </a:r>
            <a:r>
              <a:rPr lang="en-US" sz="3600" b="1">
                <a:effectLst>
                  <a:outerShdw blurRad="38100" dist="38100" dir="2700000" algn="tl">
                    <a:srgbClr val="000000">
                      <a:alpha val="43137"/>
                    </a:srgbClr>
                  </a:outerShdw>
                </a:effectLst>
              </a:rPr>
              <a:t>None of the above</a:t>
            </a:r>
            <a:r>
              <a:rPr lang="en-US" sz="3600">
                <a:effectLst>
                  <a:outerShdw blurRad="38100" dist="38100" dir="2700000" algn="tl">
                    <a:srgbClr val="000000">
                      <a:alpha val="43137"/>
                    </a:srgbClr>
                  </a:outerShdw>
                </a:effectLst>
              </a:rPr>
              <a:t> </a:t>
            </a:r>
            <a:endParaRPr lang="en-IN" sz="3600">
              <a:effectLst>
                <a:outerShdw blurRad="38100" dist="38100" dir="2700000" algn="tl">
                  <a:srgbClr val="000000">
                    <a:alpha val="43137"/>
                  </a:srgbClr>
                </a:outerShdw>
              </a:effectLst>
            </a:endParaRPr>
          </a:p>
        </p:txBody>
      </p:sp>
      <p:pic>
        <p:nvPicPr>
          <p:cNvPr id="4098" name="Picture 2" descr="This may contain: a woman holding a pink megaphone in her right hand and shouting into the other">
            <a:extLst>
              <a:ext uri="{FF2B5EF4-FFF2-40B4-BE49-F238E27FC236}">
                <a16:creationId xmlns:a16="http://schemas.microsoft.com/office/drawing/2014/main" id="{D1CC6084-F826-B624-AE25-D9205876E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87496">
            <a:off x="1528146" y="4364381"/>
            <a:ext cx="5334000" cy="533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a:extLst>
            <a:ext uri="{FF2B5EF4-FFF2-40B4-BE49-F238E27FC236}">
              <a16:creationId xmlns:a16="http://schemas.microsoft.com/office/drawing/2014/main" id="{C53D8D52-4D54-11C6-412A-ABA8CD7D9819}"/>
            </a:ext>
          </a:extLst>
        </p:cNvPr>
        <p:cNvGrpSpPr/>
        <p:nvPr/>
      </p:nvGrpSpPr>
      <p:grpSpPr>
        <a:xfrm>
          <a:off x="0" y="0"/>
          <a:ext cx="0" cy="0"/>
          <a:chOff x="0" y="0"/>
          <a:chExt cx="0" cy="0"/>
        </a:xfrm>
      </p:grpSpPr>
      <p:grpSp>
        <p:nvGrpSpPr>
          <p:cNvPr id="7" name="Group 7">
            <a:extLst>
              <a:ext uri="{FF2B5EF4-FFF2-40B4-BE49-F238E27FC236}">
                <a16:creationId xmlns:a16="http://schemas.microsoft.com/office/drawing/2014/main" id="{6CFA1ADD-7013-92B6-EFB7-9F83BEFE7062}"/>
              </a:ext>
            </a:extLst>
          </p:cNvPr>
          <p:cNvGrpSpPr/>
          <p:nvPr/>
        </p:nvGrpSpPr>
        <p:grpSpPr>
          <a:xfrm>
            <a:off x="15585684" y="4362727"/>
            <a:ext cx="2724448" cy="2724448"/>
            <a:chOff x="0" y="0"/>
            <a:chExt cx="812800" cy="812800"/>
          </a:xfrm>
        </p:grpSpPr>
        <p:sp>
          <p:nvSpPr>
            <p:cNvPr id="8" name="Freeform 8">
              <a:extLst>
                <a:ext uri="{FF2B5EF4-FFF2-40B4-BE49-F238E27FC236}">
                  <a16:creationId xmlns:a16="http://schemas.microsoft.com/office/drawing/2014/main" id="{B04AF61C-5946-0753-D6A4-55B60CA3924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9" name="TextBox 9">
              <a:extLst>
                <a:ext uri="{FF2B5EF4-FFF2-40B4-BE49-F238E27FC236}">
                  <a16:creationId xmlns:a16="http://schemas.microsoft.com/office/drawing/2014/main" id="{87FA1F94-F644-E2B3-6115-5D138123BBCD}"/>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a:extLst>
              <a:ext uri="{FF2B5EF4-FFF2-40B4-BE49-F238E27FC236}">
                <a16:creationId xmlns:a16="http://schemas.microsoft.com/office/drawing/2014/main" id="{0FFED5BF-447F-A4AB-970A-1CA11ED2FAFE}"/>
              </a:ext>
            </a:extLst>
          </p:cNvPr>
          <p:cNvSpPr txBox="1"/>
          <p:nvPr/>
        </p:nvSpPr>
        <p:spPr>
          <a:xfrm>
            <a:off x="1028700" y="699606"/>
            <a:ext cx="16230600" cy="1111843"/>
          </a:xfrm>
          <a:prstGeom prst="rect">
            <a:avLst/>
          </a:prstGeom>
        </p:spPr>
        <p:txBody>
          <a:bodyPr lIns="0" tIns="0" rIns="0" bIns="0" rtlCol="0" anchor="t">
            <a:spAutoFit/>
          </a:bodyPr>
          <a:lstStyle/>
          <a:p>
            <a:pPr algn="ctr">
              <a:lnSpc>
                <a:spcPts val="8960"/>
              </a:lnSpc>
              <a:spcBef>
                <a:spcPct val="0"/>
              </a:spcBef>
            </a:pPr>
            <a:r>
              <a:rPr lang="en-US" sz="6400" spc="320">
                <a:solidFill>
                  <a:srgbClr val="6E6256"/>
                </a:solidFill>
                <a:latin typeface="League Spartan"/>
                <a:ea typeface="League Spartan"/>
                <a:cs typeface="League Spartan"/>
              </a:rPr>
              <a:t>METHODOLOGY</a:t>
            </a:r>
            <a:endParaRPr lang="en-US" sz="6400" spc="320">
              <a:solidFill>
                <a:srgbClr val="6E6256"/>
              </a:solidFill>
              <a:latin typeface="League Spartan"/>
              <a:ea typeface="League Spartan"/>
              <a:cs typeface="League Spartan"/>
              <a:sym typeface="League Spartan"/>
            </a:endParaRPr>
          </a:p>
        </p:txBody>
      </p:sp>
      <p:sp>
        <p:nvSpPr>
          <p:cNvPr id="14" name="AutoShape 14">
            <a:extLst>
              <a:ext uri="{FF2B5EF4-FFF2-40B4-BE49-F238E27FC236}">
                <a16:creationId xmlns:a16="http://schemas.microsoft.com/office/drawing/2014/main" id="{C00B0610-B8D5-D37D-DECB-A177AD2D3F46}"/>
              </a:ext>
            </a:extLst>
          </p:cNvPr>
          <p:cNvSpPr/>
          <p:nvPr/>
        </p:nvSpPr>
        <p:spPr>
          <a:xfrm>
            <a:off x="1028700" y="2010936"/>
            <a:ext cx="16230600" cy="0"/>
          </a:xfrm>
          <a:prstGeom prst="line">
            <a:avLst/>
          </a:prstGeom>
          <a:ln w="19050" cap="flat">
            <a:solidFill>
              <a:srgbClr val="6E6256"/>
            </a:solidFill>
            <a:prstDash val="solid"/>
            <a:headEnd type="none" w="sm" len="sm"/>
            <a:tailEnd type="none" w="sm" len="sm"/>
          </a:ln>
        </p:spPr>
      </p:sp>
      <p:grpSp>
        <p:nvGrpSpPr>
          <p:cNvPr id="2" name="Group 1">
            <a:extLst>
              <a:ext uri="{FF2B5EF4-FFF2-40B4-BE49-F238E27FC236}">
                <a16:creationId xmlns:a16="http://schemas.microsoft.com/office/drawing/2014/main" id="{8B5EF8A4-2165-35FC-204E-6681E5AEE63C}"/>
              </a:ext>
            </a:extLst>
          </p:cNvPr>
          <p:cNvGrpSpPr/>
          <p:nvPr/>
        </p:nvGrpSpPr>
        <p:grpSpPr>
          <a:xfrm>
            <a:off x="15566729" y="2006769"/>
            <a:ext cx="2724448" cy="2820229"/>
            <a:chOff x="8736925" y="8245326"/>
            <a:chExt cx="812800" cy="841375"/>
          </a:xfrm>
        </p:grpSpPr>
        <p:sp>
          <p:nvSpPr>
            <p:cNvPr id="3" name="Freeform 8">
              <a:extLst>
                <a:ext uri="{FF2B5EF4-FFF2-40B4-BE49-F238E27FC236}">
                  <a16:creationId xmlns:a16="http://schemas.microsoft.com/office/drawing/2014/main" id="{5732DD98-6ACA-41AA-730F-4A7FA9D46FEE}"/>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4" name="TextBox 9">
              <a:extLst>
                <a:ext uri="{FF2B5EF4-FFF2-40B4-BE49-F238E27FC236}">
                  <a16:creationId xmlns:a16="http://schemas.microsoft.com/office/drawing/2014/main" id="{DCE6A61D-5EF0-95E9-5C91-4C853246A61B}"/>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sp>
        <p:nvSpPr>
          <p:cNvPr id="5" name="TextBox 4">
            <a:extLst>
              <a:ext uri="{FF2B5EF4-FFF2-40B4-BE49-F238E27FC236}">
                <a16:creationId xmlns:a16="http://schemas.microsoft.com/office/drawing/2014/main" id="{972762AA-3B05-D632-66C6-7AC6C5B2C2E5}"/>
              </a:ext>
            </a:extLst>
          </p:cNvPr>
          <p:cNvSpPr txBox="1"/>
          <p:nvPr/>
        </p:nvSpPr>
        <p:spPr>
          <a:xfrm>
            <a:off x="1215227" y="2187588"/>
            <a:ext cx="9760934"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b="1">
                <a:latin typeface="Times New Roman"/>
                <a:ea typeface="+mn-lt"/>
                <a:cs typeface="+mn-lt"/>
              </a:rPr>
              <a:t>DATA PREPROCESSING :</a:t>
            </a:r>
            <a:r>
              <a:rPr lang="en-US" sz="2800">
                <a:latin typeface="Times New Roman"/>
                <a:ea typeface="+mn-lt"/>
                <a:cs typeface="+mn-lt"/>
              </a:rPr>
              <a:t> </a:t>
            </a:r>
            <a:r>
              <a:rPr lang="en-US" sz="2800" b="1">
                <a:latin typeface="Times New Roman"/>
                <a:ea typeface="+mn-lt"/>
                <a:cs typeface="+mn-lt"/>
              </a:rPr>
              <a:t>Cleaning the text</a:t>
            </a:r>
            <a:r>
              <a:rPr lang="en-US" sz="2800">
                <a:latin typeface="Times New Roman"/>
                <a:ea typeface="+mn-lt"/>
                <a:cs typeface="+mn-lt"/>
              </a:rPr>
              <a:t> [removing special characters, stop-words, and normalizing the script]</a:t>
            </a:r>
            <a:endParaRPr lang="en-US" sz="2800">
              <a:latin typeface="Times New Roman"/>
              <a:ea typeface="Calibri"/>
              <a:cs typeface="Calibri"/>
            </a:endParaRPr>
          </a:p>
          <a:p>
            <a:pPr algn="just"/>
            <a:endParaRPr lang="en-US" sz="2800">
              <a:latin typeface="Times New Roman"/>
              <a:ea typeface="+mn-lt"/>
              <a:cs typeface="+mn-lt"/>
            </a:endParaRPr>
          </a:p>
          <a:p>
            <a:pPr algn="just"/>
            <a:r>
              <a:rPr lang="en-US" sz="2800" b="1">
                <a:latin typeface="Times New Roman"/>
                <a:ea typeface="+mn-lt"/>
                <a:cs typeface="+mn-lt"/>
              </a:rPr>
              <a:t>FEATURE EXTRACTION:</a:t>
            </a:r>
            <a:r>
              <a:rPr lang="en-US" sz="2800">
                <a:latin typeface="Times New Roman"/>
                <a:ea typeface="+mn-lt"/>
                <a:cs typeface="+mn-lt"/>
              </a:rPr>
              <a:t> </a:t>
            </a:r>
          </a:p>
          <a:p>
            <a:pPr marL="457200" indent="-457200" algn="just">
              <a:buAutoNum type="arabicPeriod"/>
            </a:pPr>
            <a:r>
              <a:rPr lang="en-US" sz="2800">
                <a:latin typeface="Times New Roman"/>
                <a:ea typeface="+mn-lt"/>
                <a:cs typeface="+mn-lt"/>
              </a:rPr>
              <a:t>Utilize </a:t>
            </a:r>
            <a:r>
              <a:rPr lang="en-US" sz="2800" b="1">
                <a:latin typeface="Times New Roman"/>
                <a:ea typeface="+mn-lt"/>
                <a:cs typeface="+mn-lt"/>
              </a:rPr>
              <a:t>Multilingual BERT</a:t>
            </a:r>
            <a:r>
              <a:rPr lang="en-US" sz="2800">
                <a:latin typeface="Times New Roman"/>
                <a:ea typeface="+mn-lt"/>
                <a:cs typeface="+mn-lt"/>
              </a:rPr>
              <a:t> embeddings to capture contextual semantics.</a:t>
            </a:r>
            <a:endParaRPr lang="en-US" sz="2800">
              <a:latin typeface="Times New Roman"/>
              <a:ea typeface="+mn-lt"/>
              <a:cs typeface="Calibri"/>
            </a:endParaRPr>
          </a:p>
          <a:p>
            <a:pPr marL="457200" indent="-457200" algn="just">
              <a:buAutoNum type="arabicPeriod"/>
            </a:pPr>
            <a:r>
              <a:rPr lang="en-US" sz="2800">
                <a:latin typeface="Times New Roman"/>
                <a:ea typeface="+mn-lt"/>
                <a:cs typeface="Times New Roman"/>
              </a:rPr>
              <a:t>Leverage </a:t>
            </a:r>
            <a:r>
              <a:rPr lang="en-US" sz="2800" b="1">
                <a:latin typeface="Times New Roman"/>
                <a:ea typeface="+mn-lt"/>
                <a:cs typeface="Times New Roman"/>
              </a:rPr>
              <a:t>BERT </a:t>
            </a:r>
            <a:r>
              <a:rPr lang="en-US" sz="2800">
                <a:latin typeface="Times New Roman"/>
                <a:ea typeface="+mn-lt"/>
                <a:cs typeface="Times New Roman"/>
              </a:rPr>
              <a:t> embeddings to enhance representation.</a:t>
            </a:r>
            <a:endParaRPr lang="en-US" sz="2800">
              <a:latin typeface="Times New Roman"/>
              <a:ea typeface="+mn-lt"/>
              <a:cs typeface="Calibri"/>
            </a:endParaRPr>
          </a:p>
          <a:p>
            <a:pPr marL="457200" indent="-457200" algn="just">
              <a:buAutoNum type="arabicPeriod"/>
            </a:pPr>
            <a:endParaRPr lang="en-US" sz="2800">
              <a:latin typeface="Times New Roman"/>
              <a:ea typeface="+mn-lt"/>
              <a:cs typeface="+mn-lt"/>
            </a:endParaRPr>
          </a:p>
          <a:p>
            <a:pPr algn="just"/>
            <a:r>
              <a:rPr lang="en-US" sz="2800" b="1">
                <a:latin typeface="Times New Roman"/>
                <a:ea typeface="Calibri"/>
                <a:cs typeface="Times New Roman"/>
              </a:rPr>
              <a:t>MODEL TRAINING: </a:t>
            </a:r>
            <a:r>
              <a:rPr lang="en-US" sz="2800">
                <a:latin typeface="Times New Roman"/>
                <a:ea typeface="Calibri"/>
                <a:cs typeface="Times New Roman"/>
              </a:rPr>
              <a:t>Using different ML/DL models such as SVM, XGBoost, Decision trees, Random Forest classifier, ANN for classification.</a:t>
            </a:r>
          </a:p>
          <a:p>
            <a:pPr algn="just"/>
            <a:r>
              <a:rPr lang="en-US" sz="2800">
                <a:latin typeface="Times New Roman"/>
                <a:ea typeface="Calibri"/>
                <a:cs typeface="Times New Roman"/>
              </a:rPr>
              <a:t>    </a:t>
            </a:r>
          </a:p>
          <a:p>
            <a:pPr algn="just"/>
            <a:r>
              <a:rPr lang="en-US" sz="2800" b="1">
                <a:latin typeface="Times New Roman"/>
                <a:ea typeface="Calibri"/>
                <a:cs typeface="Times New Roman"/>
              </a:rPr>
              <a:t>COMPARISON &amp; ANALYSIS: </a:t>
            </a:r>
            <a:r>
              <a:rPr lang="en-US" sz="2800">
                <a:latin typeface="Times New Roman"/>
                <a:ea typeface="Calibri"/>
                <a:cs typeface="Times New Roman"/>
              </a:rPr>
              <a:t>Evaluate the performance of all the models, comparing the metrics to decide one best model that outperforms all the others.</a:t>
            </a:r>
          </a:p>
          <a:p>
            <a:pPr algn="just"/>
            <a:endParaRPr lang="en-US" sz="2800">
              <a:latin typeface="Times New Roman"/>
              <a:ea typeface="Calibri"/>
              <a:cs typeface="Calibri"/>
            </a:endParaRPr>
          </a:p>
        </p:txBody>
      </p:sp>
      <p:sp>
        <p:nvSpPr>
          <p:cNvPr id="11" name="Freeform 8">
            <a:extLst>
              <a:ext uri="{FF2B5EF4-FFF2-40B4-BE49-F238E27FC236}">
                <a16:creationId xmlns:a16="http://schemas.microsoft.com/office/drawing/2014/main" id="{7186B220-B510-2946-BB85-71ED71EC17D0}"/>
              </a:ext>
            </a:extLst>
          </p:cNvPr>
          <p:cNvSpPr/>
          <p:nvPr/>
        </p:nvSpPr>
        <p:spPr>
          <a:xfrm>
            <a:off x="15584547" y="6545231"/>
            <a:ext cx="2724448" cy="272444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pic>
        <p:nvPicPr>
          <p:cNvPr id="16" name="Picture 15" descr="A diagram of a method&#10;&#10;AI-generated content may be incorrect.">
            <a:extLst>
              <a:ext uri="{FF2B5EF4-FFF2-40B4-BE49-F238E27FC236}">
                <a16:creationId xmlns:a16="http://schemas.microsoft.com/office/drawing/2014/main" id="{E3042AF2-85CA-7880-9AA7-1C85C6B82E1E}"/>
              </a:ext>
            </a:extLst>
          </p:cNvPr>
          <p:cNvPicPr>
            <a:picLocks noChangeAspect="1"/>
          </p:cNvPicPr>
          <p:nvPr/>
        </p:nvPicPr>
        <p:blipFill>
          <a:blip r:embed="rId2"/>
          <a:stretch>
            <a:fillRect/>
          </a:stretch>
        </p:blipFill>
        <p:spPr>
          <a:xfrm>
            <a:off x="10702120" y="2159261"/>
            <a:ext cx="6556611" cy="745267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161493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7E4"/>
        </a:solidFill>
        <a:effectLst/>
      </p:bgPr>
    </p:bg>
    <p:spTree>
      <p:nvGrpSpPr>
        <p:cNvPr id="1" name="">
          <a:extLst>
            <a:ext uri="{FF2B5EF4-FFF2-40B4-BE49-F238E27FC236}">
              <a16:creationId xmlns:a16="http://schemas.microsoft.com/office/drawing/2014/main" id="{E16D712F-B653-D466-1EA9-EA37EF389BE8}"/>
            </a:ext>
          </a:extLst>
        </p:cNvPr>
        <p:cNvGrpSpPr/>
        <p:nvPr/>
      </p:nvGrpSpPr>
      <p:grpSpPr>
        <a:xfrm>
          <a:off x="0" y="0"/>
          <a:ext cx="0" cy="0"/>
          <a:chOff x="0" y="0"/>
          <a:chExt cx="0" cy="0"/>
        </a:xfrm>
      </p:grpSpPr>
      <p:grpSp>
        <p:nvGrpSpPr>
          <p:cNvPr id="7" name="Group 7">
            <a:extLst>
              <a:ext uri="{FF2B5EF4-FFF2-40B4-BE49-F238E27FC236}">
                <a16:creationId xmlns:a16="http://schemas.microsoft.com/office/drawing/2014/main" id="{FE0D23F6-D8CD-9E96-46C7-3973EC31B0F1}"/>
              </a:ext>
            </a:extLst>
          </p:cNvPr>
          <p:cNvGrpSpPr/>
          <p:nvPr/>
        </p:nvGrpSpPr>
        <p:grpSpPr>
          <a:xfrm>
            <a:off x="11984903" y="6337862"/>
            <a:ext cx="2724448" cy="2724448"/>
            <a:chOff x="0" y="0"/>
            <a:chExt cx="812800" cy="812800"/>
          </a:xfrm>
        </p:grpSpPr>
        <p:sp>
          <p:nvSpPr>
            <p:cNvPr id="8" name="Freeform 8">
              <a:extLst>
                <a:ext uri="{FF2B5EF4-FFF2-40B4-BE49-F238E27FC236}">
                  <a16:creationId xmlns:a16="http://schemas.microsoft.com/office/drawing/2014/main" id="{B0AD0084-7813-3C1A-7E4D-C8E18F27A9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sp>
        <p:sp>
          <p:nvSpPr>
            <p:cNvPr id="9" name="TextBox 9">
              <a:extLst>
                <a:ext uri="{FF2B5EF4-FFF2-40B4-BE49-F238E27FC236}">
                  <a16:creationId xmlns:a16="http://schemas.microsoft.com/office/drawing/2014/main" id="{A0FFCDE7-00A7-0CE6-7583-0169C887BAE9}"/>
                </a:ext>
              </a:extLst>
            </p:cNvPr>
            <p:cNvSpPr txBox="1"/>
            <p:nvPr/>
          </p:nvSpPr>
          <p:spPr>
            <a:xfrm>
              <a:off x="76200" y="-28575"/>
              <a:ext cx="660400" cy="765175"/>
            </a:xfrm>
            <a:prstGeom prst="rect">
              <a:avLst/>
            </a:prstGeom>
          </p:spPr>
          <p:txBody>
            <a:bodyPr lIns="50800" tIns="50800" rIns="50800" bIns="50800" rtlCol="0" anchor="ctr"/>
            <a:lstStyle/>
            <a:p>
              <a:pPr algn="ctr">
                <a:lnSpc>
                  <a:spcPts val="3640"/>
                </a:lnSpc>
              </a:pPr>
              <a:endParaRPr/>
            </a:p>
          </p:txBody>
        </p:sp>
      </p:grpSp>
      <p:sp>
        <p:nvSpPr>
          <p:cNvPr id="12" name="TextBox 12">
            <a:extLst>
              <a:ext uri="{FF2B5EF4-FFF2-40B4-BE49-F238E27FC236}">
                <a16:creationId xmlns:a16="http://schemas.microsoft.com/office/drawing/2014/main" id="{C1B29267-6C4D-5B77-C0CB-D48E61D4CE89}"/>
              </a:ext>
            </a:extLst>
          </p:cNvPr>
          <p:cNvSpPr txBox="1"/>
          <p:nvPr/>
        </p:nvSpPr>
        <p:spPr>
          <a:xfrm>
            <a:off x="1028700" y="699606"/>
            <a:ext cx="16230600" cy="1111843"/>
          </a:xfrm>
          <a:prstGeom prst="rect">
            <a:avLst/>
          </a:prstGeom>
        </p:spPr>
        <p:txBody>
          <a:bodyPr lIns="0" tIns="0" rIns="0" bIns="0" rtlCol="0" anchor="t">
            <a:spAutoFit/>
          </a:bodyPr>
          <a:lstStyle/>
          <a:p>
            <a:pPr algn="ctr">
              <a:lnSpc>
                <a:spcPts val="8960"/>
              </a:lnSpc>
              <a:spcBef>
                <a:spcPct val="0"/>
              </a:spcBef>
            </a:pPr>
            <a:r>
              <a:rPr lang="en-US" sz="6400" spc="320">
                <a:solidFill>
                  <a:srgbClr val="663300"/>
                </a:solidFill>
                <a:latin typeface="League Spartan"/>
                <a:ea typeface="League Spartan"/>
                <a:cs typeface="League Spartan"/>
              </a:rPr>
              <a:t>BERT</a:t>
            </a:r>
            <a:r>
              <a:rPr lang="en-US" sz="6400" b="1" spc="320">
                <a:solidFill>
                  <a:srgbClr val="663300"/>
                </a:solidFill>
                <a:latin typeface="League Spartan"/>
                <a:ea typeface="League Spartan"/>
                <a:cs typeface="League Spartan"/>
              </a:rPr>
              <a:t>-</a:t>
            </a:r>
            <a:r>
              <a:rPr lang="en-US" sz="1400" b="1" spc="320">
                <a:solidFill>
                  <a:srgbClr val="663300"/>
                </a:solidFill>
                <a:ea typeface="+mn-lt"/>
                <a:cs typeface="+mn-lt"/>
              </a:rPr>
              <a:t> </a:t>
            </a:r>
            <a:r>
              <a:rPr lang="en-US" sz="3600" b="1" spc="320">
                <a:solidFill>
                  <a:srgbClr val="663300"/>
                </a:solidFill>
                <a:ea typeface="+mn-lt"/>
                <a:cs typeface="+mn-lt"/>
              </a:rPr>
              <a:t>Bidirectional Encoder Representations from Transformers</a:t>
            </a:r>
            <a:endParaRPr lang="en-US" sz="3600" b="1" spc="320">
              <a:solidFill>
                <a:srgbClr val="663300"/>
              </a:solidFill>
              <a:latin typeface="League Spartan"/>
              <a:ea typeface="League Spartan"/>
              <a:cs typeface="League Spartan"/>
            </a:endParaRPr>
          </a:p>
        </p:txBody>
      </p:sp>
      <p:sp>
        <p:nvSpPr>
          <p:cNvPr id="14" name="AutoShape 14">
            <a:extLst>
              <a:ext uri="{FF2B5EF4-FFF2-40B4-BE49-F238E27FC236}">
                <a16:creationId xmlns:a16="http://schemas.microsoft.com/office/drawing/2014/main" id="{53A5E269-EF13-89B7-6B6B-368A3FD5C346}"/>
              </a:ext>
            </a:extLst>
          </p:cNvPr>
          <p:cNvSpPr/>
          <p:nvPr/>
        </p:nvSpPr>
        <p:spPr>
          <a:xfrm>
            <a:off x="1028700" y="2010936"/>
            <a:ext cx="16230600" cy="0"/>
          </a:xfrm>
          <a:prstGeom prst="line">
            <a:avLst/>
          </a:prstGeom>
          <a:ln w="19050" cap="flat">
            <a:solidFill>
              <a:srgbClr val="6E6256"/>
            </a:solidFill>
            <a:prstDash val="solid"/>
            <a:headEnd type="none" w="sm" len="sm"/>
            <a:tailEnd type="none" w="sm" len="sm"/>
          </a:ln>
        </p:spPr>
      </p:sp>
      <p:grpSp>
        <p:nvGrpSpPr>
          <p:cNvPr id="2" name="Group 1">
            <a:extLst>
              <a:ext uri="{FF2B5EF4-FFF2-40B4-BE49-F238E27FC236}">
                <a16:creationId xmlns:a16="http://schemas.microsoft.com/office/drawing/2014/main" id="{8B54E419-4650-9D86-B16C-21D7F30B8E84}"/>
              </a:ext>
            </a:extLst>
          </p:cNvPr>
          <p:cNvGrpSpPr/>
          <p:nvPr/>
        </p:nvGrpSpPr>
        <p:grpSpPr>
          <a:xfrm>
            <a:off x="11981586" y="4229032"/>
            <a:ext cx="2724448" cy="2820229"/>
            <a:chOff x="8736925" y="8245326"/>
            <a:chExt cx="812800" cy="841375"/>
          </a:xfrm>
        </p:grpSpPr>
        <p:sp>
          <p:nvSpPr>
            <p:cNvPr id="3" name="Freeform 8">
              <a:extLst>
                <a:ext uri="{FF2B5EF4-FFF2-40B4-BE49-F238E27FC236}">
                  <a16:creationId xmlns:a16="http://schemas.microsoft.com/office/drawing/2014/main" id="{F3F471FA-701E-E42B-6076-D7F40FE0A4FB}"/>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4" name="TextBox 9">
              <a:extLst>
                <a:ext uri="{FF2B5EF4-FFF2-40B4-BE49-F238E27FC236}">
                  <a16:creationId xmlns:a16="http://schemas.microsoft.com/office/drawing/2014/main" id="{1F869906-B86C-C4FB-8F88-B00354236032}"/>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sp>
        <p:nvSpPr>
          <p:cNvPr id="5" name="TextBox 4">
            <a:extLst>
              <a:ext uri="{FF2B5EF4-FFF2-40B4-BE49-F238E27FC236}">
                <a16:creationId xmlns:a16="http://schemas.microsoft.com/office/drawing/2014/main" id="{5C3AE757-892B-5AE8-2671-F77A5FF59CEE}"/>
              </a:ext>
            </a:extLst>
          </p:cNvPr>
          <p:cNvSpPr txBox="1"/>
          <p:nvPr/>
        </p:nvSpPr>
        <p:spPr>
          <a:xfrm>
            <a:off x="1237768" y="3293512"/>
            <a:ext cx="981733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800">
                <a:solidFill>
                  <a:srgbClr val="001D35"/>
                </a:solidFill>
                <a:latin typeface="Times New Roman"/>
                <a:ea typeface="+mn-lt"/>
                <a:cs typeface="+mn-lt"/>
              </a:rPr>
              <a:t>BERT (Bidirectional Encoder Representations from Transformers) is a machine learning model developed by Google for natural language processing (NLP) tasks.</a:t>
            </a:r>
            <a:endParaRPr lang="en-GB" sz="2800">
              <a:solidFill>
                <a:srgbClr val="000000"/>
              </a:solidFill>
              <a:latin typeface="Times New Roman"/>
              <a:ea typeface="+mn-lt"/>
              <a:cs typeface="+mn-lt"/>
            </a:endParaRPr>
          </a:p>
          <a:p>
            <a:pPr algn="just"/>
            <a:endParaRPr lang="en-GB" sz="2800">
              <a:solidFill>
                <a:srgbClr val="001D35"/>
              </a:solidFill>
              <a:latin typeface="Times New Roman"/>
              <a:ea typeface="+mn-lt"/>
              <a:cs typeface="+mn-lt"/>
            </a:endParaRPr>
          </a:p>
          <a:p>
            <a:pPr algn="just"/>
            <a:r>
              <a:rPr lang="en-GB" sz="2800">
                <a:solidFill>
                  <a:srgbClr val="001D35"/>
                </a:solidFill>
                <a:latin typeface="Times New Roman"/>
                <a:ea typeface="+mn-lt"/>
                <a:cs typeface="+mn-lt"/>
              </a:rPr>
              <a:t>It uses a transformer-based architecture to understand the context of words in a sentence by analysing them bidirectionally (both left and right). </a:t>
            </a:r>
            <a:endParaRPr lang="en-GB" sz="2800">
              <a:solidFill>
                <a:srgbClr val="000000"/>
              </a:solidFill>
              <a:latin typeface="Times New Roman"/>
              <a:ea typeface="+mn-lt"/>
              <a:cs typeface="+mn-lt"/>
            </a:endParaRPr>
          </a:p>
          <a:p>
            <a:pPr algn="just"/>
            <a:endParaRPr lang="en-GB" sz="2800">
              <a:solidFill>
                <a:srgbClr val="001D35"/>
              </a:solidFill>
              <a:latin typeface="Times New Roman"/>
              <a:ea typeface="+mn-lt"/>
              <a:cs typeface="+mn-lt"/>
            </a:endParaRPr>
          </a:p>
          <a:p>
            <a:pPr algn="just"/>
            <a:r>
              <a:rPr lang="en-GB" sz="2800">
                <a:solidFill>
                  <a:srgbClr val="001D35"/>
                </a:solidFill>
                <a:latin typeface="Times New Roman"/>
                <a:ea typeface="+mn-lt"/>
                <a:cs typeface="+mn-lt"/>
              </a:rPr>
              <a:t>BERT is pre-trained on large text corpora and can be fine-tuned for specific tasks like sentiment analysis, question answering, and text classification. Its bidirectional nature allows it to capture more nuanced language meanings compared to traditional models.</a:t>
            </a:r>
            <a:endParaRPr lang="en-GB" sz="2800">
              <a:latin typeface="Times New Roman"/>
              <a:cs typeface="Times New Roman"/>
            </a:endParaRPr>
          </a:p>
          <a:p>
            <a:pPr algn="just"/>
            <a:endParaRPr lang="en-GB" sz="2800">
              <a:solidFill>
                <a:srgbClr val="001D35"/>
              </a:solidFill>
              <a:latin typeface="Times New Roman"/>
              <a:ea typeface="Calibri"/>
              <a:cs typeface="Calibri"/>
            </a:endParaRPr>
          </a:p>
        </p:txBody>
      </p:sp>
      <p:grpSp>
        <p:nvGrpSpPr>
          <p:cNvPr id="6" name="Group 5">
            <a:extLst>
              <a:ext uri="{FF2B5EF4-FFF2-40B4-BE49-F238E27FC236}">
                <a16:creationId xmlns:a16="http://schemas.microsoft.com/office/drawing/2014/main" id="{813F68C1-3EE2-96C8-26EB-C412589B3D57}"/>
              </a:ext>
            </a:extLst>
          </p:cNvPr>
          <p:cNvGrpSpPr/>
          <p:nvPr/>
        </p:nvGrpSpPr>
        <p:grpSpPr>
          <a:xfrm>
            <a:off x="11964526" y="2301285"/>
            <a:ext cx="2724448" cy="2820229"/>
            <a:chOff x="8736925" y="8245326"/>
            <a:chExt cx="812800" cy="841375"/>
          </a:xfrm>
        </p:grpSpPr>
        <p:sp>
          <p:nvSpPr>
            <p:cNvPr id="10" name="Freeform 8">
              <a:extLst>
                <a:ext uri="{FF2B5EF4-FFF2-40B4-BE49-F238E27FC236}">
                  <a16:creationId xmlns:a16="http://schemas.microsoft.com/office/drawing/2014/main" id="{F4BAC98F-B6B8-501E-739E-79FFE3A9BA4A}"/>
                </a:ext>
              </a:extLst>
            </p:cNvPr>
            <p:cNvSpPr/>
            <p:nvPr/>
          </p:nvSpPr>
          <p:spPr>
            <a:xfrm>
              <a:off x="8736925" y="827390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ED0B6"/>
            </a:solidFill>
          </p:spPr>
          <p:txBody>
            <a:bodyPr/>
            <a:lstStyle/>
            <a:p>
              <a:endParaRPr lang="en-US"/>
            </a:p>
          </p:txBody>
        </p:sp>
        <p:sp>
          <p:nvSpPr>
            <p:cNvPr id="11" name="TextBox 9">
              <a:extLst>
                <a:ext uri="{FF2B5EF4-FFF2-40B4-BE49-F238E27FC236}">
                  <a16:creationId xmlns:a16="http://schemas.microsoft.com/office/drawing/2014/main" id="{0513FFE3-0585-04D4-6440-DA828E13DDA3}"/>
                </a:ext>
              </a:extLst>
            </p:cNvPr>
            <p:cNvSpPr txBox="1"/>
            <p:nvPr/>
          </p:nvSpPr>
          <p:spPr>
            <a:xfrm>
              <a:off x="8813125" y="8245326"/>
              <a:ext cx="660400" cy="765175"/>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640"/>
                </a:lnSpc>
              </a:pPr>
              <a:endParaRPr/>
            </a:p>
          </p:txBody>
        </p:sp>
      </p:grpSp>
      <p:pic>
        <p:nvPicPr>
          <p:cNvPr id="13" name="Picture 12" descr="Bert | Muppet Wiki | Fandom">
            <a:extLst>
              <a:ext uri="{FF2B5EF4-FFF2-40B4-BE49-F238E27FC236}">
                <a16:creationId xmlns:a16="http://schemas.microsoft.com/office/drawing/2014/main" id="{539B4602-A875-ECB1-8D5F-CCAEA29F007F}"/>
              </a:ext>
            </a:extLst>
          </p:cNvPr>
          <p:cNvPicPr>
            <a:picLocks noChangeAspect="1"/>
          </p:cNvPicPr>
          <p:nvPr/>
        </p:nvPicPr>
        <p:blipFill>
          <a:blip r:embed="rId2"/>
          <a:stretch>
            <a:fillRect/>
          </a:stretch>
        </p:blipFill>
        <p:spPr>
          <a:xfrm>
            <a:off x="12307914" y="1764274"/>
            <a:ext cx="5289829" cy="8515601"/>
          </a:xfrm>
          <a:prstGeom prst="rect">
            <a:avLst/>
          </a:prstGeom>
        </p:spPr>
      </p:pic>
    </p:spTree>
    <p:extLst>
      <p:ext uri="{BB962C8B-B14F-4D97-AF65-F5344CB8AC3E}">
        <p14:creationId xmlns:p14="http://schemas.microsoft.com/office/powerpoint/2010/main" val="3282783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Custom</PresentationFormat>
  <Paragraphs>131</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Futura</vt:lpstr>
      <vt:lpstr>Times New Roman</vt:lpstr>
      <vt:lpstr>Google Sans</vt:lpstr>
      <vt:lpstr>Arial,Sans-Serif</vt:lpstr>
      <vt:lpstr>Arial</vt:lpstr>
      <vt:lpstr>Calibri</vt:lpstr>
      <vt:lpstr>League Spartan</vt:lpstr>
      <vt:lpstr>Futura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Minimalist Furniture Strategy Deck Company Presentation</dc:title>
  <dc:creator>JYOTHSNA V</dc:creator>
  <cp:lastModifiedBy>Jyothsna Vaasudevan</cp:lastModifiedBy>
  <cp:revision>5</cp:revision>
  <dcterms:created xsi:type="dcterms:W3CDTF">2006-08-16T00:00:00Z</dcterms:created>
  <dcterms:modified xsi:type="dcterms:W3CDTF">2025-02-11T16:54:41Z</dcterms:modified>
  <dc:identifier>DAGeZlAZuPM</dc:identifier>
</cp:coreProperties>
</file>