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1C_266A7F10.xml" ContentType="application/vnd.ms-powerpoint.comment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comments/modernComment_11D_8B72B084.xml" ContentType="application/vnd.ms-powerpoint.comments+xml"/>
  <Override PartName="/ppt/comments/modernComment_113_1EC51584.xml" ContentType="application/vnd.ms-powerpoint.comments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1" r:id="rId4"/>
    <p:sldId id="269" r:id="rId5"/>
    <p:sldId id="291" r:id="rId6"/>
    <p:sldId id="292" r:id="rId7"/>
    <p:sldId id="280" r:id="rId8"/>
    <p:sldId id="277" r:id="rId9"/>
    <p:sldId id="294" r:id="rId10"/>
    <p:sldId id="289" r:id="rId11"/>
    <p:sldId id="284" r:id="rId12"/>
    <p:sldId id="285" r:id="rId13"/>
    <p:sldId id="286" r:id="rId14"/>
    <p:sldId id="275" r:id="rId15"/>
    <p:sldId id="278" r:id="rId16"/>
    <p:sldId id="274" r:id="rId17"/>
    <p:sldId id="270" r:id="rId18"/>
  </p:sldIdLst>
  <p:sldSz cx="18288000" cy="10287000"/>
  <p:notesSz cx="6858000" cy="9144000"/>
  <p:embeddedFontLst>
    <p:embeddedFont>
      <p:font typeface="Futura" panose="020B0604020202020204" charset="0"/>
      <p:regular r:id="rId20"/>
    </p:embeddedFont>
    <p:embeddedFont>
      <p:font typeface="League Spartan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3D3303A-A875-2CC5-E238-7192C3ED3678}" name="Guest User" initials="GU" userId="S::urn:spo:anon#a58261f9ab03a679892e28935cbe0a20f051b4b053089b761ed8b67631c79ba3::" providerId="AD"/>
  <p188:author id="{1C1901D3-7C3D-8836-BDC4-4339ACE85F1F}" name="HARISH" initials="HM" userId="S::HARISH777@04050606.onmicrosoft.com::7ff127bf-97a1-4adf-ae49-795b56a1a7b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7E4"/>
    <a:srgbClr val="663300"/>
    <a:srgbClr val="DED0B6"/>
    <a:srgbClr val="996633"/>
    <a:srgbClr val="A4907C"/>
    <a:srgbClr val="D2C8B4"/>
    <a:srgbClr val="EEDDCA"/>
    <a:srgbClr val="FDEFBB"/>
    <a:srgbClr val="FBE1C9"/>
    <a:srgbClr val="FAD4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1020" y="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modernComment_113_1EC5158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29179D0-944C-443A-888B-F9FD5FFC06DF}" authorId="{13D3303A-A875-2CC5-E238-7192C3ED3678}" created="2025-02-11T06:38:46.962">
    <pc:sldMkLst xmlns:pc="http://schemas.microsoft.com/office/powerpoint/2013/main/command">
      <pc:docMk/>
      <pc:sldMk cId="516232580" sldId="275"/>
    </pc:sldMkLst>
    <p188:txBody>
      <a:bodyPr/>
      <a:lstStyle/>
      <a:p>
        <a:r>
          <a:rPr lang="en-GB"/>
          <a:t>3-joe
4-HM
5 -both
6,7-joe
8,9-HM
10-joe
11-HM
12,13-joe</a:t>
        </a:r>
      </a:p>
    </p188:txBody>
  </p188:cm>
</p188:cmLst>
</file>

<file path=ppt/comments/modernComment_11C_266A7F1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A798823-0C7E-49F4-A6BB-7713F260F49E}" authorId="{1C1901D3-7C3D-8836-BDC4-4339ACE85F1F}" created="2025-03-07T13:01:34.779">
    <pc:sldMkLst xmlns:pc="http://schemas.microsoft.com/office/powerpoint/2013/main/command">
      <pc:docMk/>
      <pc:sldMk cId="644513552" sldId="284"/>
    </pc:sldMkLst>
    <p188:txBody>
      <a:bodyPr/>
      <a:lstStyle/>
      <a:p>
        <a:r>
          <a:rPr lang="en-IN"/>
          <a:t>Order wise
1. Random Forest
2. XG-Boost
3. SVM</a:t>
        </a:r>
      </a:p>
    </p188:txBody>
  </p188:cm>
</p188:cmLst>
</file>

<file path=ppt/comments/modernComment_11D_8B72B08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6759639-625B-4242-8E6C-0D472AE2FC55}" authorId="{1C1901D3-7C3D-8836-BDC4-4339ACE85F1F}" created="2025-03-07T13:01:08.559">
    <pc:sldMkLst xmlns:pc="http://schemas.microsoft.com/office/powerpoint/2013/main/command">
      <pc:docMk/>
      <pc:sldMk cId="2339549316" sldId="285"/>
    </pc:sldMkLst>
    <p188:txBody>
      <a:bodyPr/>
      <a:lstStyle/>
      <a:p>
        <a:r>
          <a:rPr lang="en-IN"/>
          <a:t>1. XG-Boost
2. Random Forest
3. SVM Classifier
This is the order of the images for page no  15</a:t>
        </a:r>
      </a:p>
    </p188:txBody>
  </p188:cm>
</p188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8T03:49:41.2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0 192 24575,'301'0'0,"1"0"-164,1649 0-3723,-1913-2 4218,1-3-1,-1-1 0,0-1 0,63-22 0,-6 2 997,-53 17-1027,176-40 473,-139 34-773,-8 2 0,85-7 0,301 16 0,-248 8 0,956-3-1365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8T03:51:07.51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24575,'386'16'0,"-153"-3"0,709-3 0,-635-11 0,29-12 0,450 12 189,-406 2-1743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8T03:51:09.11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24575,'403'15'0,"-294"-9"0,154 14 0,195 5 0,677-29 0,-632 6 0,-277 4 0,-83 0 0,18 0 0,134 1 0,-137-1 315,-42 0-1995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8T03:51:11.68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92 24575,'1'-1'0,"-1"0"0,1 1 0,0-1 0,-1 0 0,1 1 0,0-1 0,0 1 0,-1-1 0,1 1 0,0 0 0,0-1 0,0 1 0,0 0 0,-1-1 0,1 1 0,0 0 0,0 0 0,0 0 0,0 0 0,0 0 0,0 0 0,1 0 0,1 0 0,297-7 0,-190 8 0,620 0 0,-694-1 0,0-1 0,0-2 0,55-12 0,-49 3 0,-18 5 0,41-7 0,57 4 0,164 7 0,-150 5 0,-44-2 0,236-10 0,-258 5 0,91 5 0,-62 2 0,-14-2 0,49-2 0,227 28 0,-249-12 0,121 1 0,-168-11 0,71 15 0,-4 0 0,217-12 82,-215-8-1529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8T03:51:16.0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53 24575,'1879'0'-1966,"-1847"0"2226,0-1-1,1-1 1,-1-2-1,39-9 1,-50 9-129,0 1-1,0 1 1,0 1 0,24 2 0,12-1-117,36-3-14,205-14 0,-156 14 13,-94 4-1391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8T03:51:20.87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14 24575,'1'-1'0,"0"1"0,0-1 0,1 0 0,-1 0 0,0 1 0,0-1 0,1 1 0,-1-1 0,0 1 0,1 0 0,-1-1 0,1 1 0,-1 0 0,0 0 0,1 0 0,-1 0 0,2 0 0,1 0 0,383-7 0,-245 9 0,2351-1 188,-1291-2-1741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8T03:51:22.89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24575,'147'0'0,"397"5"0,-2 42 0,-462-34 0,196 25 0,-188-29 0,101-4 0,821-11 0,-580 8 0,952-2-1365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8T03:51:25.33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24575,'5643'0'0,"-5624"0"-273,0 1 0,-1 0 0,1 2 0,22 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8T04:19:33.0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24575,'4048'0'-1365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8T04:19:45.06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24575,'5521'0'-1365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8T04:19:53.29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52 24575,'60'0'0,"-8"1"0,0-2 0,0-2 0,56-11 0,-32 1 0,93-5 0,148 14 0,-172 6 0,1045-2 0,-1003 9 0,-21-1 0,-45 1 0,7-1 0,644-8 0,-749 1 0,34 6 0,9 0 0,31 2 0,27 0 0,747-10-1365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8T03:50:05.6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41 24575,'0'-1'0,"0"1"0,1-1 0,-1 1 0,0 0 0,0-1 0,1 1 0,-1-1 0,0 1 0,0 0 0,1-1 0,-1 1 0,0 0 0,1-1 0,-1 1 0,1 0 0,-1 0 0,0 0 0,1-1 0,-1 1 0,1 0 0,-1 0 0,1 0 0,-1 0 0,0 0 0,1 0 0,0-1 0,17-1 0,-15 2 0,93-12 0,33-2 0,340 10 0,-259 6 0,4222-2-1365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8T03:50:09.06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52 24575,'69'1'0,"1"0"0,0-2 0,88-15 0,0 0 0,-87 10 0,596-8 0,-444 15 0,2128-1-1365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8T03:50:14.66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14 24575,'2'-1'0,"0"0"0,0 0 0,0 0 0,0 0 0,0 0 0,0 0 0,0 1 0,0-1 0,1 1 0,-1-1 0,0 1 0,0 0 0,1 0 0,2 0 0,3 0 0,481-5 0,-270 7 0,2059-2 0,-2085 13 0,756-14-1365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8T03:50:16.1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24575,'1047'26'0,"-923"-19"0,283 12 0,-244-14 0,106 2 0,1547-8-1365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8T03:50:18.9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1 318 24575,'1126'0'0,"-1100"-1"0,0-1 0,28-7 0,35-3 0,316-25 0,-266 16 0,47-4 0,132 20 0,-62 3 0,-232 0 0,-1-2 0,37-9 0,24-4 0,270-28 0,-194 20 0,69-8 0,-208 30 0,1-1 0,39-13 0,8-2 0,-23 10-455,1 3 0,94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8T03:50:24.95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52 24575,'3064'0'0,"-3040"-1"0,-1-1 0,31-7 0,-30 4 0,0 1 0,27 0 0,-31 2 0,0 0 0,31-7 0,-32 4 0,0 2 0,1 0 0,21 1 0,23 2-1365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8T03:50:29.22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24575,'5351'0'0,"-5253"7"0,-11-1 0,754-4 0,-428-4 0,1493 2 0,-1460 13 0,-192 1 0,-202-10 0,78 17 0,0 0 0,40-14 0,52 5 0,165 11 0,-321-23 0,120 15 0,-85-3 0,135-1 0,-217-10 0,124 4 0,56 1 0,363-7-1365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8T03:50:34.32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1 279 24575,'232'-12'0,"-25"-1"0,-99 7 0,114-21 0,-173 22 0,1 2 0,55 4 0,-27 1 0,-55-2 0,58 1 0,139-17 0,481-80 0,-503 61 0,-89 14 0,-43 13 0,1 3 0,113 6 0,-62 2 0,988-4 0,-985-5 0,2 0 0,-115 6 0,-1-1 0,1-1 0,0 1 0,-1-1 0,13-5 0,-12 4 0,1 0 0,-1 1 0,1 0 0,12-1 0,205 2 0,-108 2 0,-63 5 215,-27-1-1795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4977C-97EC-4731-9777-899948940E60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6DC58-36FB-4B33-B4DE-D84532317F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77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6DC58-36FB-4B33-B4DE-D84532317F7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784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C6DC58-36FB-4B33-B4DE-D84532317F73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34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0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9" Type="http://schemas.openxmlformats.org/officeDocument/2006/relationships/image" Target="../media/image29.png"/><Relationship Id="rId21" Type="http://schemas.openxmlformats.org/officeDocument/2006/relationships/image" Target="../media/image20.png"/><Relationship Id="rId34" Type="http://schemas.openxmlformats.org/officeDocument/2006/relationships/customXml" Target="../ink/ink15.xml"/><Relationship Id="rId42" Type="http://schemas.openxmlformats.org/officeDocument/2006/relationships/customXml" Target="../ink/ink19.xml"/><Relationship Id="rId7" Type="http://schemas.openxmlformats.org/officeDocument/2006/relationships/image" Target="../media/image130.png"/><Relationship Id="rId2" Type="http://schemas.microsoft.com/office/2018/10/relationships/comments" Target="../comments/modernComment_11C_266A7F10.xml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29" Type="http://schemas.openxmlformats.org/officeDocument/2006/relationships/image" Target="../media/image24.png"/><Relationship Id="rId41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11" Type="http://schemas.openxmlformats.org/officeDocument/2006/relationships/image" Target="../media/image150.png"/><Relationship Id="rId24" Type="http://schemas.openxmlformats.org/officeDocument/2006/relationships/customXml" Target="../ink/ink10.xml"/><Relationship Id="rId32" Type="http://schemas.openxmlformats.org/officeDocument/2006/relationships/customXml" Target="../ink/ink14.xml"/><Relationship Id="rId37" Type="http://schemas.openxmlformats.org/officeDocument/2006/relationships/image" Target="../media/image28.png"/><Relationship Id="rId40" Type="http://schemas.openxmlformats.org/officeDocument/2006/relationships/customXml" Target="../ink/ink18.xml"/><Relationship Id="rId5" Type="http://schemas.openxmlformats.org/officeDocument/2006/relationships/image" Target="../media/image17.png"/><Relationship Id="rId15" Type="http://schemas.openxmlformats.org/officeDocument/2006/relationships/image" Target="../media/image170.png"/><Relationship Id="rId23" Type="http://schemas.openxmlformats.org/officeDocument/2006/relationships/image" Target="../media/image21.png"/><Relationship Id="rId28" Type="http://schemas.openxmlformats.org/officeDocument/2006/relationships/customXml" Target="../ink/ink12.xml"/><Relationship Id="rId36" Type="http://schemas.openxmlformats.org/officeDocument/2006/relationships/customXml" Target="../ink/ink16.xml"/><Relationship Id="rId10" Type="http://schemas.openxmlformats.org/officeDocument/2006/relationships/customXml" Target="../ink/ink3.xml"/><Relationship Id="rId19" Type="http://schemas.openxmlformats.org/officeDocument/2006/relationships/image" Target="../media/image190.png"/><Relationship Id="rId31" Type="http://schemas.openxmlformats.org/officeDocument/2006/relationships/image" Target="../media/image25.png"/><Relationship Id="rId4" Type="http://schemas.openxmlformats.org/officeDocument/2006/relationships/image" Target="../media/image16.png"/><Relationship Id="rId9" Type="http://schemas.openxmlformats.org/officeDocument/2006/relationships/image" Target="../media/image140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23.png"/><Relationship Id="rId30" Type="http://schemas.openxmlformats.org/officeDocument/2006/relationships/customXml" Target="../ink/ink13.xml"/><Relationship Id="rId35" Type="http://schemas.openxmlformats.org/officeDocument/2006/relationships/image" Target="../media/image27.png"/><Relationship Id="rId43" Type="http://schemas.openxmlformats.org/officeDocument/2006/relationships/image" Target="../media/image31.png"/><Relationship Id="rId8" Type="http://schemas.openxmlformats.org/officeDocument/2006/relationships/customXml" Target="../ink/ink2.xml"/><Relationship Id="rId3" Type="http://schemas.openxmlformats.org/officeDocument/2006/relationships/image" Target="../media/image15.png"/><Relationship Id="rId12" Type="http://schemas.openxmlformats.org/officeDocument/2006/relationships/customXml" Target="../ink/ink4.xml"/><Relationship Id="rId17" Type="http://schemas.openxmlformats.org/officeDocument/2006/relationships/image" Target="../media/image180.png"/><Relationship Id="rId25" Type="http://schemas.openxmlformats.org/officeDocument/2006/relationships/image" Target="../media/image22.png"/><Relationship Id="rId33" Type="http://schemas.openxmlformats.org/officeDocument/2006/relationships/image" Target="../media/image26.png"/><Relationship Id="rId38" Type="http://schemas.openxmlformats.org/officeDocument/2006/relationships/customXml" Target="../ink/ink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microsoft.com/office/2018/10/relationships/comments" Target="../comments/modernComment_11D_8B72B08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microsoft.com/office/2018/10/relationships/comments" Target="../comments/modernComment_113_1EC5158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9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11"/>
          <p:cNvGrpSpPr/>
          <p:nvPr/>
        </p:nvGrpSpPr>
        <p:grpSpPr>
          <a:xfrm>
            <a:off x="349651" y="335363"/>
            <a:ext cx="1209546" cy="1209546"/>
            <a:chOff x="0" y="0"/>
            <a:chExt cx="812800" cy="812800"/>
          </a:xfrm>
        </p:grpSpPr>
        <p:sp>
          <p:nvSpPr>
            <p:cNvPr id="24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4907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TextBox 13"/>
            <p:cNvSpPr txBox="1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2" name="AutoShape 2"/>
          <p:cNvSpPr/>
          <p:nvPr/>
        </p:nvSpPr>
        <p:spPr>
          <a:xfrm>
            <a:off x="0" y="9272587"/>
            <a:ext cx="18288000" cy="0"/>
          </a:xfrm>
          <a:prstGeom prst="line">
            <a:avLst/>
          </a:prstGeom>
          <a:ln w="19050" cap="flat">
            <a:solidFill>
              <a:srgbClr val="FDF7E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7" name="AutoShape 7"/>
          <p:cNvSpPr/>
          <p:nvPr/>
        </p:nvSpPr>
        <p:spPr>
          <a:xfrm>
            <a:off x="2651760" y="1047750"/>
            <a:ext cx="8965822" cy="0"/>
          </a:xfrm>
          <a:prstGeom prst="line">
            <a:avLst/>
          </a:prstGeom>
          <a:ln w="19050" cap="flat">
            <a:solidFill>
              <a:srgbClr val="FDF7E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8" name="AutoShape 8"/>
          <p:cNvSpPr/>
          <p:nvPr/>
        </p:nvSpPr>
        <p:spPr>
          <a:xfrm>
            <a:off x="17748766" y="0"/>
            <a:ext cx="0" cy="9240261"/>
          </a:xfrm>
          <a:prstGeom prst="line">
            <a:avLst/>
          </a:prstGeom>
          <a:ln w="19050" cap="flat">
            <a:solidFill>
              <a:srgbClr val="FDF7E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1961215" y="586754"/>
            <a:ext cx="795850" cy="656576"/>
          </a:xfrm>
          <a:custGeom>
            <a:avLst/>
            <a:gdLst/>
            <a:ahLst/>
            <a:cxnLst/>
            <a:rect l="l" t="t" r="r" b="b"/>
            <a:pathLst>
              <a:path w="795850" h="656576">
                <a:moveTo>
                  <a:pt x="0" y="0"/>
                </a:moveTo>
                <a:lnTo>
                  <a:pt x="795850" y="0"/>
                </a:lnTo>
                <a:lnTo>
                  <a:pt x="795850" y="656576"/>
                </a:lnTo>
                <a:lnTo>
                  <a:pt x="0" y="6565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271126" y="5277699"/>
            <a:ext cx="12342129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/>
            <a:r>
              <a:rPr lang="en-US" sz="6000" b="1" spc="555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eague Spartan"/>
                <a:ea typeface="League Spartan"/>
                <a:cs typeface="League Spartan"/>
                <a:sym typeface="League Spartan"/>
              </a:rPr>
              <a:t>TAMIL POLITICAL TEXT EMOTION RECOGNITION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-730949" y="8242951"/>
            <a:ext cx="7973433" cy="46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3200" b="1" spc="26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utura"/>
                <a:ea typeface="Futura"/>
                <a:cs typeface="Futura"/>
                <a:sym typeface="Futura"/>
              </a:rPr>
              <a:t>HARISH .M &amp; JYOTHSNA .V </a:t>
            </a:r>
            <a:endParaRPr lang="en-US" sz="2600" spc="260">
              <a:solidFill>
                <a:srgbClr val="FDF7E4"/>
              </a:solidFill>
              <a:latin typeface="Futura"/>
              <a:ea typeface="Futura"/>
              <a:cs typeface="Futur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23337" y="9418439"/>
            <a:ext cx="2937815" cy="10098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r>
              <a:rPr lang="en-US" sz="2999" spc="149">
                <a:solidFill>
                  <a:srgbClr val="FDF7E4"/>
                </a:solidFill>
                <a:latin typeface="Futura"/>
                <a:ea typeface="Futura"/>
                <a:cs typeface="Futura"/>
                <a:sym typeface="Futura"/>
              </a:rPr>
              <a:t>BY GROUP 3</a:t>
            </a:r>
          </a:p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endParaRPr lang="en-US" sz="2999" spc="149">
              <a:solidFill>
                <a:srgbClr val="FDF7E4"/>
              </a:solidFill>
              <a:latin typeface="Futura"/>
              <a:ea typeface="Futura"/>
              <a:cs typeface="Futura"/>
              <a:sym typeface="Futura"/>
            </a:endParaRPr>
          </a:p>
        </p:txBody>
      </p:sp>
      <p:sp>
        <p:nvSpPr>
          <p:cNvPr id="20" name="AutoShape 7">
            <a:extLst>
              <a:ext uri="{FF2B5EF4-FFF2-40B4-BE49-F238E27FC236}">
                <a16:creationId xmlns:a16="http://schemas.microsoft.com/office/drawing/2014/main" id="{7D8C860D-F019-D59B-BF36-B44C8ADD4201}"/>
              </a:ext>
            </a:extLst>
          </p:cNvPr>
          <p:cNvSpPr/>
          <p:nvPr/>
        </p:nvSpPr>
        <p:spPr>
          <a:xfrm>
            <a:off x="13066893" y="1014412"/>
            <a:ext cx="8965822" cy="0"/>
          </a:xfrm>
          <a:prstGeom prst="line">
            <a:avLst/>
          </a:prstGeom>
          <a:ln w="19050" cap="flat">
            <a:solidFill>
              <a:srgbClr val="FDF7E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pic>
        <p:nvPicPr>
          <p:cNvPr id="1026" name="Picture 2" descr="This may contain: a person using a cell phone with social icons coming out of the screen at night">
            <a:extLst>
              <a:ext uri="{FF2B5EF4-FFF2-40B4-BE49-F238E27FC236}">
                <a16:creationId xmlns:a16="http://schemas.microsoft.com/office/drawing/2014/main" id="{CEA8D5BD-2470-BF9D-9852-A1CC1C016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2558" y="871476"/>
            <a:ext cx="5436720" cy="3616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3074" name="Picture 2" descr="This may contain: an ancient stone wall with some writing on it">
            <a:extLst>
              <a:ext uri="{FF2B5EF4-FFF2-40B4-BE49-F238E27FC236}">
                <a16:creationId xmlns:a16="http://schemas.microsoft.com/office/drawing/2014/main" id="{78AB5955-98AE-0108-5152-1AD84336E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1658" y="1230630"/>
            <a:ext cx="4991700" cy="748389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grpSp>
        <p:nvGrpSpPr>
          <p:cNvPr id="5" name="Group 14"/>
          <p:cNvGrpSpPr/>
          <p:nvPr/>
        </p:nvGrpSpPr>
        <p:grpSpPr>
          <a:xfrm>
            <a:off x="16187580" y="4484495"/>
            <a:ext cx="2724448" cy="2724448"/>
            <a:chOff x="0" y="0"/>
            <a:chExt cx="812800" cy="812800"/>
          </a:xfrm>
        </p:grpSpPr>
        <p:sp>
          <p:nvSpPr>
            <p:cNvPr id="6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4907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6"/>
            <p:cNvSpPr txBox="1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7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DAFFEA-2234-B3A1-9BFB-044DF4278127}"/>
              </a:ext>
            </a:extLst>
          </p:cNvPr>
          <p:cNvSpPr txBox="1"/>
          <p:nvPr/>
        </p:nvSpPr>
        <p:spPr>
          <a:xfrm>
            <a:off x="570593" y="709318"/>
            <a:ext cx="133241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BERT Embeddings</a:t>
            </a:r>
            <a:endParaRPr lang="en-IN" sz="6600" b="1" dirty="0">
              <a:solidFill>
                <a:srgbClr val="66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528AC7-4D2C-F874-FEE0-DA4BB8A82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541" y="2533285"/>
            <a:ext cx="16432918" cy="52204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82BD6F-730B-69EB-4F45-4B0FCF832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1511" y="8460547"/>
            <a:ext cx="2514951" cy="4191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F61DC0-1A3E-AE05-DC2C-F314AA325BF5}"/>
              </a:ext>
            </a:extLst>
          </p:cNvPr>
          <p:cNvSpPr txBox="1"/>
          <p:nvPr/>
        </p:nvSpPr>
        <p:spPr>
          <a:xfrm>
            <a:off x="1236133" y="8192687"/>
            <a:ext cx="85174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Representation: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Combines token embeddings, positional encodings, and segment embeddings:</a:t>
            </a:r>
          </a:p>
          <a:p>
            <a:pPr algn="just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04958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7E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9425F5-F382-298E-52D2-4C6C4DD51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>
            <a:extLst>
              <a:ext uri="{FF2B5EF4-FFF2-40B4-BE49-F238E27FC236}">
                <a16:creationId xmlns:a16="http://schemas.microsoft.com/office/drawing/2014/main" id="{020867F4-A7DD-4348-832F-3EA6A10D3DE1}"/>
              </a:ext>
            </a:extLst>
          </p:cNvPr>
          <p:cNvGrpSpPr/>
          <p:nvPr/>
        </p:nvGrpSpPr>
        <p:grpSpPr>
          <a:xfrm>
            <a:off x="-563616" y="1876284"/>
            <a:ext cx="2724448" cy="2724448"/>
            <a:chOff x="0" y="0"/>
            <a:chExt cx="812800" cy="8128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4F58ADB3-43AE-8090-1BE2-4161435B6C0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ED0B6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C7D2A031-4599-9832-FF74-04D600AC2FDE}"/>
                </a:ext>
              </a:extLst>
            </p:cNvPr>
            <p:cNvSpPr txBox="1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2" name="TextBox 12">
            <a:extLst>
              <a:ext uri="{FF2B5EF4-FFF2-40B4-BE49-F238E27FC236}">
                <a16:creationId xmlns:a16="http://schemas.microsoft.com/office/drawing/2014/main" id="{C68F9C5D-293A-A074-461A-F53560CB4447}"/>
              </a:ext>
            </a:extLst>
          </p:cNvPr>
          <p:cNvSpPr txBox="1"/>
          <p:nvPr/>
        </p:nvSpPr>
        <p:spPr>
          <a:xfrm>
            <a:off x="1028700" y="699606"/>
            <a:ext cx="16230600" cy="2212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0"/>
              </a:lnSpc>
              <a:spcBef>
                <a:spcPct val="0"/>
              </a:spcBef>
            </a:pPr>
            <a:r>
              <a:rPr lang="en-US" sz="6600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1: </a:t>
            </a:r>
            <a:r>
              <a:rPr lang="en-US" sz="5400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&amp; </a:t>
            </a:r>
            <a:r>
              <a:rPr lang="en-US" sz="5400" b="1" dirty="0" err="1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Undersatnding</a:t>
            </a:r>
            <a:endParaRPr lang="en-US" sz="6600" b="1" dirty="0">
              <a:solidFill>
                <a:srgbClr val="66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8960"/>
              </a:lnSpc>
              <a:spcBef>
                <a:spcPct val="0"/>
              </a:spcBef>
            </a:pPr>
            <a:endParaRPr lang="en-US" sz="6400" b="1" spc="320" dirty="0">
              <a:solidFill>
                <a:srgbClr val="663300"/>
              </a:solidFill>
              <a:latin typeface="Times New Roman" panose="02020603050405020304" pitchFamily="18" charset="0"/>
              <a:ea typeface="League Spartan"/>
              <a:cs typeface="Times New Roman" panose="02020603050405020304" pitchFamily="18" charset="0"/>
              <a:sym typeface="League Spartan"/>
            </a:endParaRPr>
          </a:p>
        </p:txBody>
      </p:sp>
      <p:sp>
        <p:nvSpPr>
          <p:cNvPr id="14" name="AutoShape 14">
            <a:extLst>
              <a:ext uri="{FF2B5EF4-FFF2-40B4-BE49-F238E27FC236}">
                <a16:creationId xmlns:a16="http://schemas.microsoft.com/office/drawing/2014/main" id="{FD7B0617-75A1-C242-EE79-3F98E0AA7392}"/>
              </a:ext>
            </a:extLst>
          </p:cNvPr>
          <p:cNvSpPr/>
          <p:nvPr/>
        </p:nvSpPr>
        <p:spPr>
          <a:xfrm>
            <a:off x="1159329" y="1979254"/>
            <a:ext cx="16230600" cy="0"/>
          </a:xfrm>
          <a:prstGeom prst="line">
            <a:avLst/>
          </a:prstGeom>
          <a:ln w="19050" cap="flat">
            <a:solidFill>
              <a:srgbClr val="6E625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AB2EA2F-B5A9-6FBB-E935-ABB20686E4ED}"/>
              </a:ext>
            </a:extLst>
          </p:cNvPr>
          <p:cNvGrpSpPr/>
          <p:nvPr/>
        </p:nvGrpSpPr>
        <p:grpSpPr>
          <a:xfrm>
            <a:off x="15697358" y="1975087"/>
            <a:ext cx="2724448" cy="2820229"/>
            <a:chOff x="8736925" y="8245326"/>
            <a:chExt cx="812800" cy="841375"/>
          </a:xfrm>
        </p:grpSpPr>
        <p:sp>
          <p:nvSpPr>
            <p:cNvPr id="3" name="Freeform 8">
              <a:extLst>
                <a:ext uri="{FF2B5EF4-FFF2-40B4-BE49-F238E27FC236}">
                  <a16:creationId xmlns:a16="http://schemas.microsoft.com/office/drawing/2014/main" id="{44476861-75D4-EEF0-BD9A-8C9D2FDA4777}"/>
                </a:ext>
              </a:extLst>
            </p:cNvPr>
            <p:cNvSpPr/>
            <p:nvPr/>
          </p:nvSpPr>
          <p:spPr>
            <a:xfrm>
              <a:off x="8736925" y="8273901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ED0B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9">
              <a:extLst>
                <a:ext uri="{FF2B5EF4-FFF2-40B4-BE49-F238E27FC236}">
                  <a16:creationId xmlns:a16="http://schemas.microsoft.com/office/drawing/2014/main" id="{837E279E-69BD-E1B5-C7FA-25C8C39E79FE}"/>
                </a:ext>
              </a:extLst>
            </p:cNvPr>
            <p:cNvSpPr txBox="1"/>
            <p:nvPr/>
          </p:nvSpPr>
          <p:spPr>
            <a:xfrm>
              <a:off x="8813125" y="8245326"/>
              <a:ext cx="660400" cy="765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1" name="Freeform 8">
            <a:extLst>
              <a:ext uri="{FF2B5EF4-FFF2-40B4-BE49-F238E27FC236}">
                <a16:creationId xmlns:a16="http://schemas.microsoft.com/office/drawing/2014/main" id="{8614C77B-6F7A-FAAF-1346-DAF996DABC55}"/>
              </a:ext>
            </a:extLst>
          </p:cNvPr>
          <p:cNvSpPr/>
          <p:nvPr/>
        </p:nvSpPr>
        <p:spPr>
          <a:xfrm>
            <a:off x="7305850" y="2020189"/>
            <a:ext cx="2724448" cy="2724448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DED0B6"/>
          </a:solidFill>
        </p:spPr>
        <p:txBody>
          <a:bodyPr/>
          <a:lstStyle/>
          <a:p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7DAB078-0CD4-58BE-E368-02792CF83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28" y="2665369"/>
            <a:ext cx="5576364" cy="40090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9AF39A4-2FAD-495C-0AB4-D50C42FFF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200" y="2665855"/>
            <a:ext cx="5576364" cy="40085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C390352-CB63-F116-2CD2-07DED4421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56336" y="2665854"/>
            <a:ext cx="5756617" cy="40085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586D07-6BD3-975C-18F3-0F01DCED4F2F}"/>
              </a:ext>
            </a:extLst>
          </p:cNvPr>
          <p:cNvSpPr txBox="1"/>
          <p:nvPr/>
        </p:nvSpPr>
        <p:spPr>
          <a:xfrm>
            <a:off x="5870955" y="6738775"/>
            <a:ext cx="666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 Performance Metrics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4F136B-ACC0-D056-01EA-1D904E2F81A8}"/>
              </a:ext>
            </a:extLst>
          </p:cNvPr>
          <p:cNvSpPr txBox="1"/>
          <p:nvPr/>
        </p:nvSpPr>
        <p:spPr>
          <a:xfrm>
            <a:off x="12366977" y="6722123"/>
            <a:ext cx="666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Classifier Performance Metrics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BED172-05BD-F5A5-CD78-BCED86CDF4CA}"/>
              </a:ext>
            </a:extLst>
          </p:cNvPr>
          <p:cNvSpPr txBox="1"/>
          <p:nvPr/>
        </p:nvSpPr>
        <p:spPr>
          <a:xfrm>
            <a:off x="411961" y="6712347"/>
            <a:ext cx="666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XGBoost Classifier Performance Metrics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7B47403-BA41-F583-ABFB-948C109A5330}"/>
                  </a:ext>
                </a:extLst>
              </p14:cNvPr>
              <p14:cNvContentPartPr/>
              <p14:nvPr/>
            </p14:nvContentPartPr>
            <p14:xfrm>
              <a:off x="6409068" y="2961032"/>
              <a:ext cx="1908360" cy="69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7B47403-BA41-F583-ABFB-948C109A533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46068" y="2898032"/>
                <a:ext cx="203400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A997D45-0D3B-93E2-E75A-AA6C6A2ECFE8}"/>
                  </a:ext>
                </a:extLst>
              </p14:cNvPr>
              <p14:cNvContentPartPr/>
              <p14:nvPr/>
            </p14:nvContentPartPr>
            <p14:xfrm>
              <a:off x="8304701" y="2973852"/>
              <a:ext cx="1932480" cy="147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A997D45-0D3B-93E2-E75A-AA6C6A2ECF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41701" y="2911212"/>
                <a:ext cx="205812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B9036D2-B9C3-3A0B-AA87-2119A408F7AA}"/>
                  </a:ext>
                </a:extLst>
              </p14:cNvPr>
              <p14:cNvContentPartPr/>
              <p14:nvPr/>
            </p14:nvContentPartPr>
            <p14:xfrm>
              <a:off x="10287941" y="3024252"/>
              <a:ext cx="1381680" cy="19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B9036D2-B9C3-3A0B-AA87-2119A408F7A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24941" y="2961612"/>
                <a:ext cx="1507320" cy="14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A395470C-E6AC-3436-29E7-3964B22F6E8E}"/>
              </a:ext>
            </a:extLst>
          </p:cNvPr>
          <p:cNvGrpSpPr/>
          <p:nvPr/>
        </p:nvGrpSpPr>
        <p:grpSpPr>
          <a:xfrm>
            <a:off x="6411821" y="4730024"/>
            <a:ext cx="5279040" cy="142200"/>
            <a:chOff x="6318620" y="7000392"/>
            <a:chExt cx="5279040" cy="14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1998EC5-BDCB-4A94-4EBA-F9B7CB3506CA}"/>
                    </a:ext>
                  </a:extLst>
                </p14:cNvPr>
                <p14:cNvContentPartPr/>
                <p14:nvPr/>
              </p14:nvContentPartPr>
              <p14:xfrm>
                <a:off x="6318620" y="7118832"/>
                <a:ext cx="1501920" cy="5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1998EC5-BDCB-4A94-4EBA-F9B7CB3506C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55980" y="7055832"/>
                  <a:ext cx="1627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2C6E46F-9C84-829F-904A-00611DAE9FE9}"/>
                    </a:ext>
                  </a:extLst>
                </p14:cNvPr>
                <p14:cNvContentPartPr/>
                <p14:nvPr/>
              </p14:nvContentPartPr>
              <p14:xfrm>
                <a:off x="7838180" y="7119552"/>
                <a:ext cx="1377360" cy="23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2C6E46F-9C84-829F-904A-00611DAE9FE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75180" y="7056552"/>
                  <a:ext cx="15030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243ED81-700E-9E0B-538C-6F2043322193}"/>
                    </a:ext>
                  </a:extLst>
                </p14:cNvPr>
                <p14:cNvContentPartPr/>
                <p14:nvPr/>
              </p14:nvContentPartPr>
              <p14:xfrm>
                <a:off x="9166580" y="7000392"/>
                <a:ext cx="1428120" cy="114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243ED81-700E-9E0B-538C-6F204332219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03940" y="6937752"/>
                  <a:ext cx="15537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43D582F-4FAB-A88B-B823-4A89E8C67F73}"/>
                    </a:ext>
                  </a:extLst>
                </p14:cNvPr>
                <p14:cNvContentPartPr/>
                <p14:nvPr/>
              </p14:nvContentPartPr>
              <p14:xfrm>
                <a:off x="10331180" y="7109832"/>
                <a:ext cx="1266480" cy="19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43D582F-4FAB-A88B-B823-4A89E8C67F7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68180" y="7047192"/>
                  <a:ext cx="139212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1BF38F9-5655-C1C8-52BA-F1BCC0F5791E}"/>
                  </a:ext>
                </a:extLst>
              </p14:cNvPr>
              <p14:cNvContentPartPr/>
              <p14:nvPr/>
            </p14:nvContentPartPr>
            <p14:xfrm>
              <a:off x="6348101" y="5572316"/>
              <a:ext cx="4320000" cy="640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1BF38F9-5655-C1C8-52BA-F1BCC0F5791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85461" y="5509316"/>
                <a:ext cx="444564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9355BED-CB7D-3381-C47B-762F6678B5DB}"/>
                  </a:ext>
                </a:extLst>
              </p14:cNvPr>
              <p14:cNvContentPartPr/>
              <p14:nvPr/>
            </p14:nvContentPartPr>
            <p14:xfrm>
              <a:off x="10033061" y="5458196"/>
              <a:ext cx="1693800" cy="1008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9355BED-CB7D-3381-C47B-762F6678B5D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970421" y="5395196"/>
                <a:ext cx="1819440" cy="22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05D0CC70-9DF4-FEF2-01E1-027F22C40224}"/>
              </a:ext>
            </a:extLst>
          </p:cNvPr>
          <p:cNvGrpSpPr/>
          <p:nvPr/>
        </p:nvGrpSpPr>
        <p:grpSpPr>
          <a:xfrm>
            <a:off x="12315316" y="5640596"/>
            <a:ext cx="4377960" cy="60120"/>
            <a:chOff x="12173853" y="5398886"/>
            <a:chExt cx="4377960" cy="6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C64D729-A7B1-D0E4-585D-676ED823899A}"/>
                    </a:ext>
                  </a:extLst>
                </p14:cNvPr>
                <p14:cNvContentPartPr/>
                <p14:nvPr/>
              </p14:nvContentPartPr>
              <p14:xfrm>
                <a:off x="12173853" y="5399606"/>
                <a:ext cx="1213560" cy="14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C64D729-A7B1-D0E4-585D-676ED823899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110853" y="5336966"/>
                  <a:ext cx="13392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7E27DA1-583F-22C4-D466-50AB87C6C76B}"/>
                    </a:ext>
                  </a:extLst>
                </p14:cNvPr>
                <p14:cNvContentPartPr/>
                <p14:nvPr/>
              </p14:nvContentPartPr>
              <p14:xfrm>
                <a:off x="13429173" y="5422286"/>
                <a:ext cx="1429560" cy="36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7E27DA1-583F-22C4-D466-50AB87C6C76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3366533" y="5359646"/>
                  <a:ext cx="15552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04E299E-BDEF-8F00-ED1F-B7D9F3A57CCF}"/>
                    </a:ext>
                  </a:extLst>
                </p14:cNvPr>
                <p14:cNvContentPartPr/>
                <p14:nvPr/>
              </p14:nvContentPartPr>
              <p14:xfrm>
                <a:off x="14921373" y="5398886"/>
                <a:ext cx="1630440" cy="38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04E299E-BDEF-8F00-ED1F-B7D9F3A57CC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858373" y="5336246"/>
                  <a:ext cx="1756080" cy="163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CA68B49-0955-1EB2-6A15-4CA31D09412E}"/>
                  </a:ext>
                </a:extLst>
              </p14:cNvPr>
              <p14:cNvContentPartPr/>
              <p14:nvPr/>
            </p14:nvContentPartPr>
            <p14:xfrm>
              <a:off x="16814236" y="5604596"/>
              <a:ext cx="1024560" cy="190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CA68B49-0955-1EB2-6A15-4CA31D09412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6751236" y="5541956"/>
                <a:ext cx="1150200" cy="14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36092DD7-FD7E-FEE4-35B2-D7FD11603AE6}"/>
              </a:ext>
            </a:extLst>
          </p:cNvPr>
          <p:cNvGrpSpPr/>
          <p:nvPr/>
        </p:nvGrpSpPr>
        <p:grpSpPr>
          <a:xfrm>
            <a:off x="12274276" y="4918076"/>
            <a:ext cx="5430600" cy="50760"/>
            <a:chOff x="12132813" y="4676366"/>
            <a:chExt cx="5430600" cy="5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8112DC8-5F79-6C43-318F-7331B41F4FDC}"/>
                    </a:ext>
                  </a:extLst>
                </p14:cNvPr>
                <p14:cNvContentPartPr/>
                <p14:nvPr/>
              </p14:nvContentPartPr>
              <p14:xfrm>
                <a:off x="12132813" y="4698686"/>
                <a:ext cx="1531080" cy="5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8112DC8-5F79-6C43-318F-7331B41F4F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069813" y="4635686"/>
                  <a:ext cx="16567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E4AB461-F515-A534-5BA6-7594E988F326}"/>
                    </a:ext>
                  </a:extLst>
                </p14:cNvPr>
                <p14:cNvContentPartPr/>
                <p14:nvPr/>
              </p14:nvContentPartPr>
              <p14:xfrm>
                <a:off x="13715733" y="4676366"/>
                <a:ext cx="1688400" cy="42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E4AB461-F515-A534-5BA6-7594E988F32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653093" y="4613726"/>
                  <a:ext cx="18140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F7C2CDD-0D66-6A33-0CC9-41BBF13F34D0}"/>
                    </a:ext>
                  </a:extLst>
                </p14:cNvPr>
                <p14:cNvContentPartPr/>
                <p14:nvPr/>
              </p14:nvContentPartPr>
              <p14:xfrm>
                <a:off x="15489813" y="4722086"/>
                <a:ext cx="2073600" cy="5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F7C2CDD-0D66-6A33-0CC9-41BBF13F34D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5427173" y="4659086"/>
                  <a:ext cx="2199240" cy="13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8DFD675-E15A-78B1-0D64-382495E643A6}"/>
                  </a:ext>
                </a:extLst>
              </p14:cNvPr>
              <p14:cNvContentPartPr/>
              <p14:nvPr/>
            </p14:nvContentPartPr>
            <p14:xfrm>
              <a:off x="12283866" y="2995188"/>
              <a:ext cx="145800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8DFD675-E15A-78B1-0D64-382495E643A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2221226" y="2932548"/>
                <a:ext cx="15836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C19DE60-6B5E-54BD-015F-390E06DF007F}"/>
                  </a:ext>
                </a:extLst>
              </p14:cNvPr>
              <p14:cNvContentPartPr/>
              <p14:nvPr/>
            </p14:nvContentPartPr>
            <p14:xfrm>
              <a:off x="13852203" y="3071158"/>
              <a:ext cx="198792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C19DE60-6B5E-54BD-015F-390E06DF007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3789203" y="3008518"/>
                <a:ext cx="211356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B02F882-833C-3BFE-2B30-E4B756069953}"/>
                  </a:ext>
                </a:extLst>
              </p14:cNvPr>
              <p14:cNvContentPartPr/>
              <p14:nvPr/>
            </p14:nvContentPartPr>
            <p14:xfrm>
              <a:off x="15916826" y="3040918"/>
              <a:ext cx="1740240" cy="248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B02F882-833C-3BFE-2B30-E4B75606995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5854186" y="2977918"/>
                <a:ext cx="1865880" cy="150480"/>
              </a:xfrm>
              <a:prstGeom prst="rect">
                <a:avLst/>
              </a:prstGeom>
            </p:spPr>
          </p:pic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D7023C20-AC9F-ED49-976E-CF63B2DD4298}"/>
              </a:ext>
            </a:extLst>
          </p:cNvPr>
          <p:cNvSpPr txBox="1"/>
          <p:nvPr/>
        </p:nvSpPr>
        <p:spPr>
          <a:xfrm>
            <a:off x="576055" y="7460929"/>
            <a:ext cx="170843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sentiment analysis performed on the dataset, after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 to English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resulted in very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accuracy and F1-score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that the chosen approach is ineffective.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as part of our second approach, we will utilize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m-BERT directly on the Tamil dataset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performance.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51355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7E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31894B-A85C-0415-B437-DE8FD1B6F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>
            <a:extLst>
              <a:ext uri="{FF2B5EF4-FFF2-40B4-BE49-F238E27FC236}">
                <a16:creationId xmlns:a16="http://schemas.microsoft.com/office/drawing/2014/main" id="{1F3100B4-725E-95E1-0960-1D256FAAD9A0}"/>
              </a:ext>
            </a:extLst>
          </p:cNvPr>
          <p:cNvGrpSpPr/>
          <p:nvPr/>
        </p:nvGrpSpPr>
        <p:grpSpPr>
          <a:xfrm>
            <a:off x="15585684" y="4362727"/>
            <a:ext cx="2724448" cy="2724448"/>
            <a:chOff x="0" y="0"/>
            <a:chExt cx="812800" cy="8128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7AEA37F0-BF28-95B7-35C6-ED98A1E66AA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ED0B6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B95AC75E-DE37-B7B0-5C88-7060A201A559}"/>
                </a:ext>
              </a:extLst>
            </p:cNvPr>
            <p:cNvSpPr txBox="1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2" name="TextBox 12">
            <a:extLst>
              <a:ext uri="{FF2B5EF4-FFF2-40B4-BE49-F238E27FC236}">
                <a16:creationId xmlns:a16="http://schemas.microsoft.com/office/drawing/2014/main" id="{7735C5DF-6D3F-B3DC-E53C-35C3B899C5C3}"/>
              </a:ext>
            </a:extLst>
          </p:cNvPr>
          <p:cNvSpPr txBox="1"/>
          <p:nvPr/>
        </p:nvSpPr>
        <p:spPr>
          <a:xfrm>
            <a:off x="1028700" y="699606"/>
            <a:ext cx="16230600" cy="3420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60"/>
              </a:lnSpc>
              <a:spcBef>
                <a:spcPct val="0"/>
              </a:spcBef>
            </a:pPr>
            <a:r>
              <a:rPr lang="en-US" sz="8000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2: </a:t>
            </a:r>
            <a:r>
              <a:rPr lang="en-US" sz="4800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&amp; </a:t>
            </a:r>
            <a:r>
              <a:rPr lang="en-US" sz="4800" b="1" dirty="0" err="1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Undersatnding</a:t>
            </a:r>
            <a:endParaRPr lang="en-US" sz="8000" b="1" dirty="0">
              <a:solidFill>
                <a:srgbClr val="66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8960"/>
              </a:lnSpc>
              <a:spcBef>
                <a:spcPct val="0"/>
              </a:spcBef>
            </a:pPr>
            <a:endParaRPr lang="en-US" sz="8000" b="1" spc="320" dirty="0">
              <a:solidFill>
                <a:srgbClr val="663300"/>
              </a:solidFill>
              <a:latin typeface="Times New Roman" panose="02020603050405020304" pitchFamily="18" charset="0"/>
              <a:ea typeface="League Spartan"/>
              <a:cs typeface="Times New Roman" panose="02020603050405020304" pitchFamily="18" charset="0"/>
              <a:sym typeface="League Spartan"/>
            </a:endParaRPr>
          </a:p>
          <a:p>
            <a:pPr>
              <a:lnSpc>
                <a:spcPts val="8960"/>
              </a:lnSpc>
              <a:spcBef>
                <a:spcPct val="0"/>
              </a:spcBef>
            </a:pPr>
            <a:endParaRPr lang="en-US" sz="6400" b="1" spc="320" dirty="0">
              <a:solidFill>
                <a:srgbClr val="6E6256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" name="AutoShape 14">
            <a:extLst>
              <a:ext uri="{FF2B5EF4-FFF2-40B4-BE49-F238E27FC236}">
                <a16:creationId xmlns:a16="http://schemas.microsoft.com/office/drawing/2014/main" id="{D10F8374-65C6-2262-60FF-B51CA4CBD97D}"/>
              </a:ext>
            </a:extLst>
          </p:cNvPr>
          <p:cNvSpPr/>
          <p:nvPr/>
        </p:nvSpPr>
        <p:spPr>
          <a:xfrm>
            <a:off x="1028700" y="2010936"/>
            <a:ext cx="16230600" cy="0"/>
          </a:xfrm>
          <a:prstGeom prst="line">
            <a:avLst/>
          </a:prstGeom>
          <a:ln w="19050" cap="flat">
            <a:solidFill>
              <a:srgbClr val="6E625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B4FD84D-EE98-249D-B170-3A4CD4CFEF1B}"/>
              </a:ext>
            </a:extLst>
          </p:cNvPr>
          <p:cNvGrpSpPr/>
          <p:nvPr/>
        </p:nvGrpSpPr>
        <p:grpSpPr>
          <a:xfrm>
            <a:off x="9722659" y="4603372"/>
            <a:ext cx="2724448" cy="2820229"/>
            <a:chOff x="8736925" y="8245326"/>
            <a:chExt cx="812800" cy="841375"/>
          </a:xfrm>
        </p:grpSpPr>
        <p:sp>
          <p:nvSpPr>
            <p:cNvPr id="3" name="Freeform 8">
              <a:extLst>
                <a:ext uri="{FF2B5EF4-FFF2-40B4-BE49-F238E27FC236}">
                  <a16:creationId xmlns:a16="http://schemas.microsoft.com/office/drawing/2014/main" id="{037563C9-CEE7-706F-A44B-A271CABEE0C3}"/>
                </a:ext>
              </a:extLst>
            </p:cNvPr>
            <p:cNvSpPr/>
            <p:nvPr/>
          </p:nvSpPr>
          <p:spPr>
            <a:xfrm>
              <a:off x="8736925" y="8273901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ED0B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9">
              <a:extLst>
                <a:ext uri="{FF2B5EF4-FFF2-40B4-BE49-F238E27FC236}">
                  <a16:creationId xmlns:a16="http://schemas.microsoft.com/office/drawing/2014/main" id="{84D38C1C-EFEC-802F-76DA-4C782606CB5C}"/>
                </a:ext>
              </a:extLst>
            </p:cNvPr>
            <p:cNvSpPr txBox="1"/>
            <p:nvPr/>
          </p:nvSpPr>
          <p:spPr>
            <a:xfrm>
              <a:off x="8813125" y="8245326"/>
              <a:ext cx="660400" cy="765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1" name="Freeform 8">
            <a:extLst>
              <a:ext uri="{FF2B5EF4-FFF2-40B4-BE49-F238E27FC236}">
                <a16:creationId xmlns:a16="http://schemas.microsoft.com/office/drawing/2014/main" id="{6C001215-6F6E-5A7F-07EB-FC4B1C7B6710}"/>
              </a:ext>
            </a:extLst>
          </p:cNvPr>
          <p:cNvSpPr/>
          <p:nvPr/>
        </p:nvSpPr>
        <p:spPr>
          <a:xfrm>
            <a:off x="-601937" y="1653035"/>
            <a:ext cx="2724448" cy="2724448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DED0B6"/>
          </a:solidFill>
        </p:spPr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5258EE-A5FC-2A8F-5D8C-1D7813A0E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36" y="2553764"/>
            <a:ext cx="5431569" cy="38896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0B45E8-D555-1996-0384-1E7631BBF70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449"/>
          <a:stretch/>
        </p:blipFill>
        <p:spPr>
          <a:xfrm>
            <a:off x="6108758" y="2553764"/>
            <a:ext cx="5702977" cy="390159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B76AF86-76B6-2CBD-EC84-2D48035A58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79243" y="2557874"/>
            <a:ext cx="5868878" cy="38896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A1F3B2-AC5E-4266-EECC-36CD859D16C8}"/>
              </a:ext>
            </a:extLst>
          </p:cNvPr>
          <p:cNvSpPr txBox="1"/>
          <p:nvPr/>
        </p:nvSpPr>
        <p:spPr>
          <a:xfrm>
            <a:off x="281332" y="6744029"/>
            <a:ext cx="666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XGBoost Classifier Performance Metrics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002764-828A-D265-60F1-05B1D1B3E9F3}"/>
              </a:ext>
            </a:extLst>
          </p:cNvPr>
          <p:cNvSpPr txBox="1"/>
          <p:nvPr/>
        </p:nvSpPr>
        <p:spPr>
          <a:xfrm>
            <a:off x="5813619" y="6732422"/>
            <a:ext cx="666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 Performance Metrics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9AE5D6-5028-6830-CE44-8CC510EFEBCB}"/>
              </a:ext>
            </a:extLst>
          </p:cNvPr>
          <p:cNvSpPr txBox="1"/>
          <p:nvPr/>
        </p:nvSpPr>
        <p:spPr>
          <a:xfrm>
            <a:off x="12510720" y="6744029"/>
            <a:ext cx="6660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Classifier Performance Metrics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EF769D-6DC6-B413-A13B-C1D70986DFDF}"/>
              </a:ext>
            </a:extLst>
          </p:cNvPr>
          <p:cNvSpPr txBox="1"/>
          <p:nvPr/>
        </p:nvSpPr>
        <p:spPr>
          <a:xfrm>
            <a:off x="865413" y="7576457"/>
            <a:ext cx="1668780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applying an 80-20 train-test split on the training data, the classifiers achieved the above accuracy.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when evaluated on the testing data, the model performed poorly</a:t>
            </a:r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overfitting.</a:t>
            </a:r>
            <a:endParaRPr lang="en-IN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54931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7E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D563DB-B9FB-E0BA-D424-D2EA55968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>
            <a:extLst>
              <a:ext uri="{FF2B5EF4-FFF2-40B4-BE49-F238E27FC236}">
                <a16:creationId xmlns:a16="http://schemas.microsoft.com/office/drawing/2014/main" id="{DA1A1EBB-E6B4-7BF5-ECB3-FE3765FD4787}"/>
              </a:ext>
            </a:extLst>
          </p:cNvPr>
          <p:cNvSpPr txBox="1"/>
          <p:nvPr/>
        </p:nvSpPr>
        <p:spPr>
          <a:xfrm>
            <a:off x="1028700" y="699606"/>
            <a:ext cx="16230600" cy="1064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0"/>
              </a:lnSpc>
              <a:spcBef>
                <a:spcPct val="0"/>
              </a:spcBef>
            </a:pPr>
            <a:r>
              <a:rPr lang="en-US" sz="6600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STEPS</a:t>
            </a:r>
            <a:endParaRPr lang="en-US" sz="6400" spc="320" dirty="0">
              <a:solidFill>
                <a:srgbClr val="663300"/>
              </a:solidFill>
              <a:latin typeface="Times New Roman" panose="02020603050405020304" pitchFamily="18" charset="0"/>
              <a:ea typeface="League Spartan"/>
              <a:cs typeface="Times New Roman" panose="02020603050405020304" pitchFamily="18" charset="0"/>
              <a:sym typeface="League Spartan"/>
            </a:endParaRPr>
          </a:p>
        </p:txBody>
      </p:sp>
      <p:sp>
        <p:nvSpPr>
          <p:cNvPr id="14" name="AutoShape 14">
            <a:extLst>
              <a:ext uri="{FF2B5EF4-FFF2-40B4-BE49-F238E27FC236}">
                <a16:creationId xmlns:a16="http://schemas.microsoft.com/office/drawing/2014/main" id="{66D8B65A-9499-6CFB-F38F-945DC52846D5}"/>
              </a:ext>
            </a:extLst>
          </p:cNvPr>
          <p:cNvSpPr/>
          <p:nvPr/>
        </p:nvSpPr>
        <p:spPr>
          <a:xfrm>
            <a:off x="1028700" y="2010936"/>
            <a:ext cx="16230600" cy="0"/>
          </a:xfrm>
          <a:prstGeom prst="line">
            <a:avLst/>
          </a:prstGeom>
          <a:ln w="19050" cap="flat">
            <a:solidFill>
              <a:srgbClr val="6E625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DDAFBA-849F-8AB4-B1CE-231A918614FE}"/>
              </a:ext>
            </a:extLst>
          </p:cNvPr>
          <p:cNvSpPr txBox="1"/>
          <p:nvPr/>
        </p:nvSpPr>
        <p:spPr>
          <a:xfrm>
            <a:off x="1028700" y="2507226"/>
            <a:ext cx="135191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200" dirty="0"/>
          </a:p>
          <a:p>
            <a:endParaRPr lang="en-IN" sz="3200" dirty="0"/>
          </a:p>
          <a:p>
            <a:r>
              <a:rPr lang="en-IN" sz="3200" dirty="0"/>
              <a:t> </a:t>
            </a:r>
          </a:p>
          <a:p>
            <a:endParaRPr lang="en-IN" sz="3200" b="1" dirty="0"/>
          </a:p>
          <a:p>
            <a:endParaRPr lang="en-IN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25E1F2-D8EA-D8FF-9478-3997B41A7668}"/>
              </a:ext>
            </a:extLst>
          </p:cNvPr>
          <p:cNvSpPr txBox="1"/>
          <p:nvPr/>
        </p:nvSpPr>
        <p:spPr>
          <a:xfrm>
            <a:off x="1028700" y="2156647"/>
            <a:ext cx="8193360" cy="726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Challenge: </a:t>
            </a:r>
            <a:r>
              <a:rPr lang="en-US" sz="2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Overfitting leads to poor generalization.</a:t>
            </a:r>
          </a:p>
          <a:p>
            <a:pPr rtl="0"/>
            <a:endParaRPr lang="en-US" sz="28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Issues:</a:t>
            </a:r>
          </a:p>
          <a:p>
            <a:pPr rtl="0"/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Model performs well on training data but poorly on unseen data.</a:t>
            </a:r>
            <a:br>
              <a:rPr lang="en-U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Fails to generalize patterns, leading to inaccurate predictions on unseen data.</a:t>
            </a:r>
          </a:p>
          <a:p>
            <a:pPr rtl="0"/>
            <a:endParaRPr lang="en-US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IN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en-IN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Lasso Regression (L1 Regularization)</a:t>
            </a:r>
            <a:r>
              <a:rPr lang="en-IN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reduces model complexity by shrinking less important coefficients to zero.</a:t>
            </a:r>
            <a:br>
              <a:rPr lang="en-IN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Ridge Regression (L2 Regularization)</a:t>
            </a:r>
            <a:r>
              <a:rPr lang="en-IN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penalizes large coefficients to prevent overfitting.</a:t>
            </a:r>
            <a:br>
              <a:rPr lang="en-IN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r>
              <a:rPr lang="en-IN" sz="2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regularization helps control overfitting in classification tasks.</a:t>
            </a:r>
            <a:endParaRPr lang="en-IN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endParaRPr lang="en-US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C029A5-08DE-A1B3-35CD-472C59FAB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157" y="2156647"/>
            <a:ext cx="7976722" cy="56382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B19240-9900-E2F1-2462-2019A47908BD}"/>
              </a:ext>
            </a:extLst>
          </p:cNvPr>
          <p:cNvSpPr txBox="1"/>
          <p:nvPr/>
        </p:nvSpPr>
        <p:spPr>
          <a:xfrm>
            <a:off x="9421157" y="7840605"/>
            <a:ext cx="7838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XG-Boost when evaluated with Separate Training data and testing datasets for Tamil language dataset</a:t>
            </a:r>
          </a:p>
        </p:txBody>
      </p:sp>
    </p:spTree>
    <p:extLst>
      <p:ext uri="{BB962C8B-B14F-4D97-AF65-F5344CB8AC3E}">
        <p14:creationId xmlns:p14="http://schemas.microsoft.com/office/powerpoint/2010/main" val="2173029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0B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968201-03C1-CF68-8F66-B25AF8B15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A08F69B-4F26-D3D8-8D1E-CE551F2FAA4D}"/>
              </a:ext>
            </a:extLst>
          </p:cNvPr>
          <p:cNvGrpSpPr/>
          <p:nvPr/>
        </p:nvGrpSpPr>
        <p:grpSpPr>
          <a:xfrm>
            <a:off x="9159240" y="0"/>
            <a:ext cx="9144000" cy="5143500"/>
            <a:chOff x="0" y="0"/>
            <a:chExt cx="2408296" cy="135466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38BE6D06-7CBD-3FCD-50F3-68BC3058518C}"/>
                </a:ext>
              </a:extLst>
            </p:cNvPr>
            <p:cNvSpPr/>
            <p:nvPr/>
          </p:nvSpPr>
          <p:spPr>
            <a:xfrm>
              <a:off x="0" y="0"/>
              <a:ext cx="2408296" cy="1354667"/>
            </a:xfrm>
            <a:custGeom>
              <a:avLst/>
              <a:gdLst/>
              <a:ahLst/>
              <a:cxnLst/>
              <a:rect l="l" t="t" r="r" b="b"/>
              <a:pathLst>
                <a:path w="2408296" h="1354667">
                  <a:moveTo>
                    <a:pt x="0" y="0"/>
                  </a:moveTo>
                  <a:lnTo>
                    <a:pt x="2408296" y="0"/>
                  </a:lnTo>
                  <a:lnTo>
                    <a:pt x="2408296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FDF7E4"/>
            </a:solidFill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0D0A3600-E44C-2BE5-7CB9-FF58EFEF50F0}"/>
                </a:ext>
              </a:extLst>
            </p:cNvPr>
            <p:cNvSpPr txBox="1"/>
            <p:nvPr/>
          </p:nvSpPr>
          <p:spPr>
            <a:xfrm>
              <a:off x="0" y="-104775"/>
              <a:ext cx="2408296" cy="14594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312052BF-85F0-FBA7-FCBC-8D5A6EE37A64}"/>
              </a:ext>
            </a:extLst>
          </p:cNvPr>
          <p:cNvGrpSpPr/>
          <p:nvPr/>
        </p:nvGrpSpPr>
        <p:grpSpPr>
          <a:xfrm>
            <a:off x="0" y="5143500"/>
            <a:ext cx="9144000" cy="5143500"/>
            <a:chOff x="0" y="0"/>
            <a:chExt cx="2408296" cy="135466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963D33C-915E-FD50-C41C-7555D192F43F}"/>
                </a:ext>
              </a:extLst>
            </p:cNvPr>
            <p:cNvSpPr/>
            <p:nvPr/>
          </p:nvSpPr>
          <p:spPr>
            <a:xfrm>
              <a:off x="0" y="0"/>
              <a:ext cx="2408296" cy="1354667"/>
            </a:xfrm>
            <a:custGeom>
              <a:avLst/>
              <a:gdLst/>
              <a:ahLst/>
              <a:cxnLst/>
              <a:rect l="l" t="t" r="r" b="b"/>
              <a:pathLst>
                <a:path w="2408296" h="1354667">
                  <a:moveTo>
                    <a:pt x="0" y="0"/>
                  </a:moveTo>
                  <a:lnTo>
                    <a:pt x="2408296" y="0"/>
                  </a:lnTo>
                  <a:lnTo>
                    <a:pt x="2408296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FDF7E4"/>
            </a:solidFill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FDFCDA88-391C-AE38-4A56-BA223F016B03}"/>
                </a:ext>
              </a:extLst>
            </p:cNvPr>
            <p:cNvSpPr txBox="1"/>
            <p:nvPr/>
          </p:nvSpPr>
          <p:spPr>
            <a:xfrm>
              <a:off x="0" y="-104775"/>
              <a:ext cx="2408296" cy="14594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E230F8F3-0ACA-328E-4BC6-9361F1B684F8}"/>
              </a:ext>
            </a:extLst>
          </p:cNvPr>
          <p:cNvSpPr/>
          <p:nvPr/>
        </p:nvSpPr>
        <p:spPr>
          <a:xfrm rot="-2700000">
            <a:off x="8165831" y="4067514"/>
            <a:ext cx="1956338" cy="2151972"/>
          </a:xfrm>
          <a:custGeom>
            <a:avLst/>
            <a:gdLst/>
            <a:ahLst/>
            <a:cxnLst/>
            <a:rect l="l" t="t" r="r" b="b"/>
            <a:pathLst>
              <a:path w="1956338" h="2151972">
                <a:moveTo>
                  <a:pt x="0" y="0"/>
                </a:moveTo>
                <a:lnTo>
                  <a:pt x="1956338" y="0"/>
                </a:lnTo>
                <a:lnTo>
                  <a:pt x="1956338" y="2151972"/>
                </a:lnTo>
                <a:lnTo>
                  <a:pt x="0" y="21519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1">
            <a:extLst>
              <a:ext uri="{FF2B5EF4-FFF2-40B4-BE49-F238E27FC236}">
                <a16:creationId xmlns:a16="http://schemas.microsoft.com/office/drawing/2014/main" id="{05B12BA4-94BB-CC32-D953-BC73D399C1C2}"/>
              </a:ext>
            </a:extLst>
          </p:cNvPr>
          <p:cNvGrpSpPr/>
          <p:nvPr/>
        </p:nvGrpSpPr>
        <p:grpSpPr>
          <a:xfrm>
            <a:off x="17683227" y="4538727"/>
            <a:ext cx="1209546" cy="1209546"/>
            <a:chOff x="0" y="0"/>
            <a:chExt cx="812800" cy="812800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5A30AB24-E212-C460-278F-EBDBF8CC152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4907C"/>
            </a:solidFill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C25E615A-9BC2-0419-5200-A65778CC3DF6}"/>
                </a:ext>
              </a:extLst>
            </p:cNvPr>
            <p:cNvSpPr txBox="1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257263B7-27F7-CA32-A4AE-08FFAAE4B8CD}"/>
              </a:ext>
            </a:extLst>
          </p:cNvPr>
          <p:cNvGrpSpPr/>
          <p:nvPr/>
        </p:nvGrpSpPr>
        <p:grpSpPr>
          <a:xfrm>
            <a:off x="-604773" y="4538727"/>
            <a:ext cx="1209546" cy="1209546"/>
            <a:chOff x="0" y="0"/>
            <a:chExt cx="812800" cy="812800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448EB9C1-7530-A3E1-F043-BE167F622DD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4907C"/>
            </a:solidFill>
          </p:spPr>
          <p:txBody>
            <a:bodyPr/>
            <a:lstStyle/>
            <a:p>
              <a:endParaRPr lang="en-I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C1E63FC0-CAD0-7DE1-81F5-363EA5E82D05}"/>
                </a:ext>
              </a:extLst>
            </p:cNvPr>
            <p:cNvSpPr txBox="1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20">
            <a:extLst>
              <a:ext uri="{FF2B5EF4-FFF2-40B4-BE49-F238E27FC236}">
                <a16:creationId xmlns:a16="http://schemas.microsoft.com/office/drawing/2014/main" id="{AD54BE7C-7CBF-B804-5841-21F9C3069DA3}"/>
              </a:ext>
            </a:extLst>
          </p:cNvPr>
          <p:cNvSpPr txBox="1"/>
          <p:nvPr/>
        </p:nvSpPr>
        <p:spPr>
          <a:xfrm>
            <a:off x="11521234" y="2101504"/>
            <a:ext cx="6164672" cy="12009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48285" lvl="1" algn="just">
              <a:lnSpc>
                <a:spcPts val="3220"/>
              </a:lnSpc>
            </a:pPr>
            <a:r>
              <a:rPr lang="en-US" sz="2300">
                <a:solidFill>
                  <a:srgbClr val="302D2A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Futura"/>
              </a:rPr>
              <a:t>Measures how many of the predicted positive instances are actually positive. It is crucial when false positives need to be minimized.</a:t>
            </a:r>
            <a:endParaRPr lang="en-US" sz="2300">
              <a:solidFill>
                <a:srgbClr val="302D2A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77A6BC90-586A-A658-267D-DDEDE76F4B3C}"/>
              </a:ext>
            </a:extLst>
          </p:cNvPr>
          <p:cNvSpPr txBox="1"/>
          <p:nvPr/>
        </p:nvSpPr>
        <p:spPr>
          <a:xfrm>
            <a:off x="2238328" y="6805295"/>
            <a:ext cx="6355172" cy="1200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48285" lvl="1" algn="just">
              <a:lnSpc>
                <a:spcPts val="3220"/>
              </a:lnSpc>
            </a:pPr>
            <a:r>
              <a:rPr lang="en-US" sz="2300">
                <a:solidFill>
                  <a:srgbClr val="302D2A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Futura"/>
              </a:rPr>
              <a:t>Measures how many actual positive instances were correctly predicted. It is important when missing positive cases is costly.</a:t>
            </a:r>
            <a:endParaRPr lang="en-US" sz="2300">
              <a:solidFill>
                <a:srgbClr val="302D2A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ECBF02C8-F5CC-0B5A-54DE-F098365E4D08}"/>
              </a:ext>
            </a:extLst>
          </p:cNvPr>
          <p:cNvSpPr txBox="1"/>
          <p:nvPr/>
        </p:nvSpPr>
        <p:spPr>
          <a:xfrm>
            <a:off x="11330734" y="6805295"/>
            <a:ext cx="6355172" cy="1200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48285" lvl="1" algn="just">
              <a:lnSpc>
                <a:spcPts val="3220"/>
              </a:lnSpc>
            </a:pPr>
            <a:r>
              <a:rPr lang="en-US" sz="2300">
                <a:solidFill>
                  <a:srgbClr val="302D2A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  <a:sym typeface="Futura"/>
              </a:rPr>
              <a:t>The harmonic mean of precision and recall, balancing both metrics. It is useful for imbalanced datasets where accuracy is not reliable.</a:t>
            </a:r>
            <a:endParaRPr lang="en-US" sz="2300">
              <a:solidFill>
                <a:srgbClr val="302D2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5D5C801C-6E5D-0D03-1552-EF285AD98E15}"/>
              </a:ext>
            </a:extLst>
          </p:cNvPr>
          <p:cNvSpPr txBox="1"/>
          <p:nvPr/>
        </p:nvSpPr>
        <p:spPr>
          <a:xfrm>
            <a:off x="2222453" y="6155055"/>
            <a:ext cx="6355172" cy="428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639"/>
              </a:lnSpc>
            </a:pPr>
            <a:r>
              <a:rPr lang="en-US" sz="2750" b="1" spc="279">
                <a:solidFill>
                  <a:srgbClr val="6E6256"/>
                </a:solidFill>
                <a:latin typeface="Times New Roman" panose="02020603050405020304" pitchFamily="18" charset="0"/>
                <a:ea typeface="Futura Bold"/>
                <a:cs typeface="Times New Roman" panose="02020603050405020304" pitchFamily="18" charset="0"/>
              </a:rPr>
              <a:t>RECALL</a:t>
            </a:r>
            <a:endParaRPr lang="en-US" sz="2799" b="1" spc="279">
              <a:solidFill>
                <a:srgbClr val="6E6256"/>
              </a:solidFill>
              <a:latin typeface="Times New Roman" panose="02020603050405020304" pitchFamily="18" charset="0"/>
              <a:ea typeface="Futura Bold"/>
              <a:cs typeface="Times New Roman" panose="02020603050405020304" pitchFamily="18" charset="0"/>
              <a:sym typeface="Futura Bold"/>
            </a:endParaRP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A0AD329A-A186-8FD8-61ED-38B6895CA4D8}"/>
              </a:ext>
            </a:extLst>
          </p:cNvPr>
          <p:cNvSpPr txBox="1"/>
          <p:nvPr/>
        </p:nvSpPr>
        <p:spPr>
          <a:xfrm>
            <a:off x="11425984" y="6188769"/>
            <a:ext cx="6355172" cy="428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39"/>
              </a:lnSpc>
            </a:pPr>
            <a:r>
              <a:rPr lang="en-US" sz="2750" b="1" spc="279">
                <a:solidFill>
                  <a:srgbClr val="6E6256"/>
                </a:solidFill>
                <a:latin typeface="Times New Roman" panose="02020603050405020304" pitchFamily="18" charset="0"/>
                <a:ea typeface="Futura Bold"/>
                <a:cs typeface="Times New Roman" panose="02020603050405020304" pitchFamily="18" charset="0"/>
              </a:rPr>
              <a:t>F1 SCORE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2063DD-34B0-0684-18E1-D944FE61DE26}"/>
              </a:ext>
            </a:extLst>
          </p:cNvPr>
          <p:cNvSpPr txBox="1"/>
          <p:nvPr/>
        </p:nvSpPr>
        <p:spPr>
          <a:xfrm>
            <a:off x="707453" y="200287"/>
            <a:ext cx="953721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EVALUATION METRICS</a:t>
            </a:r>
            <a:endParaRPr lang="en-I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09AE57-C420-1E38-774B-3881DA5A59A6}"/>
              </a:ext>
            </a:extLst>
          </p:cNvPr>
          <p:cNvSpPr txBox="1"/>
          <p:nvPr/>
        </p:nvSpPr>
        <p:spPr>
          <a:xfrm>
            <a:off x="9503084" y="886882"/>
            <a:ext cx="133911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sz="2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9C77F7-BA65-EF66-8492-FD0789668BA1}"/>
              </a:ext>
            </a:extLst>
          </p:cNvPr>
          <p:cNvSpPr txBox="1"/>
          <p:nvPr/>
        </p:nvSpPr>
        <p:spPr>
          <a:xfrm>
            <a:off x="316966" y="886882"/>
            <a:ext cx="133911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2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A2FE0B-8462-75BF-124A-3219F70852E2}"/>
              </a:ext>
            </a:extLst>
          </p:cNvPr>
          <p:cNvSpPr txBox="1"/>
          <p:nvPr/>
        </p:nvSpPr>
        <p:spPr>
          <a:xfrm>
            <a:off x="491378" y="5572258"/>
            <a:ext cx="133911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2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9111AD-B01E-E34A-0C6F-AA37AC54A775}"/>
              </a:ext>
            </a:extLst>
          </p:cNvPr>
          <p:cNvSpPr txBox="1"/>
          <p:nvPr/>
        </p:nvSpPr>
        <p:spPr>
          <a:xfrm>
            <a:off x="9635378" y="5583001"/>
            <a:ext cx="133911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sz="23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24">
            <a:extLst>
              <a:ext uri="{FF2B5EF4-FFF2-40B4-BE49-F238E27FC236}">
                <a16:creationId xmlns:a16="http://schemas.microsoft.com/office/drawing/2014/main" id="{9E203DD6-1140-52A8-4F44-4011F28D3C3F}"/>
              </a:ext>
            </a:extLst>
          </p:cNvPr>
          <p:cNvSpPr txBox="1"/>
          <p:nvPr/>
        </p:nvSpPr>
        <p:spPr>
          <a:xfrm>
            <a:off x="2222453" y="1329055"/>
            <a:ext cx="6355172" cy="428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639"/>
              </a:lnSpc>
            </a:pPr>
            <a:r>
              <a:rPr lang="en-US" sz="2750" b="1" spc="279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Futura Bold"/>
                <a:cs typeface="Times New Roman" panose="02020603050405020304" pitchFamily="18" charset="0"/>
              </a:rPr>
              <a:t>ACCURACY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777FF0-2B5E-A76B-6B7E-F2E010496B7E}"/>
              </a:ext>
            </a:extLst>
          </p:cNvPr>
          <p:cNvSpPr txBox="1"/>
          <p:nvPr/>
        </p:nvSpPr>
        <p:spPr>
          <a:xfrm>
            <a:off x="2210203" y="1929084"/>
            <a:ext cx="636101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The proportion of correctly classified instances out of the total instances. It works well for balanced datasets but may be misleading for imbalanced ones. </a:t>
            </a:r>
            <a:endParaRPr lang="en-US" sz="24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55AA98D-EFE5-7A51-98F2-4A61F0B5A3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5925" y="3541713"/>
            <a:ext cx="4724400" cy="981075"/>
          </a:xfrm>
          <a:prstGeom prst="rect">
            <a:avLst/>
          </a:prstGeom>
        </p:spPr>
      </p:pic>
      <p:sp>
        <p:nvSpPr>
          <p:cNvPr id="18" name="TextBox 24">
            <a:extLst>
              <a:ext uri="{FF2B5EF4-FFF2-40B4-BE49-F238E27FC236}">
                <a16:creationId xmlns:a16="http://schemas.microsoft.com/office/drawing/2014/main" id="{81490C01-7FEB-1965-6213-780CC4824748}"/>
              </a:ext>
            </a:extLst>
          </p:cNvPr>
          <p:cNvSpPr txBox="1"/>
          <p:nvPr/>
        </p:nvSpPr>
        <p:spPr>
          <a:xfrm>
            <a:off x="11429953" y="1329054"/>
            <a:ext cx="6355172" cy="428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639"/>
              </a:lnSpc>
            </a:pPr>
            <a:r>
              <a:rPr lang="en-US" sz="2750" b="1" spc="279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ea typeface="Futura Bold"/>
                <a:cs typeface="Times New Roman" panose="02020603050405020304" pitchFamily="18" charset="0"/>
              </a:rPr>
              <a:t>PRECISION</a:t>
            </a:r>
          </a:p>
        </p:txBody>
      </p:sp>
      <p:pic>
        <p:nvPicPr>
          <p:cNvPr id="23" name="Picture 22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78A11143-32A4-20F9-2C03-4121473524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49200" y="3538538"/>
            <a:ext cx="2895600" cy="923925"/>
          </a:xfrm>
          <a:prstGeom prst="rect">
            <a:avLst/>
          </a:prstGeom>
        </p:spPr>
      </p:pic>
      <p:pic>
        <p:nvPicPr>
          <p:cNvPr id="26" name="Picture 25" descr="A mathematical equation with black text&#10;&#10;AI-generated content may be incorrect.">
            <a:extLst>
              <a:ext uri="{FF2B5EF4-FFF2-40B4-BE49-F238E27FC236}">
                <a16:creationId xmlns:a16="http://schemas.microsoft.com/office/drawing/2014/main" id="{490BF5B3-9607-5DFD-3C9B-D50BB18AE2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0775" y="8345488"/>
            <a:ext cx="2552700" cy="866775"/>
          </a:xfrm>
          <a:prstGeom prst="rect">
            <a:avLst/>
          </a:prstGeom>
        </p:spPr>
      </p:pic>
      <p:pic>
        <p:nvPicPr>
          <p:cNvPr id="32" name="Picture 31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F93BEFCA-7FFB-9D95-6A2A-2622A4220B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14138" y="8178800"/>
            <a:ext cx="4657725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3258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0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negative and negative&#10;&#10;AI-generated content may be incorrect.">
            <a:extLst>
              <a:ext uri="{FF2B5EF4-FFF2-40B4-BE49-F238E27FC236}">
                <a16:creationId xmlns:a16="http://schemas.microsoft.com/office/drawing/2014/main" id="{A5AC0305-918F-DD2E-554D-B63575B928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8" t="7376" r="10921" b="8482"/>
          <a:stretch/>
        </p:blipFill>
        <p:spPr>
          <a:xfrm>
            <a:off x="2810932" y="1437011"/>
            <a:ext cx="13241867" cy="77252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199EA8-C239-C606-0836-47BBE6D378BB}"/>
              </a:ext>
            </a:extLst>
          </p:cNvPr>
          <p:cNvSpPr txBox="1"/>
          <p:nvPr/>
        </p:nvSpPr>
        <p:spPr>
          <a:xfrm>
            <a:off x="673587" y="486927"/>
            <a:ext cx="953721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EVALUATION METRICS</a:t>
            </a:r>
            <a:endParaRPr lang="en-IN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967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0B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53B687-254E-05E3-EA17-655E2730E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14">
            <a:extLst>
              <a:ext uri="{FF2B5EF4-FFF2-40B4-BE49-F238E27FC236}">
                <a16:creationId xmlns:a16="http://schemas.microsoft.com/office/drawing/2014/main" id="{EBCA7CC7-88A7-CD44-1D9A-3C75AD8A9C2D}"/>
              </a:ext>
            </a:extLst>
          </p:cNvPr>
          <p:cNvSpPr/>
          <p:nvPr/>
        </p:nvSpPr>
        <p:spPr>
          <a:xfrm>
            <a:off x="1028700" y="2010936"/>
            <a:ext cx="16230600" cy="0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2961775C-735C-43D2-8C9E-BBB9BF3755AC}"/>
              </a:ext>
            </a:extLst>
          </p:cNvPr>
          <p:cNvSpPr/>
          <p:nvPr/>
        </p:nvSpPr>
        <p:spPr>
          <a:xfrm>
            <a:off x="11125200" y="800100"/>
            <a:ext cx="2724448" cy="2724448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A4907C"/>
          </a:solidFill>
        </p:spPr>
        <p:txBody>
          <a:bodyPr/>
          <a:lstStyle/>
          <a:p>
            <a:endParaRPr lang="en-IN"/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5C69E369-1E8F-E919-99D1-E98703B768F3}"/>
              </a:ext>
            </a:extLst>
          </p:cNvPr>
          <p:cNvSpPr txBox="1"/>
          <p:nvPr/>
        </p:nvSpPr>
        <p:spPr>
          <a:xfrm>
            <a:off x="1219200" y="647940"/>
            <a:ext cx="9639300" cy="11118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60"/>
              </a:lnSpc>
              <a:spcBef>
                <a:spcPct val="0"/>
              </a:spcBef>
            </a:pPr>
            <a:r>
              <a:rPr lang="en-US" sz="6400" spc="320">
                <a:solidFill>
                  <a:srgbClr val="6E625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CHALLENGES FACED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10B80A-36BB-C799-C762-44BFC5A15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2948994"/>
            <a:ext cx="10401300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Language Complexity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Tamil’s agglutinative nature and rich morphology make sentiment analysis challenging, requiring advanced linguistic handling.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Sarcasm &amp; Context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Sarcasm, irony, and implicit sentiment in political discourse are difficult to detect without deep contextual understanding.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Imbalance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Uneven distribution of sentiment classes skews model predictions, requiring techniques like oversampling or balanced loss functions.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Translation Errors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Tamil-to-English translation may introduce semantic shifts, affecting the accuracy of sentiment classification.</a:t>
            </a:r>
            <a:b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Cost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BERT-based models demand significant processing power, necessitating optimization strategies like quantization or distillation.</a:t>
            </a:r>
          </a:p>
        </p:txBody>
      </p:sp>
      <p:pic>
        <p:nvPicPr>
          <p:cNvPr id="1029" name="Picture 5" descr="This may contain: a person standing next to a red question mark">
            <a:extLst>
              <a:ext uri="{FF2B5EF4-FFF2-40B4-BE49-F238E27FC236}">
                <a16:creationId xmlns:a16="http://schemas.microsoft.com/office/drawing/2014/main" id="{C58C6938-276C-4ECE-B9D0-84BBA55BFE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04" r="9429"/>
          <a:stretch/>
        </p:blipFill>
        <p:spPr bwMode="auto">
          <a:xfrm>
            <a:off x="12573000" y="0"/>
            <a:ext cx="5706533" cy="10557190"/>
          </a:xfrm>
          <a:prstGeom prst="rect">
            <a:avLst/>
          </a:prstGeom>
          <a:solidFill>
            <a:srgbClr val="DED0B6"/>
          </a:solidFill>
        </p:spPr>
      </p:pic>
    </p:spTree>
    <p:extLst>
      <p:ext uri="{BB962C8B-B14F-4D97-AF65-F5344CB8AC3E}">
        <p14:creationId xmlns:p14="http://schemas.microsoft.com/office/powerpoint/2010/main" val="32302596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E62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9272587"/>
            <a:ext cx="18288000" cy="0"/>
          </a:xfrm>
          <a:prstGeom prst="line">
            <a:avLst/>
          </a:prstGeom>
          <a:ln w="19050" cap="flat">
            <a:solidFill>
              <a:srgbClr val="FDF7E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7" name="AutoShape 7"/>
          <p:cNvSpPr/>
          <p:nvPr/>
        </p:nvSpPr>
        <p:spPr>
          <a:xfrm>
            <a:off x="2651760" y="1047750"/>
            <a:ext cx="8965822" cy="0"/>
          </a:xfrm>
          <a:prstGeom prst="line">
            <a:avLst/>
          </a:prstGeom>
          <a:ln w="19050" cap="flat">
            <a:solidFill>
              <a:srgbClr val="FDF7E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8" name="AutoShape 8"/>
          <p:cNvSpPr/>
          <p:nvPr/>
        </p:nvSpPr>
        <p:spPr>
          <a:xfrm>
            <a:off x="17748766" y="0"/>
            <a:ext cx="0" cy="9240261"/>
          </a:xfrm>
          <a:prstGeom prst="line">
            <a:avLst/>
          </a:prstGeom>
          <a:ln w="19050" cap="flat">
            <a:solidFill>
              <a:srgbClr val="FDF7E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1961215" y="586754"/>
            <a:ext cx="795850" cy="656576"/>
          </a:xfrm>
          <a:custGeom>
            <a:avLst/>
            <a:gdLst/>
            <a:ahLst/>
            <a:cxnLst/>
            <a:rect l="l" t="t" r="r" b="b"/>
            <a:pathLst>
              <a:path w="795850" h="656576">
                <a:moveTo>
                  <a:pt x="0" y="0"/>
                </a:moveTo>
                <a:lnTo>
                  <a:pt x="795850" y="0"/>
                </a:lnTo>
                <a:lnTo>
                  <a:pt x="795850" y="656576"/>
                </a:lnTo>
                <a:lnTo>
                  <a:pt x="0" y="6565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0" name="Group 10"/>
          <p:cNvGrpSpPr/>
          <p:nvPr/>
        </p:nvGrpSpPr>
        <p:grpSpPr>
          <a:xfrm>
            <a:off x="1442214" y="442977"/>
            <a:ext cx="1209546" cy="1209546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4907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6386543" y="7878037"/>
            <a:ext cx="2724448" cy="2724448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4907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3543394" y="3708431"/>
            <a:ext cx="8722941" cy="3891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5254"/>
              </a:lnSpc>
            </a:pPr>
            <a:r>
              <a:rPr lang="en-US" sz="13499" spc="674">
                <a:solidFill>
                  <a:srgbClr val="FDF7E4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23337" y="9418439"/>
            <a:ext cx="2937815" cy="471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r>
              <a:rPr lang="en-US" sz="2999" spc="149">
                <a:solidFill>
                  <a:srgbClr val="FDF7E4"/>
                </a:solidFill>
                <a:latin typeface="Futura"/>
                <a:ea typeface="Futura"/>
                <a:cs typeface="Futura"/>
                <a:sym typeface="Futura"/>
              </a:rPr>
              <a:t>BY GROUP 3 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27ADBB5E-EFAD-9F9B-0549-1F8446ED00F6}"/>
              </a:ext>
            </a:extLst>
          </p:cNvPr>
          <p:cNvSpPr/>
          <p:nvPr/>
        </p:nvSpPr>
        <p:spPr>
          <a:xfrm>
            <a:off x="13097510" y="1063625"/>
            <a:ext cx="8965822" cy="0"/>
          </a:xfrm>
          <a:prstGeom prst="line">
            <a:avLst/>
          </a:prstGeom>
          <a:ln w="19050" cap="flat">
            <a:solidFill>
              <a:srgbClr val="FDF7E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6"/>
          <p:cNvSpPr/>
          <p:nvPr/>
        </p:nvSpPr>
        <p:spPr>
          <a:xfrm>
            <a:off x="3797679" y="6225546"/>
            <a:ext cx="11115471" cy="0"/>
          </a:xfrm>
          <a:prstGeom prst="line">
            <a:avLst/>
          </a:prstGeom>
          <a:ln w="19050" cap="flat">
            <a:solidFill>
              <a:srgbClr val="6E625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pic>
        <p:nvPicPr>
          <p:cNvPr id="2052" name="Picture 4" descr="This may contain: colorful hands up in the air with space for your text or image - stock photo">
            <a:extLst>
              <a:ext uri="{FF2B5EF4-FFF2-40B4-BE49-F238E27FC236}">
                <a16:creationId xmlns:a16="http://schemas.microsoft.com/office/drawing/2014/main" id="{BF30B6A1-0C8E-6591-0314-F85FA234F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3354640" y="3339338"/>
            <a:ext cx="10331450" cy="353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his may contain: a man holding a bow and arrow in front of an orange sky with sunbursts">
            <a:extLst>
              <a:ext uri="{FF2B5EF4-FFF2-40B4-BE49-F238E27FC236}">
                <a16:creationId xmlns:a16="http://schemas.microsoft.com/office/drawing/2014/main" id="{1BD693BC-31B4-DADB-7899-BA0B5A98D4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681"/>
          <a:stretch/>
        </p:blipFill>
        <p:spPr bwMode="auto">
          <a:xfrm>
            <a:off x="14335420" y="0"/>
            <a:ext cx="3944173" cy="1028700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bg2">
                <a:lumMod val="90000"/>
                <a:alpha val="0"/>
              </a:schemeClr>
            </a:outerShdw>
          </a:effectLst>
        </p:spPr>
      </p:pic>
      <p:grpSp>
        <p:nvGrpSpPr>
          <p:cNvPr id="6" name="Group 6"/>
          <p:cNvGrpSpPr/>
          <p:nvPr/>
        </p:nvGrpSpPr>
        <p:grpSpPr>
          <a:xfrm>
            <a:off x="2938229" y="5148390"/>
            <a:ext cx="1289040" cy="128904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E6256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3987440" y="655796"/>
            <a:ext cx="1276221" cy="1321088"/>
            <a:chOff x="0" y="-28575"/>
            <a:chExt cx="812800" cy="84137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E6256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484444" y="699731"/>
            <a:ext cx="9300885" cy="1027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960"/>
              </a:lnSpc>
            </a:pPr>
            <a:r>
              <a:rPr lang="en-US" sz="5400" b="1" spc="320" dirty="0">
                <a:solidFill>
                  <a:srgbClr val="663300"/>
                </a:solidFill>
                <a:latin typeface="Times New Roman" panose="02020603050405020304" pitchFamily="18" charset="0"/>
                <a:ea typeface="League Spartan"/>
                <a:cs typeface="Times New Roman" panose="02020603050405020304" pitchFamily="18" charset="0"/>
                <a:sym typeface="League Spartan"/>
              </a:rPr>
              <a:t>PROBLEM STATEMENT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720865" y="5140066"/>
            <a:ext cx="9264428" cy="1027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60"/>
              </a:lnSpc>
            </a:pPr>
            <a:r>
              <a:rPr lang="en-US" sz="5400" b="1" spc="320" dirty="0">
                <a:solidFill>
                  <a:srgbClr val="663300"/>
                </a:solidFill>
                <a:latin typeface="Times New Roman" panose="02020603050405020304" pitchFamily="18" charset="0"/>
                <a:ea typeface="League Spartan"/>
                <a:cs typeface="Times New Roman" panose="02020603050405020304" pitchFamily="18" charset="0"/>
                <a:sym typeface="League Spartan"/>
              </a:rPr>
              <a:t>PROPOSED SOLUTION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985053" y="2238976"/>
            <a:ext cx="10087686" cy="24929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700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Tamil, being a low-resource language, presents unique challenges such as linguistic nuances, dialectical variations, and a scarcity of annotated data</a:t>
            </a:r>
            <a:r>
              <a:rPr lang="en-US" sz="2700" spc="115">
                <a:solidFill>
                  <a:srgbClr val="302D2A"/>
                </a:solidFill>
                <a:latin typeface="Times New Roman" panose="02020603050405020304" pitchFamily="18" charset="0"/>
                <a:ea typeface="Futura"/>
                <a:cs typeface="Times New Roman" panose="02020603050405020304" pitchFamily="18" charset="0"/>
                <a:sym typeface="Futura"/>
              </a:rPr>
              <a:t>.</a:t>
            </a:r>
          </a:p>
          <a:p>
            <a:pPr algn="just"/>
            <a:endParaRPr lang="en-US" sz="2700" spc="115">
              <a:solidFill>
                <a:srgbClr val="302D2A"/>
              </a:solidFill>
              <a:latin typeface="Times New Roman" panose="02020603050405020304" pitchFamily="18" charset="0"/>
              <a:ea typeface="Futura"/>
              <a:cs typeface="Times New Roman" panose="02020603050405020304" pitchFamily="18" charset="0"/>
              <a:sym typeface="Futura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700"/>
              <a:t>Existing emotion recognition models are largely trained on English and other widely spoken languages, with limited support for Tamil.</a:t>
            </a:r>
            <a:endParaRPr lang="en-US" sz="2700" spc="115">
              <a:solidFill>
                <a:srgbClr val="302D2A"/>
              </a:solidFill>
              <a:latin typeface="Times New Roman" panose="02020603050405020304" pitchFamily="18" charset="0"/>
              <a:ea typeface="Futura"/>
              <a:cs typeface="Times New Roman" panose="02020603050405020304" pitchFamily="18" charset="0"/>
              <a:sym typeface="Futura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3972465" y="6797387"/>
            <a:ext cx="10012828" cy="33070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700">
                <a:latin typeface="Times New Roman"/>
                <a:cs typeface="Times New Roman"/>
              </a:rPr>
              <a:t>Develop an Emotion Identification model capable of classifying emotions into one of </a:t>
            </a:r>
            <a:r>
              <a:rPr lang="en-US" sz="2700" b="1">
                <a:latin typeface="Times New Roman"/>
                <a:cs typeface="Times New Roman"/>
              </a:rPr>
              <a:t>seven distinct categories, </a:t>
            </a:r>
            <a:r>
              <a:rPr lang="en-US" sz="2700">
                <a:latin typeface="Times New Roman"/>
                <a:cs typeface="Times New Roman"/>
              </a:rPr>
              <a:t>by utilizing appropriate NLP tools to </a:t>
            </a:r>
            <a:r>
              <a:rPr lang="en-US" sz="2700" b="1">
                <a:latin typeface="Times New Roman"/>
                <a:cs typeface="Times New Roman"/>
              </a:rPr>
              <a:t>process Tamil texts</a:t>
            </a:r>
            <a:r>
              <a:rPr lang="en-US" sz="2700">
                <a:latin typeface="Times New Roman"/>
                <a:cs typeface="Times New Roman"/>
              </a:rPr>
              <a:t>, extract meaningful insights, and accurately determine sentiment.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700">
              <a:solidFill>
                <a:srgbClr val="000000"/>
              </a:solidFill>
              <a:latin typeface="Times New Roman" panose="02020603050405020304" pitchFamily="18" charset="0"/>
              <a:ea typeface="Futura"/>
              <a:cs typeface="Times New Roman" panose="02020603050405020304" pitchFamily="18" charset="0"/>
            </a:endParaRPr>
          </a:p>
          <a:p>
            <a:pPr algn="just"/>
            <a:endParaRPr lang="en-US" sz="2700">
              <a:solidFill>
                <a:srgbClr val="000000"/>
              </a:solidFill>
              <a:latin typeface="Times New Roman" panose="02020603050405020304" pitchFamily="18" charset="0"/>
              <a:ea typeface="Futura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ts val="3335"/>
              </a:lnSpc>
              <a:buFont typeface="Arial" panose="020B0604020202020204" pitchFamily="34" charset="0"/>
              <a:buChar char="•"/>
            </a:pPr>
            <a:endParaRPr lang="en-US" sz="2700" spc="115">
              <a:solidFill>
                <a:srgbClr val="302D2A"/>
              </a:solidFill>
              <a:latin typeface="Times New Roman" panose="02020603050405020304" pitchFamily="18" charset="0"/>
              <a:ea typeface="Futura"/>
              <a:cs typeface="Times New Roman" panose="02020603050405020304" pitchFamily="18" charset="0"/>
            </a:endParaRPr>
          </a:p>
        </p:txBody>
      </p:sp>
      <p:sp>
        <p:nvSpPr>
          <p:cNvPr id="17" name="AutoShape 17"/>
          <p:cNvSpPr/>
          <p:nvPr/>
        </p:nvSpPr>
        <p:spPr>
          <a:xfrm>
            <a:off x="3577150" y="1785210"/>
            <a:ext cx="11115471" cy="0"/>
          </a:xfrm>
          <a:prstGeom prst="line">
            <a:avLst/>
          </a:prstGeom>
          <a:ln w="19050" cap="flat">
            <a:solidFill>
              <a:srgbClr val="6E625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400801" y="935967"/>
            <a:ext cx="10858500" cy="42057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6400800" y="3844135"/>
            <a:ext cx="11018083" cy="42055"/>
          </a:xfrm>
          <a:prstGeom prst="lin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582215" y="3434723"/>
            <a:ext cx="3720703" cy="3720703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A4907C"/>
          </a:solidFill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5544103" y="8488835"/>
            <a:ext cx="1209546" cy="1209546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A4907C"/>
          </a:solidFill>
        </p:spPr>
        <p:txBody>
          <a:bodyPr/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82215" y="1028700"/>
            <a:ext cx="6191268" cy="197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680"/>
              </a:lnSpc>
            </a:pPr>
            <a:r>
              <a:rPr lang="en-US" sz="6400" b="1" spc="320" dirty="0">
                <a:latin typeface="Times New Roman" panose="02020603050405020304" pitchFamily="18" charset="0"/>
                <a:ea typeface="League Spartan"/>
                <a:cs typeface="Times New Roman" panose="02020603050405020304" pitchFamily="18" charset="0"/>
                <a:sym typeface="League Spartan"/>
              </a:rPr>
              <a:t>DATASET ANALYSIS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682047" y="1381926"/>
            <a:ext cx="3461953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639"/>
              </a:lnSpc>
            </a:pPr>
            <a:r>
              <a:rPr lang="en-US" sz="4000" b="1" spc="27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Futura Bold"/>
                <a:cs typeface="Times New Roman" panose="02020603050405020304" pitchFamily="18" charset="0"/>
                <a:sym typeface="Futura Bold"/>
              </a:rPr>
              <a:t>DATASET</a:t>
            </a:r>
          </a:p>
          <a:p>
            <a:pPr marL="0" lvl="0" indent="0" algn="r">
              <a:lnSpc>
                <a:spcPts val="3639"/>
              </a:lnSpc>
            </a:pPr>
            <a:r>
              <a:rPr lang="en-US" sz="4000" b="1" spc="27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Futura Bold"/>
                <a:cs typeface="Times New Roman" panose="02020603050405020304" pitchFamily="18" charset="0"/>
                <a:sym typeface="Futura Bold"/>
              </a:rPr>
              <a:t>OVERVIEW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682047" y="4250736"/>
            <a:ext cx="3461953" cy="923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639"/>
              </a:lnSpc>
            </a:pPr>
            <a:r>
              <a:rPr lang="en-US" sz="4000" b="1" spc="27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Futura Bold"/>
                <a:cs typeface="Times New Roman" panose="02020603050405020304" pitchFamily="18" charset="0"/>
                <a:sym typeface="Futura Bold"/>
              </a:rPr>
              <a:t>CATEGORY</a:t>
            </a:r>
          </a:p>
          <a:p>
            <a:pPr marL="0" lvl="0" indent="0" algn="r">
              <a:lnSpc>
                <a:spcPts val="3639"/>
              </a:lnSpc>
            </a:pPr>
            <a:r>
              <a:rPr lang="en-US" sz="4000" b="1" spc="279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Futura Bold"/>
                <a:cs typeface="Times New Roman" panose="02020603050405020304" pitchFamily="18" charset="0"/>
                <a:sym typeface="Futura Bold"/>
              </a:rPr>
              <a:t> TYPES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486901" y="1258739"/>
            <a:ext cx="7772399" cy="20928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consists a training set with 4,352 samples and a testing set with 544 samples,  with uneven class distribution. </a:t>
            </a:r>
            <a:r>
              <a:rPr lang="en-US" sz="2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(that may result in less accurate classification.</a:t>
            </a:r>
            <a:r>
              <a:rPr lang="en-US" sz="2800" spc="12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Futura"/>
              </a:rPr>
              <a:t>)</a:t>
            </a:r>
            <a:endParaRPr lang="en-US" sz="2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455984" y="4192181"/>
            <a:ext cx="7962899" cy="3877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🔴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Negative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– Criticism or Disapproval.</a:t>
            </a:r>
          </a:p>
          <a:p>
            <a:pPr algn="just"/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– Approval or Agreement.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🔍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Substantiated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– Well-supported claims 💬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Opinionated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– Strong personal views.</a:t>
            </a:r>
          </a:p>
          <a:p>
            <a:pPr algn="just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😏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Sarcastic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– Irony or Mockery.</a:t>
            </a:r>
          </a:p>
          <a:p>
            <a:pPr algn="just"/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⚖   </a:t>
            </a:r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Neutral</a:t>
            </a:r>
            <a:r>
              <a:rPr lang="en-I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– Unbiased or Factual.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❓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None of the above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This may contain: a woman holding a pink megaphone in her right hand and shouting into the other">
            <a:extLst>
              <a:ext uri="{FF2B5EF4-FFF2-40B4-BE49-F238E27FC236}">
                <a16:creationId xmlns:a16="http://schemas.microsoft.com/office/drawing/2014/main" id="{D1CC6084-F826-B624-AE25-D9205876E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7496">
            <a:off x="1528146" y="4364381"/>
            <a:ext cx="5334000" cy="53340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7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652193" y="0"/>
            <a:ext cx="7635807" cy="10287000"/>
          </a:xfrm>
          <a:prstGeom prst="rect">
            <a:avLst/>
          </a:prstGeom>
          <a:solidFill>
            <a:srgbClr val="6E6256"/>
          </a:solidFill>
        </p:spPr>
        <p:txBody>
          <a:bodyPr/>
          <a:lstStyle/>
          <a:p>
            <a:endParaRPr lang="en-IN"/>
          </a:p>
        </p:txBody>
      </p:sp>
      <p:grpSp>
        <p:nvGrpSpPr>
          <p:cNvPr id="7" name="Group 7"/>
          <p:cNvGrpSpPr/>
          <p:nvPr/>
        </p:nvGrpSpPr>
        <p:grpSpPr>
          <a:xfrm>
            <a:off x="9666713" y="955317"/>
            <a:ext cx="1974354" cy="1974354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4907C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914610" y="962025"/>
            <a:ext cx="9208506" cy="990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320"/>
              </a:lnSpc>
            </a:pPr>
            <a:r>
              <a:rPr lang="en-US" sz="6400" b="1" spc="320" dirty="0">
                <a:solidFill>
                  <a:srgbClr val="663300"/>
                </a:solidFill>
                <a:latin typeface="Times New Roman" panose="02020603050405020304" pitchFamily="18" charset="0"/>
                <a:ea typeface="League Spartan"/>
                <a:cs typeface="Times New Roman" panose="02020603050405020304" pitchFamily="18" charset="0"/>
                <a:sym typeface="League Spartan"/>
              </a:rPr>
              <a:t>PROJECT PROGRESS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14610" y="2926995"/>
            <a:ext cx="9208506" cy="40221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50"/>
              </a:lnSpc>
            </a:pPr>
            <a:r>
              <a:rPr lang="en-US" sz="2800" dirty="0">
                <a:solidFill>
                  <a:srgbClr val="302D2A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1. We plan to further analyze the dataset, apply BERT/</a:t>
            </a:r>
            <a:r>
              <a:rPr lang="en-US" sz="2800" b="1" dirty="0">
                <a:solidFill>
                  <a:srgbClr val="302D2A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Multilingual BERT (MBERT) </a:t>
            </a:r>
            <a:r>
              <a:rPr lang="en-US" sz="2800" dirty="0">
                <a:solidFill>
                  <a:srgbClr val="302D2A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embeddings, and compare machine learning models like Random Forest, XGBoost, and SVM to evaluate their effectiveness. 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just">
              <a:lnSpc>
                <a:spcPts val="3450"/>
              </a:lnSpc>
            </a:pPr>
            <a:endParaRPr lang="en-US" sz="2800" dirty="0">
              <a:solidFill>
                <a:srgbClr val="302D2A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algn="just">
              <a:lnSpc>
                <a:spcPts val="3450"/>
              </a:lnSpc>
            </a:pPr>
            <a:r>
              <a:rPr lang="en-US" sz="2800" dirty="0">
                <a:solidFill>
                  <a:srgbClr val="302D2A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2. While challenges such as </a:t>
            </a:r>
            <a:r>
              <a:rPr lang="en-US" sz="2800" b="1" dirty="0">
                <a:solidFill>
                  <a:srgbClr val="302D2A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language complexity, class imbalance,</a:t>
            </a:r>
            <a:r>
              <a:rPr lang="en-US" sz="2800" dirty="0">
                <a:solidFill>
                  <a:srgbClr val="302D2A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and sarcasm detection remain, we look forward to understanding the potential of advanced NLP models for sentiment analysis in Tamil. </a:t>
            </a:r>
            <a:endParaRPr lang="en-US" sz="2800" dirty="0">
              <a:solidFill>
                <a:srgbClr val="302D2A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0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FAA6A76-C8B7-7175-CB29-BC7317FBD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818004"/>
            <a:ext cx="5642707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AD6742-F96C-D3AA-A26B-059557F4D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750327"/>
              </p:ext>
            </p:extLst>
          </p:nvPr>
        </p:nvGraphicFramePr>
        <p:xfrm>
          <a:off x="1914144" y="1809845"/>
          <a:ext cx="14142720" cy="6974840"/>
        </p:xfrm>
        <a:graphic>
          <a:graphicData uri="http://schemas.openxmlformats.org/drawingml/2006/table">
            <a:tbl>
              <a:tblPr/>
              <a:tblGrid>
                <a:gridCol w="4714240">
                  <a:extLst>
                    <a:ext uri="{9D8B030D-6E8A-4147-A177-3AD203B41FA5}">
                      <a16:colId xmlns:a16="http://schemas.microsoft.com/office/drawing/2014/main" val="2133312240"/>
                    </a:ext>
                  </a:extLst>
                </a:gridCol>
                <a:gridCol w="3943643">
                  <a:extLst>
                    <a:ext uri="{9D8B030D-6E8A-4147-A177-3AD203B41FA5}">
                      <a16:colId xmlns:a16="http://schemas.microsoft.com/office/drawing/2014/main" val="2815736195"/>
                    </a:ext>
                  </a:extLst>
                </a:gridCol>
                <a:gridCol w="5484837">
                  <a:extLst>
                    <a:ext uri="{9D8B030D-6E8A-4147-A177-3AD203B41FA5}">
                      <a16:colId xmlns:a16="http://schemas.microsoft.com/office/drawing/2014/main" val="12886389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IN" sz="3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Phase</a:t>
                      </a:r>
                      <a:endParaRPr lang="en-IN" sz="3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IN" sz="3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Weeks</a:t>
                      </a:r>
                      <a:endParaRPr lang="en-IN" sz="32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IN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Tasks</a:t>
                      </a:r>
                      <a:endParaRPr lang="en-IN" sz="3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5606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IN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Literature Review</a:t>
                      </a:r>
                      <a:endParaRPr lang="en-IN" sz="32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IN" sz="3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Weeks 1-2</a:t>
                      </a:r>
                      <a:endParaRPr lang="en-IN" sz="3200" b="1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 &amp; finalize methodology, consult with mentors.</a:t>
                      </a:r>
                      <a:endParaRPr lang="en-US" sz="32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258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 overview, Feature Extraction and Analysis</a:t>
                      </a:r>
                      <a:endParaRPr lang="en-US" sz="32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IN" sz="3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Weeks 3-4</a:t>
                      </a:r>
                      <a:endParaRPr lang="en-IN" sz="3200" b="1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Clean dataset, generate TF-IDF or BERT embeddings, or fuse embeddings.</a:t>
                      </a:r>
                      <a:endParaRPr lang="en-US" sz="32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650971"/>
                  </a:ext>
                </a:extLst>
              </a:tr>
              <a:tr h="690182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IN" sz="3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Training &amp; Fine-Tuning</a:t>
                      </a:r>
                      <a:endParaRPr lang="en-IN" sz="3200" b="1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IN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Weeks 5 -15</a:t>
                      </a:r>
                      <a:endParaRPr lang="en-IN" sz="32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models, fine-tune and optimize hyperparameters, experiment with alternatives.</a:t>
                      </a:r>
                      <a:endParaRPr lang="en-US" sz="32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3125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IN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Experimental Insights Reporting</a:t>
                      </a:r>
                      <a:endParaRPr lang="en-IN" sz="32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IN" sz="3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15 - 20</a:t>
                      </a:r>
                      <a:endParaRPr lang="en-IN" sz="3200" b="1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Generate and analyze metrics, create visualizations, document findings.</a:t>
                      </a:r>
                      <a:endParaRPr lang="en-US" sz="32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95991"/>
                  </a:ext>
                </a:extLst>
              </a:tr>
            </a:tbl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DDD7CF62-074F-60E1-FB4B-84E51C3AB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12090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2CFAB8EE-6E9D-216D-8620-7C566B96E88C}"/>
              </a:ext>
            </a:extLst>
          </p:cNvPr>
          <p:cNvSpPr txBox="1"/>
          <p:nvPr/>
        </p:nvSpPr>
        <p:spPr>
          <a:xfrm>
            <a:off x="987762" y="511659"/>
            <a:ext cx="9208506" cy="990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320"/>
              </a:lnSpc>
            </a:pPr>
            <a:r>
              <a:rPr lang="en-US" sz="6400" b="1" spc="320" dirty="0">
                <a:solidFill>
                  <a:srgbClr val="663300"/>
                </a:solidFill>
                <a:latin typeface="Times New Roman" panose="02020603050405020304" pitchFamily="18" charset="0"/>
                <a:ea typeface="League Spartan"/>
                <a:cs typeface="Times New Roman" panose="02020603050405020304" pitchFamily="18" charset="0"/>
                <a:sym typeface="League Spartan"/>
              </a:rPr>
              <a:t>PROJECT TIMELINE</a:t>
            </a:r>
          </a:p>
        </p:txBody>
      </p:sp>
    </p:spTree>
    <p:extLst>
      <p:ext uri="{BB962C8B-B14F-4D97-AF65-F5344CB8AC3E}">
        <p14:creationId xmlns:p14="http://schemas.microsoft.com/office/powerpoint/2010/main" val="1145108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7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11187B-4C55-4040-2925-8A79C6F32620}"/>
              </a:ext>
            </a:extLst>
          </p:cNvPr>
          <p:cNvSpPr txBox="1"/>
          <p:nvPr/>
        </p:nvSpPr>
        <p:spPr>
          <a:xfrm>
            <a:off x="1219200" y="982133"/>
            <a:ext cx="139361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FLOWCHART</a:t>
            </a:r>
            <a:endParaRPr lang="en-IN" sz="6000" b="1" dirty="0">
              <a:solidFill>
                <a:srgbClr val="66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ECF05-5B3B-313A-329C-408B42A08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333" y="2628912"/>
            <a:ext cx="14647333" cy="543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35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7E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F8DB86-6A70-907F-5339-A4E081B54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>
            <a:extLst>
              <a:ext uri="{FF2B5EF4-FFF2-40B4-BE49-F238E27FC236}">
                <a16:creationId xmlns:a16="http://schemas.microsoft.com/office/drawing/2014/main" id="{B9412F57-5FD2-6C17-9CAA-89CCE2721802}"/>
              </a:ext>
            </a:extLst>
          </p:cNvPr>
          <p:cNvSpPr txBox="1"/>
          <p:nvPr/>
        </p:nvSpPr>
        <p:spPr>
          <a:xfrm>
            <a:off x="1028700" y="699606"/>
            <a:ext cx="16230600" cy="2266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0"/>
              </a:lnSpc>
              <a:spcBef>
                <a:spcPct val="0"/>
              </a:spcBef>
            </a:pPr>
            <a:r>
              <a:rPr lang="en-IN" sz="6600" b="1" dirty="0">
                <a:solidFill>
                  <a:srgbClr val="66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Handling Class Imbalance</a:t>
            </a:r>
            <a:endParaRPr lang="en-IN" sz="6600" dirty="0">
              <a:solidFill>
                <a:srgbClr val="66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8960"/>
              </a:lnSpc>
              <a:spcBef>
                <a:spcPct val="0"/>
              </a:spcBef>
            </a:pPr>
            <a:endParaRPr lang="en-US" sz="6400" spc="320" dirty="0">
              <a:solidFill>
                <a:srgbClr val="663300"/>
              </a:solidFill>
              <a:latin typeface="Times New Roman" panose="02020603050405020304" pitchFamily="18" charset="0"/>
              <a:ea typeface="League Spartan"/>
              <a:cs typeface="Times New Roman" panose="02020603050405020304" pitchFamily="18" charset="0"/>
              <a:sym typeface="League Spartan"/>
            </a:endParaRPr>
          </a:p>
        </p:txBody>
      </p:sp>
      <p:sp>
        <p:nvSpPr>
          <p:cNvPr id="14" name="AutoShape 14">
            <a:extLst>
              <a:ext uri="{FF2B5EF4-FFF2-40B4-BE49-F238E27FC236}">
                <a16:creationId xmlns:a16="http://schemas.microsoft.com/office/drawing/2014/main" id="{366CDA8D-0805-35ED-4243-58B43441E549}"/>
              </a:ext>
            </a:extLst>
          </p:cNvPr>
          <p:cNvSpPr/>
          <p:nvPr/>
        </p:nvSpPr>
        <p:spPr>
          <a:xfrm>
            <a:off x="1028700" y="2010936"/>
            <a:ext cx="16230600" cy="0"/>
          </a:xfrm>
          <a:prstGeom prst="line">
            <a:avLst/>
          </a:prstGeom>
          <a:ln w="19050" cap="flat">
            <a:solidFill>
              <a:srgbClr val="6E625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C4EBDD-726F-20BA-1DE5-F3AB78858417}"/>
              </a:ext>
            </a:extLst>
          </p:cNvPr>
          <p:cNvSpPr txBox="1"/>
          <p:nvPr/>
        </p:nvSpPr>
        <p:spPr>
          <a:xfrm>
            <a:off x="1063255" y="2582839"/>
            <a:ext cx="9689411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Imbalanced data leads to biased predictions.</a:t>
            </a:r>
          </a:p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Overrepresented classes dominate.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Underrepresented classes might get low recall.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learns biased decision boundaries.</a:t>
            </a:r>
          </a:p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(SMOTE-Tomek):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SMOTE generates synthetic samples for minority classes.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Tomek Links removes borderline samples to refine boundaries.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Balanced data improves classifier performance, reduces bias, and enhances generalization across emotions.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6AC0BC-A7D6-13FC-8F86-A74B56FA9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3653" y="3322267"/>
            <a:ext cx="6943293" cy="479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8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7E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6D712F-B653-D466-1EA9-EA37EF389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>
            <a:extLst>
              <a:ext uri="{FF2B5EF4-FFF2-40B4-BE49-F238E27FC236}">
                <a16:creationId xmlns:a16="http://schemas.microsoft.com/office/drawing/2014/main" id="{FE0D23F6-D8CD-9E96-46C7-3973EC31B0F1}"/>
              </a:ext>
            </a:extLst>
          </p:cNvPr>
          <p:cNvGrpSpPr/>
          <p:nvPr/>
        </p:nvGrpSpPr>
        <p:grpSpPr>
          <a:xfrm>
            <a:off x="11984903" y="6337862"/>
            <a:ext cx="2724448" cy="2724448"/>
            <a:chOff x="0" y="0"/>
            <a:chExt cx="812800" cy="8128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B0AD0084-7813-3C1A-7E4D-C8E18F27A93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ED0B6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A0FFCDE7-00A7-0CE6-7583-0169C887BAE9}"/>
                </a:ext>
              </a:extLst>
            </p:cNvPr>
            <p:cNvSpPr txBox="1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2" name="TextBox 12">
            <a:extLst>
              <a:ext uri="{FF2B5EF4-FFF2-40B4-BE49-F238E27FC236}">
                <a16:creationId xmlns:a16="http://schemas.microsoft.com/office/drawing/2014/main" id="{C1B29267-6C4D-5B77-C0CB-D48E61D4CE89}"/>
              </a:ext>
            </a:extLst>
          </p:cNvPr>
          <p:cNvSpPr txBox="1"/>
          <p:nvPr/>
        </p:nvSpPr>
        <p:spPr>
          <a:xfrm>
            <a:off x="1028700" y="699606"/>
            <a:ext cx="16230600" cy="10579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60"/>
              </a:lnSpc>
              <a:spcBef>
                <a:spcPct val="0"/>
              </a:spcBef>
            </a:pPr>
            <a:r>
              <a:rPr lang="en-US" sz="6400" b="1" spc="320" dirty="0">
                <a:solidFill>
                  <a:srgbClr val="663300"/>
                </a:solidFill>
                <a:latin typeface="Times New Roman" panose="02020603050405020304" pitchFamily="18" charset="0"/>
                <a:ea typeface="League Spartan"/>
                <a:cs typeface="Times New Roman" panose="02020603050405020304" pitchFamily="18" charset="0"/>
              </a:rPr>
              <a:t>BERT-</a:t>
            </a:r>
            <a:r>
              <a:rPr lang="en-US" sz="1200" b="1" spc="320" dirty="0">
                <a:solidFill>
                  <a:srgbClr val="66330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 </a:t>
            </a:r>
            <a:r>
              <a:rPr lang="en-US" sz="3200" b="1" spc="320" dirty="0">
                <a:solidFill>
                  <a:srgbClr val="663300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Bidirectional Encoder Representations from Transformers</a:t>
            </a:r>
            <a:endParaRPr lang="en-US" sz="3600" b="1" spc="320" dirty="0">
              <a:solidFill>
                <a:srgbClr val="663300"/>
              </a:solidFill>
              <a:latin typeface="Times New Roman" panose="02020603050405020304" pitchFamily="18" charset="0"/>
              <a:ea typeface="League Spartan"/>
              <a:cs typeface="Times New Roman" panose="02020603050405020304" pitchFamily="18" charset="0"/>
            </a:endParaRPr>
          </a:p>
        </p:txBody>
      </p:sp>
      <p:sp>
        <p:nvSpPr>
          <p:cNvPr id="14" name="AutoShape 14">
            <a:extLst>
              <a:ext uri="{FF2B5EF4-FFF2-40B4-BE49-F238E27FC236}">
                <a16:creationId xmlns:a16="http://schemas.microsoft.com/office/drawing/2014/main" id="{53A5E269-EF13-89B7-6B6B-368A3FD5C346}"/>
              </a:ext>
            </a:extLst>
          </p:cNvPr>
          <p:cNvSpPr/>
          <p:nvPr/>
        </p:nvSpPr>
        <p:spPr>
          <a:xfrm>
            <a:off x="1028700" y="2010936"/>
            <a:ext cx="16230600" cy="0"/>
          </a:xfrm>
          <a:prstGeom prst="line">
            <a:avLst/>
          </a:prstGeom>
          <a:ln w="19050" cap="flat">
            <a:solidFill>
              <a:srgbClr val="6E625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B54E419-4650-9D86-B16C-21D7F30B8E84}"/>
              </a:ext>
            </a:extLst>
          </p:cNvPr>
          <p:cNvGrpSpPr/>
          <p:nvPr/>
        </p:nvGrpSpPr>
        <p:grpSpPr>
          <a:xfrm>
            <a:off x="11981586" y="4229032"/>
            <a:ext cx="2724448" cy="2820229"/>
            <a:chOff x="8736925" y="8245326"/>
            <a:chExt cx="812800" cy="841375"/>
          </a:xfrm>
        </p:grpSpPr>
        <p:sp>
          <p:nvSpPr>
            <p:cNvPr id="3" name="Freeform 8">
              <a:extLst>
                <a:ext uri="{FF2B5EF4-FFF2-40B4-BE49-F238E27FC236}">
                  <a16:creationId xmlns:a16="http://schemas.microsoft.com/office/drawing/2014/main" id="{F3F471FA-701E-E42B-6076-D7F40FE0A4FB}"/>
                </a:ext>
              </a:extLst>
            </p:cNvPr>
            <p:cNvSpPr/>
            <p:nvPr/>
          </p:nvSpPr>
          <p:spPr>
            <a:xfrm>
              <a:off x="8736925" y="8273901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ED0B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9">
              <a:extLst>
                <a:ext uri="{FF2B5EF4-FFF2-40B4-BE49-F238E27FC236}">
                  <a16:creationId xmlns:a16="http://schemas.microsoft.com/office/drawing/2014/main" id="{1F869906-B86C-C4FB-8F88-B00354236032}"/>
                </a:ext>
              </a:extLst>
            </p:cNvPr>
            <p:cNvSpPr txBox="1"/>
            <p:nvPr/>
          </p:nvSpPr>
          <p:spPr>
            <a:xfrm>
              <a:off x="8813125" y="8245326"/>
              <a:ext cx="660400" cy="765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C3AE757-892B-5AE8-2671-F77A5FF59CEE}"/>
              </a:ext>
            </a:extLst>
          </p:cNvPr>
          <p:cNvSpPr txBox="1"/>
          <p:nvPr/>
        </p:nvSpPr>
        <p:spPr>
          <a:xfrm>
            <a:off x="1237768" y="3293512"/>
            <a:ext cx="9817334" cy="56938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GB" sz="2800" dirty="0">
                <a:solidFill>
                  <a:srgbClr val="001D35"/>
                </a:solidFill>
                <a:latin typeface="Times New Roman"/>
                <a:ea typeface="+mn-lt"/>
                <a:cs typeface="+mn-lt"/>
              </a:rPr>
              <a:t>BERT (Bidirectional Encoder Representations from Transformers) is a machine learning model developed by Google for natural language processing (NLP) tasks.</a:t>
            </a:r>
            <a:endParaRPr lang="en-GB" sz="2800" dirty="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algn="just"/>
            <a:endParaRPr lang="en-GB" sz="2800" dirty="0">
              <a:solidFill>
                <a:srgbClr val="001D35"/>
              </a:solidFill>
              <a:latin typeface="Times New Roman"/>
              <a:ea typeface="+mn-lt"/>
              <a:cs typeface="+mn-lt"/>
            </a:endParaRPr>
          </a:p>
          <a:p>
            <a:pPr algn="just"/>
            <a:r>
              <a:rPr lang="en-GB" sz="2800" dirty="0">
                <a:solidFill>
                  <a:srgbClr val="001D35"/>
                </a:solidFill>
                <a:latin typeface="Times New Roman"/>
                <a:ea typeface="+mn-lt"/>
                <a:cs typeface="+mn-lt"/>
              </a:rPr>
              <a:t>It uses a transformer-based architecture to understand the context of words in a sentence by analysing them bidirectionally (both left and right). </a:t>
            </a:r>
            <a:endParaRPr lang="en-GB" sz="2800" dirty="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algn="just"/>
            <a:endParaRPr lang="en-GB" sz="2800" dirty="0">
              <a:solidFill>
                <a:srgbClr val="001D35"/>
              </a:solidFill>
              <a:latin typeface="Times New Roman"/>
              <a:ea typeface="+mn-lt"/>
              <a:cs typeface="+mn-lt"/>
            </a:endParaRPr>
          </a:p>
          <a:p>
            <a:pPr algn="just"/>
            <a:r>
              <a:rPr lang="en-GB" sz="2800" dirty="0">
                <a:solidFill>
                  <a:srgbClr val="001D35"/>
                </a:solidFill>
                <a:latin typeface="Times New Roman"/>
                <a:ea typeface="+mn-lt"/>
                <a:cs typeface="+mn-lt"/>
              </a:rPr>
              <a:t>BERT is pre-trained on large text corpora and can be fine-tuned for specific tasks like sentiment analysis, question answering, and text classification. Its bidirectional nature allows it to capture more nuanced language meanings compared to traditional models.</a:t>
            </a:r>
            <a:endParaRPr lang="en-GB" sz="2800" dirty="0">
              <a:latin typeface="Times New Roman"/>
              <a:cs typeface="Times New Roman"/>
            </a:endParaRPr>
          </a:p>
          <a:p>
            <a:pPr algn="just"/>
            <a:endParaRPr lang="en-GB" sz="2800" dirty="0">
              <a:solidFill>
                <a:srgbClr val="001D35"/>
              </a:solidFill>
              <a:latin typeface="Times New Roman"/>
              <a:ea typeface="Calibri"/>
              <a:cs typeface="Calibri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13F68C1-3EE2-96C8-26EB-C412589B3D57}"/>
              </a:ext>
            </a:extLst>
          </p:cNvPr>
          <p:cNvGrpSpPr/>
          <p:nvPr/>
        </p:nvGrpSpPr>
        <p:grpSpPr>
          <a:xfrm>
            <a:off x="11964526" y="2301285"/>
            <a:ext cx="2724448" cy="2820229"/>
            <a:chOff x="8736925" y="8245326"/>
            <a:chExt cx="812800" cy="841375"/>
          </a:xfrm>
        </p:grpSpPr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F4BAC98F-B6B8-501E-739E-79FFE3A9BA4A}"/>
                </a:ext>
              </a:extLst>
            </p:cNvPr>
            <p:cNvSpPr/>
            <p:nvPr/>
          </p:nvSpPr>
          <p:spPr>
            <a:xfrm>
              <a:off x="8736925" y="8273901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ED0B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0513FFE3-0585-04D4-6440-DA828E13DDA3}"/>
                </a:ext>
              </a:extLst>
            </p:cNvPr>
            <p:cNvSpPr txBox="1"/>
            <p:nvPr/>
          </p:nvSpPr>
          <p:spPr>
            <a:xfrm>
              <a:off x="8813125" y="8245326"/>
              <a:ext cx="660400" cy="765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pic>
        <p:nvPicPr>
          <p:cNvPr id="13" name="Picture 12" descr="Bert | Muppet Wiki | Fandom">
            <a:extLst>
              <a:ext uri="{FF2B5EF4-FFF2-40B4-BE49-F238E27FC236}">
                <a16:creationId xmlns:a16="http://schemas.microsoft.com/office/drawing/2014/main" id="{539B4602-A875-ECB1-8D5F-CCAEA29F0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914" y="1764274"/>
            <a:ext cx="5289829" cy="851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783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7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ncoder-Decoder model for Machine Translation | by Jaimin Mungalpara | Nerd  For Tech | Medium">
            <a:extLst>
              <a:ext uri="{FF2B5EF4-FFF2-40B4-BE49-F238E27FC236}">
                <a16:creationId xmlns:a16="http://schemas.microsoft.com/office/drawing/2014/main" id="{9B28B9B7-6E22-5213-B1DF-7B382E2C8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7" y="579742"/>
            <a:ext cx="10377655" cy="1905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12">
            <a:extLst>
              <a:ext uri="{FF2B5EF4-FFF2-40B4-BE49-F238E27FC236}">
                <a16:creationId xmlns:a16="http://schemas.microsoft.com/office/drawing/2014/main" id="{2817AAD5-70D6-3D60-3D36-DF4204F26AC9}"/>
              </a:ext>
            </a:extLst>
          </p:cNvPr>
          <p:cNvSpPr txBox="1"/>
          <p:nvPr/>
        </p:nvSpPr>
        <p:spPr>
          <a:xfrm>
            <a:off x="1028700" y="699606"/>
            <a:ext cx="16230600" cy="10579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60"/>
              </a:lnSpc>
              <a:spcBef>
                <a:spcPct val="0"/>
              </a:spcBef>
            </a:pPr>
            <a:r>
              <a:rPr lang="en-US" sz="6400" b="1" spc="320" dirty="0">
                <a:solidFill>
                  <a:srgbClr val="663300"/>
                </a:solidFill>
                <a:latin typeface="Times New Roman" panose="02020603050405020304" pitchFamily="18" charset="0"/>
                <a:ea typeface="League Spartan"/>
                <a:cs typeface="Times New Roman" panose="02020603050405020304" pitchFamily="18" charset="0"/>
              </a:rPr>
              <a:t>Why BERT?</a:t>
            </a:r>
            <a:endParaRPr lang="en-US" sz="3600" b="1" spc="320" dirty="0">
              <a:solidFill>
                <a:srgbClr val="663300"/>
              </a:solidFill>
              <a:latin typeface="Times New Roman" panose="02020603050405020304" pitchFamily="18" charset="0"/>
              <a:ea typeface="League Spartan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AD422F-9B85-9ABA-DE9B-4059E687CF6D}"/>
              </a:ext>
            </a:extLst>
          </p:cNvPr>
          <p:cNvSpPr txBox="1"/>
          <p:nvPr/>
        </p:nvSpPr>
        <p:spPr>
          <a:xfrm>
            <a:off x="7031567" y="2663714"/>
            <a:ext cx="10227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A transformer model used for translation tasks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4" name="Picture 6" descr="An overview of the stacked encoder–decoder transformer model (SEDT),... |  Download Scientific Diagram">
            <a:extLst>
              <a:ext uri="{FF2B5EF4-FFF2-40B4-BE49-F238E27FC236}">
                <a16:creationId xmlns:a16="http://schemas.microsoft.com/office/drawing/2014/main" id="{03EE2553-BDFC-5C77-B3D7-3C898242F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6609" y="3617933"/>
            <a:ext cx="3350704" cy="286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An overview of the stacked encoder–decoder transformer model (SEDT),... |  Download Scientific Diagram">
            <a:extLst>
              <a:ext uri="{FF2B5EF4-FFF2-40B4-BE49-F238E27FC236}">
                <a16:creationId xmlns:a16="http://schemas.microsoft.com/office/drawing/2014/main" id="{DC92477F-9A35-EA0D-4CC0-4B2850BEE1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2" t="13818" r="55838"/>
          <a:stretch/>
        </p:blipFill>
        <p:spPr bwMode="auto">
          <a:xfrm rot="5400000">
            <a:off x="5541261" y="315751"/>
            <a:ext cx="3142855" cy="919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050491EE-4230-75BF-3275-F4745C13C508}"/>
              </a:ext>
            </a:extLst>
          </p:cNvPr>
          <p:cNvSpPr txBox="1"/>
          <p:nvPr/>
        </p:nvSpPr>
        <p:spPr>
          <a:xfrm>
            <a:off x="1642921" y="7240387"/>
            <a:ext cx="107772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 Encoder Layers: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self-attention and feedforward layers to process input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allowing the model to capture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from both past and future words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b="0" i="0" dirty="0">
                <a:solidFill>
                  <a:srgbClr val="001D3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BERT,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self-attention allows the model to weigh the importance of different words in a sentence to understand context, while feedforward layers process the attention-weighted representations to generate higher-level features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Arrow: Curved Up 49">
            <a:extLst>
              <a:ext uri="{FF2B5EF4-FFF2-40B4-BE49-F238E27FC236}">
                <a16:creationId xmlns:a16="http://schemas.microsoft.com/office/drawing/2014/main" id="{27BE00E0-7222-2CB5-5388-9A90478469B6}"/>
              </a:ext>
            </a:extLst>
          </p:cNvPr>
          <p:cNvSpPr/>
          <p:nvPr/>
        </p:nvSpPr>
        <p:spPr>
          <a:xfrm rot="10800000">
            <a:off x="11449877" y="3790648"/>
            <a:ext cx="2345635" cy="1116034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416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1045</Words>
  <Application>Microsoft Office PowerPoint</Application>
  <PresentationFormat>Custom</PresentationFormat>
  <Paragraphs>111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Futura</vt:lpstr>
      <vt:lpstr>League Spartan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Minimalist Furniture Strategy Deck Company Presentation</dc:title>
  <dc:creator>JYOTHSNA V</dc:creator>
  <cp:lastModifiedBy>Jyothsna Vaasudevan</cp:lastModifiedBy>
  <cp:revision>20</cp:revision>
  <dcterms:created xsi:type="dcterms:W3CDTF">2006-08-16T00:00:00Z</dcterms:created>
  <dcterms:modified xsi:type="dcterms:W3CDTF">2025-03-10T01:49:38Z</dcterms:modified>
  <dc:identifier>DAGeZlAZuPM</dc:identifier>
</cp:coreProperties>
</file>