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79" r:id="rId6"/>
    <p:sldId id="264" r:id="rId7"/>
    <p:sldId id="265" r:id="rId8"/>
    <p:sldId id="266" r:id="rId9"/>
    <p:sldId id="280" r:id="rId10"/>
    <p:sldId id="341" r:id="rId11"/>
    <p:sldId id="281" r:id="rId12"/>
    <p:sldId id="269" r:id="rId13"/>
    <p:sldId id="287" r:id="rId14"/>
    <p:sldId id="288" r:id="rId15"/>
    <p:sldId id="289" r:id="rId16"/>
    <p:sldId id="300" r:id="rId17"/>
    <p:sldId id="290" r:id="rId18"/>
    <p:sldId id="291" r:id="rId19"/>
    <p:sldId id="301" r:id="rId20"/>
    <p:sldId id="302" r:id="rId21"/>
    <p:sldId id="303" r:id="rId22"/>
    <p:sldId id="295" r:id="rId23"/>
    <p:sldId id="304" r:id="rId24"/>
    <p:sldId id="297" r:id="rId25"/>
    <p:sldId id="285" r:id="rId26"/>
    <p:sldId id="306" r:id="rId27"/>
    <p:sldId id="307" r:id="rId28"/>
    <p:sldId id="308" r:id="rId29"/>
    <p:sldId id="342" r:id="rId30"/>
    <p:sldId id="309" r:id="rId31"/>
    <p:sldId id="310" r:id="rId32"/>
    <p:sldId id="311" r:id="rId33"/>
    <p:sldId id="286" r:id="rId34"/>
    <p:sldId id="313" r:id="rId35"/>
    <p:sldId id="315" r:id="rId36"/>
    <p:sldId id="316" r:id="rId37"/>
    <p:sldId id="317" r:id="rId38"/>
    <p:sldId id="270" r:id="rId39"/>
    <p:sldId id="271" r:id="rId40"/>
    <p:sldId id="318" r:id="rId41"/>
    <p:sldId id="343" r:id="rId42"/>
    <p:sldId id="344" r:id="rId43"/>
    <p:sldId id="345" r:id="rId44"/>
    <p:sldId id="346" r:id="rId45"/>
    <p:sldId id="347" r:id="rId46"/>
    <p:sldId id="348" r:id="rId47"/>
    <p:sldId id="349" r:id="rId48"/>
    <p:sldId id="319" r:id="rId49"/>
    <p:sldId id="321" r:id="rId50"/>
    <p:sldId id="323" r:id="rId51"/>
    <p:sldId id="326" r:id="rId52"/>
    <p:sldId id="327" r:id="rId53"/>
    <p:sldId id="329" r:id="rId54"/>
    <p:sldId id="350" r:id="rId55"/>
    <p:sldId id="330" r:id="rId56"/>
    <p:sldId id="328" r:id="rId57"/>
    <p:sldId id="331" r:id="rId58"/>
    <p:sldId id="332" r:id="rId59"/>
    <p:sldId id="333" r:id="rId60"/>
    <p:sldId id="334" r:id="rId61"/>
    <p:sldId id="335" r:id="rId62"/>
    <p:sldId id="336" r:id="rId63"/>
    <p:sldId id="337" r:id="rId64"/>
    <p:sldId id="338" r:id="rId65"/>
    <p:sldId id="339" r:id="rId66"/>
    <p:sldId id="340"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4C52"/>
    <a:srgbClr val="E5B350"/>
    <a:srgbClr val="E2E6C3"/>
    <a:srgbClr val="A95852"/>
    <a:srgbClr val="17324D"/>
    <a:srgbClr val="3D3D3D"/>
    <a:srgbClr val="02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9" autoAdjust="0"/>
    <p:restoredTop sz="87064" autoAdjust="0"/>
  </p:normalViewPr>
  <p:slideViewPr>
    <p:cSldViewPr snapToGrid="0" showGuides="1">
      <p:cViewPr varScale="1">
        <p:scale>
          <a:sx n="61" d="100"/>
          <a:sy n="61" d="100"/>
        </p:scale>
        <p:origin x="-2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9B239-D891-4951-8583-A8564810B679}"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zh-CN" altLang="en-US"/>
        </a:p>
      </dgm:t>
    </dgm:pt>
    <dgm:pt modelId="{F35DCCC3-3AE8-4F9C-80D6-39709D162ABE}">
      <dgm:prSet custT="1"/>
      <dgm:spPr/>
      <dgm:t>
        <a:bodyPr/>
        <a:lstStyle/>
        <a:p>
          <a:pPr rtl="0"/>
          <a:r>
            <a:rPr lang="en-US" sz="3000" b="1" dirty="0" smtClean="0"/>
            <a:t>Room_State(</a:t>
          </a:r>
          <a:r>
            <a:rPr lang="en-US" sz="3000" b="1" u="sng" dirty="0" err="1" smtClean="0"/>
            <a:t>stateID</a:t>
          </a:r>
          <a:r>
            <a:rPr lang="en-US" sz="3000" b="1" dirty="0" err="1" smtClean="0"/>
            <a:t>,stateName</a:t>
          </a:r>
          <a:r>
            <a:rPr lang="en-US" sz="3000" b="1" dirty="0" smtClean="0"/>
            <a:t>)	</a:t>
          </a:r>
          <a:endParaRPr lang="zh-CN" sz="3000" dirty="0"/>
        </a:p>
      </dgm:t>
    </dgm:pt>
    <dgm:pt modelId="{80A87DD7-A7F5-4E96-BF31-A996BDDA2729}" type="parTrans" cxnId="{226247FD-C166-4C51-BB77-0BCA1F8222C9}">
      <dgm:prSet/>
      <dgm:spPr/>
      <dgm:t>
        <a:bodyPr/>
        <a:lstStyle/>
        <a:p>
          <a:endParaRPr lang="zh-CN" altLang="en-US" sz="3000"/>
        </a:p>
      </dgm:t>
    </dgm:pt>
    <dgm:pt modelId="{B2C82718-0C75-4F02-A33D-F17696C586D5}" type="sibTrans" cxnId="{226247FD-C166-4C51-BB77-0BCA1F8222C9}">
      <dgm:prSet/>
      <dgm:spPr/>
      <dgm:t>
        <a:bodyPr/>
        <a:lstStyle/>
        <a:p>
          <a:endParaRPr lang="zh-CN" altLang="en-US" sz="3000"/>
        </a:p>
      </dgm:t>
    </dgm:pt>
    <dgm:pt modelId="{FF9003F2-2375-4BEB-A1A0-E6A6578B3CEA}">
      <dgm:prSet custT="1"/>
      <dgm:spPr/>
      <dgm:t>
        <a:bodyPr/>
        <a:lstStyle/>
        <a:p>
          <a:pPr rtl="0"/>
          <a:r>
            <a:rPr lang="en-US" sz="3000" b="1" dirty="0" err="1" smtClean="0"/>
            <a:t>Room_Type</a:t>
          </a:r>
          <a:r>
            <a:rPr lang="en-US" sz="3000" b="1" dirty="0" smtClean="0"/>
            <a:t>(</a:t>
          </a:r>
          <a:r>
            <a:rPr lang="en-US" sz="3000" b="1" u="sng" dirty="0" err="1" smtClean="0"/>
            <a:t>typeID,</a:t>
          </a:r>
          <a:r>
            <a:rPr lang="en-US" sz="3000" b="1" dirty="0" err="1" smtClean="0"/>
            <a:t>typeName,typePrice</a:t>
          </a:r>
          <a:r>
            <a:rPr lang="en-US" sz="3000" b="1" dirty="0" smtClean="0"/>
            <a:t>)</a:t>
          </a:r>
          <a:endParaRPr lang="zh-CN" sz="3000" dirty="0"/>
        </a:p>
      </dgm:t>
    </dgm:pt>
    <dgm:pt modelId="{83561BCD-32D8-4012-9982-4B6BE46098DD}" type="parTrans" cxnId="{420F81A6-F328-462A-AAC2-A1936AC7CF96}">
      <dgm:prSet/>
      <dgm:spPr/>
      <dgm:t>
        <a:bodyPr/>
        <a:lstStyle/>
        <a:p>
          <a:endParaRPr lang="zh-CN" altLang="en-US" sz="3000"/>
        </a:p>
      </dgm:t>
    </dgm:pt>
    <dgm:pt modelId="{0491DC55-50D4-4C6F-BFC9-24609BF1103D}" type="sibTrans" cxnId="{420F81A6-F328-462A-AAC2-A1936AC7CF96}">
      <dgm:prSet/>
      <dgm:spPr/>
      <dgm:t>
        <a:bodyPr/>
        <a:lstStyle/>
        <a:p>
          <a:endParaRPr lang="zh-CN" altLang="en-US" sz="3000"/>
        </a:p>
      </dgm:t>
    </dgm:pt>
    <dgm:pt modelId="{09A30019-4DF4-42D5-AF6E-2F2AE5EBEF26}">
      <dgm:prSet custT="1"/>
      <dgm:spPr/>
      <dgm:t>
        <a:bodyPr/>
        <a:lstStyle/>
        <a:p>
          <a:pPr rtl="0"/>
          <a:r>
            <a:rPr lang="en-US" sz="3000" b="1" dirty="0" smtClean="0"/>
            <a:t>Room(</a:t>
          </a:r>
          <a:r>
            <a:rPr lang="en-US" sz="3000" b="1" u="sng" dirty="0" err="1" smtClean="0"/>
            <a:t>roomID</a:t>
          </a:r>
          <a:r>
            <a:rPr lang="en-US" sz="3000" b="1" dirty="0" smtClean="0"/>
            <a:t>, </a:t>
          </a:r>
          <a:r>
            <a:rPr lang="en-US" sz="3000" b="1" dirty="0" err="1" smtClean="0"/>
            <a:t>stateID</a:t>
          </a:r>
          <a:r>
            <a:rPr lang="en-US" sz="3000" b="1" dirty="0" smtClean="0"/>
            <a:t>, </a:t>
          </a:r>
          <a:r>
            <a:rPr lang="en-US" sz="3000" b="1" dirty="0" err="1" smtClean="0"/>
            <a:t>typeID</a:t>
          </a:r>
          <a:r>
            <a:rPr lang="en-US" sz="3000" b="1" dirty="0" smtClean="0"/>
            <a:t>);</a:t>
          </a:r>
          <a:endParaRPr lang="zh-CN" sz="3000" dirty="0"/>
        </a:p>
      </dgm:t>
    </dgm:pt>
    <dgm:pt modelId="{7D706940-1BF7-4D64-987C-6A74C863B78C}" type="parTrans" cxnId="{C30CF3BE-CFCC-4BD3-8D53-5DB5A3332CFD}">
      <dgm:prSet/>
      <dgm:spPr/>
      <dgm:t>
        <a:bodyPr/>
        <a:lstStyle/>
        <a:p>
          <a:endParaRPr lang="zh-CN" altLang="en-US" sz="3000"/>
        </a:p>
      </dgm:t>
    </dgm:pt>
    <dgm:pt modelId="{5CE48EDF-C360-4A42-942A-2C0EE7812FB1}" type="sibTrans" cxnId="{C30CF3BE-CFCC-4BD3-8D53-5DB5A3332CFD}">
      <dgm:prSet/>
      <dgm:spPr/>
      <dgm:t>
        <a:bodyPr/>
        <a:lstStyle/>
        <a:p>
          <a:endParaRPr lang="zh-CN" altLang="en-US" sz="3000"/>
        </a:p>
      </dgm:t>
    </dgm:pt>
    <dgm:pt modelId="{163502C0-DDD1-432D-B794-B573676091DE}">
      <dgm:prSet custT="1"/>
      <dgm:spPr/>
      <dgm:t>
        <a:bodyPr/>
        <a:lstStyle/>
        <a:p>
          <a:pPr rtl="0"/>
          <a:r>
            <a:rPr lang="en-US" sz="3000" b="1" dirty="0" smtClean="0"/>
            <a:t>Customer(</a:t>
          </a:r>
          <a:r>
            <a:rPr lang="en-US" sz="3000" b="1" u="sng" dirty="0" err="1" smtClean="0"/>
            <a:t>CustomerID</a:t>
          </a:r>
          <a:r>
            <a:rPr lang="en-US" sz="3000" b="1" dirty="0" err="1" smtClean="0"/>
            <a:t>,CustomerName,CustomerTel</a:t>
          </a:r>
          <a:r>
            <a:rPr lang="en-US" sz="3000" b="1" dirty="0" smtClean="0"/>
            <a:t>);</a:t>
          </a:r>
          <a:endParaRPr lang="zh-CN" sz="3000" dirty="0"/>
        </a:p>
      </dgm:t>
    </dgm:pt>
    <dgm:pt modelId="{B728BBF0-2835-4D4F-BDBE-24D8D16DD8E3}" type="parTrans" cxnId="{5DB3A6AC-0BA5-4103-A084-37BF4E458952}">
      <dgm:prSet/>
      <dgm:spPr/>
      <dgm:t>
        <a:bodyPr/>
        <a:lstStyle/>
        <a:p>
          <a:endParaRPr lang="zh-CN" altLang="en-US" sz="3000"/>
        </a:p>
      </dgm:t>
    </dgm:pt>
    <dgm:pt modelId="{763EBB30-6084-48F4-85B9-A14F5333E33A}" type="sibTrans" cxnId="{5DB3A6AC-0BA5-4103-A084-37BF4E458952}">
      <dgm:prSet/>
      <dgm:spPr/>
      <dgm:t>
        <a:bodyPr/>
        <a:lstStyle/>
        <a:p>
          <a:endParaRPr lang="zh-CN" altLang="en-US" sz="3000"/>
        </a:p>
      </dgm:t>
    </dgm:pt>
    <dgm:pt modelId="{3B058DF0-BAE1-4D0D-8C3E-A4AD7E8AC98E}">
      <dgm:prSet custT="1"/>
      <dgm:spPr/>
      <dgm:t>
        <a:bodyPr/>
        <a:lstStyle/>
        <a:p>
          <a:pPr rtl="0"/>
          <a:r>
            <a:rPr lang="en-US" sz="3000" b="1" dirty="0" smtClean="0"/>
            <a:t>Order(</a:t>
          </a:r>
          <a:r>
            <a:rPr lang="en-US" sz="3000" b="1" u="sng" dirty="0" err="1" smtClean="0"/>
            <a:t>OrderID</a:t>
          </a:r>
          <a:r>
            <a:rPr lang="en-US" sz="3000" b="1" dirty="0" err="1" smtClean="0"/>
            <a:t>,RoomID,CustomerID</a:t>
          </a:r>
          <a:r>
            <a:rPr lang="en-US" sz="3000" b="1" dirty="0" smtClean="0"/>
            <a:t>, </a:t>
          </a:r>
          <a:r>
            <a:rPr lang="en-US" sz="3000" b="1" dirty="0" err="1" smtClean="0"/>
            <a:t>checkinTime,checkoutTime,deposit</a:t>
          </a:r>
          <a:r>
            <a:rPr lang="en-US" sz="3000" b="1" dirty="0" smtClean="0"/>
            <a:t>); </a:t>
          </a:r>
          <a:endParaRPr lang="zh-CN" sz="3000" dirty="0"/>
        </a:p>
      </dgm:t>
    </dgm:pt>
    <dgm:pt modelId="{C71EE637-B108-4F0D-BF18-1FAA1639D890}" type="parTrans" cxnId="{145722C7-2019-4AED-99AC-2EE4A1DA6E9F}">
      <dgm:prSet/>
      <dgm:spPr/>
      <dgm:t>
        <a:bodyPr/>
        <a:lstStyle/>
        <a:p>
          <a:endParaRPr lang="zh-CN" altLang="en-US" sz="3000"/>
        </a:p>
      </dgm:t>
    </dgm:pt>
    <dgm:pt modelId="{969F4954-16AF-421B-9D39-C2E3FCA30D5D}" type="sibTrans" cxnId="{145722C7-2019-4AED-99AC-2EE4A1DA6E9F}">
      <dgm:prSet/>
      <dgm:spPr/>
      <dgm:t>
        <a:bodyPr/>
        <a:lstStyle/>
        <a:p>
          <a:endParaRPr lang="zh-CN" altLang="en-US" sz="3000"/>
        </a:p>
      </dgm:t>
    </dgm:pt>
    <dgm:pt modelId="{E95573A0-BB50-4F68-A3BF-FBB0B9BBA359}">
      <dgm:prSet custT="1"/>
      <dgm:spPr/>
      <dgm:t>
        <a:bodyPr/>
        <a:lstStyle/>
        <a:p>
          <a:pPr rtl="0"/>
          <a:r>
            <a:rPr lang="en-US" sz="3000" b="1" dirty="0" smtClean="0"/>
            <a:t>Staff(</a:t>
          </a:r>
          <a:r>
            <a:rPr lang="en-US" sz="3000" b="1" u="sng" dirty="0" err="1" smtClean="0"/>
            <a:t>StaffID</a:t>
          </a:r>
          <a:r>
            <a:rPr lang="en-US" sz="3000" b="1" dirty="0" err="1" smtClean="0"/>
            <a:t>,StaffName,Pwd</a:t>
          </a:r>
          <a:r>
            <a:rPr lang="en-US" sz="3000" b="1" dirty="0" smtClean="0"/>
            <a:t>);</a:t>
          </a:r>
          <a:endParaRPr lang="zh-CN" sz="3000" dirty="0"/>
        </a:p>
      </dgm:t>
    </dgm:pt>
    <dgm:pt modelId="{27848195-47E1-417F-89D4-8FE8DD64000E}" type="parTrans" cxnId="{0BA871B4-A731-47D0-83AF-7CB5301BCCCB}">
      <dgm:prSet/>
      <dgm:spPr/>
      <dgm:t>
        <a:bodyPr/>
        <a:lstStyle/>
        <a:p>
          <a:endParaRPr lang="zh-CN" altLang="en-US" sz="3000"/>
        </a:p>
      </dgm:t>
    </dgm:pt>
    <dgm:pt modelId="{391F89A9-E034-45E0-9C36-40E71A9FB66E}" type="sibTrans" cxnId="{0BA871B4-A731-47D0-83AF-7CB5301BCCCB}">
      <dgm:prSet/>
      <dgm:spPr/>
      <dgm:t>
        <a:bodyPr/>
        <a:lstStyle/>
        <a:p>
          <a:endParaRPr lang="zh-CN" altLang="en-US" sz="3000"/>
        </a:p>
      </dgm:t>
    </dgm:pt>
    <dgm:pt modelId="{DCD482AF-8974-40D4-AE18-3F3C32BF3500}" type="pres">
      <dgm:prSet presAssocID="{13B9B239-D891-4951-8583-A8564810B679}" presName="linear" presStyleCnt="0">
        <dgm:presLayoutVars>
          <dgm:dir/>
          <dgm:resizeHandles val="exact"/>
        </dgm:presLayoutVars>
      </dgm:prSet>
      <dgm:spPr/>
      <dgm:t>
        <a:bodyPr/>
        <a:lstStyle/>
        <a:p>
          <a:endParaRPr lang="zh-CN" altLang="en-US"/>
        </a:p>
      </dgm:t>
    </dgm:pt>
    <dgm:pt modelId="{FEFD005C-00A7-4222-8488-E852663DC969}" type="pres">
      <dgm:prSet presAssocID="{F35DCCC3-3AE8-4F9C-80D6-39709D162ABE}" presName="comp" presStyleCnt="0"/>
      <dgm:spPr/>
    </dgm:pt>
    <dgm:pt modelId="{6CDA6F11-A9E8-4726-BCBA-7DDDB83C339D}" type="pres">
      <dgm:prSet presAssocID="{F35DCCC3-3AE8-4F9C-80D6-39709D162ABE}" presName="box" presStyleLbl="node1" presStyleIdx="0" presStyleCnt="6"/>
      <dgm:spPr/>
      <dgm:t>
        <a:bodyPr/>
        <a:lstStyle/>
        <a:p>
          <a:endParaRPr lang="zh-CN" altLang="en-US"/>
        </a:p>
      </dgm:t>
    </dgm:pt>
    <dgm:pt modelId="{D62A26E6-8E43-474B-95F6-5B4C8DFA3386}" type="pres">
      <dgm:prSet presAssocID="{F35DCCC3-3AE8-4F9C-80D6-39709D162ABE}" presName="img" presStyleLbl="fgImgPlace1" presStyleIdx="0" presStyleCnt="6" custScaleX="20757" custScaleY="58294"/>
      <dgm:spPr/>
    </dgm:pt>
    <dgm:pt modelId="{98DC7529-ACDF-49FD-9335-E2A8A72E60E0}" type="pres">
      <dgm:prSet presAssocID="{F35DCCC3-3AE8-4F9C-80D6-39709D162ABE}" presName="text" presStyleLbl="node1" presStyleIdx="0" presStyleCnt="6">
        <dgm:presLayoutVars>
          <dgm:bulletEnabled val="1"/>
        </dgm:presLayoutVars>
      </dgm:prSet>
      <dgm:spPr/>
      <dgm:t>
        <a:bodyPr/>
        <a:lstStyle/>
        <a:p>
          <a:endParaRPr lang="zh-CN" altLang="en-US"/>
        </a:p>
      </dgm:t>
    </dgm:pt>
    <dgm:pt modelId="{CB78ECB6-0EAB-478B-9593-2E8A5E333A0A}" type="pres">
      <dgm:prSet presAssocID="{B2C82718-0C75-4F02-A33D-F17696C586D5}" presName="spacer" presStyleCnt="0"/>
      <dgm:spPr/>
    </dgm:pt>
    <dgm:pt modelId="{DE5211C6-4793-4EC0-A5C3-12130FA5C1A3}" type="pres">
      <dgm:prSet presAssocID="{FF9003F2-2375-4BEB-A1A0-E6A6578B3CEA}" presName="comp" presStyleCnt="0"/>
      <dgm:spPr/>
    </dgm:pt>
    <dgm:pt modelId="{ABCCFAA2-8ED1-4801-B74F-CAD45A33F106}" type="pres">
      <dgm:prSet presAssocID="{FF9003F2-2375-4BEB-A1A0-E6A6578B3CEA}" presName="box" presStyleLbl="node1" presStyleIdx="1" presStyleCnt="6"/>
      <dgm:spPr/>
      <dgm:t>
        <a:bodyPr/>
        <a:lstStyle/>
        <a:p>
          <a:endParaRPr lang="zh-CN" altLang="en-US"/>
        </a:p>
      </dgm:t>
    </dgm:pt>
    <dgm:pt modelId="{37C8F40A-90F5-4259-8A9A-10FF40820F26}" type="pres">
      <dgm:prSet presAssocID="{FF9003F2-2375-4BEB-A1A0-E6A6578B3CEA}" presName="img" presStyleLbl="fgImgPlace1" presStyleIdx="1" presStyleCnt="6" custScaleX="20757" custScaleY="58294"/>
      <dgm:spPr/>
    </dgm:pt>
    <dgm:pt modelId="{CD8EE546-925E-450A-8A16-03E7DBD32860}" type="pres">
      <dgm:prSet presAssocID="{FF9003F2-2375-4BEB-A1A0-E6A6578B3CEA}" presName="text" presStyleLbl="node1" presStyleIdx="1" presStyleCnt="6">
        <dgm:presLayoutVars>
          <dgm:bulletEnabled val="1"/>
        </dgm:presLayoutVars>
      </dgm:prSet>
      <dgm:spPr/>
      <dgm:t>
        <a:bodyPr/>
        <a:lstStyle/>
        <a:p>
          <a:endParaRPr lang="zh-CN" altLang="en-US"/>
        </a:p>
      </dgm:t>
    </dgm:pt>
    <dgm:pt modelId="{259D43EE-4AED-40E9-86D2-EFB409D5DD43}" type="pres">
      <dgm:prSet presAssocID="{0491DC55-50D4-4C6F-BFC9-24609BF1103D}" presName="spacer" presStyleCnt="0"/>
      <dgm:spPr/>
    </dgm:pt>
    <dgm:pt modelId="{15100EA2-200E-40EF-9BA8-87195A4F526C}" type="pres">
      <dgm:prSet presAssocID="{09A30019-4DF4-42D5-AF6E-2F2AE5EBEF26}" presName="comp" presStyleCnt="0"/>
      <dgm:spPr/>
    </dgm:pt>
    <dgm:pt modelId="{DC7D358C-A944-43CB-8FE7-7687508CDBC2}" type="pres">
      <dgm:prSet presAssocID="{09A30019-4DF4-42D5-AF6E-2F2AE5EBEF26}" presName="box" presStyleLbl="node1" presStyleIdx="2" presStyleCnt="6"/>
      <dgm:spPr/>
      <dgm:t>
        <a:bodyPr/>
        <a:lstStyle/>
        <a:p>
          <a:endParaRPr lang="zh-CN" altLang="en-US"/>
        </a:p>
      </dgm:t>
    </dgm:pt>
    <dgm:pt modelId="{42783B31-0256-4D46-8533-C5DD7A98AC43}" type="pres">
      <dgm:prSet presAssocID="{09A30019-4DF4-42D5-AF6E-2F2AE5EBEF26}" presName="img" presStyleLbl="fgImgPlace1" presStyleIdx="2" presStyleCnt="6" custScaleX="20757" custScaleY="58294"/>
      <dgm:spPr/>
    </dgm:pt>
    <dgm:pt modelId="{CFF7F542-66B0-4E77-8DE5-35A990C2346B}" type="pres">
      <dgm:prSet presAssocID="{09A30019-4DF4-42D5-AF6E-2F2AE5EBEF26}" presName="text" presStyleLbl="node1" presStyleIdx="2" presStyleCnt="6">
        <dgm:presLayoutVars>
          <dgm:bulletEnabled val="1"/>
        </dgm:presLayoutVars>
      </dgm:prSet>
      <dgm:spPr/>
      <dgm:t>
        <a:bodyPr/>
        <a:lstStyle/>
        <a:p>
          <a:endParaRPr lang="zh-CN" altLang="en-US"/>
        </a:p>
      </dgm:t>
    </dgm:pt>
    <dgm:pt modelId="{17B8B367-6730-4D98-9100-D008668FB09D}" type="pres">
      <dgm:prSet presAssocID="{5CE48EDF-C360-4A42-942A-2C0EE7812FB1}" presName="spacer" presStyleCnt="0"/>
      <dgm:spPr/>
    </dgm:pt>
    <dgm:pt modelId="{58233940-9531-4920-998F-D8964D633B43}" type="pres">
      <dgm:prSet presAssocID="{163502C0-DDD1-432D-B794-B573676091DE}" presName="comp" presStyleCnt="0"/>
      <dgm:spPr/>
    </dgm:pt>
    <dgm:pt modelId="{D849F893-E522-46EA-A841-76AEB7DC219D}" type="pres">
      <dgm:prSet presAssocID="{163502C0-DDD1-432D-B794-B573676091DE}" presName="box" presStyleLbl="node1" presStyleIdx="3" presStyleCnt="6"/>
      <dgm:spPr/>
      <dgm:t>
        <a:bodyPr/>
        <a:lstStyle/>
        <a:p>
          <a:endParaRPr lang="zh-CN" altLang="en-US"/>
        </a:p>
      </dgm:t>
    </dgm:pt>
    <dgm:pt modelId="{2DE25A7C-CE30-41A9-8371-87C86A9ABDE1}" type="pres">
      <dgm:prSet presAssocID="{163502C0-DDD1-432D-B794-B573676091DE}" presName="img" presStyleLbl="fgImgPlace1" presStyleIdx="3" presStyleCnt="6" custScaleX="20757" custScaleY="58294"/>
      <dgm:spPr/>
    </dgm:pt>
    <dgm:pt modelId="{C2D05F65-15BF-4D0D-9672-04E44C2A7A23}" type="pres">
      <dgm:prSet presAssocID="{163502C0-DDD1-432D-B794-B573676091DE}" presName="text" presStyleLbl="node1" presStyleIdx="3" presStyleCnt="6">
        <dgm:presLayoutVars>
          <dgm:bulletEnabled val="1"/>
        </dgm:presLayoutVars>
      </dgm:prSet>
      <dgm:spPr/>
      <dgm:t>
        <a:bodyPr/>
        <a:lstStyle/>
        <a:p>
          <a:endParaRPr lang="zh-CN" altLang="en-US"/>
        </a:p>
      </dgm:t>
    </dgm:pt>
    <dgm:pt modelId="{6518D812-6054-4744-9EE9-0E96930E2A40}" type="pres">
      <dgm:prSet presAssocID="{763EBB30-6084-48F4-85B9-A14F5333E33A}" presName="spacer" presStyleCnt="0"/>
      <dgm:spPr/>
    </dgm:pt>
    <dgm:pt modelId="{7540CA02-4BC9-45F5-81A8-866EF58FBEDB}" type="pres">
      <dgm:prSet presAssocID="{3B058DF0-BAE1-4D0D-8C3E-A4AD7E8AC98E}" presName="comp" presStyleCnt="0"/>
      <dgm:spPr/>
    </dgm:pt>
    <dgm:pt modelId="{C35A0196-EE19-4986-8B21-68ACD0191A5A}" type="pres">
      <dgm:prSet presAssocID="{3B058DF0-BAE1-4D0D-8C3E-A4AD7E8AC98E}" presName="box" presStyleLbl="node1" presStyleIdx="4" presStyleCnt="6" custScaleY="122081"/>
      <dgm:spPr/>
      <dgm:t>
        <a:bodyPr/>
        <a:lstStyle/>
        <a:p>
          <a:endParaRPr lang="zh-CN" altLang="en-US"/>
        </a:p>
      </dgm:t>
    </dgm:pt>
    <dgm:pt modelId="{738EB084-4912-4433-A3C0-E3CB8F6A9CAD}" type="pres">
      <dgm:prSet presAssocID="{3B058DF0-BAE1-4D0D-8C3E-A4AD7E8AC98E}" presName="img" presStyleLbl="fgImgPlace1" presStyleIdx="4" presStyleCnt="6" custScaleX="20757" custScaleY="58294"/>
      <dgm:spPr/>
    </dgm:pt>
    <dgm:pt modelId="{E345C165-1EE0-49C7-8C85-357946A42916}" type="pres">
      <dgm:prSet presAssocID="{3B058DF0-BAE1-4D0D-8C3E-A4AD7E8AC98E}" presName="text" presStyleLbl="node1" presStyleIdx="4" presStyleCnt="6">
        <dgm:presLayoutVars>
          <dgm:bulletEnabled val="1"/>
        </dgm:presLayoutVars>
      </dgm:prSet>
      <dgm:spPr/>
      <dgm:t>
        <a:bodyPr/>
        <a:lstStyle/>
        <a:p>
          <a:endParaRPr lang="zh-CN" altLang="en-US"/>
        </a:p>
      </dgm:t>
    </dgm:pt>
    <dgm:pt modelId="{1E38FF5B-48B8-4098-9989-A202EFE9306D}" type="pres">
      <dgm:prSet presAssocID="{969F4954-16AF-421B-9D39-C2E3FCA30D5D}" presName="spacer" presStyleCnt="0"/>
      <dgm:spPr/>
    </dgm:pt>
    <dgm:pt modelId="{EDEE0F7B-16DA-4A41-911B-E238E2BEEF87}" type="pres">
      <dgm:prSet presAssocID="{E95573A0-BB50-4F68-A3BF-FBB0B9BBA359}" presName="comp" presStyleCnt="0"/>
      <dgm:spPr/>
    </dgm:pt>
    <dgm:pt modelId="{79AC6A06-FB67-4B27-A219-8E8B4D4ECF8E}" type="pres">
      <dgm:prSet presAssocID="{E95573A0-BB50-4F68-A3BF-FBB0B9BBA359}" presName="box" presStyleLbl="node1" presStyleIdx="5" presStyleCnt="6"/>
      <dgm:spPr/>
      <dgm:t>
        <a:bodyPr/>
        <a:lstStyle/>
        <a:p>
          <a:endParaRPr lang="zh-CN" altLang="en-US"/>
        </a:p>
      </dgm:t>
    </dgm:pt>
    <dgm:pt modelId="{28DCE17E-D9AB-4B66-95B3-A3136C98BAEE}" type="pres">
      <dgm:prSet presAssocID="{E95573A0-BB50-4F68-A3BF-FBB0B9BBA359}" presName="img" presStyleLbl="fgImgPlace1" presStyleIdx="5" presStyleCnt="6" custScaleX="20757" custScaleY="58294"/>
      <dgm:spPr/>
    </dgm:pt>
    <dgm:pt modelId="{B780B286-A988-4716-98B3-CFE3F2453937}" type="pres">
      <dgm:prSet presAssocID="{E95573A0-BB50-4F68-A3BF-FBB0B9BBA359}" presName="text" presStyleLbl="node1" presStyleIdx="5" presStyleCnt="6">
        <dgm:presLayoutVars>
          <dgm:bulletEnabled val="1"/>
        </dgm:presLayoutVars>
      </dgm:prSet>
      <dgm:spPr/>
      <dgm:t>
        <a:bodyPr/>
        <a:lstStyle/>
        <a:p>
          <a:endParaRPr lang="zh-CN" altLang="en-US"/>
        </a:p>
      </dgm:t>
    </dgm:pt>
  </dgm:ptLst>
  <dgm:cxnLst>
    <dgm:cxn modelId="{226247FD-C166-4C51-BB77-0BCA1F8222C9}" srcId="{13B9B239-D891-4951-8583-A8564810B679}" destId="{F35DCCC3-3AE8-4F9C-80D6-39709D162ABE}" srcOrd="0" destOrd="0" parTransId="{80A87DD7-A7F5-4E96-BF31-A996BDDA2729}" sibTransId="{B2C82718-0C75-4F02-A33D-F17696C586D5}"/>
    <dgm:cxn modelId="{FB89B729-25D0-4732-AE38-B8EAB58A02C2}" type="presOf" srcId="{3B058DF0-BAE1-4D0D-8C3E-A4AD7E8AC98E}" destId="{E345C165-1EE0-49C7-8C85-357946A42916}" srcOrd="1" destOrd="0" presId="urn:microsoft.com/office/officeart/2005/8/layout/vList4"/>
    <dgm:cxn modelId="{C30CF3BE-CFCC-4BD3-8D53-5DB5A3332CFD}" srcId="{13B9B239-D891-4951-8583-A8564810B679}" destId="{09A30019-4DF4-42D5-AF6E-2F2AE5EBEF26}" srcOrd="2" destOrd="0" parTransId="{7D706940-1BF7-4D64-987C-6A74C863B78C}" sibTransId="{5CE48EDF-C360-4A42-942A-2C0EE7812FB1}"/>
    <dgm:cxn modelId="{CD61B35F-2EE3-4B8C-9389-1FC4859CB720}" type="presOf" srcId="{163502C0-DDD1-432D-B794-B573676091DE}" destId="{D849F893-E522-46EA-A841-76AEB7DC219D}" srcOrd="0" destOrd="0" presId="urn:microsoft.com/office/officeart/2005/8/layout/vList4"/>
    <dgm:cxn modelId="{0BA871B4-A731-47D0-83AF-7CB5301BCCCB}" srcId="{13B9B239-D891-4951-8583-A8564810B679}" destId="{E95573A0-BB50-4F68-A3BF-FBB0B9BBA359}" srcOrd="5" destOrd="0" parTransId="{27848195-47E1-417F-89D4-8FE8DD64000E}" sibTransId="{391F89A9-E034-45E0-9C36-40E71A9FB66E}"/>
    <dgm:cxn modelId="{324E99E5-73CE-4A78-8883-54671DB258A9}" type="presOf" srcId="{FF9003F2-2375-4BEB-A1A0-E6A6578B3CEA}" destId="{ABCCFAA2-8ED1-4801-B74F-CAD45A33F106}" srcOrd="0" destOrd="0" presId="urn:microsoft.com/office/officeart/2005/8/layout/vList4"/>
    <dgm:cxn modelId="{F9A4DE80-A028-48BB-A2BE-6C94AEA7BCD7}" type="presOf" srcId="{13B9B239-D891-4951-8583-A8564810B679}" destId="{DCD482AF-8974-40D4-AE18-3F3C32BF3500}" srcOrd="0" destOrd="0" presId="urn:microsoft.com/office/officeart/2005/8/layout/vList4"/>
    <dgm:cxn modelId="{C159C92D-4C3F-4DC3-BCB9-65B906FDCFC1}" type="presOf" srcId="{FF9003F2-2375-4BEB-A1A0-E6A6578B3CEA}" destId="{CD8EE546-925E-450A-8A16-03E7DBD32860}" srcOrd="1" destOrd="0" presId="urn:microsoft.com/office/officeart/2005/8/layout/vList4"/>
    <dgm:cxn modelId="{CDFC9B05-B6AA-41B1-8A11-CD3C141CE3E6}" type="presOf" srcId="{F35DCCC3-3AE8-4F9C-80D6-39709D162ABE}" destId="{6CDA6F11-A9E8-4726-BCBA-7DDDB83C339D}" srcOrd="0" destOrd="0" presId="urn:microsoft.com/office/officeart/2005/8/layout/vList4"/>
    <dgm:cxn modelId="{5DB3A6AC-0BA5-4103-A084-37BF4E458952}" srcId="{13B9B239-D891-4951-8583-A8564810B679}" destId="{163502C0-DDD1-432D-B794-B573676091DE}" srcOrd="3" destOrd="0" parTransId="{B728BBF0-2835-4D4F-BDBE-24D8D16DD8E3}" sibTransId="{763EBB30-6084-48F4-85B9-A14F5333E33A}"/>
    <dgm:cxn modelId="{8C91CD2A-D0EE-4883-AAAC-BB6E96BA7174}" type="presOf" srcId="{E95573A0-BB50-4F68-A3BF-FBB0B9BBA359}" destId="{B780B286-A988-4716-98B3-CFE3F2453937}" srcOrd="1" destOrd="0" presId="urn:microsoft.com/office/officeart/2005/8/layout/vList4"/>
    <dgm:cxn modelId="{145722C7-2019-4AED-99AC-2EE4A1DA6E9F}" srcId="{13B9B239-D891-4951-8583-A8564810B679}" destId="{3B058DF0-BAE1-4D0D-8C3E-A4AD7E8AC98E}" srcOrd="4" destOrd="0" parTransId="{C71EE637-B108-4F0D-BF18-1FAA1639D890}" sibTransId="{969F4954-16AF-421B-9D39-C2E3FCA30D5D}"/>
    <dgm:cxn modelId="{329A7E2D-31ED-4F2C-B9E9-8BC60F6CBCD0}" type="presOf" srcId="{09A30019-4DF4-42D5-AF6E-2F2AE5EBEF26}" destId="{CFF7F542-66B0-4E77-8DE5-35A990C2346B}" srcOrd="1" destOrd="0" presId="urn:microsoft.com/office/officeart/2005/8/layout/vList4"/>
    <dgm:cxn modelId="{AEA175DB-D21D-435D-91AE-DD9D91287202}" type="presOf" srcId="{E95573A0-BB50-4F68-A3BF-FBB0B9BBA359}" destId="{79AC6A06-FB67-4B27-A219-8E8B4D4ECF8E}" srcOrd="0" destOrd="0" presId="urn:microsoft.com/office/officeart/2005/8/layout/vList4"/>
    <dgm:cxn modelId="{3148930C-A56D-4079-AE48-8276F252338A}" type="presOf" srcId="{163502C0-DDD1-432D-B794-B573676091DE}" destId="{C2D05F65-15BF-4D0D-9672-04E44C2A7A23}" srcOrd="1" destOrd="0" presId="urn:microsoft.com/office/officeart/2005/8/layout/vList4"/>
    <dgm:cxn modelId="{E77FF12C-CF58-4541-8E2F-3B41B9ABC749}" type="presOf" srcId="{3B058DF0-BAE1-4D0D-8C3E-A4AD7E8AC98E}" destId="{C35A0196-EE19-4986-8B21-68ACD0191A5A}" srcOrd="0" destOrd="0" presId="urn:microsoft.com/office/officeart/2005/8/layout/vList4"/>
    <dgm:cxn modelId="{B36690E6-F6BB-427A-B164-4B2AA9D24AAD}" type="presOf" srcId="{09A30019-4DF4-42D5-AF6E-2F2AE5EBEF26}" destId="{DC7D358C-A944-43CB-8FE7-7687508CDBC2}" srcOrd="0" destOrd="0" presId="urn:microsoft.com/office/officeart/2005/8/layout/vList4"/>
    <dgm:cxn modelId="{FF0D2BBE-A42D-4A58-B1A2-2B6C2646E01F}" type="presOf" srcId="{F35DCCC3-3AE8-4F9C-80D6-39709D162ABE}" destId="{98DC7529-ACDF-49FD-9335-E2A8A72E60E0}" srcOrd="1" destOrd="0" presId="urn:microsoft.com/office/officeart/2005/8/layout/vList4"/>
    <dgm:cxn modelId="{420F81A6-F328-462A-AAC2-A1936AC7CF96}" srcId="{13B9B239-D891-4951-8583-A8564810B679}" destId="{FF9003F2-2375-4BEB-A1A0-E6A6578B3CEA}" srcOrd="1" destOrd="0" parTransId="{83561BCD-32D8-4012-9982-4B6BE46098DD}" sibTransId="{0491DC55-50D4-4C6F-BFC9-24609BF1103D}"/>
    <dgm:cxn modelId="{8E13356A-BB2D-4A90-9356-3AD42ADC3FA8}" type="presParOf" srcId="{DCD482AF-8974-40D4-AE18-3F3C32BF3500}" destId="{FEFD005C-00A7-4222-8488-E852663DC969}" srcOrd="0" destOrd="0" presId="urn:microsoft.com/office/officeart/2005/8/layout/vList4"/>
    <dgm:cxn modelId="{E4F4DB38-D18B-4A1D-B0E6-6FE9BED4B7E0}" type="presParOf" srcId="{FEFD005C-00A7-4222-8488-E852663DC969}" destId="{6CDA6F11-A9E8-4726-BCBA-7DDDB83C339D}" srcOrd="0" destOrd="0" presId="urn:microsoft.com/office/officeart/2005/8/layout/vList4"/>
    <dgm:cxn modelId="{5662161C-7405-45A3-9FEC-F178E15A200F}" type="presParOf" srcId="{FEFD005C-00A7-4222-8488-E852663DC969}" destId="{D62A26E6-8E43-474B-95F6-5B4C8DFA3386}" srcOrd="1" destOrd="0" presId="urn:microsoft.com/office/officeart/2005/8/layout/vList4"/>
    <dgm:cxn modelId="{7BA1B849-A25C-40F7-B3F5-3FDCE76EAF71}" type="presParOf" srcId="{FEFD005C-00A7-4222-8488-E852663DC969}" destId="{98DC7529-ACDF-49FD-9335-E2A8A72E60E0}" srcOrd="2" destOrd="0" presId="urn:microsoft.com/office/officeart/2005/8/layout/vList4"/>
    <dgm:cxn modelId="{A43AD524-3EB2-4E94-97DA-CB3152A88F6A}" type="presParOf" srcId="{DCD482AF-8974-40D4-AE18-3F3C32BF3500}" destId="{CB78ECB6-0EAB-478B-9593-2E8A5E333A0A}" srcOrd="1" destOrd="0" presId="urn:microsoft.com/office/officeart/2005/8/layout/vList4"/>
    <dgm:cxn modelId="{148EE430-20EE-43E5-9F3C-82FB4BAFA58E}" type="presParOf" srcId="{DCD482AF-8974-40D4-AE18-3F3C32BF3500}" destId="{DE5211C6-4793-4EC0-A5C3-12130FA5C1A3}" srcOrd="2" destOrd="0" presId="urn:microsoft.com/office/officeart/2005/8/layout/vList4"/>
    <dgm:cxn modelId="{42CBCEDE-A8E4-456B-AF6B-E39CD3C9012E}" type="presParOf" srcId="{DE5211C6-4793-4EC0-A5C3-12130FA5C1A3}" destId="{ABCCFAA2-8ED1-4801-B74F-CAD45A33F106}" srcOrd="0" destOrd="0" presId="urn:microsoft.com/office/officeart/2005/8/layout/vList4"/>
    <dgm:cxn modelId="{0806B183-32BC-4D25-A88E-5979FA1F6518}" type="presParOf" srcId="{DE5211C6-4793-4EC0-A5C3-12130FA5C1A3}" destId="{37C8F40A-90F5-4259-8A9A-10FF40820F26}" srcOrd="1" destOrd="0" presId="urn:microsoft.com/office/officeart/2005/8/layout/vList4"/>
    <dgm:cxn modelId="{D309AE0A-C387-4A93-B95A-E4E187F50AB2}" type="presParOf" srcId="{DE5211C6-4793-4EC0-A5C3-12130FA5C1A3}" destId="{CD8EE546-925E-450A-8A16-03E7DBD32860}" srcOrd="2" destOrd="0" presId="urn:microsoft.com/office/officeart/2005/8/layout/vList4"/>
    <dgm:cxn modelId="{C4718FDB-C34E-4523-AD11-E2E8CDF3ACFF}" type="presParOf" srcId="{DCD482AF-8974-40D4-AE18-3F3C32BF3500}" destId="{259D43EE-4AED-40E9-86D2-EFB409D5DD43}" srcOrd="3" destOrd="0" presId="urn:microsoft.com/office/officeart/2005/8/layout/vList4"/>
    <dgm:cxn modelId="{B5D64BC0-6305-4DDE-8BF6-94D59087D0B7}" type="presParOf" srcId="{DCD482AF-8974-40D4-AE18-3F3C32BF3500}" destId="{15100EA2-200E-40EF-9BA8-87195A4F526C}" srcOrd="4" destOrd="0" presId="urn:microsoft.com/office/officeart/2005/8/layout/vList4"/>
    <dgm:cxn modelId="{732C8D4A-1B9D-4CD2-AE68-1498A00CF145}" type="presParOf" srcId="{15100EA2-200E-40EF-9BA8-87195A4F526C}" destId="{DC7D358C-A944-43CB-8FE7-7687508CDBC2}" srcOrd="0" destOrd="0" presId="urn:microsoft.com/office/officeart/2005/8/layout/vList4"/>
    <dgm:cxn modelId="{F8BAE5D9-695F-40C9-92AE-B050B504BB62}" type="presParOf" srcId="{15100EA2-200E-40EF-9BA8-87195A4F526C}" destId="{42783B31-0256-4D46-8533-C5DD7A98AC43}" srcOrd="1" destOrd="0" presId="urn:microsoft.com/office/officeart/2005/8/layout/vList4"/>
    <dgm:cxn modelId="{2F61AB11-CB10-4685-8067-232F46AC854D}" type="presParOf" srcId="{15100EA2-200E-40EF-9BA8-87195A4F526C}" destId="{CFF7F542-66B0-4E77-8DE5-35A990C2346B}" srcOrd="2" destOrd="0" presId="urn:microsoft.com/office/officeart/2005/8/layout/vList4"/>
    <dgm:cxn modelId="{6630C218-63E5-4B2D-B18E-9693D20DDCEF}" type="presParOf" srcId="{DCD482AF-8974-40D4-AE18-3F3C32BF3500}" destId="{17B8B367-6730-4D98-9100-D008668FB09D}" srcOrd="5" destOrd="0" presId="urn:microsoft.com/office/officeart/2005/8/layout/vList4"/>
    <dgm:cxn modelId="{3D068E4C-160B-4B20-8E07-898D3270E569}" type="presParOf" srcId="{DCD482AF-8974-40D4-AE18-3F3C32BF3500}" destId="{58233940-9531-4920-998F-D8964D633B43}" srcOrd="6" destOrd="0" presId="urn:microsoft.com/office/officeart/2005/8/layout/vList4"/>
    <dgm:cxn modelId="{D785F34B-CF7A-4F64-9303-9F4C9446FBCF}" type="presParOf" srcId="{58233940-9531-4920-998F-D8964D633B43}" destId="{D849F893-E522-46EA-A841-76AEB7DC219D}" srcOrd="0" destOrd="0" presId="urn:microsoft.com/office/officeart/2005/8/layout/vList4"/>
    <dgm:cxn modelId="{F468376D-5AC6-4CD2-80C8-BC899144CB0F}" type="presParOf" srcId="{58233940-9531-4920-998F-D8964D633B43}" destId="{2DE25A7C-CE30-41A9-8371-87C86A9ABDE1}" srcOrd="1" destOrd="0" presId="urn:microsoft.com/office/officeart/2005/8/layout/vList4"/>
    <dgm:cxn modelId="{0C7EAF2D-8E25-4572-AAC6-36A235796C1E}" type="presParOf" srcId="{58233940-9531-4920-998F-D8964D633B43}" destId="{C2D05F65-15BF-4D0D-9672-04E44C2A7A23}" srcOrd="2" destOrd="0" presId="urn:microsoft.com/office/officeart/2005/8/layout/vList4"/>
    <dgm:cxn modelId="{E06D1013-33AC-4BC3-928D-CEEC4DFE67F1}" type="presParOf" srcId="{DCD482AF-8974-40D4-AE18-3F3C32BF3500}" destId="{6518D812-6054-4744-9EE9-0E96930E2A40}" srcOrd="7" destOrd="0" presId="urn:microsoft.com/office/officeart/2005/8/layout/vList4"/>
    <dgm:cxn modelId="{36DF196B-9005-4FB8-A7F7-159A0AD78B14}" type="presParOf" srcId="{DCD482AF-8974-40D4-AE18-3F3C32BF3500}" destId="{7540CA02-4BC9-45F5-81A8-866EF58FBEDB}" srcOrd="8" destOrd="0" presId="urn:microsoft.com/office/officeart/2005/8/layout/vList4"/>
    <dgm:cxn modelId="{88FE1A3F-A57F-485E-92C1-3C61E6871FAA}" type="presParOf" srcId="{7540CA02-4BC9-45F5-81A8-866EF58FBEDB}" destId="{C35A0196-EE19-4986-8B21-68ACD0191A5A}" srcOrd="0" destOrd="0" presId="urn:microsoft.com/office/officeart/2005/8/layout/vList4"/>
    <dgm:cxn modelId="{D99B21E6-24B2-4D5C-8C56-3832FA967109}" type="presParOf" srcId="{7540CA02-4BC9-45F5-81A8-866EF58FBEDB}" destId="{738EB084-4912-4433-A3C0-E3CB8F6A9CAD}" srcOrd="1" destOrd="0" presId="urn:microsoft.com/office/officeart/2005/8/layout/vList4"/>
    <dgm:cxn modelId="{910E58A8-0238-44C5-9AD8-97282925E7C3}" type="presParOf" srcId="{7540CA02-4BC9-45F5-81A8-866EF58FBEDB}" destId="{E345C165-1EE0-49C7-8C85-357946A42916}" srcOrd="2" destOrd="0" presId="urn:microsoft.com/office/officeart/2005/8/layout/vList4"/>
    <dgm:cxn modelId="{90E95602-FA43-4A82-BC50-41CB795966B0}" type="presParOf" srcId="{DCD482AF-8974-40D4-AE18-3F3C32BF3500}" destId="{1E38FF5B-48B8-4098-9989-A202EFE9306D}" srcOrd="9" destOrd="0" presId="urn:microsoft.com/office/officeart/2005/8/layout/vList4"/>
    <dgm:cxn modelId="{CEA3B5F7-B510-40AC-98AE-25A965B78B71}" type="presParOf" srcId="{DCD482AF-8974-40D4-AE18-3F3C32BF3500}" destId="{EDEE0F7B-16DA-4A41-911B-E238E2BEEF87}" srcOrd="10" destOrd="0" presId="urn:microsoft.com/office/officeart/2005/8/layout/vList4"/>
    <dgm:cxn modelId="{AD5DE2E8-AA6C-42E7-AE94-609D0CEBA48E}" type="presParOf" srcId="{EDEE0F7B-16DA-4A41-911B-E238E2BEEF87}" destId="{79AC6A06-FB67-4B27-A219-8E8B4D4ECF8E}" srcOrd="0" destOrd="0" presId="urn:microsoft.com/office/officeart/2005/8/layout/vList4"/>
    <dgm:cxn modelId="{9B203CBE-8B98-4575-8C25-382EBBE0663A}" type="presParOf" srcId="{EDEE0F7B-16DA-4A41-911B-E238E2BEEF87}" destId="{28DCE17E-D9AB-4B66-95B3-A3136C98BAEE}" srcOrd="1" destOrd="0" presId="urn:microsoft.com/office/officeart/2005/8/layout/vList4"/>
    <dgm:cxn modelId="{192A2939-6126-4B6B-A23B-4F57ABC9486B}" type="presParOf" srcId="{EDEE0F7B-16DA-4A41-911B-E238E2BEEF87}" destId="{B780B286-A988-4716-98B3-CFE3F245393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A6F11-A9E8-4726-BCBA-7DDDB83C339D}">
      <dsp:nvSpPr>
        <dsp:cNvPr id="0" name=""/>
        <dsp:cNvSpPr/>
      </dsp:nvSpPr>
      <dsp:spPr>
        <a:xfrm>
          <a:off x="0" y="0"/>
          <a:ext cx="11758046" cy="77194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Room_State(</a:t>
          </a:r>
          <a:r>
            <a:rPr lang="en-US" sz="3000" b="1" u="sng" kern="1200" dirty="0" err="1" smtClean="0"/>
            <a:t>stateID</a:t>
          </a:r>
          <a:r>
            <a:rPr lang="en-US" sz="3000" b="1" kern="1200" dirty="0" err="1" smtClean="0"/>
            <a:t>,stateName</a:t>
          </a:r>
          <a:r>
            <a:rPr lang="en-US" sz="3000" b="1" kern="1200" dirty="0" smtClean="0"/>
            <a:t>)	</a:t>
          </a:r>
          <a:endParaRPr lang="zh-CN" sz="3000" kern="1200" dirty="0"/>
        </a:p>
      </dsp:txBody>
      <dsp:txXfrm>
        <a:off x="2428803" y="0"/>
        <a:ext cx="9329242" cy="771944"/>
      </dsp:txXfrm>
    </dsp:sp>
    <dsp:sp modelId="{D62A26E6-8E43-474B-95F6-5B4C8DFA3386}">
      <dsp:nvSpPr>
        <dsp:cNvPr id="0" name=""/>
        <dsp:cNvSpPr/>
      </dsp:nvSpPr>
      <dsp:spPr>
        <a:xfrm>
          <a:off x="1008937" y="205973"/>
          <a:ext cx="488123" cy="359998"/>
        </a:xfrm>
        <a:prstGeom prst="roundRect">
          <a:avLst>
            <a:gd name="adj" fmla="val 1000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BCCFAA2-8ED1-4801-B74F-CAD45A33F106}">
      <dsp:nvSpPr>
        <dsp:cNvPr id="0" name=""/>
        <dsp:cNvSpPr/>
      </dsp:nvSpPr>
      <dsp:spPr>
        <a:xfrm>
          <a:off x="0" y="849139"/>
          <a:ext cx="11758046" cy="77194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err="1" smtClean="0"/>
            <a:t>Room_Type</a:t>
          </a:r>
          <a:r>
            <a:rPr lang="en-US" sz="3000" b="1" kern="1200" dirty="0" smtClean="0"/>
            <a:t>(</a:t>
          </a:r>
          <a:r>
            <a:rPr lang="en-US" sz="3000" b="1" u="sng" kern="1200" dirty="0" err="1" smtClean="0"/>
            <a:t>typeID,</a:t>
          </a:r>
          <a:r>
            <a:rPr lang="en-US" sz="3000" b="1" kern="1200" dirty="0" err="1" smtClean="0"/>
            <a:t>typeName,typePrice</a:t>
          </a:r>
          <a:r>
            <a:rPr lang="en-US" sz="3000" b="1" kern="1200" dirty="0" smtClean="0"/>
            <a:t>)</a:t>
          </a:r>
          <a:endParaRPr lang="zh-CN" sz="3000" kern="1200" dirty="0"/>
        </a:p>
      </dsp:txBody>
      <dsp:txXfrm>
        <a:off x="2428803" y="849139"/>
        <a:ext cx="9329242" cy="771944"/>
      </dsp:txXfrm>
    </dsp:sp>
    <dsp:sp modelId="{37C8F40A-90F5-4259-8A9A-10FF40820F26}">
      <dsp:nvSpPr>
        <dsp:cNvPr id="0" name=""/>
        <dsp:cNvSpPr/>
      </dsp:nvSpPr>
      <dsp:spPr>
        <a:xfrm>
          <a:off x="1008937" y="1055112"/>
          <a:ext cx="488123" cy="359998"/>
        </a:xfrm>
        <a:prstGeom prst="roundRect">
          <a:avLst>
            <a:gd name="adj" fmla="val 1000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C7D358C-A944-43CB-8FE7-7687508CDBC2}">
      <dsp:nvSpPr>
        <dsp:cNvPr id="0" name=""/>
        <dsp:cNvSpPr/>
      </dsp:nvSpPr>
      <dsp:spPr>
        <a:xfrm>
          <a:off x="0" y="1698278"/>
          <a:ext cx="11758046" cy="77194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Room(</a:t>
          </a:r>
          <a:r>
            <a:rPr lang="en-US" sz="3000" b="1" u="sng" kern="1200" dirty="0" err="1" smtClean="0"/>
            <a:t>roomID</a:t>
          </a:r>
          <a:r>
            <a:rPr lang="en-US" sz="3000" b="1" kern="1200" dirty="0" smtClean="0"/>
            <a:t>, </a:t>
          </a:r>
          <a:r>
            <a:rPr lang="en-US" sz="3000" b="1" kern="1200" dirty="0" err="1" smtClean="0"/>
            <a:t>stateID</a:t>
          </a:r>
          <a:r>
            <a:rPr lang="en-US" sz="3000" b="1" kern="1200" dirty="0" smtClean="0"/>
            <a:t>, </a:t>
          </a:r>
          <a:r>
            <a:rPr lang="en-US" sz="3000" b="1" kern="1200" dirty="0" err="1" smtClean="0"/>
            <a:t>typeID</a:t>
          </a:r>
          <a:r>
            <a:rPr lang="en-US" sz="3000" b="1" kern="1200" dirty="0" smtClean="0"/>
            <a:t>);</a:t>
          </a:r>
          <a:endParaRPr lang="zh-CN" sz="3000" kern="1200" dirty="0"/>
        </a:p>
      </dsp:txBody>
      <dsp:txXfrm>
        <a:off x="2428803" y="1698278"/>
        <a:ext cx="9329242" cy="771944"/>
      </dsp:txXfrm>
    </dsp:sp>
    <dsp:sp modelId="{42783B31-0256-4D46-8533-C5DD7A98AC43}">
      <dsp:nvSpPr>
        <dsp:cNvPr id="0" name=""/>
        <dsp:cNvSpPr/>
      </dsp:nvSpPr>
      <dsp:spPr>
        <a:xfrm>
          <a:off x="1008937" y="1904252"/>
          <a:ext cx="488123" cy="359998"/>
        </a:xfrm>
        <a:prstGeom prst="roundRect">
          <a:avLst>
            <a:gd name="adj" fmla="val 1000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849F893-E522-46EA-A841-76AEB7DC219D}">
      <dsp:nvSpPr>
        <dsp:cNvPr id="0" name=""/>
        <dsp:cNvSpPr/>
      </dsp:nvSpPr>
      <dsp:spPr>
        <a:xfrm>
          <a:off x="0" y="2547418"/>
          <a:ext cx="11758046" cy="77194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Customer(</a:t>
          </a:r>
          <a:r>
            <a:rPr lang="en-US" sz="3000" b="1" u="sng" kern="1200" dirty="0" err="1" smtClean="0"/>
            <a:t>CustomerID</a:t>
          </a:r>
          <a:r>
            <a:rPr lang="en-US" sz="3000" b="1" kern="1200" dirty="0" err="1" smtClean="0"/>
            <a:t>,CustomerName,CustomerTel</a:t>
          </a:r>
          <a:r>
            <a:rPr lang="en-US" sz="3000" b="1" kern="1200" dirty="0" smtClean="0"/>
            <a:t>);</a:t>
          </a:r>
          <a:endParaRPr lang="zh-CN" sz="3000" kern="1200" dirty="0"/>
        </a:p>
      </dsp:txBody>
      <dsp:txXfrm>
        <a:off x="2428803" y="2547418"/>
        <a:ext cx="9329242" cy="771944"/>
      </dsp:txXfrm>
    </dsp:sp>
    <dsp:sp modelId="{2DE25A7C-CE30-41A9-8371-87C86A9ABDE1}">
      <dsp:nvSpPr>
        <dsp:cNvPr id="0" name=""/>
        <dsp:cNvSpPr/>
      </dsp:nvSpPr>
      <dsp:spPr>
        <a:xfrm>
          <a:off x="1008937" y="2753391"/>
          <a:ext cx="488123" cy="359998"/>
        </a:xfrm>
        <a:prstGeom prst="roundRect">
          <a:avLst>
            <a:gd name="adj" fmla="val 1000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C35A0196-EE19-4986-8B21-68ACD0191A5A}">
      <dsp:nvSpPr>
        <dsp:cNvPr id="0" name=""/>
        <dsp:cNvSpPr/>
      </dsp:nvSpPr>
      <dsp:spPr>
        <a:xfrm>
          <a:off x="0" y="3396557"/>
          <a:ext cx="11758046" cy="94239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Order(</a:t>
          </a:r>
          <a:r>
            <a:rPr lang="en-US" sz="3000" b="1" u="sng" kern="1200" dirty="0" err="1" smtClean="0"/>
            <a:t>OrderID</a:t>
          </a:r>
          <a:r>
            <a:rPr lang="en-US" sz="3000" b="1" kern="1200" dirty="0" err="1" smtClean="0"/>
            <a:t>,RoomID,CustomerID</a:t>
          </a:r>
          <a:r>
            <a:rPr lang="en-US" sz="3000" b="1" kern="1200" dirty="0" smtClean="0"/>
            <a:t>, </a:t>
          </a:r>
          <a:r>
            <a:rPr lang="en-US" sz="3000" b="1" kern="1200" dirty="0" err="1" smtClean="0"/>
            <a:t>checkinTime,checkoutTime,deposit</a:t>
          </a:r>
          <a:r>
            <a:rPr lang="en-US" sz="3000" b="1" kern="1200" dirty="0" smtClean="0"/>
            <a:t>); </a:t>
          </a:r>
          <a:endParaRPr lang="zh-CN" sz="3000" kern="1200" dirty="0"/>
        </a:p>
      </dsp:txBody>
      <dsp:txXfrm>
        <a:off x="2428803" y="3396557"/>
        <a:ext cx="9329242" cy="942398"/>
      </dsp:txXfrm>
    </dsp:sp>
    <dsp:sp modelId="{738EB084-4912-4433-A3C0-E3CB8F6A9CAD}">
      <dsp:nvSpPr>
        <dsp:cNvPr id="0" name=""/>
        <dsp:cNvSpPr/>
      </dsp:nvSpPr>
      <dsp:spPr>
        <a:xfrm>
          <a:off x="1008937" y="3687757"/>
          <a:ext cx="488123" cy="359998"/>
        </a:xfrm>
        <a:prstGeom prst="roundRect">
          <a:avLst>
            <a:gd name="adj" fmla="val 1000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9AC6A06-FB67-4B27-A219-8E8B4D4ECF8E}">
      <dsp:nvSpPr>
        <dsp:cNvPr id="0" name=""/>
        <dsp:cNvSpPr/>
      </dsp:nvSpPr>
      <dsp:spPr>
        <a:xfrm>
          <a:off x="0" y="4416150"/>
          <a:ext cx="11758046" cy="77194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Staff(</a:t>
          </a:r>
          <a:r>
            <a:rPr lang="en-US" sz="3000" b="1" u="sng" kern="1200" dirty="0" err="1" smtClean="0"/>
            <a:t>StaffID</a:t>
          </a:r>
          <a:r>
            <a:rPr lang="en-US" sz="3000" b="1" kern="1200" dirty="0" err="1" smtClean="0"/>
            <a:t>,StaffName,Pwd</a:t>
          </a:r>
          <a:r>
            <a:rPr lang="en-US" sz="3000" b="1" kern="1200" dirty="0" smtClean="0"/>
            <a:t>);</a:t>
          </a:r>
          <a:endParaRPr lang="zh-CN" sz="3000" kern="1200" dirty="0"/>
        </a:p>
      </dsp:txBody>
      <dsp:txXfrm>
        <a:off x="2428803" y="4416150"/>
        <a:ext cx="9329242" cy="771944"/>
      </dsp:txXfrm>
    </dsp:sp>
    <dsp:sp modelId="{28DCE17E-D9AB-4B66-95B3-A3136C98BAEE}">
      <dsp:nvSpPr>
        <dsp:cNvPr id="0" name=""/>
        <dsp:cNvSpPr/>
      </dsp:nvSpPr>
      <dsp:spPr>
        <a:xfrm>
          <a:off x="1008937" y="4622123"/>
          <a:ext cx="488123" cy="359998"/>
        </a:xfrm>
        <a:prstGeom prst="roundRect">
          <a:avLst>
            <a:gd name="adj" fmla="val 1000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08120-5185-4628-B1B9-F5EB961B2C94}" type="datetimeFigureOut">
              <a:rPr lang="zh-CN" altLang="en-US" smtClean="0"/>
              <a:t>2016/1/2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4B64C-33B9-41C3-AF6B-58BD076462CE}" type="slidenum">
              <a:rPr lang="zh-CN" altLang="en-US" smtClean="0"/>
              <a:t>‹#›</a:t>
            </a:fld>
            <a:endParaRPr lang="zh-CN" altLang="en-US"/>
          </a:p>
        </p:txBody>
      </p:sp>
    </p:spTree>
    <p:extLst>
      <p:ext uri="{BB962C8B-B14F-4D97-AF65-F5344CB8AC3E}">
        <p14:creationId xmlns:p14="http://schemas.microsoft.com/office/powerpoint/2010/main" val="158318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57146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113913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64960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41686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8959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398636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276883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182830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34378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89306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86FE9E-9020-4955-AFB6-56A3F3FD4E5F}" type="datetimeFigureOut">
              <a:rPr lang="zh-CN" altLang="en-US" smtClean="0"/>
              <a:t>2016/1/2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2674250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6FE9E-9020-4955-AFB6-56A3F3FD4E5F}" type="datetimeFigureOut">
              <a:rPr lang="zh-CN" altLang="en-US" smtClean="0"/>
              <a:t>2016/1/2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3839992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52400" y="5262283"/>
            <a:ext cx="6775342" cy="646331"/>
          </a:xfrm>
          <a:prstGeom prst="rect">
            <a:avLst/>
          </a:prstGeom>
          <a:noFill/>
        </p:spPr>
        <p:txBody>
          <a:bodyPr wrap="square" rtlCol="0">
            <a:spAutoFit/>
          </a:bodyPr>
          <a:lstStyle/>
          <a:p>
            <a:r>
              <a:rPr lang="zh-CN" altLang="en-US" sz="3600" dirty="0">
                <a:solidFill>
                  <a:srgbClr val="17324D"/>
                </a:solidFill>
                <a:latin typeface="Aharoni" panose="02010803020104030203" pitchFamily="2" charset="-79"/>
                <a:ea typeface="华文细黑" panose="02010600040101010101" pitchFamily="2" charset="-122"/>
                <a:cs typeface="Aharoni" panose="02010803020104030203" pitchFamily="2" charset="-79"/>
              </a:rPr>
              <a:t>酒店客房管理系统</a:t>
            </a:r>
          </a:p>
        </p:txBody>
      </p:sp>
      <p:sp>
        <p:nvSpPr>
          <p:cNvPr id="5" name="文本框 4"/>
          <p:cNvSpPr txBox="1"/>
          <p:nvPr/>
        </p:nvSpPr>
        <p:spPr>
          <a:xfrm>
            <a:off x="4373551" y="6201189"/>
            <a:ext cx="5108381" cy="369332"/>
          </a:xfrm>
          <a:prstGeom prst="rect">
            <a:avLst/>
          </a:prstGeom>
          <a:noFill/>
        </p:spPr>
        <p:txBody>
          <a:bodyPr wrap="square" rtlCol="0">
            <a:spAutoFit/>
          </a:bodyPr>
          <a:lstStyle/>
          <a:p>
            <a:r>
              <a:rPr lang="zh-CN" altLang="en-US" dirty="0" smtClean="0">
                <a:solidFill>
                  <a:srgbClr val="17324D"/>
                </a:solidFill>
              </a:rPr>
              <a:t>信管</a:t>
            </a:r>
            <a:r>
              <a:rPr lang="en-US" altLang="zh-CN" dirty="0" smtClean="0">
                <a:solidFill>
                  <a:srgbClr val="17324D"/>
                </a:solidFill>
              </a:rPr>
              <a:t>1301</a:t>
            </a:r>
            <a:r>
              <a:rPr lang="zh-CN" altLang="en-US" dirty="0" smtClean="0">
                <a:solidFill>
                  <a:srgbClr val="17324D"/>
                </a:solidFill>
              </a:rPr>
              <a:t>班   葛鑫、何展、胡美娟</a:t>
            </a:r>
          </a:p>
        </p:txBody>
      </p:sp>
      <p:sp>
        <p:nvSpPr>
          <p:cNvPr id="6" name="文本框 5"/>
          <p:cNvSpPr txBox="1"/>
          <p:nvPr/>
        </p:nvSpPr>
        <p:spPr>
          <a:xfrm>
            <a:off x="152399" y="4652334"/>
            <a:ext cx="9007099" cy="707886"/>
          </a:xfrm>
          <a:prstGeom prst="rect">
            <a:avLst/>
          </a:prstGeom>
          <a:noFill/>
        </p:spPr>
        <p:txBody>
          <a:bodyPr wrap="square" rtlCol="0">
            <a:spAutoFit/>
          </a:bodyPr>
          <a:lstStyle/>
          <a:p>
            <a:r>
              <a:rPr lang="zh-CN" altLang="en-US" sz="4000" dirty="0">
                <a:solidFill>
                  <a:srgbClr val="17324D"/>
                </a:solidFill>
                <a:latin typeface="Aharoni" panose="02010803020104030203" pitchFamily="2" charset="-79"/>
                <a:ea typeface="华文细黑" panose="02010600040101010101" pitchFamily="2" charset="-122"/>
                <a:cs typeface="Aharoni" panose="02010803020104030203" pitchFamily="2" charset="-79"/>
              </a:rPr>
              <a:t>信息系统分析与设计课程</a:t>
            </a:r>
            <a:r>
              <a:rPr lang="zh-CN" altLang="en-US" sz="4000"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报告</a:t>
            </a:r>
            <a:endParaRPr lang="zh-CN" altLang="en-US" sz="4000" dirty="0">
              <a:solidFill>
                <a:srgbClr val="17324D"/>
              </a:solidFill>
              <a:latin typeface="Aharoni" panose="02010803020104030203" pitchFamily="2" charset="-79"/>
              <a:ea typeface="华文细黑" panose="02010600040101010101" pitchFamily="2" charset="-122"/>
              <a:cs typeface="Aharoni" panose="02010803020104030203" pitchFamily="2" charset="-79"/>
            </a:endParaRPr>
          </a:p>
        </p:txBody>
      </p:sp>
      <p:cxnSp>
        <p:nvCxnSpPr>
          <p:cNvPr id="11" name="直接连接符 10"/>
          <p:cNvCxnSpPr/>
          <p:nvPr/>
        </p:nvCxnSpPr>
        <p:spPr>
          <a:xfrm>
            <a:off x="289560" y="5946256"/>
            <a:ext cx="4491990"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15" name="Freeform 37"/>
          <p:cNvSpPr>
            <a:spLocks noChangeAspect="1" noEditPoints="1"/>
          </p:cNvSpPr>
          <p:nvPr/>
        </p:nvSpPr>
        <p:spPr bwMode="auto">
          <a:xfrm>
            <a:off x="11424625" y="6201189"/>
            <a:ext cx="267272" cy="251999"/>
          </a:xfrm>
          <a:custGeom>
            <a:avLst/>
            <a:gdLst>
              <a:gd name="T0" fmla="*/ 233 w 280"/>
              <a:gd name="T1" fmla="*/ 147 h 264"/>
              <a:gd name="T2" fmla="*/ 186 w 280"/>
              <a:gd name="T3" fmla="*/ 164 h 264"/>
              <a:gd name="T4" fmla="*/ 150 w 280"/>
              <a:gd name="T5" fmla="*/ 201 h 264"/>
              <a:gd name="T6" fmla="*/ 112 w 280"/>
              <a:gd name="T7" fmla="*/ 152 h 264"/>
              <a:gd name="T8" fmla="*/ 85 w 280"/>
              <a:gd name="T9" fmla="*/ 213 h 264"/>
              <a:gd name="T10" fmla="*/ 85 w 280"/>
              <a:gd name="T11" fmla="*/ 236 h 264"/>
              <a:gd name="T12" fmla="*/ 253 w 280"/>
              <a:gd name="T13" fmla="*/ 236 h 264"/>
              <a:gd name="T14" fmla="*/ 253 w 280"/>
              <a:gd name="T15" fmla="*/ 192 h 264"/>
              <a:gd name="T16" fmla="*/ 233 w 280"/>
              <a:gd name="T17" fmla="*/ 147 h 264"/>
              <a:gd name="T18" fmla="*/ 66 w 280"/>
              <a:gd name="T19" fmla="*/ 110 h 264"/>
              <a:gd name="T20" fmla="*/ 268 w 280"/>
              <a:gd name="T21" fmla="*/ 110 h 264"/>
              <a:gd name="T22" fmla="*/ 272 w 280"/>
              <a:gd name="T23" fmla="*/ 112 h 264"/>
              <a:gd name="T24" fmla="*/ 276 w 280"/>
              <a:gd name="T25" fmla="*/ 114 h 264"/>
              <a:gd name="T26" fmla="*/ 278 w 280"/>
              <a:gd name="T27" fmla="*/ 118 h 264"/>
              <a:gd name="T28" fmla="*/ 280 w 280"/>
              <a:gd name="T29" fmla="*/ 122 h 264"/>
              <a:gd name="T30" fmla="*/ 280 w 280"/>
              <a:gd name="T31" fmla="*/ 254 h 264"/>
              <a:gd name="T32" fmla="*/ 278 w 280"/>
              <a:gd name="T33" fmla="*/ 258 h 264"/>
              <a:gd name="T34" fmla="*/ 276 w 280"/>
              <a:gd name="T35" fmla="*/ 262 h 264"/>
              <a:gd name="T36" fmla="*/ 272 w 280"/>
              <a:gd name="T37" fmla="*/ 264 h 264"/>
              <a:gd name="T38" fmla="*/ 268 w 280"/>
              <a:gd name="T39" fmla="*/ 264 h 264"/>
              <a:gd name="T40" fmla="*/ 66 w 280"/>
              <a:gd name="T41" fmla="*/ 264 h 264"/>
              <a:gd name="T42" fmla="*/ 63 w 280"/>
              <a:gd name="T43" fmla="*/ 264 h 264"/>
              <a:gd name="T44" fmla="*/ 59 w 280"/>
              <a:gd name="T45" fmla="*/ 262 h 264"/>
              <a:gd name="T46" fmla="*/ 56 w 280"/>
              <a:gd name="T47" fmla="*/ 258 h 264"/>
              <a:gd name="T48" fmla="*/ 56 w 280"/>
              <a:gd name="T49" fmla="*/ 254 h 264"/>
              <a:gd name="T50" fmla="*/ 56 w 280"/>
              <a:gd name="T51" fmla="*/ 122 h 264"/>
              <a:gd name="T52" fmla="*/ 56 w 280"/>
              <a:gd name="T53" fmla="*/ 118 h 264"/>
              <a:gd name="T54" fmla="*/ 59 w 280"/>
              <a:gd name="T55" fmla="*/ 114 h 264"/>
              <a:gd name="T56" fmla="*/ 63 w 280"/>
              <a:gd name="T57" fmla="*/ 112 h 264"/>
              <a:gd name="T58" fmla="*/ 66 w 280"/>
              <a:gd name="T59" fmla="*/ 110 h 264"/>
              <a:gd name="T60" fmla="*/ 200 w 280"/>
              <a:gd name="T61" fmla="*/ 0 h 264"/>
              <a:gd name="T62" fmla="*/ 203 w 280"/>
              <a:gd name="T63" fmla="*/ 0 h 264"/>
              <a:gd name="T64" fmla="*/ 206 w 280"/>
              <a:gd name="T65" fmla="*/ 1 h 264"/>
              <a:gd name="T66" fmla="*/ 209 w 280"/>
              <a:gd name="T67" fmla="*/ 4 h 264"/>
              <a:gd name="T68" fmla="*/ 210 w 280"/>
              <a:gd name="T69" fmla="*/ 8 h 264"/>
              <a:gd name="T70" fmla="*/ 239 w 280"/>
              <a:gd name="T71" fmla="*/ 86 h 264"/>
              <a:gd name="T72" fmla="*/ 211 w 280"/>
              <a:gd name="T73" fmla="*/ 86 h 264"/>
              <a:gd name="T74" fmla="*/ 177 w 280"/>
              <a:gd name="T75" fmla="*/ 43 h 264"/>
              <a:gd name="T76" fmla="*/ 117 w 280"/>
              <a:gd name="T77" fmla="*/ 86 h 264"/>
              <a:gd name="T78" fmla="*/ 66 w 280"/>
              <a:gd name="T79" fmla="*/ 86 h 264"/>
              <a:gd name="T80" fmla="*/ 52 w 280"/>
              <a:gd name="T81" fmla="*/ 89 h 264"/>
              <a:gd name="T82" fmla="*/ 41 w 280"/>
              <a:gd name="T83" fmla="*/ 96 h 264"/>
              <a:gd name="T84" fmla="*/ 33 w 280"/>
              <a:gd name="T85" fmla="*/ 108 h 264"/>
              <a:gd name="T86" fmla="*/ 31 w 280"/>
              <a:gd name="T87" fmla="*/ 122 h 264"/>
              <a:gd name="T88" fmla="*/ 31 w 280"/>
              <a:gd name="T89" fmla="*/ 166 h 264"/>
              <a:gd name="T90" fmla="*/ 0 w 280"/>
              <a:gd name="T91" fmla="*/ 84 h 264"/>
              <a:gd name="T92" fmla="*/ 0 w 280"/>
              <a:gd name="T93" fmla="*/ 80 h 264"/>
              <a:gd name="T94" fmla="*/ 0 w 280"/>
              <a:gd name="T95" fmla="*/ 76 h 264"/>
              <a:gd name="T96" fmla="*/ 2 w 280"/>
              <a:gd name="T97" fmla="*/ 74 h 264"/>
              <a:gd name="T98" fmla="*/ 4 w 280"/>
              <a:gd name="T99" fmla="*/ 71 h 264"/>
              <a:gd name="T100" fmla="*/ 7 w 280"/>
              <a:gd name="T101" fmla="*/ 70 h 264"/>
              <a:gd name="T102" fmla="*/ 197 w 280"/>
              <a:gd name="T103" fmla="*/ 0 h 264"/>
              <a:gd name="T104" fmla="*/ 200 w 280"/>
              <a:gd name="T105"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264">
                <a:moveTo>
                  <a:pt x="233" y="147"/>
                </a:moveTo>
                <a:lnTo>
                  <a:pt x="186" y="164"/>
                </a:lnTo>
                <a:lnTo>
                  <a:pt x="150" y="201"/>
                </a:lnTo>
                <a:lnTo>
                  <a:pt x="112" y="152"/>
                </a:lnTo>
                <a:lnTo>
                  <a:pt x="85" y="213"/>
                </a:lnTo>
                <a:lnTo>
                  <a:pt x="85" y="236"/>
                </a:lnTo>
                <a:lnTo>
                  <a:pt x="253" y="236"/>
                </a:lnTo>
                <a:lnTo>
                  <a:pt x="253" y="192"/>
                </a:lnTo>
                <a:lnTo>
                  <a:pt x="233" y="147"/>
                </a:lnTo>
                <a:close/>
                <a:moveTo>
                  <a:pt x="66" y="110"/>
                </a:moveTo>
                <a:lnTo>
                  <a:pt x="268" y="110"/>
                </a:lnTo>
                <a:lnTo>
                  <a:pt x="272" y="112"/>
                </a:lnTo>
                <a:lnTo>
                  <a:pt x="276" y="114"/>
                </a:lnTo>
                <a:lnTo>
                  <a:pt x="278" y="118"/>
                </a:lnTo>
                <a:lnTo>
                  <a:pt x="280" y="122"/>
                </a:lnTo>
                <a:lnTo>
                  <a:pt x="280" y="254"/>
                </a:lnTo>
                <a:lnTo>
                  <a:pt x="278" y="258"/>
                </a:lnTo>
                <a:lnTo>
                  <a:pt x="276" y="262"/>
                </a:lnTo>
                <a:lnTo>
                  <a:pt x="272" y="264"/>
                </a:lnTo>
                <a:lnTo>
                  <a:pt x="268" y="264"/>
                </a:lnTo>
                <a:lnTo>
                  <a:pt x="66" y="264"/>
                </a:lnTo>
                <a:lnTo>
                  <a:pt x="63" y="264"/>
                </a:lnTo>
                <a:lnTo>
                  <a:pt x="59" y="262"/>
                </a:lnTo>
                <a:lnTo>
                  <a:pt x="56" y="258"/>
                </a:lnTo>
                <a:lnTo>
                  <a:pt x="56" y="254"/>
                </a:lnTo>
                <a:lnTo>
                  <a:pt x="56" y="122"/>
                </a:lnTo>
                <a:lnTo>
                  <a:pt x="56" y="118"/>
                </a:lnTo>
                <a:lnTo>
                  <a:pt x="59" y="114"/>
                </a:lnTo>
                <a:lnTo>
                  <a:pt x="63" y="112"/>
                </a:lnTo>
                <a:lnTo>
                  <a:pt x="66" y="110"/>
                </a:lnTo>
                <a:close/>
                <a:moveTo>
                  <a:pt x="200" y="0"/>
                </a:moveTo>
                <a:lnTo>
                  <a:pt x="203" y="0"/>
                </a:lnTo>
                <a:lnTo>
                  <a:pt x="206" y="1"/>
                </a:lnTo>
                <a:lnTo>
                  <a:pt x="209" y="4"/>
                </a:lnTo>
                <a:lnTo>
                  <a:pt x="210" y="8"/>
                </a:lnTo>
                <a:lnTo>
                  <a:pt x="239" y="86"/>
                </a:lnTo>
                <a:lnTo>
                  <a:pt x="211" y="86"/>
                </a:lnTo>
                <a:lnTo>
                  <a:pt x="177" y="43"/>
                </a:lnTo>
                <a:lnTo>
                  <a:pt x="117" y="86"/>
                </a:lnTo>
                <a:lnTo>
                  <a:pt x="66" y="86"/>
                </a:lnTo>
                <a:lnTo>
                  <a:pt x="52" y="89"/>
                </a:lnTo>
                <a:lnTo>
                  <a:pt x="41" y="96"/>
                </a:lnTo>
                <a:lnTo>
                  <a:pt x="33" y="108"/>
                </a:lnTo>
                <a:lnTo>
                  <a:pt x="31" y="122"/>
                </a:lnTo>
                <a:lnTo>
                  <a:pt x="31" y="166"/>
                </a:lnTo>
                <a:lnTo>
                  <a:pt x="0" y="84"/>
                </a:lnTo>
                <a:lnTo>
                  <a:pt x="0" y="80"/>
                </a:lnTo>
                <a:lnTo>
                  <a:pt x="0" y="76"/>
                </a:lnTo>
                <a:lnTo>
                  <a:pt x="2" y="74"/>
                </a:lnTo>
                <a:lnTo>
                  <a:pt x="4" y="71"/>
                </a:lnTo>
                <a:lnTo>
                  <a:pt x="7" y="70"/>
                </a:lnTo>
                <a:lnTo>
                  <a:pt x="197" y="0"/>
                </a:lnTo>
                <a:lnTo>
                  <a:pt x="200"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noChangeAspect="1" noEditPoints="1"/>
          </p:cNvSpPr>
          <p:nvPr/>
        </p:nvSpPr>
        <p:spPr bwMode="auto">
          <a:xfrm>
            <a:off x="9721225" y="6201189"/>
            <a:ext cx="315286" cy="251999"/>
          </a:xfrm>
          <a:custGeom>
            <a:avLst/>
            <a:gdLst>
              <a:gd name="T0" fmla="*/ 153 w 274"/>
              <a:gd name="T1" fmla="*/ 85 h 219"/>
              <a:gd name="T2" fmla="*/ 175 w 274"/>
              <a:gd name="T3" fmla="*/ 107 h 219"/>
              <a:gd name="T4" fmla="*/ 175 w 274"/>
              <a:gd name="T5" fmla="*/ 140 h 219"/>
              <a:gd name="T6" fmla="*/ 153 w 274"/>
              <a:gd name="T7" fmla="*/ 162 h 219"/>
              <a:gd name="T8" fmla="*/ 121 w 274"/>
              <a:gd name="T9" fmla="*/ 162 h 219"/>
              <a:gd name="T10" fmla="*/ 100 w 274"/>
              <a:gd name="T11" fmla="*/ 140 h 219"/>
              <a:gd name="T12" fmla="*/ 100 w 274"/>
              <a:gd name="T13" fmla="*/ 107 h 219"/>
              <a:gd name="T14" fmla="*/ 121 w 274"/>
              <a:gd name="T15" fmla="*/ 85 h 219"/>
              <a:gd name="T16" fmla="*/ 237 w 274"/>
              <a:gd name="T17" fmla="*/ 69 h 219"/>
              <a:gd name="T18" fmla="*/ 231 w 274"/>
              <a:gd name="T19" fmla="*/ 71 h 219"/>
              <a:gd name="T20" fmla="*/ 228 w 274"/>
              <a:gd name="T21" fmla="*/ 78 h 219"/>
              <a:gd name="T22" fmla="*/ 231 w 274"/>
              <a:gd name="T23" fmla="*/ 85 h 219"/>
              <a:gd name="T24" fmla="*/ 237 w 274"/>
              <a:gd name="T25" fmla="*/ 88 h 219"/>
              <a:gd name="T26" fmla="*/ 244 w 274"/>
              <a:gd name="T27" fmla="*/ 85 h 219"/>
              <a:gd name="T28" fmla="*/ 247 w 274"/>
              <a:gd name="T29" fmla="*/ 78 h 219"/>
              <a:gd name="T30" fmla="*/ 244 w 274"/>
              <a:gd name="T31" fmla="*/ 71 h 219"/>
              <a:gd name="T32" fmla="*/ 237 w 274"/>
              <a:gd name="T33" fmla="*/ 69 h 219"/>
              <a:gd name="T34" fmla="*/ 115 w 274"/>
              <a:gd name="T35" fmla="*/ 59 h 219"/>
              <a:gd name="T36" fmla="*/ 82 w 274"/>
              <a:gd name="T37" fmla="*/ 83 h 219"/>
              <a:gd name="T38" fmla="*/ 68 w 274"/>
              <a:gd name="T39" fmla="*/ 124 h 219"/>
              <a:gd name="T40" fmla="*/ 82 w 274"/>
              <a:gd name="T41" fmla="*/ 164 h 219"/>
              <a:gd name="T42" fmla="*/ 115 w 274"/>
              <a:gd name="T43" fmla="*/ 189 h 219"/>
              <a:gd name="T44" fmla="*/ 158 w 274"/>
              <a:gd name="T45" fmla="*/ 189 h 219"/>
              <a:gd name="T46" fmla="*/ 193 w 274"/>
              <a:gd name="T47" fmla="*/ 164 h 219"/>
              <a:gd name="T48" fmla="*/ 205 w 274"/>
              <a:gd name="T49" fmla="*/ 124 h 219"/>
              <a:gd name="T50" fmla="*/ 193 w 274"/>
              <a:gd name="T51" fmla="*/ 83 h 219"/>
              <a:gd name="T52" fmla="*/ 158 w 274"/>
              <a:gd name="T53" fmla="*/ 59 h 219"/>
              <a:gd name="T54" fmla="*/ 91 w 274"/>
              <a:gd name="T55" fmla="*/ 0 h 219"/>
              <a:gd name="T56" fmla="*/ 188 w 274"/>
              <a:gd name="T57" fmla="*/ 0 h 219"/>
              <a:gd name="T58" fmla="*/ 193 w 274"/>
              <a:gd name="T59" fmla="*/ 5 h 219"/>
              <a:gd name="T60" fmla="*/ 203 w 274"/>
              <a:gd name="T61" fmla="*/ 33 h 219"/>
              <a:gd name="T62" fmla="*/ 208 w 274"/>
              <a:gd name="T63" fmla="*/ 38 h 219"/>
              <a:gd name="T64" fmla="*/ 214 w 274"/>
              <a:gd name="T65" fmla="*/ 41 h 219"/>
              <a:gd name="T66" fmla="*/ 261 w 274"/>
              <a:gd name="T67" fmla="*/ 45 h 219"/>
              <a:gd name="T68" fmla="*/ 274 w 274"/>
              <a:gd name="T69" fmla="*/ 69 h 219"/>
              <a:gd name="T70" fmla="*/ 270 w 274"/>
              <a:gd name="T71" fmla="*/ 207 h 219"/>
              <a:gd name="T72" fmla="*/ 247 w 274"/>
              <a:gd name="T73" fmla="*/ 219 h 219"/>
              <a:gd name="T74" fmla="*/ 13 w 274"/>
              <a:gd name="T75" fmla="*/ 217 h 219"/>
              <a:gd name="T76" fmla="*/ 0 w 274"/>
              <a:gd name="T77" fmla="*/ 193 h 219"/>
              <a:gd name="T78" fmla="*/ 3 w 274"/>
              <a:gd name="T79" fmla="*/ 55 h 219"/>
              <a:gd name="T80" fmla="*/ 27 w 274"/>
              <a:gd name="T81" fmla="*/ 41 h 219"/>
              <a:gd name="T82" fmla="*/ 64 w 274"/>
              <a:gd name="T83" fmla="*/ 41 h 219"/>
              <a:gd name="T84" fmla="*/ 69 w 274"/>
              <a:gd name="T85" fmla="*/ 36 h 219"/>
              <a:gd name="T86" fmla="*/ 79 w 274"/>
              <a:gd name="T87" fmla="*/ 8 h 219"/>
              <a:gd name="T88" fmla="*/ 84 w 274"/>
              <a:gd name="T89" fmla="*/ 3 h 219"/>
              <a:gd name="T90" fmla="*/ 91 w 274"/>
              <a:gd name="T9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4" h="219">
                <a:moveTo>
                  <a:pt x="137" y="83"/>
                </a:moveTo>
                <a:lnTo>
                  <a:pt x="153" y="85"/>
                </a:lnTo>
                <a:lnTo>
                  <a:pt x="166" y="94"/>
                </a:lnTo>
                <a:lnTo>
                  <a:pt x="175" y="107"/>
                </a:lnTo>
                <a:lnTo>
                  <a:pt x="179" y="124"/>
                </a:lnTo>
                <a:lnTo>
                  <a:pt x="175" y="140"/>
                </a:lnTo>
                <a:lnTo>
                  <a:pt x="166" y="153"/>
                </a:lnTo>
                <a:lnTo>
                  <a:pt x="153" y="162"/>
                </a:lnTo>
                <a:lnTo>
                  <a:pt x="137" y="164"/>
                </a:lnTo>
                <a:lnTo>
                  <a:pt x="121" y="162"/>
                </a:lnTo>
                <a:lnTo>
                  <a:pt x="108" y="153"/>
                </a:lnTo>
                <a:lnTo>
                  <a:pt x="100" y="140"/>
                </a:lnTo>
                <a:lnTo>
                  <a:pt x="96" y="124"/>
                </a:lnTo>
                <a:lnTo>
                  <a:pt x="100" y="107"/>
                </a:lnTo>
                <a:lnTo>
                  <a:pt x="108" y="94"/>
                </a:lnTo>
                <a:lnTo>
                  <a:pt x="121" y="85"/>
                </a:lnTo>
                <a:lnTo>
                  <a:pt x="137" y="83"/>
                </a:lnTo>
                <a:close/>
                <a:moveTo>
                  <a:pt x="237" y="69"/>
                </a:moveTo>
                <a:lnTo>
                  <a:pt x="233" y="69"/>
                </a:lnTo>
                <a:lnTo>
                  <a:pt x="231" y="71"/>
                </a:lnTo>
                <a:lnTo>
                  <a:pt x="228" y="74"/>
                </a:lnTo>
                <a:lnTo>
                  <a:pt x="228" y="78"/>
                </a:lnTo>
                <a:lnTo>
                  <a:pt x="228" y="82"/>
                </a:lnTo>
                <a:lnTo>
                  <a:pt x="231" y="85"/>
                </a:lnTo>
                <a:lnTo>
                  <a:pt x="233" y="87"/>
                </a:lnTo>
                <a:lnTo>
                  <a:pt x="237" y="88"/>
                </a:lnTo>
                <a:lnTo>
                  <a:pt x="241" y="87"/>
                </a:lnTo>
                <a:lnTo>
                  <a:pt x="244" y="85"/>
                </a:lnTo>
                <a:lnTo>
                  <a:pt x="246" y="82"/>
                </a:lnTo>
                <a:lnTo>
                  <a:pt x="247" y="78"/>
                </a:lnTo>
                <a:lnTo>
                  <a:pt x="246" y="74"/>
                </a:lnTo>
                <a:lnTo>
                  <a:pt x="244" y="71"/>
                </a:lnTo>
                <a:lnTo>
                  <a:pt x="241" y="69"/>
                </a:lnTo>
                <a:lnTo>
                  <a:pt x="237" y="69"/>
                </a:lnTo>
                <a:close/>
                <a:moveTo>
                  <a:pt x="137" y="55"/>
                </a:moveTo>
                <a:lnTo>
                  <a:pt x="115" y="59"/>
                </a:lnTo>
                <a:lnTo>
                  <a:pt x="97" y="68"/>
                </a:lnTo>
                <a:lnTo>
                  <a:pt x="82" y="83"/>
                </a:lnTo>
                <a:lnTo>
                  <a:pt x="72" y="102"/>
                </a:lnTo>
                <a:lnTo>
                  <a:pt x="68" y="124"/>
                </a:lnTo>
                <a:lnTo>
                  <a:pt x="72" y="145"/>
                </a:lnTo>
                <a:lnTo>
                  <a:pt x="82" y="164"/>
                </a:lnTo>
                <a:lnTo>
                  <a:pt x="97" y="179"/>
                </a:lnTo>
                <a:lnTo>
                  <a:pt x="115" y="189"/>
                </a:lnTo>
                <a:lnTo>
                  <a:pt x="137" y="193"/>
                </a:lnTo>
                <a:lnTo>
                  <a:pt x="158" y="189"/>
                </a:lnTo>
                <a:lnTo>
                  <a:pt x="177" y="179"/>
                </a:lnTo>
                <a:lnTo>
                  <a:pt x="193" y="164"/>
                </a:lnTo>
                <a:lnTo>
                  <a:pt x="203" y="145"/>
                </a:lnTo>
                <a:lnTo>
                  <a:pt x="205" y="124"/>
                </a:lnTo>
                <a:lnTo>
                  <a:pt x="203" y="102"/>
                </a:lnTo>
                <a:lnTo>
                  <a:pt x="193" y="83"/>
                </a:lnTo>
                <a:lnTo>
                  <a:pt x="177" y="68"/>
                </a:lnTo>
                <a:lnTo>
                  <a:pt x="158" y="59"/>
                </a:lnTo>
                <a:lnTo>
                  <a:pt x="137" y="55"/>
                </a:lnTo>
                <a:close/>
                <a:moveTo>
                  <a:pt x="91" y="0"/>
                </a:moveTo>
                <a:lnTo>
                  <a:pt x="184" y="0"/>
                </a:lnTo>
                <a:lnTo>
                  <a:pt x="188" y="0"/>
                </a:lnTo>
                <a:lnTo>
                  <a:pt x="190" y="3"/>
                </a:lnTo>
                <a:lnTo>
                  <a:pt x="193" y="5"/>
                </a:lnTo>
                <a:lnTo>
                  <a:pt x="195" y="8"/>
                </a:lnTo>
                <a:lnTo>
                  <a:pt x="203" y="33"/>
                </a:lnTo>
                <a:lnTo>
                  <a:pt x="205" y="36"/>
                </a:lnTo>
                <a:lnTo>
                  <a:pt x="208" y="38"/>
                </a:lnTo>
                <a:lnTo>
                  <a:pt x="210" y="41"/>
                </a:lnTo>
                <a:lnTo>
                  <a:pt x="214" y="41"/>
                </a:lnTo>
                <a:lnTo>
                  <a:pt x="247" y="41"/>
                </a:lnTo>
                <a:lnTo>
                  <a:pt x="261" y="45"/>
                </a:lnTo>
                <a:lnTo>
                  <a:pt x="270" y="55"/>
                </a:lnTo>
                <a:lnTo>
                  <a:pt x="274" y="69"/>
                </a:lnTo>
                <a:lnTo>
                  <a:pt x="274" y="193"/>
                </a:lnTo>
                <a:lnTo>
                  <a:pt x="270" y="207"/>
                </a:lnTo>
                <a:lnTo>
                  <a:pt x="261" y="217"/>
                </a:lnTo>
                <a:lnTo>
                  <a:pt x="247" y="219"/>
                </a:lnTo>
                <a:lnTo>
                  <a:pt x="27" y="219"/>
                </a:lnTo>
                <a:lnTo>
                  <a:pt x="13" y="217"/>
                </a:lnTo>
                <a:lnTo>
                  <a:pt x="3" y="207"/>
                </a:lnTo>
                <a:lnTo>
                  <a:pt x="0" y="193"/>
                </a:lnTo>
                <a:lnTo>
                  <a:pt x="0" y="69"/>
                </a:lnTo>
                <a:lnTo>
                  <a:pt x="3" y="55"/>
                </a:lnTo>
                <a:lnTo>
                  <a:pt x="13" y="45"/>
                </a:lnTo>
                <a:lnTo>
                  <a:pt x="27" y="41"/>
                </a:lnTo>
                <a:lnTo>
                  <a:pt x="60" y="41"/>
                </a:lnTo>
                <a:lnTo>
                  <a:pt x="64" y="41"/>
                </a:lnTo>
                <a:lnTo>
                  <a:pt x="66" y="38"/>
                </a:lnTo>
                <a:lnTo>
                  <a:pt x="69" y="36"/>
                </a:lnTo>
                <a:lnTo>
                  <a:pt x="72" y="33"/>
                </a:lnTo>
                <a:lnTo>
                  <a:pt x="79" y="8"/>
                </a:lnTo>
                <a:lnTo>
                  <a:pt x="82" y="5"/>
                </a:lnTo>
                <a:lnTo>
                  <a:pt x="84" y="3"/>
                </a:lnTo>
                <a:lnTo>
                  <a:pt x="87" y="0"/>
                </a:lnTo>
                <a:lnTo>
                  <a:pt x="91"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3"/>
          <p:cNvSpPr>
            <a:spLocks noChangeAspect="1" noEditPoints="1"/>
          </p:cNvSpPr>
          <p:nvPr/>
        </p:nvSpPr>
        <p:spPr bwMode="auto">
          <a:xfrm>
            <a:off x="10573686" y="6206101"/>
            <a:ext cx="313764" cy="251999"/>
          </a:xfrm>
          <a:custGeom>
            <a:avLst/>
            <a:gdLst>
              <a:gd name="T0" fmla="*/ 130 w 254"/>
              <a:gd name="T1" fmla="*/ 167 h 204"/>
              <a:gd name="T2" fmla="*/ 123 w 254"/>
              <a:gd name="T3" fmla="*/ 174 h 204"/>
              <a:gd name="T4" fmla="*/ 107 w 254"/>
              <a:gd name="T5" fmla="*/ 188 h 204"/>
              <a:gd name="T6" fmla="*/ 95 w 254"/>
              <a:gd name="T7" fmla="*/ 199 h 204"/>
              <a:gd name="T8" fmla="*/ 90 w 254"/>
              <a:gd name="T9" fmla="*/ 204 h 204"/>
              <a:gd name="T10" fmla="*/ 87 w 254"/>
              <a:gd name="T11" fmla="*/ 203 h 204"/>
              <a:gd name="T12" fmla="*/ 87 w 254"/>
              <a:gd name="T13" fmla="*/ 144 h 204"/>
              <a:gd name="T14" fmla="*/ 253 w 254"/>
              <a:gd name="T15" fmla="*/ 2 h 204"/>
              <a:gd name="T16" fmla="*/ 253 w 254"/>
              <a:gd name="T17" fmla="*/ 7 h 204"/>
              <a:gd name="T18" fmla="*/ 250 w 254"/>
              <a:gd name="T19" fmla="*/ 23 h 204"/>
              <a:gd name="T20" fmla="*/ 241 w 254"/>
              <a:gd name="T21" fmla="*/ 59 h 204"/>
              <a:gd name="T22" fmla="*/ 231 w 254"/>
              <a:gd name="T23" fmla="*/ 103 h 204"/>
              <a:gd name="T24" fmla="*/ 221 w 254"/>
              <a:gd name="T25" fmla="*/ 146 h 204"/>
              <a:gd name="T26" fmla="*/ 214 w 254"/>
              <a:gd name="T27" fmla="*/ 174 h 204"/>
              <a:gd name="T28" fmla="*/ 212 w 254"/>
              <a:gd name="T29" fmla="*/ 181 h 204"/>
              <a:gd name="T30" fmla="*/ 208 w 254"/>
              <a:gd name="T31" fmla="*/ 184 h 204"/>
              <a:gd name="T32" fmla="*/ 203 w 254"/>
              <a:gd name="T33" fmla="*/ 184 h 204"/>
              <a:gd name="T34" fmla="*/ 190 w 254"/>
              <a:gd name="T35" fmla="*/ 176 h 204"/>
              <a:gd name="T36" fmla="*/ 167 w 254"/>
              <a:gd name="T37" fmla="*/ 165 h 204"/>
              <a:gd name="T38" fmla="*/ 144 w 254"/>
              <a:gd name="T39" fmla="*/ 152 h 204"/>
              <a:gd name="T40" fmla="*/ 134 w 254"/>
              <a:gd name="T41" fmla="*/ 147 h 204"/>
              <a:gd name="T42" fmla="*/ 127 w 254"/>
              <a:gd name="T43" fmla="*/ 142 h 204"/>
              <a:gd name="T44" fmla="*/ 133 w 254"/>
              <a:gd name="T45" fmla="*/ 135 h 204"/>
              <a:gd name="T46" fmla="*/ 141 w 254"/>
              <a:gd name="T47" fmla="*/ 126 h 204"/>
              <a:gd name="T48" fmla="*/ 160 w 254"/>
              <a:gd name="T49" fmla="*/ 105 h 204"/>
              <a:gd name="T50" fmla="*/ 186 w 254"/>
              <a:gd name="T51" fmla="*/ 77 h 204"/>
              <a:gd name="T52" fmla="*/ 212 w 254"/>
              <a:gd name="T53" fmla="*/ 49 h 204"/>
              <a:gd name="T54" fmla="*/ 232 w 254"/>
              <a:gd name="T55" fmla="*/ 27 h 204"/>
              <a:gd name="T56" fmla="*/ 241 w 254"/>
              <a:gd name="T57" fmla="*/ 18 h 204"/>
              <a:gd name="T58" fmla="*/ 240 w 254"/>
              <a:gd name="T59" fmla="*/ 16 h 204"/>
              <a:gd name="T60" fmla="*/ 237 w 254"/>
              <a:gd name="T61" fmla="*/ 16 h 204"/>
              <a:gd name="T62" fmla="*/ 227 w 254"/>
              <a:gd name="T63" fmla="*/ 23 h 204"/>
              <a:gd name="T64" fmla="*/ 203 w 254"/>
              <a:gd name="T65" fmla="*/ 41 h 204"/>
              <a:gd name="T66" fmla="*/ 170 w 254"/>
              <a:gd name="T67" fmla="*/ 65 h 204"/>
              <a:gd name="T68" fmla="*/ 137 w 254"/>
              <a:gd name="T69" fmla="*/ 89 h 204"/>
              <a:gd name="T70" fmla="*/ 107 w 254"/>
              <a:gd name="T71" fmla="*/ 111 h 204"/>
              <a:gd name="T72" fmla="*/ 90 w 254"/>
              <a:gd name="T73" fmla="*/ 124 h 204"/>
              <a:gd name="T74" fmla="*/ 56 w 254"/>
              <a:gd name="T75" fmla="*/ 114 h 204"/>
              <a:gd name="T76" fmla="*/ 54 w 254"/>
              <a:gd name="T77" fmla="*/ 112 h 204"/>
              <a:gd name="T78" fmla="*/ 37 w 254"/>
              <a:gd name="T79" fmla="*/ 106 h 204"/>
              <a:gd name="T80" fmla="*/ 17 w 254"/>
              <a:gd name="T81" fmla="*/ 98 h 204"/>
              <a:gd name="T82" fmla="*/ 4 w 254"/>
              <a:gd name="T83" fmla="*/ 93 h 204"/>
              <a:gd name="T84" fmla="*/ 0 w 254"/>
              <a:gd name="T85" fmla="*/ 91 h 204"/>
              <a:gd name="T86" fmla="*/ 2 w 254"/>
              <a:gd name="T87" fmla="*/ 87 h 204"/>
              <a:gd name="T88" fmla="*/ 8 w 254"/>
              <a:gd name="T89" fmla="*/ 84 h 204"/>
              <a:gd name="T90" fmla="*/ 33 w 254"/>
              <a:gd name="T91" fmla="*/ 75 h 204"/>
              <a:gd name="T92" fmla="*/ 76 w 254"/>
              <a:gd name="T93" fmla="*/ 61 h 204"/>
              <a:gd name="T94" fmla="*/ 125 w 254"/>
              <a:gd name="T95" fmla="*/ 44 h 204"/>
              <a:gd name="T96" fmla="*/ 175 w 254"/>
              <a:gd name="T97" fmla="*/ 26 h 204"/>
              <a:gd name="T98" fmla="*/ 217 w 254"/>
              <a:gd name="T99" fmla="*/ 12 h 204"/>
              <a:gd name="T100" fmla="*/ 243 w 254"/>
              <a:gd name="T101" fmla="*/ 3 h 204"/>
              <a:gd name="T102" fmla="*/ 250 w 254"/>
              <a:gd name="T10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4" h="204">
                <a:moveTo>
                  <a:pt x="87" y="144"/>
                </a:moveTo>
                <a:lnTo>
                  <a:pt x="130" y="167"/>
                </a:lnTo>
                <a:lnTo>
                  <a:pt x="128" y="169"/>
                </a:lnTo>
                <a:lnTo>
                  <a:pt x="123" y="174"/>
                </a:lnTo>
                <a:lnTo>
                  <a:pt x="116" y="180"/>
                </a:lnTo>
                <a:lnTo>
                  <a:pt x="107" y="188"/>
                </a:lnTo>
                <a:lnTo>
                  <a:pt x="100" y="194"/>
                </a:lnTo>
                <a:lnTo>
                  <a:pt x="95" y="199"/>
                </a:lnTo>
                <a:lnTo>
                  <a:pt x="91" y="203"/>
                </a:lnTo>
                <a:lnTo>
                  <a:pt x="90" y="204"/>
                </a:lnTo>
                <a:lnTo>
                  <a:pt x="88" y="204"/>
                </a:lnTo>
                <a:lnTo>
                  <a:pt x="87" y="203"/>
                </a:lnTo>
                <a:lnTo>
                  <a:pt x="87" y="200"/>
                </a:lnTo>
                <a:lnTo>
                  <a:pt x="87" y="144"/>
                </a:lnTo>
                <a:close/>
                <a:moveTo>
                  <a:pt x="250" y="0"/>
                </a:moveTo>
                <a:lnTo>
                  <a:pt x="253" y="2"/>
                </a:lnTo>
                <a:lnTo>
                  <a:pt x="254" y="4"/>
                </a:lnTo>
                <a:lnTo>
                  <a:pt x="253" y="7"/>
                </a:lnTo>
                <a:lnTo>
                  <a:pt x="253" y="12"/>
                </a:lnTo>
                <a:lnTo>
                  <a:pt x="250" y="23"/>
                </a:lnTo>
                <a:lnTo>
                  <a:pt x="246" y="38"/>
                </a:lnTo>
                <a:lnTo>
                  <a:pt x="241" y="59"/>
                </a:lnTo>
                <a:lnTo>
                  <a:pt x="236" y="81"/>
                </a:lnTo>
                <a:lnTo>
                  <a:pt x="231" y="103"/>
                </a:lnTo>
                <a:lnTo>
                  <a:pt x="226" y="125"/>
                </a:lnTo>
                <a:lnTo>
                  <a:pt x="221" y="146"/>
                </a:lnTo>
                <a:lnTo>
                  <a:pt x="217" y="162"/>
                </a:lnTo>
                <a:lnTo>
                  <a:pt x="214" y="174"/>
                </a:lnTo>
                <a:lnTo>
                  <a:pt x="213" y="179"/>
                </a:lnTo>
                <a:lnTo>
                  <a:pt x="212" y="181"/>
                </a:lnTo>
                <a:lnTo>
                  <a:pt x="211" y="184"/>
                </a:lnTo>
                <a:lnTo>
                  <a:pt x="208" y="184"/>
                </a:lnTo>
                <a:lnTo>
                  <a:pt x="206" y="184"/>
                </a:lnTo>
                <a:lnTo>
                  <a:pt x="203" y="184"/>
                </a:lnTo>
                <a:lnTo>
                  <a:pt x="199" y="181"/>
                </a:lnTo>
                <a:lnTo>
                  <a:pt x="190" y="176"/>
                </a:lnTo>
                <a:lnTo>
                  <a:pt x="179" y="171"/>
                </a:lnTo>
                <a:lnTo>
                  <a:pt x="167" y="165"/>
                </a:lnTo>
                <a:lnTo>
                  <a:pt x="155" y="157"/>
                </a:lnTo>
                <a:lnTo>
                  <a:pt x="144" y="152"/>
                </a:lnTo>
                <a:lnTo>
                  <a:pt x="137" y="148"/>
                </a:lnTo>
                <a:lnTo>
                  <a:pt x="134" y="147"/>
                </a:lnTo>
                <a:lnTo>
                  <a:pt x="134" y="147"/>
                </a:lnTo>
                <a:lnTo>
                  <a:pt x="127" y="142"/>
                </a:lnTo>
                <a:lnTo>
                  <a:pt x="133" y="135"/>
                </a:lnTo>
                <a:lnTo>
                  <a:pt x="133" y="135"/>
                </a:lnTo>
                <a:lnTo>
                  <a:pt x="134" y="133"/>
                </a:lnTo>
                <a:lnTo>
                  <a:pt x="141" y="126"/>
                </a:lnTo>
                <a:lnTo>
                  <a:pt x="149" y="118"/>
                </a:lnTo>
                <a:lnTo>
                  <a:pt x="160" y="105"/>
                </a:lnTo>
                <a:lnTo>
                  <a:pt x="172" y="92"/>
                </a:lnTo>
                <a:lnTo>
                  <a:pt x="186" y="77"/>
                </a:lnTo>
                <a:lnTo>
                  <a:pt x="199" y="63"/>
                </a:lnTo>
                <a:lnTo>
                  <a:pt x="212" y="49"/>
                </a:lnTo>
                <a:lnTo>
                  <a:pt x="223" y="37"/>
                </a:lnTo>
                <a:lnTo>
                  <a:pt x="232" y="27"/>
                </a:lnTo>
                <a:lnTo>
                  <a:pt x="239" y="21"/>
                </a:lnTo>
                <a:lnTo>
                  <a:pt x="241" y="18"/>
                </a:lnTo>
                <a:lnTo>
                  <a:pt x="241" y="17"/>
                </a:lnTo>
                <a:lnTo>
                  <a:pt x="240" y="16"/>
                </a:lnTo>
                <a:lnTo>
                  <a:pt x="240" y="16"/>
                </a:lnTo>
                <a:lnTo>
                  <a:pt x="237" y="16"/>
                </a:lnTo>
                <a:lnTo>
                  <a:pt x="235" y="18"/>
                </a:lnTo>
                <a:lnTo>
                  <a:pt x="227" y="23"/>
                </a:lnTo>
                <a:lnTo>
                  <a:pt x="217" y="31"/>
                </a:lnTo>
                <a:lnTo>
                  <a:pt x="203" y="41"/>
                </a:lnTo>
                <a:lnTo>
                  <a:pt x="188" y="53"/>
                </a:lnTo>
                <a:lnTo>
                  <a:pt x="170" y="65"/>
                </a:lnTo>
                <a:lnTo>
                  <a:pt x="153" y="78"/>
                </a:lnTo>
                <a:lnTo>
                  <a:pt x="137" y="89"/>
                </a:lnTo>
                <a:lnTo>
                  <a:pt x="120" y="101"/>
                </a:lnTo>
                <a:lnTo>
                  <a:pt x="107" y="111"/>
                </a:lnTo>
                <a:lnTo>
                  <a:pt x="96" y="119"/>
                </a:lnTo>
                <a:lnTo>
                  <a:pt x="90" y="124"/>
                </a:lnTo>
                <a:lnTo>
                  <a:pt x="87" y="126"/>
                </a:lnTo>
                <a:lnTo>
                  <a:pt x="56" y="114"/>
                </a:lnTo>
                <a:lnTo>
                  <a:pt x="56" y="114"/>
                </a:lnTo>
                <a:lnTo>
                  <a:pt x="54" y="112"/>
                </a:lnTo>
                <a:lnTo>
                  <a:pt x="46" y="110"/>
                </a:lnTo>
                <a:lnTo>
                  <a:pt x="37" y="106"/>
                </a:lnTo>
                <a:lnTo>
                  <a:pt x="27" y="102"/>
                </a:lnTo>
                <a:lnTo>
                  <a:pt x="17" y="98"/>
                </a:lnTo>
                <a:lnTo>
                  <a:pt x="8" y="95"/>
                </a:lnTo>
                <a:lnTo>
                  <a:pt x="4" y="93"/>
                </a:lnTo>
                <a:lnTo>
                  <a:pt x="2" y="92"/>
                </a:lnTo>
                <a:lnTo>
                  <a:pt x="0" y="91"/>
                </a:lnTo>
                <a:lnTo>
                  <a:pt x="0" y="88"/>
                </a:lnTo>
                <a:lnTo>
                  <a:pt x="2" y="87"/>
                </a:lnTo>
                <a:lnTo>
                  <a:pt x="4" y="87"/>
                </a:lnTo>
                <a:lnTo>
                  <a:pt x="8" y="84"/>
                </a:lnTo>
                <a:lnTo>
                  <a:pt x="18" y="81"/>
                </a:lnTo>
                <a:lnTo>
                  <a:pt x="33" y="75"/>
                </a:lnTo>
                <a:lnTo>
                  <a:pt x="53" y="69"/>
                </a:lnTo>
                <a:lnTo>
                  <a:pt x="76" y="61"/>
                </a:lnTo>
                <a:lnTo>
                  <a:pt x="100" y="53"/>
                </a:lnTo>
                <a:lnTo>
                  <a:pt x="125" y="44"/>
                </a:lnTo>
                <a:lnTo>
                  <a:pt x="151" y="35"/>
                </a:lnTo>
                <a:lnTo>
                  <a:pt x="175" y="26"/>
                </a:lnTo>
                <a:lnTo>
                  <a:pt x="197" y="18"/>
                </a:lnTo>
                <a:lnTo>
                  <a:pt x="217" y="12"/>
                </a:lnTo>
                <a:lnTo>
                  <a:pt x="232" y="5"/>
                </a:lnTo>
                <a:lnTo>
                  <a:pt x="243" y="3"/>
                </a:lnTo>
                <a:lnTo>
                  <a:pt x="246" y="0"/>
                </a:lnTo>
                <a:lnTo>
                  <a:pt x="250"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486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137304" y="0"/>
            <a:ext cx="4054696" cy="6858000"/>
            <a:chOff x="8137304" y="0"/>
            <a:chExt cx="4054696" cy="6858000"/>
          </a:xfrm>
          <a:effectLst>
            <a:outerShdw blurRad="50800" dist="38100" dir="2700000" algn="tl" rotWithShape="0">
              <a:prstClr val="black">
                <a:alpha val="40000"/>
              </a:prstClr>
            </a:outerShdw>
          </a:effectLst>
        </p:grpSpPr>
        <p:sp>
          <p:nvSpPr>
            <p:cNvPr id="23" name="矩形 22"/>
            <p:cNvSpPr/>
            <p:nvPr/>
          </p:nvSpPr>
          <p:spPr>
            <a:xfrm>
              <a:off x="8137304" y="0"/>
              <a:ext cx="4054696" cy="6858000"/>
            </a:xfrm>
            <a:prstGeom prst="rect">
              <a:avLst/>
            </a:prstGeom>
            <a:solidFill>
              <a:srgbClr val="E2E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25" name="组合 24"/>
            <p:cNvGrpSpPr/>
            <p:nvPr/>
          </p:nvGrpSpPr>
          <p:grpSpPr>
            <a:xfrm>
              <a:off x="8333840" y="108026"/>
              <a:ext cx="3577143" cy="1589189"/>
              <a:chOff x="8010582" y="108026"/>
              <a:chExt cx="3577143" cy="1589189"/>
            </a:xfrm>
          </p:grpSpPr>
          <p:sp>
            <p:nvSpPr>
              <p:cNvPr id="12" name="文本框 11"/>
              <p:cNvSpPr txBox="1"/>
              <p:nvPr/>
            </p:nvSpPr>
            <p:spPr>
              <a:xfrm>
                <a:off x="8010582" y="1235550"/>
                <a:ext cx="3577143" cy="461665"/>
              </a:xfrm>
              <a:prstGeom prst="rect">
                <a:avLst/>
              </a:prstGeom>
              <a:noFill/>
            </p:spPr>
            <p:txBody>
              <a:bodyPr wrap="square" rtlCol="0">
                <a:spAutoFit/>
              </a:bodyPr>
              <a:lstStyle/>
              <a:p>
                <a:pPr algn="ctr"/>
                <a:r>
                  <a:rPr lang="zh-CN" altLang="en-US" sz="2400" b="1" dirty="0" smtClean="0">
                    <a:solidFill>
                      <a:srgbClr val="17324D"/>
                    </a:solidFill>
                    <a:latin typeface="Calibri" panose="020F0502020204030204" pitchFamily="34" charset="0"/>
                  </a:rPr>
                  <a:t>管理与政策法规可行性</a:t>
                </a:r>
                <a:endParaRPr lang="zh-CN" altLang="en-US" sz="2400" b="1" dirty="0">
                  <a:solidFill>
                    <a:srgbClr val="17324D"/>
                  </a:solidFill>
                  <a:latin typeface="Calibri" panose="020F0502020204030204" pitchFamily="34" charset="0"/>
                </a:endParaRPr>
              </a:p>
            </p:txBody>
          </p:sp>
          <p:sp>
            <p:nvSpPr>
              <p:cNvPr id="16" name="Freeform 53"/>
              <p:cNvSpPr>
                <a:spLocks noEditPoints="1"/>
              </p:cNvSpPr>
              <p:nvPr/>
            </p:nvSpPr>
            <p:spPr bwMode="auto">
              <a:xfrm>
                <a:off x="8052823" y="108026"/>
                <a:ext cx="533400" cy="738188"/>
              </a:xfrm>
              <a:custGeom>
                <a:avLst/>
                <a:gdLst>
                  <a:gd name="T0" fmla="*/ 136 w 336"/>
                  <a:gd name="T1" fmla="*/ 425 h 465"/>
                  <a:gd name="T2" fmla="*/ 208 w 336"/>
                  <a:gd name="T3" fmla="*/ 353 h 465"/>
                  <a:gd name="T4" fmla="*/ 40 w 336"/>
                  <a:gd name="T5" fmla="*/ 353 h 465"/>
                  <a:gd name="T6" fmla="*/ 112 w 336"/>
                  <a:gd name="T7" fmla="*/ 425 h 465"/>
                  <a:gd name="T8" fmla="*/ 40 w 336"/>
                  <a:gd name="T9" fmla="*/ 353 h 465"/>
                  <a:gd name="T10" fmla="*/ 232 w 336"/>
                  <a:gd name="T11" fmla="*/ 425 h 465"/>
                  <a:gd name="T12" fmla="*/ 296 w 336"/>
                  <a:gd name="T13" fmla="*/ 256 h 465"/>
                  <a:gd name="T14" fmla="*/ 136 w 336"/>
                  <a:gd name="T15" fmla="*/ 256 h 465"/>
                  <a:gd name="T16" fmla="*/ 208 w 336"/>
                  <a:gd name="T17" fmla="*/ 328 h 465"/>
                  <a:gd name="T18" fmla="*/ 136 w 336"/>
                  <a:gd name="T19" fmla="*/ 256 h 465"/>
                  <a:gd name="T20" fmla="*/ 40 w 336"/>
                  <a:gd name="T21" fmla="*/ 328 h 465"/>
                  <a:gd name="T22" fmla="*/ 112 w 336"/>
                  <a:gd name="T23" fmla="*/ 256 h 465"/>
                  <a:gd name="T24" fmla="*/ 232 w 336"/>
                  <a:gd name="T25" fmla="*/ 160 h 465"/>
                  <a:gd name="T26" fmla="*/ 296 w 336"/>
                  <a:gd name="T27" fmla="*/ 232 h 465"/>
                  <a:gd name="T28" fmla="*/ 232 w 336"/>
                  <a:gd name="T29" fmla="*/ 160 h 465"/>
                  <a:gd name="T30" fmla="*/ 136 w 336"/>
                  <a:gd name="T31" fmla="*/ 232 h 465"/>
                  <a:gd name="T32" fmla="*/ 208 w 336"/>
                  <a:gd name="T33" fmla="*/ 160 h 465"/>
                  <a:gd name="T34" fmla="*/ 40 w 336"/>
                  <a:gd name="T35" fmla="*/ 160 h 465"/>
                  <a:gd name="T36" fmla="*/ 112 w 336"/>
                  <a:gd name="T37" fmla="*/ 232 h 465"/>
                  <a:gd name="T38" fmla="*/ 40 w 336"/>
                  <a:gd name="T39" fmla="*/ 160 h 465"/>
                  <a:gd name="T40" fmla="*/ 40 w 336"/>
                  <a:gd name="T41" fmla="*/ 112 h 465"/>
                  <a:gd name="T42" fmla="*/ 296 w 336"/>
                  <a:gd name="T43" fmla="*/ 56 h 465"/>
                  <a:gd name="T44" fmla="*/ 32 w 336"/>
                  <a:gd name="T45" fmla="*/ 0 h 465"/>
                  <a:gd name="T46" fmla="*/ 314 w 336"/>
                  <a:gd name="T47" fmla="*/ 2 h 465"/>
                  <a:gd name="T48" fmla="*/ 328 w 336"/>
                  <a:gd name="T49" fmla="*/ 10 h 465"/>
                  <a:gd name="T50" fmla="*/ 336 w 336"/>
                  <a:gd name="T51" fmla="*/ 24 h 465"/>
                  <a:gd name="T52" fmla="*/ 336 w 336"/>
                  <a:gd name="T53" fmla="*/ 433 h 465"/>
                  <a:gd name="T54" fmla="*/ 332 w 336"/>
                  <a:gd name="T55" fmla="*/ 449 h 465"/>
                  <a:gd name="T56" fmla="*/ 320 w 336"/>
                  <a:gd name="T57" fmla="*/ 461 h 465"/>
                  <a:gd name="T58" fmla="*/ 304 w 336"/>
                  <a:gd name="T59" fmla="*/ 465 h 465"/>
                  <a:gd name="T60" fmla="*/ 24 w 336"/>
                  <a:gd name="T61" fmla="*/ 463 h 465"/>
                  <a:gd name="T62" fmla="*/ 10 w 336"/>
                  <a:gd name="T63" fmla="*/ 455 h 465"/>
                  <a:gd name="T64" fmla="*/ 2 w 336"/>
                  <a:gd name="T65" fmla="*/ 441 h 465"/>
                  <a:gd name="T66" fmla="*/ 0 w 336"/>
                  <a:gd name="T67" fmla="*/ 32 h 465"/>
                  <a:gd name="T68" fmla="*/ 6 w 336"/>
                  <a:gd name="T69" fmla="*/ 16 h 465"/>
                  <a:gd name="T70" fmla="*/ 16 w 336"/>
                  <a:gd name="T71" fmla="*/ 4 h 465"/>
                  <a:gd name="T72" fmla="*/ 32 w 336"/>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6" h="465">
                    <a:moveTo>
                      <a:pt x="136" y="353"/>
                    </a:moveTo>
                    <a:lnTo>
                      <a:pt x="136" y="425"/>
                    </a:lnTo>
                    <a:lnTo>
                      <a:pt x="208" y="425"/>
                    </a:lnTo>
                    <a:lnTo>
                      <a:pt x="208" y="353"/>
                    </a:lnTo>
                    <a:lnTo>
                      <a:pt x="136" y="353"/>
                    </a:lnTo>
                    <a:close/>
                    <a:moveTo>
                      <a:pt x="40" y="353"/>
                    </a:moveTo>
                    <a:lnTo>
                      <a:pt x="40" y="425"/>
                    </a:lnTo>
                    <a:lnTo>
                      <a:pt x="112" y="425"/>
                    </a:lnTo>
                    <a:lnTo>
                      <a:pt x="112" y="353"/>
                    </a:lnTo>
                    <a:lnTo>
                      <a:pt x="40" y="353"/>
                    </a:lnTo>
                    <a:close/>
                    <a:moveTo>
                      <a:pt x="232" y="256"/>
                    </a:moveTo>
                    <a:lnTo>
                      <a:pt x="232" y="425"/>
                    </a:lnTo>
                    <a:lnTo>
                      <a:pt x="296" y="425"/>
                    </a:lnTo>
                    <a:lnTo>
                      <a:pt x="296" y="256"/>
                    </a:lnTo>
                    <a:lnTo>
                      <a:pt x="232" y="256"/>
                    </a:lnTo>
                    <a:close/>
                    <a:moveTo>
                      <a:pt x="136" y="256"/>
                    </a:moveTo>
                    <a:lnTo>
                      <a:pt x="136" y="328"/>
                    </a:lnTo>
                    <a:lnTo>
                      <a:pt x="208" y="328"/>
                    </a:lnTo>
                    <a:lnTo>
                      <a:pt x="208" y="256"/>
                    </a:lnTo>
                    <a:lnTo>
                      <a:pt x="136" y="256"/>
                    </a:lnTo>
                    <a:close/>
                    <a:moveTo>
                      <a:pt x="40" y="256"/>
                    </a:moveTo>
                    <a:lnTo>
                      <a:pt x="40" y="328"/>
                    </a:lnTo>
                    <a:lnTo>
                      <a:pt x="112" y="328"/>
                    </a:lnTo>
                    <a:lnTo>
                      <a:pt x="112" y="256"/>
                    </a:lnTo>
                    <a:lnTo>
                      <a:pt x="40" y="256"/>
                    </a:lnTo>
                    <a:close/>
                    <a:moveTo>
                      <a:pt x="232" y="160"/>
                    </a:moveTo>
                    <a:lnTo>
                      <a:pt x="232" y="232"/>
                    </a:lnTo>
                    <a:lnTo>
                      <a:pt x="296" y="232"/>
                    </a:lnTo>
                    <a:lnTo>
                      <a:pt x="296" y="160"/>
                    </a:lnTo>
                    <a:lnTo>
                      <a:pt x="232" y="160"/>
                    </a:lnTo>
                    <a:close/>
                    <a:moveTo>
                      <a:pt x="136" y="160"/>
                    </a:moveTo>
                    <a:lnTo>
                      <a:pt x="136" y="232"/>
                    </a:lnTo>
                    <a:lnTo>
                      <a:pt x="208" y="232"/>
                    </a:lnTo>
                    <a:lnTo>
                      <a:pt x="208" y="160"/>
                    </a:lnTo>
                    <a:lnTo>
                      <a:pt x="136" y="160"/>
                    </a:lnTo>
                    <a:close/>
                    <a:moveTo>
                      <a:pt x="40" y="160"/>
                    </a:moveTo>
                    <a:lnTo>
                      <a:pt x="40" y="232"/>
                    </a:lnTo>
                    <a:lnTo>
                      <a:pt x="112" y="232"/>
                    </a:lnTo>
                    <a:lnTo>
                      <a:pt x="112" y="160"/>
                    </a:lnTo>
                    <a:lnTo>
                      <a:pt x="40" y="160"/>
                    </a:lnTo>
                    <a:close/>
                    <a:moveTo>
                      <a:pt x="40" y="56"/>
                    </a:moveTo>
                    <a:lnTo>
                      <a:pt x="40" y="112"/>
                    </a:lnTo>
                    <a:lnTo>
                      <a:pt x="296" y="112"/>
                    </a:lnTo>
                    <a:lnTo>
                      <a:pt x="296" y="56"/>
                    </a:lnTo>
                    <a:lnTo>
                      <a:pt x="40" y="56"/>
                    </a:lnTo>
                    <a:close/>
                    <a:moveTo>
                      <a:pt x="32" y="0"/>
                    </a:moveTo>
                    <a:lnTo>
                      <a:pt x="304" y="0"/>
                    </a:lnTo>
                    <a:lnTo>
                      <a:pt x="314" y="2"/>
                    </a:lnTo>
                    <a:lnTo>
                      <a:pt x="320" y="4"/>
                    </a:lnTo>
                    <a:lnTo>
                      <a:pt x="328" y="10"/>
                    </a:lnTo>
                    <a:lnTo>
                      <a:pt x="332" y="16"/>
                    </a:lnTo>
                    <a:lnTo>
                      <a:pt x="336" y="24"/>
                    </a:lnTo>
                    <a:lnTo>
                      <a:pt x="336" y="32"/>
                    </a:lnTo>
                    <a:lnTo>
                      <a:pt x="336" y="433"/>
                    </a:lnTo>
                    <a:lnTo>
                      <a:pt x="336" y="441"/>
                    </a:lnTo>
                    <a:lnTo>
                      <a:pt x="332" y="449"/>
                    </a:lnTo>
                    <a:lnTo>
                      <a:pt x="328" y="455"/>
                    </a:lnTo>
                    <a:lnTo>
                      <a:pt x="320" y="461"/>
                    </a:lnTo>
                    <a:lnTo>
                      <a:pt x="314" y="463"/>
                    </a:lnTo>
                    <a:lnTo>
                      <a:pt x="304" y="465"/>
                    </a:lnTo>
                    <a:lnTo>
                      <a:pt x="32" y="465"/>
                    </a:lnTo>
                    <a:lnTo>
                      <a:pt x="24" y="463"/>
                    </a:lnTo>
                    <a:lnTo>
                      <a:pt x="16" y="461"/>
                    </a:lnTo>
                    <a:lnTo>
                      <a:pt x="10" y="455"/>
                    </a:lnTo>
                    <a:lnTo>
                      <a:pt x="6" y="449"/>
                    </a:lnTo>
                    <a:lnTo>
                      <a:pt x="2" y="441"/>
                    </a:lnTo>
                    <a:lnTo>
                      <a:pt x="0" y="433"/>
                    </a:lnTo>
                    <a:lnTo>
                      <a:pt x="0" y="32"/>
                    </a:lnTo>
                    <a:lnTo>
                      <a:pt x="2" y="24"/>
                    </a:lnTo>
                    <a:lnTo>
                      <a:pt x="6" y="16"/>
                    </a:lnTo>
                    <a:lnTo>
                      <a:pt x="10" y="10"/>
                    </a:lnTo>
                    <a:lnTo>
                      <a:pt x="16" y="4"/>
                    </a:lnTo>
                    <a:lnTo>
                      <a:pt x="24" y="2"/>
                    </a:lnTo>
                    <a:lnTo>
                      <a:pt x="32"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rgbClr val="994C52"/>
                  </a:solidFill>
                  <a:latin typeface="Calibri" panose="020F0502020204030204" pitchFamily="34" charset="0"/>
                </a:endParaRPr>
              </a:p>
            </p:txBody>
          </p:sp>
        </p:grpSp>
      </p:grpSp>
      <p:grpSp>
        <p:nvGrpSpPr>
          <p:cNvPr id="27" name="组合 26"/>
          <p:cNvGrpSpPr/>
          <p:nvPr/>
        </p:nvGrpSpPr>
        <p:grpSpPr>
          <a:xfrm>
            <a:off x="4067174" y="0"/>
            <a:ext cx="4070127" cy="6858000"/>
            <a:chOff x="4067174" y="0"/>
            <a:chExt cx="4070127" cy="6858000"/>
          </a:xfrm>
          <a:effectLst>
            <a:outerShdw blurRad="50800" dist="38100" dir="2700000" algn="tl" rotWithShape="0">
              <a:prstClr val="black">
                <a:alpha val="40000"/>
              </a:prstClr>
            </a:outerShdw>
          </a:effectLst>
        </p:grpSpPr>
        <p:sp>
          <p:nvSpPr>
            <p:cNvPr id="22" name="矩形 21"/>
            <p:cNvSpPr/>
            <p:nvPr/>
          </p:nvSpPr>
          <p:spPr>
            <a:xfrm>
              <a:off x="4067174" y="0"/>
              <a:ext cx="4070127" cy="6858000"/>
            </a:xfrm>
            <a:prstGeom prst="rect">
              <a:avLst/>
            </a:prstGeom>
            <a:solidFill>
              <a:srgbClr val="E5B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9" name="文本框 8"/>
            <p:cNvSpPr txBox="1"/>
            <p:nvPr/>
          </p:nvSpPr>
          <p:spPr>
            <a:xfrm>
              <a:off x="4540636" y="773884"/>
              <a:ext cx="3577143" cy="461665"/>
            </a:xfrm>
            <a:prstGeom prst="rect">
              <a:avLst/>
            </a:prstGeom>
            <a:noFill/>
          </p:spPr>
          <p:txBody>
            <a:bodyPr wrap="square" rtlCol="0">
              <a:spAutoFit/>
            </a:bodyPr>
            <a:lstStyle/>
            <a:p>
              <a:pPr algn="ctr"/>
              <a:r>
                <a:rPr lang="zh-CN" altLang="en-US" sz="2400" b="1" dirty="0" smtClean="0">
                  <a:solidFill>
                    <a:srgbClr val="17324D"/>
                  </a:solidFill>
                  <a:latin typeface="Calibri" panose="020F0502020204030204" pitchFamily="34" charset="0"/>
                </a:rPr>
                <a:t>技术可行性</a:t>
              </a:r>
              <a:endParaRPr lang="zh-CN" altLang="en-US" sz="2400" b="1" dirty="0">
                <a:solidFill>
                  <a:srgbClr val="17324D"/>
                </a:solidFill>
                <a:latin typeface="Calibri" panose="020F0502020204030204" pitchFamily="34" charset="0"/>
              </a:endParaRPr>
            </a:p>
          </p:txBody>
        </p:sp>
        <p:sp>
          <p:nvSpPr>
            <p:cNvPr id="14" name="Freeform 57"/>
            <p:cNvSpPr>
              <a:spLocks noChangeAspect="1" noEditPoints="1"/>
            </p:cNvSpPr>
            <p:nvPr/>
          </p:nvSpPr>
          <p:spPr bwMode="auto">
            <a:xfrm>
              <a:off x="4307428" y="75814"/>
              <a:ext cx="536529" cy="770400"/>
            </a:xfrm>
            <a:custGeom>
              <a:avLst/>
              <a:gdLst>
                <a:gd name="T0" fmla="*/ 19 w 195"/>
                <a:gd name="T1" fmla="*/ 28 h 280"/>
                <a:gd name="T2" fmla="*/ 36 w 195"/>
                <a:gd name="T3" fmla="*/ 70 h 280"/>
                <a:gd name="T4" fmla="*/ 159 w 195"/>
                <a:gd name="T5" fmla="*/ 70 h 280"/>
                <a:gd name="T6" fmla="*/ 176 w 195"/>
                <a:gd name="T7" fmla="*/ 28 h 280"/>
                <a:gd name="T8" fmla="*/ 181 w 195"/>
                <a:gd name="T9" fmla="*/ 28 h 280"/>
                <a:gd name="T10" fmla="*/ 186 w 195"/>
                <a:gd name="T11" fmla="*/ 31 h 280"/>
                <a:gd name="T12" fmla="*/ 190 w 195"/>
                <a:gd name="T13" fmla="*/ 33 h 280"/>
                <a:gd name="T14" fmla="*/ 192 w 195"/>
                <a:gd name="T15" fmla="*/ 37 h 280"/>
                <a:gd name="T16" fmla="*/ 195 w 195"/>
                <a:gd name="T17" fmla="*/ 42 h 280"/>
                <a:gd name="T18" fmla="*/ 195 w 195"/>
                <a:gd name="T19" fmla="*/ 47 h 280"/>
                <a:gd name="T20" fmla="*/ 195 w 195"/>
                <a:gd name="T21" fmla="*/ 259 h 280"/>
                <a:gd name="T22" fmla="*/ 195 w 195"/>
                <a:gd name="T23" fmla="*/ 264 h 280"/>
                <a:gd name="T24" fmla="*/ 192 w 195"/>
                <a:gd name="T25" fmla="*/ 269 h 280"/>
                <a:gd name="T26" fmla="*/ 190 w 195"/>
                <a:gd name="T27" fmla="*/ 273 h 280"/>
                <a:gd name="T28" fmla="*/ 186 w 195"/>
                <a:gd name="T29" fmla="*/ 277 h 280"/>
                <a:gd name="T30" fmla="*/ 181 w 195"/>
                <a:gd name="T31" fmla="*/ 278 h 280"/>
                <a:gd name="T32" fmla="*/ 176 w 195"/>
                <a:gd name="T33" fmla="*/ 280 h 280"/>
                <a:gd name="T34" fmla="*/ 19 w 195"/>
                <a:gd name="T35" fmla="*/ 280 h 280"/>
                <a:gd name="T36" fmla="*/ 14 w 195"/>
                <a:gd name="T37" fmla="*/ 278 h 280"/>
                <a:gd name="T38" fmla="*/ 9 w 195"/>
                <a:gd name="T39" fmla="*/ 277 h 280"/>
                <a:gd name="T40" fmla="*/ 6 w 195"/>
                <a:gd name="T41" fmla="*/ 273 h 280"/>
                <a:gd name="T42" fmla="*/ 3 w 195"/>
                <a:gd name="T43" fmla="*/ 269 h 280"/>
                <a:gd name="T44" fmla="*/ 0 w 195"/>
                <a:gd name="T45" fmla="*/ 264 h 280"/>
                <a:gd name="T46" fmla="*/ 0 w 195"/>
                <a:gd name="T47" fmla="*/ 259 h 280"/>
                <a:gd name="T48" fmla="*/ 0 w 195"/>
                <a:gd name="T49" fmla="*/ 47 h 280"/>
                <a:gd name="T50" fmla="*/ 0 w 195"/>
                <a:gd name="T51" fmla="*/ 42 h 280"/>
                <a:gd name="T52" fmla="*/ 3 w 195"/>
                <a:gd name="T53" fmla="*/ 37 h 280"/>
                <a:gd name="T54" fmla="*/ 6 w 195"/>
                <a:gd name="T55" fmla="*/ 33 h 280"/>
                <a:gd name="T56" fmla="*/ 9 w 195"/>
                <a:gd name="T57" fmla="*/ 31 h 280"/>
                <a:gd name="T58" fmla="*/ 14 w 195"/>
                <a:gd name="T59" fmla="*/ 28 h 280"/>
                <a:gd name="T60" fmla="*/ 19 w 195"/>
                <a:gd name="T61" fmla="*/ 28 h 280"/>
                <a:gd name="T62" fmla="*/ 75 w 195"/>
                <a:gd name="T63" fmla="*/ 0 h 280"/>
                <a:gd name="T64" fmla="*/ 120 w 195"/>
                <a:gd name="T65" fmla="*/ 0 h 280"/>
                <a:gd name="T66" fmla="*/ 130 w 195"/>
                <a:gd name="T67" fmla="*/ 28 h 280"/>
                <a:gd name="T68" fmla="*/ 160 w 195"/>
                <a:gd name="T69" fmla="*/ 28 h 280"/>
                <a:gd name="T70" fmla="*/ 148 w 195"/>
                <a:gd name="T71" fmla="*/ 56 h 280"/>
                <a:gd name="T72" fmla="*/ 47 w 195"/>
                <a:gd name="T73" fmla="*/ 56 h 280"/>
                <a:gd name="T74" fmla="*/ 35 w 195"/>
                <a:gd name="T75" fmla="*/ 28 h 280"/>
                <a:gd name="T76" fmla="*/ 65 w 195"/>
                <a:gd name="T77" fmla="*/ 28 h 280"/>
                <a:gd name="T78" fmla="*/ 75 w 195"/>
                <a:gd name="T7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80">
                  <a:moveTo>
                    <a:pt x="19" y="28"/>
                  </a:moveTo>
                  <a:lnTo>
                    <a:pt x="36" y="70"/>
                  </a:lnTo>
                  <a:lnTo>
                    <a:pt x="159" y="70"/>
                  </a:lnTo>
                  <a:lnTo>
                    <a:pt x="176" y="28"/>
                  </a:lnTo>
                  <a:lnTo>
                    <a:pt x="181" y="28"/>
                  </a:lnTo>
                  <a:lnTo>
                    <a:pt x="186" y="31"/>
                  </a:lnTo>
                  <a:lnTo>
                    <a:pt x="190" y="33"/>
                  </a:lnTo>
                  <a:lnTo>
                    <a:pt x="192" y="37"/>
                  </a:lnTo>
                  <a:lnTo>
                    <a:pt x="195" y="42"/>
                  </a:lnTo>
                  <a:lnTo>
                    <a:pt x="195" y="47"/>
                  </a:lnTo>
                  <a:lnTo>
                    <a:pt x="195" y="259"/>
                  </a:lnTo>
                  <a:lnTo>
                    <a:pt x="195" y="264"/>
                  </a:lnTo>
                  <a:lnTo>
                    <a:pt x="192" y="269"/>
                  </a:lnTo>
                  <a:lnTo>
                    <a:pt x="190" y="273"/>
                  </a:lnTo>
                  <a:lnTo>
                    <a:pt x="186" y="277"/>
                  </a:lnTo>
                  <a:lnTo>
                    <a:pt x="181" y="278"/>
                  </a:lnTo>
                  <a:lnTo>
                    <a:pt x="176" y="280"/>
                  </a:lnTo>
                  <a:lnTo>
                    <a:pt x="19" y="280"/>
                  </a:lnTo>
                  <a:lnTo>
                    <a:pt x="14" y="278"/>
                  </a:lnTo>
                  <a:lnTo>
                    <a:pt x="9" y="277"/>
                  </a:lnTo>
                  <a:lnTo>
                    <a:pt x="6" y="273"/>
                  </a:lnTo>
                  <a:lnTo>
                    <a:pt x="3" y="269"/>
                  </a:lnTo>
                  <a:lnTo>
                    <a:pt x="0" y="264"/>
                  </a:lnTo>
                  <a:lnTo>
                    <a:pt x="0" y="259"/>
                  </a:lnTo>
                  <a:lnTo>
                    <a:pt x="0" y="47"/>
                  </a:lnTo>
                  <a:lnTo>
                    <a:pt x="0" y="42"/>
                  </a:lnTo>
                  <a:lnTo>
                    <a:pt x="3" y="37"/>
                  </a:lnTo>
                  <a:lnTo>
                    <a:pt x="6" y="33"/>
                  </a:lnTo>
                  <a:lnTo>
                    <a:pt x="9" y="31"/>
                  </a:lnTo>
                  <a:lnTo>
                    <a:pt x="14" y="28"/>
                  </a:lnTo>
                  <a:lnTo>
                    <a:pt x="19" y="28"/>
                  </a:lnTo>
                  <a:close/>
                  <a:moveTo>
                    <a:pt x="75" y="0"/>
                  </a:moveTo>
                  <a:lnTo>
                    <a:pt x="120" y="0"/>
                  </a:lnTo>
                  <a:lnTo>
                    <a:pt x="130" y="28"/>
                  </a:lnTo>
                  <a:lnTo>
                    <a:pt x="160" y="28"/>
                  </a:lnTo>
                  <a:lnTo>
                    <a:pt x="148" y="56"/>
                  </a:lnTo>
                  <a:lnTo>
                    <a:pt x="47" y="56"/>
                  </a:lnTo>
                  <a:lnTo>
                    <a:pt x="35" y="28"/>
                  </a:lnTo>
                  <a:lnTo>
                    <a:pt x="65" y="28"/>
                  </a:lnTo>
                  <a:lnTo>
                    <a:pt x="75"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rgbClr val="994C52"/>
                </a:solidFill>
                <a:latin typeface="Calibri" panose="020F0502020204030204" pitchFamily="34" charset="0"/>
              </a:endParaRPr>
            </a:p>
          </p:txBody>
        </p:sp>
      </p:grpSp>
      <p:grpSp>
        <p:nvGrpSpPr>
          <p:cNvPr id="26" name="组合 25"/>
          <p:cNvGrpSpPr/>
          <p:nvPr/>
        </p:nvGrpSpPr>
        <p:grpSpPr>
          <a:xfrm>
            <a:off x="0" y="0"/>
            <a:ext cx="4079874" cy="6858000"/>
            <a:chOff x="0" y="0"/>
            <a:chExt cx="4079874" cy="6858000"/>
          </a:xfrm>
          <a:effectLst>
            <a:outerShdw blurRad="50800" dist="38100" dir="2700000" algn="tl" rotWithShape="0">
              <a:prstClr val="black">
                <a:alpha val="40000"/>
              </a:prstClr>
            </a:outerShdw>
          </a:effectLst>
        </p:grpSpPr>
        <p:sp>
          <p:nvSpPr>
            <p:cNvPr id="20" name="矩形 19"/>
            <p:cNvSpPr/>
            <p:nvPr/>
          </p:nvSpPr>
          <p:spPr>
            <a:xfrm>
              <a:off x="0" y="0"/>
              <a:ext cx="4079874" cy="6858000"/>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24" name="组合 23"/>
            <p:cNvGrpSpPr/>
            <p:nvPr/>
          </p:nvGrpSpPr>
          <p:grpSpPr>
            <a:xfrm>
              <a:off x="246331" y="147681"/>
              <a:ext cx="3123914" cy="626666"/>
              <a:chOff x="264119" y="147681"/>
              <a:chExt cx="3123914" cy="626666"/>
            </a:xfrm>
          </p:grpSpPr>
          <p:sp>
            <p:nvSpPr>
              <p:cNvPr id="6" name="文本框 5"/>
              <p:cNvSpPr txBox="1"/>
              <p:nvPr/>
            </p:nvSpPr>
            <p:spPr>
              <a:xfrm>
                <a:off x="727416" y="246287"/>
                <a:ext cx="2660617" cy="461665"/>
              </a:xfrm>
              <a:prstGeom prst="rect">
                <a:avLst/>
              </a:prstGeom>
              <a:noFill/>
            </p:spPr>
            <p:txBody>
              <a:bodyPr wrap="square" rtlCol="0">
                <a:spAutoFit/>
              </a:bodyPr>
              <a:lstStyle/>
              <a:p>
                <a:pPr algn="ctr"/>
                <a:r>
                  <a:rPr lang="zh-CN" altLang="en-US" sz="2400" b="1" dirty="0" smtClean="0">
                    <a:solidFill>
                      <a:srgbClr val="E2E6C3"/>
                    </a:solidFill>
                    <a:latin typeface="Calibri" panose="020F0502020204030204" pitchFamily="34" charset="0"/>
                  </a:rPr>
                  <a:t>经济可行性</a:t>
                </a:r>
                <a:endParaRPr lang="zh-CN" altLang="en-US" sz="2400" b="1" dirty="0">
                  <a:solidFill>
                    <a:srgbClr val="E2E6C3"/>
                  </a:solidFill>
                  <a:latin typeface="Calibri" panose="020F0502020204030204" pitchFamily="34" charset="0"/>
                </a:endParaRPr>
              </a:p>
            </p:txBody>
          </p:sp>
          <p:sp>
            <p:nvSpPr>
              <p:cNvPr id="15" name="Freeform 25"/>
              <p:cNvSpPr>
                <a:spLocks noEditPoints="1"/>
              </p:cNvSpPr>
              <p:nvPr/>
            </p:nvSpPr>
            <p:spPr bwMode="auto">
              <a:xfrm>
                <a:off x="264119" y="147681"/>
                <a:ext cx="626666" cy="626666"/>
              </a:xfrm>
              <a:custGeom>
                <a:avLst/>
                <a:gdLst>
                  <a:gd name="T0" fmla="*/ 264 w 384"/>
                  <a:gd name="T1" fmla="*/ 264 h 384"/>
                  <a:gd name="T2" fmla="*/ 72 w 384"/>
                  <a:gd name="T3" fmla="*/ 312 h 384"/>
                  <a:gd name="T4" fmla="*/ 169 w 384"/>
                  <a:gd name="T5" fmla="*/ 48 h 384"/>
                  <a:gd name="T6" fmla="*/ 55 w 384"/>
                  <a:gd name="T7" fmla="*/ 295 h 384"/>
                  <a:gd name="T8" fmla="*/ 49 w 384"/>
                  <a:gd name="T9" fmla="*/ 318 h 384"/>
                  <a:gd name="T10" fmla="*/ 59 w 384"/>
                  <a:gd name="T11" fmla="*/ 333 h 384"/>
                  <a:gd name="T12" fmla="*/ 68 w 384"/>
                  <a:gd name="T13" fmla="*/ 336 h 384"/>
                  <a:gd name="T14" fmla="*/ 312 w 384"/>
                  <a:gd name="T15" fmla="*/ 336 h 384"/>
                  <a:gd name="T16" fmla="*/ 319 w 384"/>
                  <a:gd name="T17" fmla="*/ 335 h 384"/>
                  <a:gd name="T18" fmla="*/ 330 w 384"/>
                  <a:gd name="T19" fmla="*/ 329 h 384"/>
                  <a:gd name="T20" fmla="*/ 335 w 384"/>
                  <a:gd name="T21" fmla="*/ 320 h 384"/>
                  <a:gd name="T22" fmla="*/ 336 w 384"/>
                  <a:gd name="T23" fmla="*/ 312 h 384"/>
                  <a:gd name="T24" fmla="*/ 335 w 384"/>
                  <a:gd name="T25" fmla="*/ 304 h 384"/>
                  <a:gd name="T26" fmla="*/ 330 w 384"/>
                  <a:gd name="T27" fmla="*/ 295 h 384"/>
                  <a:gd name="T28" fmla="*/ 216 w 384"/>
                  <a:gd name="T29" fmla="*/ 48 h 384"/>
                  <a:gd name="T30" fmla="*/ 120 w 384"/>
                  <a:gd name="T31" fmla="*/ 0 h 384"/>
                  <a:gd name="T32" fmla="*/ 275 w 384"/>
                  <a:gd name="T33" fmla="*/ 3 h 384"/>
                  <a:gd name="T34" fmla="*/ 288 w 384"/>
                  <a:gd name="T35" fmla="*/ 24 h 384"/>
                  <a:gd name="T36" fmla="*/ 275 w 384"/>
                  <a:gd name="T37" fmla="*/ 46 h 384"/>
                  <a:gd name="T38" fmla="*/ 264 w 384"/>
                  <a:gd name="T39" fmla="*/ 163 h 384"/>
                  <a:gd name="T40" fmla="*/ 375 w 384"/>
                  <a:gd name="T41" fmla="*/ 277 h 384"/>
                  <a:gd name="T42" fmla="*/ 384 w 384"/>
                  <a:gd name="T43" fmla="*/ 312 h 384"/>
                  <a:gd name="T44" fmla="*/ 375 w 384"/>
                  <a:gd name="T45" fmla="*/ 348 h 384"/>
                  <a:gd name="T46" fmla="*/ 348 w 384"/>
                  <a:gd name="T47" fmla="*/ 375 h 384"/>
                  <a:gd name="T48" fmla="*/ 312 w 384"/>
                  <a:gd name="T49" fmla="*/ 384 h 384"/>
                  <a:gd name="T50" fmla="*/ 54 w 384"/>
                  <a:gd name="T51" fmla="*/ 382 h 384"/>
                  <a:gd name="T52" fmla="*/ 20 w 384"/>
                  <a:gd name="T53" fmla="*/ 364 h 384"/>
                  <a:gd name="T54" fmla="*/ 2 w 384"/>
                  <a:gd name="T55" fmla="*/ 330 h 384"/>
                  <a:gd name="T56" fmla="*/ 2 w 384"/>
                  <a:gd name="T57" fmla="*/ 294 h 384"/>
                  <a:gd name="T58" fmla="*/ 20 w 384"/>
                  <a:gd name="T59" fmla="*/ 262 h 384"/>
                  <a:gd name="T60" fmla="*/ 120 w 384"/>
                  <a:gd name="T61" fmla="*/ 48 h 384"/>
                  <a:gd name="T62" fmla="*/ 99 w 384"/>
                  <a:gd name="T63" fmla="*/ 37 h 384"/>
                  <a:gd name="T64" fmla="*/ 99 w 384"/>
                  <a:gd name="T65" fmla="*/ 12 h 384"/>
                  <a:gd name="T66" fmla="*/ 120 w 384"/>
                  <a:gd name="T67"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4">
                    <a:moveTo>
                      <a:pt x="120" y="264"/>
                    </a:moveTo>
                    <a:lnTo>
                      <a:pt x="264" y="264"/>
                    </a:lnTo>
                    <a:lnTo>
                      <a:pt x="312" y="312"/>
                    </a:lnTo>
                    <a:lnTo>
                      <a:pt x="72" y="312"/>
                    </a:lnTo>
                    <a:lnTo>
                      <a:pt x="120" y="264"/>
                    </a:lnTo>
                    <a:close/>
                    <a:moveTo>
                      <a:pt x="169" y="48"/>
                    </a:moveTo>
                    <a:lnTo>
                      <a:pt x="169" y="182"/>
                    </a:lnTo>
                    <a:lnTo>
                      <a:pt x="55" y="295"/>
                    </a:lnTo>
                    <a:lnTo>
                      <a:pt x="49" y="306"/>
                    </a:lnTo>
                    <a:lnTo>
                      <a:pt x="49" y="318"/>
                    </a:lnTo>
                    <a:lnTo>
                      <a:pt x="55" y="329"/>
                    </a:lnTo>
                    <a:lnTo>
                      <a:pt x="59" y="333"/>
                    </a:lnTo>
                    <a:lnTo>
                      <a:pt x="64" y="335"/>
                    </a:lnTo>
                    <a:lnTo>
                      <a:pt x="68" y="336"/>
                    </a:lnTo>
                    <a:lnTo>
                      <a:pt x="72" y="336"/>
                    </a:lnTo>
                    <a:lnTo>
                      <a:pt x="312" y="336"/>
                    </a:lnTo>
                    <a:lnTo>
                      <a:pt x="315" y="336"/>
                    </a:lnTo>
                    <a:lnTo>
                      <a:pt x="319" y="335"/>
                    </a:lnTo>
                    <a:lnTo>
                      <a:pt x="324" y="333"/>
                    </a:lnTo>
                    <a:lnTo>
                      <a:pt x="330" y="329"/>
                    </a:lnTo>
                    <a:lnTo>
                      <a:pt x="332" y="325"/>
                    </a:lnTo>
                    <a:lnTo>
                      <a:pt x="335" y="320"/>
                    </a:lnTo>
                    <a:lnTo>
                      <a:pt x="336" y="316"/>
                    </a:lnTo>
                    <a:lnTo>
                      <a:pt x="336" y="312"/>
                    </a:lnTo>
                    <a:lnTo>
                      <a:pt x="336" y="309"/>
                    </a:lnTo>
                    <a:lnTo>
                      <a:pt x="335" y="304"/>
                    </a:lnTo>
                    <a:lnTo>
                      <a:pt x="332" y="300"/>
                    </a:lnTo>
                    <a:lnTo>
                      <a:pt x="330" y="295"/>
                    </a:lnTo>
                    <a:lnTo>
                      <a:pt x="216" y="182"/>
                    </a:lnTo>
                    <a:lnTo>
                      <a:pt x="216" y="48"/>
                    </a:lnTo>
                    <a:lnTo>
                      <a:pt x="169" y="48"/>
                    </a:lnTo>
                    <a:close/>
                    <a:moveTo>
                      <a:pt x="120" y="0"/>
                    </a:moveTo>
                    <a:lnTo>
                      <a:pt x="264" y="0"/>
                    </a:lnTo>
                    <a:lnTo>
                      <a:pt x="275" y="3"/>
                    </a:lnTo>
                    <a:lnTo>
                      <a:pt x="284" y="12"/>
                    </a:lnTo>
                    <a:lnTo>
                      <a:pt x="288" y="24"/>
                    </a:lnTo>
                    <a:lnTo>
                      <a:pt x="284" y="37"/>
                    </a:lnTo>
                    <a:lnTo>
                      <a:pt x="275" y="46"/>
                    </a:lnTo>
                    <a:lnTo>
                      <a:pt x="264" y="48"/>
                    </a:lnTo>
                    <a:lnTo>
                      <a:pt x="264" y="163"/>
                    </a:lnTo>
                    <a:lnTo>
                      <a:pt x="363" y="262"/>
                    </a:lnTo>
                    <a:lnTo>
                      <a:pt x="375" y="277"/>
                    </a:lnTo>
                    <a:lnTo>
                      <a:pt x="381" y="294"/>
                    </a:lnTo>
                    <a:lnTo>
                      <a:pt x="384" y="312"/>
                    </a:lnTo>
                    <a:lnTo>
                      <a:pt x="381" y="330"/>
                    </a:lnTo>
                    <a:lnTo>
                      <a:pt x="375" y="348"/>
                    </a:lnTo>
                    <a:lnTo>
                      <a:pt x="363" y="364"/>
                    </a:lnTo>
                    <a:lnTo>
                      <a:pt x="348" y="375"/>
                    </a:lnTo>
                    <a:lnTo>
                      <a:pt x="331" y="382"/>
                    </a:lnTo>
                    <a:lnTo>
                      <a:pt x="312" y="384"/>
                    </a:lnTo>
                    <a:lnTo>
                      <a:pt x="72" y="384"/>
                    </a:lnTo>
                    <a:lnTo>
                      <a:pt x="54" y="382"/>
                    </a:lnTo>
                    <a:lnTo>
                      <a:pt x="36" y="375"/>
                    </a:lnTo>
                    <a:lnTo>
                      <a:pt x="20" y="364"/>
                    </a:lnTo>
                    <a:lnTo>
                      <a:pt x="9" y="348"/>
                    </a:lnTo>
                    <a:lnTo>
                      <a:pt x="2" y="330"/>
                    </a:lnTo>
                    <a:lnTo>
                      <a:pt x="0" y="312"/>
                    </a:lnTo>
                    <a:lnTo>
                      <a:pt x="2" y="294"/>
                    </a:lnTo>
                    <a:lnTo>
                      <a:pt x="9" y="277"/>
                    </a:lnTo>
                    <a:lnTo>
                      <a:pt x="20" y="262"/>
                    </a:lnTo>
                    <a:lnTo>
                      <a:pt x="120" y="163"/>
                    </a:lnTo>
                    <a:lnTo>
                      <a:pt x="120" y="48"/>
                    </a:lnTo>
                    <a:lnTo>
                      <a:pt x="108" y="46"/>
                    </a:lnTo>
                    <a:lnTo>
                      <a:pt x="99" y="37"/>
                    </a:lnTo>
                    <a:lnTo>
                      <a:pt x="96" y="24"/>
                    </a:lnTo>
                    <a:lnTo>
                      <a:pt x="99" y="12"/>
                    </a:lnTo>
                    <a:lnTo>
                      <a:pt x="108" y="3"/>
                    </a:lnTo>
                    <a:lnTo>
                      <a:pt x="120" y="0"/>
                    </a:lnTo>
                    <a:close/>
                  </a:path>
                </a:pathLst>
              </a:custGeom>
              <a:solidFill>
                <a:srgbClr val="E2E6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Calibri" panose="020F0502020204030204" pitchFamily="34" charset="0"/>
                </a:endParaRPr>
              </a:p>
            </p:txBody>
          </p:sp>
        </p:grpSp>
      </p:grpSp>
      <p:sp>
        <p:nvSpPr>
          <p:cNvPr id="17" name="弦形 16"/>
          <p:cNvSpPr/>
          <p:nvPr/>
        </p:nvSpPr>
        <p:spPr>
          <a:xfrm rot="6751762">
            <a:off x="4905829" y="5263017"/>
            <a:ext cx="2380342" cy="2380342"/>
          </a:xfrm>
          <a:prstGeom prst="chord">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8" name="弦形 17"/>
          <p:cNvSpPr/>
          <p:nvPr/>
        </p:nvSpPr>
        <p:spPr>
          <a:xfrm rot="6751762">
            <a:off x="4905830" y="5263016"/>
            <a:ext cx="2380342" cy="2380342"/>
          </a:xfrm>
          <a:prstGeom prst="chord">
            <a:avLst/>
          </a:prstGeom>
          <a:noFill/>
          <a:ln w="28575">
            <a:solidFill>
              <a:srgbClr val="994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9" name="Freeform 49"/>
          <p:cNvSpPr>
            <a:spLocks noChangeAspect="1" noEditPoints="1"/>
          </p:cNvSpPr>
          <p:nvPr/>
        </p:nvSpPr>
        <p:spPr bwMode="auto">
          <a:xfrm>
            <a:off x="5464160" y="5617073"/>
            <a:ext cx="1263678" cy="1124812"/>
          </a:xfrm>
          <a:custGeom>
            <a:avLst/>
            <a:gdLst>
              <a:gd name="T0" fmla="*/ 60 w 273"/>
              <a:gd name="T1" fmla="*/ 239 h 243"/>
              <a:gd name="T2" fmla="*/ 52 w 273"/>
              <a:gd name="T3" fmla="*/ 243 h 243"/>
              <a:gd name="T4" fmla="*/ 36 w 273"/>
              <a:gd name="T5" fmla="*/ 225 h 243"/>
              <a:gd name="T6" fmla="*/ 37 w 273"/>
              <a:gd name="T7" fmla="*/ 218 h 243"/>
              <a:gd name="T8" fmla="*/ 118 w 273"/>
              <a:gd name="T9" fmla="*/ 84 h 243"/>
              <a:gd name="T10" fmla="*/ 234 w 273"/>
              <a:gd name="T11" fmla="*/ 219 h 243"/>
              <a:gd name="T12" fmla="*/ 233 w 273"/>
              <a:gd name="T13" fmla="*/ 226 h 243"/>
              <a:gd name="T14" fmla="*/ 214 w 273"/>
              <a:gd name="T15" fmla="*/ 239 h 243"/>
              <a:gd name="T16" fmla="*/ 95 w 273"/>
              <a:gd name="T17" fmla="*/ 108 h 243"/>
              <a:gd name="T18" fmla="*/ 95 w 273"/>
              <a:gd name="T19" fmla="*/ 102 h 243"/>
              <a:gd name="T20" fmla="*/ 228 w 273"/>
              <a:gd name="T21" fmla="*/ 2 h 243"/>
              <a:gd name="T22" fmla="*/ 232 w 273"/>
              <a:gd name="T23" fmla="*/ 5 h 243"/>
              <a:gd name="T24" fmla="*/ 229 w 273"/>
              <a:gd name="T25" fmla="*/ 11 h 243"/>
              <a:gd name="T26" fmla="*/ 219 w 273"/>
              <a:gd name="T27" fmla="*/ 30 h 243"/>
              <a:gd name="T28" fmla="*/ 218 w 273"/>
              <a:gd name="T29" fmla="*/ 45 h 243"/>
              <a:gd name="T30" fmla="*/ 241 w 273"/>
              <a:gd name="T31" fmla="*/ 58 h 243"/>
              <a:gd name="T32" fmla="*/ 254 w 273"/>
              <a:gd name="T33" fmla="*/ 48 h 243"/>
              <a:gd name="T34" fmla="*/ 264 w 273"/>
              <a:gd name="T35" fmla="*/ 31 h 243"/>
              <a:gd name="T36" fmla="*/ 269 w 273"/>
              <a:gd name="T37" fmla="*/ 25 h 243"/>
              <a:gd name="T38" fmla="*/ 271 w 273"/>
              <a:gd name="T39" fmla="*/ 28 h 243"/>
              <a:gd name="T40" fmla="*/ 273 w 273"/>
              <a:gd name="T41" fmla="*/ 51 h 243"/>
              <a:gd name="T42" fmla="*/ 261 w 273"/>
              <a:gd name="T43" fmla="*/ 85 h 243"/>
              <a:gd name="T44" fmla="*/ 225 w 273"/>
              <a:gd name="T45" fmla="*/ 93 h 243"/>
              <a:gd name="T46" fmla="*/ 199 w 273"/>
              <a:gd name="T47" fmla="*/ 102 h 243"/>
              <a:gd name="T48" fmla="*/ 176 w 273"/>
              <a:gd name="T49" fmla="*/ 82 h 243"/>
              <a:gd name="T50" fmla="*/ 186 w 273"/>
              <a:gd name="T51" fmla="*/ 47 h 243"/>
              <a:gd name="T52" fmla="*/ 201 w 273"/>
              <a:gd name="T53" fmla="*/ 16 h 243"/>
              <a:gd name="T54" fmla="*/ 227 w 273"/>
              <a:gd name="T55" fmla="*/ 3 h 243"/>
              <a:gd name="T56" fmla="*/ 141 w 273"/>
              <a:gd name="T57" fmla="*/ 0 h 243"/>
              <a:gd name="T58" fmla="*/ 145 w 273"/>
              <a:gd name="T59" fmla="*/ 2 h 243"/>
              <a:gd name="T60" fmla="*/ 113 w 273"/>
              <a:gd name="T61" fmla="*/ 19 h 243"/>
              <a:gd name="T62" fmla="*/ 92 w 273"/>
              <a:gd name="T63" fmla="*/ 44 h 243"/>
              <a:gd name="T64" fmla="*/ 101 w 273"/>
              <a:gd name="T65" fmla="*/ 61 h 243"/>
              <a:gd name="T66" fmla="*/ 106 w 273"/>
              <a:gd name="T67" fmla="*/ 67 h 243"/>
              <a:gd name="T68" fmla="*/ 106 w 273"/>
              <a:gd name="T69" fmla="*/ 71 h 243"/>
              <a:gd name="T70" fmla="*/ 92 w 273"/>
              <a:gd name="T71" fmla="*/ 84 h 243"/>
              <a:gd name="T72" fmla="*/ 84 w 273"/>
              <a:gd name="T73" fmla="*/ 91 h 243"/>
              <a:gd name="T74" fmla="*/ 80 w 273"/>
              <a:gd name="T75" fmla="*/ 91 h 243"/>
              <a:gd name="T76" fmla="*/ 51 w 273"/>
              <a:gd name="T77" fmla="*/ 74 h 243"/>
              <a:gd name="T78" fmla="*/ 38 w 273"/>
              <a:gd name="T79" fmla="*/ 84 h 243"/>
              <a:gd name="T80" fmla="*/ 37 w 273"/>
              <a:gd name="T81" fmla="*/ 93 h 243"/>
              <a:gd name="T82" fmla="*/ 34 w 273"/>
              <a:gd name="T83" fmla="*/ 98 h 243"/>
              <a:gd name="T84" fmla="*/ 28 w 273"/>
              <a:gd name="T85" fmla="*/ 103 h 243"/>
              <a:gd name="T86" fmla="*/ 22 w 273"/>
              <a:gd name="T87" fmla="*/ 103 h 243"/>
              <a:gd name="T88" fmla="*/ 13 w 273"/>
              <a:gd name="T89" fmla="*/ 94 h 243"/>
              <a:gd name="T90" fmla="*/ 1 w 273"/>
              <a:gd name="T91" fmla="*/ 81 h 243"/>
              <a:gd name="T92" fmla="*/ 1 w 273"/>
              <a:gd name="T93" fmla="*/ 75 h 243"/>
              <a:gd name="T94" fmla="*/ 8 w 273"/>
              <a:gd name="T95" fmla="*/ 70 h 243"/>
              <a:gd name="T96" fmla="*/ 14 w 273"/>
              <a:gd name="T97" fmla="*/ 65 h 243"/>
              <a:gd name="T98" fmla="*/ 22 w 273"/>
              <a:gd name="T99" fmla="*/ 65 h 243"/>
              <a:gd name="T100" fmla="*/ 32 w 273"/>
              <a:gd name="T101" fmla="*/ 57 h 243"/>
              <a:gd name="T102" fmla="*/ 34 w 273"/>
              <a:gd name="T103" fmla="*/ 47 h 243"/>
              <a:gd name="T104" fmla="*/ 39 w 273"/>
              <a:gd name="T105" fmla="*/ 39 h 243"/>
              <a:gd name="T106" fmla="*/ 69 w 273"/>
              <a:gd name="T107" fmla="*/ 19 h 243"/>
              <a:gd name="T108" fmla="*/ 110 w 273"/>
              <a:gd name="T10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3" h="243">
                <a:moveTo>
                  <a:pt x="107" y="150"/>
                </a:moveTo>
                <a:lnTo>
                  <a:pt x="127" y="173"/>
                </a:lnTo>
                <a:lnTo>
                  <a:pt x="60" y="239"/>
                </a:lnTo>
                <a:lnTo>
                  <a:pt x="57" y="242"/>
                </a:lnTo>
                <a:lnTo>
                  <a:pt x="55" y="243"/>
                </a:lnTo>
                <a:lnTo>
                  <a:pt x="52" y="243"/>
                </a:lnTo>
                <a:lnTo>
                  <a:pt x="50" y="240"/>
                </a:lnTo>
                <a:lnTo>
                  <a:pt x="37" y="228"/>
                </a:lnTo>
                <a:lnTo>
                  <a:pt x="36" y="225"/>
                </a:lnTo>
                <a:lnTo>
                  <a:pt x="34" y="223"/>
                </a:lnTo>
                <a:lnTo>
                  <a:pt x="36" y="220"/>
                </a:lnTo>
                <a:lnTo>
                  <a:pt x="37" y="218"/>
                </a:lnTo>
                <a:lnTo>
                  <a:pt x="107" y="150"/>
                </a:lnTo>
                <a:close/>
                <a:moveTo>
                  <a:pt x="117" y="84"/>
                </a:moveTo>
                <a:lnTo>
                  <a:pt x="118" y="84"/>
                </a:lnTo>
                <a:lnTo>
                  <a:pt x="121" y="85"/>
                </a:lnTo>
                <a:lnTo>
                  <a:pt x="233" y="216"/>
                </a:lnTo>
                <a:lnTo>
                  <a:pt x="234" y="219"/>
                </a:lnTo>
                <a:lnTo>
                  <a:pt x="236" y="221"/>
                </a:lnTo>
                <a:lnTo>
                  <a:pt x="234" y="224"/>
                </a:lnTo>
                <a:lnTo>
                  <a:pt x="233" y="226"/>
                </a:lnTo>
                <a:lnTo>
                  <a:pt x="219" y="238"/>
                </a:lnTo>
                <a:lnTo>
                  <a:pt x="217" y="239"/>
                </a:lnTo>
                <a:lnTo>
                  <a:pt x="214" y="239"/>
                </a:lnTo>
                <a:lnTo>
                  <a:pt x="211" y="239"/>
                </a:lnTo>
                <a:lnTo>
                  <a:pt x="209" y="237"/>
                </a:lnTo>
                <a:lnTo>
                  <a:pt x="95" y="108"/>
                </a:lnTo>
                <a:lnTo>
                  <a:pt x="94" y="105"/>
                </a:lnTo>
                <a:lnTo>
                  <a:pt x="94" y="104"/>
                </a:lnTo>
                <a:lnTo>
                  <a:pt x="95" y="102"/>
                </a:lnTo>
                <a:lnTo>
                  <a:pt x="115" y="85"/>
                </a:lnTo>
                <a:lnTo>
                  <a:pt x="117" y="84"/>
                </a:lnTo>
                <a:close/>
                <a:moveTo>
                  <a:pt x="228" y="2"/>
                </a:moveTo>
                <a:lnTo>
                  <a:pt x="229" y="2"/>
                </a:lnTo>
                <a:lnTo>
                  <a:pt x="231" y="3"/>
                </a:lnTo>
                <a:lnTo>
                  <a:pt x="232" y="5"/>
                </a:lnTo>
                <a:lnTo>
                  <a:pt x="232" y="7"/>
                </a:lnTo>
                <a:lnTo>
                  <a:pt x="232" y="7"/>
                </a:lnTo>
                <a:lnTo>
                  <a:pt x="229" y="11"/>
                </a:lnTo>
                <a:lnTo>
                  <a:pt x="225" y="17"/>
                </a:lnTo>
                <a:lnTo>
                  <a:pt x="222" y="24"/>
                </a:lnTo>
                <a:lnTo>
                  <a:pt x="219" y="30"/>
                </a:lnTo>
                <a:lnTo>
                  <a:pt x="217" y="34"/>
                </a:lnTo>
                <a:lnTo>
                  <a:pt x="215" y="39"/>
                </a:lnTo>
                <a:lnTo>
                  <a:pt x="218" y="45"/>
                </a:lnTo>
                <a:lnTo>
                  <a:pt x="227" y="54"/>
                </a:lnTo>
                <a:lnTo>
                  <a:pt x="234" y="58"/>
                </a:lnTo>
                <a:lnTo>
                  <a:pt x="241" y="58"/>
                </a:lnTo>
                <a:lnTo>
                  <a:pt x="246" y="56"/>
                </a:lnTo>
                <a:lnTo>
                  <a:pt x="250" y="52"/>
                </a:lnTo>
                <a:lnTo>
                  <a:pt x="254" y="48"/>
                </a:lnTo>
                <a:lnTo>
                  <a:pt x="256" y="43"/>
                </a:lnTo>
                <a:lnTo>
                  <a:pt x="260" y="37"/>
                </a:lnTo>
                <a:lnTo>
                  <a:pt x="264" y="31"/>
                </a:lnTo>
                <a:lnTo>
                  <a:pt x="266" y="28"/>
                </a:lnTo>
                <a:lnTo>
                  <a:pt x="268" y="26"/>
                </a:lnTo>
                <a:lnTo>
                  <a:pt x="269" y="25"/>
                </a:lnTo>
                <a:lnTo>
                  <a:pt x="270" y="25"/>
                </a:lnTo>
                <a:lnTo>
                  <a:pt x="271" y="25"/>
                </a:lnTo>
                <a:lnTo>
                  <a:pt x="271" y="28"/>
                </a:lnTo>
                <a:lnTo>
                  <a:pt x="273" y="30"/>
                </a:lnTo>
                <a:lnTo>
                  <a:pt x="273" y="38"/>
                </a:lnTo>
                <a:lnTo>
                  <a:pt x="273" y="51"/>
                </a:lnTo>
                <a:lnTo>
                  <a:pt x="271" y="65"/>
                </a:lnTo>
                <a:lnTo>
                  <a:pt x="268" y="76"/>
                </a:lnTo>
                <a:lnTo>
                  <a:pt x="261" y="85"/>
                </a:lnTo>
                <a:lnTo>
                  <a:pt x="252" y="91"/>
                </a:lnTo>
                <a:lnTo>
                  <a:pt x="241" y="94"/>
                </a:lnTo>
                <a:lnTo>
                  <a:pt x="225" y="93"/>
                </a:lnTo>
                <a:lnTo>
                  <a:pt x="215" y="93"/>
                </a:lnTo>
                <a:lnTo>
                  <a:pt x="205" y="96"/>
                </a:lnTo>
                <a:lnTo>
                  <a:pt x="199" y="102"/>
                </a:lnTo>
                <a:lnTo>
                  <a:pt x="176" y="123"/>
                </a:lnTo>
                <a:lnTo>
                  <a:pt x="157" y="102"/>
                </a:lnTo>
                <a:lnTo>
                  <a:pt x="176" y="82"/>
                </a:lnTo>
                <a:lnTo>
                  <a:pt x="183" y="71"/>
                </a:lnTo>
                <a:lnTo>
                  <a:pt x="186" y="58"/>
                </a:lnTo>
                <a:lnTo>
                  <a:pt x="186" y="47"/>
                </a:lnTo>
                <a:lnTo>
                  <a:pt x="187" y="34"/>
                </a:lnTo>
                <a:lnTo>
                  <a:pt x="192" y="24"/>
                </a:lnTo>
                <a:lnTo>
                  <a:pt x="201" y="16"/>
                </a:lnTo>
                <a:lnTo>
                  <a:pt x="211" y="10"/>
                </a:lnTo>
                <a:lnTo>
                  <a:pt x="220" y="5"/>
                </a:lnTo>
                <a:lnTo>
                  <a:pt x="227" y="3"/>
                </a:lnTo>
                <a:lnTo>
                  <a:pt x="228" y="2"/>
                </a:lnTo>
                <a:close/>
                <a:moveTo>
                  <a:pt x="129" y="0"/>
                </a:moveTo>
                <a:lnTo>
                  <a:pt x="141" y="0"/>
                </a:lnTo>
                <a:lnTo>
                  <a:pt x="149" y="0"/>
                </a:lnTo>
                <a:lnTo>
                  <a:pt x="150" y="1"/>
                </a:lnTo>
                <a:lnTo>
                  <a:pt x="145" y="2"/>
                </a:lnTo>
                <a:lnTo>
                  <a:pt x="136" y="6"/>
                </a:lnTo>
                <a:lnTo>
                  <a:pt x="125" y="12"/>
                </a:lnTo>
                <a:lnTo>
                  <a:pt x="113" y="19"/>
                </a:lnTo>
                <a:lnTo>
                  <a:pt x="102" y="25"/>
                </a:lnTo>
                <a:lnTo>
                  <a:pt x="94" y="34"/>
                </a:lnTo>
                <a:lnTo>
                  <a:pt x="92" y="44"/>
                </a:lnTo>
                <a:lnTo>
                  <a:pt x="95" y="54"/>
                </a:lnTo>
                <a:lnTo>
                  <a:pt x="98" y="57"/>
                </a:lnTo>
                <a:lnTo>
                  <a:pt x="101" y="61"/>
                </a:lnTo>
                <a:lnTo>
                  <a:pt x="103" y="63"/>
                </a:lnTo>
                <a:lnTo>
                  <a:pt x="104" y="66"/>
                </a:lnTo>
                <a:lnTo>
                  <a:pt x="106" y="67"/>
                </a:lnTo>
                <a:lnTo>
                  <a:pt x="107" y="68"/>
                </a:lnTo>
                <a:lnTo>
                  <a:pt x="107" y="71"/>
                </a:lnTo>
                <a:lnTo>
                  <a:pt x="106" y="71"/>
                </a:lnTo>
                <a:lnTo>
                  <a:pt x="103" y="74"/>
                </a:lnTo>
                <a:lnTo>
                  <a:pt x="98" y="79"/>
                </a:lnTo>
                <a:lnTo>
                  <a:pt x="92" y="84"/>
                </a:lnTo>
                <a:lnTo>
                  <a:pt x="87" y="88"/>
                </a:lnTo>
                <a:lnTo>
                  <a:pt x="84" y="90"/>
                </a:lnTo>
                <a:lnTo>
                  <a:pt x="84" y="91"/>
                </a:lnTo>
                <a:lnTo>
                  <a:pt x="83" y="91"/>
                </a:lnTo>
                <a:lnTo>
                  <a:pt x="81" y="93"/>
                </a:lnTo>
                <a:lnTo>
                  <a:pt x="80" y="91"/>
                </a:lnTo>
                <a:lnTo>
                  <a:pt x="70" y="81"/>
                </a:lnTo>
                <a:lnTo>
                  <a:pt x="60" y="75"/>
                </a:lnTo>
                <a:lnTo>
                  <a:pt x="51" y="74"/>
                </a:lnTo>
                <a:lnTo>
                  <a:pt x="42" y="79"/>
                </a:lnTo>
                <a:lnTo>
                  <a:pt x="39" y="81"/>
                </a:lnTo>
                <a:lnTo>
                  <a:pt x="38" y="84"/>
                </a:lnTo>
                <a:lnTo>
                  <a:pt x="38" y="88"/>
                </a:lnTo>
                <a:lnTo>
                  <a:pt x="38" y="90"/>
                </a:lnTo>
                <a:lnTo>
                  <a:pt x="37" y="93"/>
                </a:lnTo>
                <a:lnTo>
                  <a:pt x="37" y="94"/>
                </a:lnTo>
                <a:lnTo>
                  <a:pt x="36" y="95"/>
                </a:lnTo>
                <a:lnTo>
                  <a:pt x="34" y="98"/>
                </a:lnTo>
                <a:lnTo>
                  <a:pt x="32" y="99"/>
                </a:lnTo>
                <a:lnTo>
                  <a:pt x="29" y="102"/>
                </a:lnTo>
                <a:lnTo>
                  <a:pt x="28" y="103"/>
                </a:lnTo>
                <a:lnTo>
                  <a:pt x="25" y="104"/>
                </a:lnTo>
                <a:lnTo>
                  <a:pt x="23" y="104"/>
                </a:lnTo>
                <a:lnTo>
                  <a:pt x="22" y="103"/>
                </a:lnTo>
                <a:lnTo>
                  <a:pt x="19" y="102"/>
                </a:lnTo>
                <a:lnTo>
                  <a:pt x="16" y="99"/>
                </a:lnTo>
                <a:lnTo>
                  <a:pt x="13" y="94"/>
                </a:lnTo>
                <a:lnTo>
                  <a:pt x="8" y="88"/>
                </a:lnTo>
                <a:lnTo>
                  <a:pt x="2" y="82"/>
                </a:lnTo>
                <a:lnTo>
                  <a:pt x="1" y="81"/>
                </a:lnTo>
                <a:lnTo>
                  <a:pt x="0" y="79"/>
                </a:lnTo>
                <a:lnTo>
                  <a:pt x="0" y="76"/>
                </a:lnTo>
                <a:lnTo>
                  <a:pt x="1" y="75"/>
                </a:lnTo>
                <a:lnTo>
                  <a:pt x="2" y="74"/>
                </a:lnTo>
                <a:lnTo>
                  <a:pt x="5" y="71"/>
                </a:lnTo>
                <a:lnTo>
                  <a:pt x="8" y="70"/>
                </a:lnTo>
                <a:lnTo>
                  <a:pt x="10" y="67"/>
                </a:lnTo>
                <a:lnTo>
                  <a:pt x="11" y="66"/>
                </a:lnTo>
                <a:lnTo>
                  <a:pt x="14" y="65"/>
                </a:lnTo>
                <a:lnTo>
                  <a:pt x="16" y="65"/>
                </a:lnTo>
                <a:lnTo>
                  <a:pt x="19" y="65"/>
                </a:lnTo>
                <a:lnTo>
                  <a:pt x="22" y="65"/>
                </a:lnTo>
                <a:lnTo>
                  <a:pt x="25" y="63"/>
                </a:lnTo>
                <a:lnTo>
                  <a:pt x="29" y="61"/>
                </a:lnTo>
                <a:lnTo>
                  <a:pt x="32" y="57"/>
                </a:lnTo>
                <a:lnTo>
                  <a:pt x="33" y="53"/>
                </a:lnTo>
                <a:lnTo>
                  <a:pt x="34" y="51"/>
                </a:lnTo>
                <a:lnTo>
                  <a:pt x="34" y="47"/>
                </a:lnTo>
                <a:lnTo>
                  <a:pt x="36" y="44"/>
                </a:lnTo>
                <a:lnTo>
                  <a:pt x="37" y="42"/>
                </a:lnTo>
                <a:lnTo>
                  <a:pt x="39" y="39"/>
                </a:lnTo>
                <a:lnTo>
                  <a:pt x="46" y="34"/>
                </a:lnTo>
                <a:lnTo>
                  <a:pt x="59" y="25"/>
                </a:lnTo>
                <a:lnTo>
                  <a:pt x="69" y="19"/>
                </a:lnTo>
                <a:lnTo>
                  <a:pt x="81" y="10"/>
                </a:lnTo>
                <a:lnTo>
                  <a:pt x="95" y="3"/>
                </a:lnTo>
                <a:lnTo>
                  <a:pt x="110" y="0"/>
                </a:lnTo>
                <a:lnTo>
                  <a:pt x="116" y="0"/>
                </a:lnTo>
                <a:lnTo>
                  <a:pt x="129" y="0"/>
                </a:lnTo>
                <a:close/>
              </a:path>
            </a:pathLst>
          </a:custGeom>
          <a:solidFill>
            <a:srgbClr val="E2E6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2" name="矩形 1"/>
          <p:cNvSpPr/>
          <p:nvPr/>
        </p:nvSpPr>
        <p:spPr>
          <a:xfrm>
            <a:off x="6237" y="1031273"/>
            <a:ext cx="4060937" cy="5016758"/>
          </a:xfrm>
          <a:prstGeom prst="rect">
            <a:avLst/>
          </a:prstGeom>
        </p:spPr>
        <p:txBody>
          <a:bodyPr wrap="square">
            <a:spAutoFit/>
          </a:bodyPr>
          <a:lstStyle/>
          <a:p>
            <a:r>
              <a:rPr lang="zh-CN" altLang="zh-CN" sz="2000" b="1" dirty="0">
                <a:solidFill>
                  <a:schemeClr val="bg1"/>
                </a:solidFill>
              </a:rPr>
              <a:t>（</a:t>
            </a:r>
            <a:r>
              <a:rPr lang="en-US" altLang="zh-CN" sz="2000" b="1" dirty="0">
                <a:solidFill>
                  <a:schemeClr val="bg1"/>
                </a:solidFill>
              </a:rPr>
              <a:t>1</a:t>
            </a:r>
            <a:r>
              <a:rPr lang="zh-CN" altLang="zh-CN" sz="2000" b="1" dirty="0">
                <a:solidFill>
                  <a:schemeClr val="bg1"/>
                </a:solidFill>
              </a:rPr>
              <a:t>）成本分析</a:t>
            </a:r>
          </a:p>
          <a:p>
            <a:r>
              <a:rPr lang="en-US" altLang="zh-CN" sz="2000" dirty="0" smtClean="0">
                <a:solidFill>
                  <a:schemeClr val="bg1"/>
                </a:solidFill>
              </a:rPr>
              <a:t> </a:t>
            </a:r>
            <a:r>
              <a:rPr lang="zh-CN" altLang="zh-CN" sz="2000" dirty="0" smtClean="0">
                <a:solidFill>
                  <a:schemeClr val="bg1"/>
                </a:solidFill>
              </a:rPr>
              <a:t>开发</a:t>
            </a:r>
            <a:r>
              <a:rPr lang="zh-CN" altLang="zh-CN" sz="2000" dirty="0">
                <a:solidFill>
                  <a:schemeClr val="bg1"/>
                </a:solidFill>
              </a:rPr>
              <a:t>本管理系统，对于计算机的配置要求并不算高，相关的开发环境、平台和工具，基本上可以在网上免费下载，但安装和调试过程可能需要花费一定的时间。</a:t>
            </a:r>
          </a:p>
          <a:p>
            <a:r>
              <a:rPr lang="zh-CN" altLang="zh-CN" sz="2000" b="1" dirty="0">
                <a:solidFill>
                  <a:schemeClr val="bg1"/>
                </a:solidFill>
              </a:rPr>
              <a:t>（</a:t>
            </a:r>
            <a:r>
              <a:rPr lang="en-US" altLang="zh-CN" sz="2000" b="1" dirty="0">
                <a:solidFill>
                  <a:schemeClr val="bg1"/>
                </a:solidFill>
              </a:rPr>
              <a:t>2</a:t>
            </a:r>
            <a:r>
              <a:rPr lang="zh-CN" altLang="zh-CN" sz="2000" b="1" dirty="0">
                <a:solidFill>
                  <a:schemeClr val="bg1"/>
                </a:solidFill>
              </a:rPr>
              <a:t>）直接经济效益分析</a:t>
            </a:r>
          </a:p>
          <a:p>
            <a:r>
              <a:rPr lang="en-US" altLang="zh-CN" sz="2000" dirty="0" smtClean="0">
                <a:solidFill>
                  <a:schemeClr val="bg1"/>
                </a:solidFill>
              </a:rPr>
              <a:t> </a:t>
            </a:r>
            <a:r>
              <a:rPr lang="zh-CN" altLang="zh-CN" sz="2000" dirty="0" smtClean="0">
                <a:solidFill>
                  <a:schemeClr val="bg1"/>
                </a:solidFill>
              </a:rPr>
              <a:t>以</a:t>
            </a:r>
            <a:r>
              <a:rPr lang="zh-CN" altLang="zh-CN" sz="2000" dirty="0">
                <a:solidFill>
                  <a:schemeClr val="bg1"/>
                </a:solidFill>
              </a:rPr>
              <a:t>较低成本开发出来的酒店管理系统，将酒店的业务流程数据进行系统整合，节省了大量的人力资源和时间成本</a:t>
            </a:r>
            <a:r>
              <a:rPr lang="zh-CN" altLang="zh-CN" sz="2000" dirty="0" smtClean="0">
                <a:solidFill>
                  <a:schemeClr val="bg1"/>
                </a:solidFill>
              </a:rPr>
              <a:t>，有效</a:t>
            </a:r>
            <a:r>
              <a:rPr lang="zh-CN" altLang="zh-CN" sz="2000" dirty="0">
                <a:solidFill>
                  <a:schemeClr val="bg1"/>
                </a:solidFill>
              </a:rPr>
              <a:t>地提高了酒店管理的数据处理</a:t>
            </a:r>
            <a:r>
              <a:rPr lang="zh-CN" altLang="zh-CN" sz="2000" dirty="0" smtClean="0">
                <a:solidFill>
                  <a:schemeClr val="bg1"/>
                </a:solidFill>
              </a:rPr>
              <a:t>效率</a:t>
            </a:r>
            <a:r>
              <a:rPr lang="zh-CN" altLang="en-US" sz="2000" dirty="0" smtClean="0">
                <a:solidFill>
                  <a:schemeClr val="bg1"/>
                </a:solidFill>
              </a:rPr>
              <a:t>。</a:t>
            </a:r>
            <a:endParaRPr lang="en-US" altLang="zh-CN" sz="2000" dirty="0" smtClean="0">
              <a:solidFill>
                <a:schemeClr val="bg1"/>
              </a:solidFill>
            </a:endParaRPr>
          </a:p>
          <a:p>
            <a:r>
              <a:rPr lang="zh-CN" altLang="zh-CN" sz="2000" b="1" dirty="0" smtClean="0">
                <a:solidFill>
                  <a:schemeClr val="bg1"/>
                </a:solidFill>
              </a:rPr>
              <a:t>（</a:t>
            </a:r>
            <a:r>
              <a:rPr lang="en-US" altLang="zh-CN" sz="2000" b="1" dirty="0">
                <a:solidFill>
                  <a:schemeClr val="bg1"/>
                </a:solidFill>
              </a:rPr>
              <a:t>3</a:t>
            </a:r>
            <a:r>
              <a:rPr lang="zh-CN" altLang="zh-CN" sz="2000" b="1" dirty="0">
                <a:solidFill>
                  <a:schemeClr val="bg1"/>
                </a:solidFill>
              </a:rPr>
              <a:t>）间接经济（社会）效益分析</a:t>
            </a:r>
          </a:p>
          <a:p>
            <a:r>
              <a:rPr lang="en-US" altLang="zh-CN" sz="2000" dirty="0">
                <a:solidFill>
                  <a:schemeClr val="bg1"/>
                </a:solidFill>
              </a:rPr>
              <a:t> </a:t>
            </a:r>
            <a:r>
              <a:rPr lang="en-US" altLang="zh-CN" sz="2000" dirty="0" smtClean="0">
                <a:solidFill>
                  <a:schemeClr val="bg1"/>
                </a:solidFill>
              </a:rPr>
              <a:t> </a:t>
            </a:r>
            <a:r>
              <a:rPr lang="zh-CN" altLang="zh-CN" sz="2000" dirty="0">
                <a:solidFill>
                  <a:schemeClr val="bg1"/>
                </a:solidFill>
              </a:rPr>
              <a:t>该系统的投入运行，会为酒店管理者带来更为及时和准确的信息，对管理者的决策提供了有力的</a:t>
            </a:r>
            <a:r>
              <a:rPr lang="zh-CN" altLang="zh-CN" sz="2000" dirty="0" smtClean="0">
                <a:solidFill>
                  <a:schemeClr val="bg1"/>
                </a:solidFill>
              </a:rPr>
              <a:t>支持</a:t>
            </a:r>
            <a:r>
              <a:rPr lang="zh-CN" altLang="en-US" sz="2000" dirty="0" smtClean="0">
                <a:solidFill>
                  <a:schemeClr val="bg1"/>
                </a:solidFill>
              </a:rPr>
              <a:t>。</a:t>
            </a:r>
            <a:endParaRPr lang="zh-CN" altLang="zh-CN" sz="2000" dirty="0">
              <a:solidFill>
                <a:schemeClr val="bg1"/>
              </a:solidFill>
            </a:endParaRPr>
          </a:p>
        </p:txBody>
      </p:sp>
      <p:sp>
        <p:nvSpPr>
          <p:cNvPr id="3" name="矩形 2"/>
          <p:cNvSpPr/>
          <p:nvPr/>
        </p:nvSpPr>
        <p:spPr>
          <a:xfrm>
            <a:off x="4256080" y="2109737"/>
            <a:ext cx="3679838" cy="1938992"/>
          </a:xfrm>
          <a:prstGeom prst="rect">
            <a:avLst/>
          </a:prstGeom>
        </p:spPr>
        <p:txBody>
          <a:bodyPr wrap="square">
            <a:spAutoFit/>
          </a:bodyPr>
          <a:lstStyle/>
          <a:p>
            <a:r>
              <a:rPr lang="zh-CN" altLang="zh-CN" sz="2400" dirty="0"/>
              <a:t>编程语言：</a:t>
            </a:r>
            <a:r>
              <a:rPr lang="en-US" altLang="zh-CN" sz="2400" dirty="0"/>
              <a:t>C#</a:t>
            </a:r>
            <a:r>
              <a:rPr lang="zh-CN" altLang="zh-CN" sz="2400" dirty="0" smtClean="0"/>
              <a:t>语言</a:t>
            </a:r>
            <a:endParaRPr lang="en-US" altLang="zh-CN" sz="2400" dirty="0"/>
          </a:p>
          <a:p>
            <a:r>
              <a:rPr lang="zh-CN" altLang="zh-CN" sz="2400" dirty="0" smtClean="0"/>
              <a:t>编程</a:t>
            </a:r>
            <a:r>
              <a:rPr lang="zh-CN" altLang="zh-CN" sz="2400" dirty="0"/>
              <a:t>平台：</a:t>
            </a:r>
            <a:r>
              <a:rPr lang="en-US" altLang="zh-CN" sz="2400" dirty="0"/>
              <a:t>Visual </a:t>
            </a:r>
            <a:r>
              <a:rPr lang="en-US" altLang="zh-CN" sz="2400" dirty="0" smtClean="0"/>
              <a:t>          Studio 2010</a:t>
            </a:r>
            <a:endParaRPr lang="en-US" altLang="zh-CN" sz="2400" dirty="0"/>
          </a:p>
          <a:p>
            <a:r>
              <a:rPr lang="zh-CN" altLang="zh-CN" sz="2400" dirty="0" smtClean="0"/>
              <a:t>数据库</a:t>
            </a:r>
            <a:r>
              <a:rPr lang="zh-CN" altLang="zh-CN" sz="2400" dirty="0"/>
              <a:t>：</a:t>
            </a:r>
            <a:r>
              <a:rPr lang="en-US" altLang="zh-CN" sz="2400" dirty="0"/>
              <a:t>SQL Server </a:t>
            </a:r>
            <a:r>
              <a:rPr lang="en-US" altLang="zh-CN" sz="2400" dirty="0" smtClean="0"/>
              <a:t>2008</a:t>
            </a:r>
            <a:endParaRPr lang="zh-CN" altLang="en-US" sz="2400" dirty="0"/>
          </a:p>
        </p:txBody>
      </p:sp>
      <p:sp>
        <p:nvSpPr>
          <p:cNvPr id="4" name="矩形 3"/>
          <p:cNvSpPr/>
          <p:nvPr/>
        </p:nvSpPr>
        <p:spPr>
          <a:xfrm>
            <a:off x="8137304" y="2580654"/>
            <a:ext cx="3773682" cy="3046988"/>
          </a:xfrm>
          <a:prstGeom prst="rect">
            <a:avLst/>
          </a:prstGeom>
        </p:spPr>
        <p:txBody>
          <a:bodyPr wrap="square">
            <a:spAutoFit/>
          </a:bodyPr>
          <a:lstStyle/>
          <a:p>
            <a:r>
              <a:rPr lang="en-US" altLang="zh-CN" sz="2400" dirty="0" smtClean="0"/>
              <a:t>    </a:t>
            </a:r>
            <a:r>
              <a:rPr lang="zh-CN" altLang="zh-CN" sz="2400" dirty="0" smtClean="0"/>
              <a:t>本</a:t>
            </a:r>
            <a:r>
              <a:rPr lang="zh-CN" altLang="zh-CN" sz="2400" dirty="0"/>
              <a:t>管理系统的操作界面明晰实用，对于酒店的前台</a:t>
            </a:r>
            <a:r>
              <a:rPr lang="zh-CN" altLang="zh-CN" sz="2400" dirty="0" smtClean="0"/>
              <a:t>工作人员来说</a:t>
            </a:r>
            <a:r>
              <a:rPr lang="zh-CN" altLang="zh-CN" sz="2400" dirty="0"/>
              <a:t>，在操作上不存在太大的难度</a:t>
            </a:r>
            <a:r>
              <a:rPr lang="zh-CN" altLang="zh-CN" sz="2400" dirty="0" smtClean="0"/>
              <a:t>。</a:t>
            </a:r>
            <a:r>
              <a:rPr lang="en-US" altLang="zh-CN" sz="2400" dirty="0" smtClean="0"/>
              <a:t> </a:t>
            </a:r>
          </a:p>
          <a:p>
            <a:r>
              <a:rPr lang="en-US" altLang="zh-CN" sz="2400" dirty="0"/>
              <a:t> </a:t>
            </a:r>
            <a:r>
              <a:rPr lang="en-US" altLang="zh-CN" sz="2400" dirty="0" smtClean="0"/>
              <a:t>   </a:t>
            </a:r>
            <a:r>
              <a:rPr lang="zh-CN" altLang="zh-CN" sz="2400" dirty="0" smtClean="0"/>
              <a:t>本</a:t>
            </a:r>
            <a:r>
              <a:rPr lang="zh-CN" altLang="zh-CN" sz="2400" dirty="0"/>
              <a:t>管理系统的开发，是现代酒店管理的需要，符合国家</a:t>
            </a:r>
            <a:r>
              <a:rPr lang="zh-CN" altLang="zh-CN" sz="2400" dirty="0" smtClean="0"/>
              <a:t>法律法规</a:t>
            </a:r>
            <a:r>
              <a:rPr lang="zh-CN" altLang="zh-CN" sz="2400" dirty="0"/>
              <a:t>及相关政策</a:t>
            </a:r>
            <a:r>
              <a:rPr lang="zh-CN" altLang="zh-CN" sz="2400" dirty="0" smtClean="0"/>
              <a:t>制度。</a:t>
            </a:r>
            <a:endParaRPr lang="zh-CN" altLang="zh-CN" sz="2400" dirty="0"/>
          </a:p>
        </p:txBody>
      </p:sp>
    </p:spTree>
    <p:extLst>
      <p:ext uri="{BB962C8B-B14F-4D97-AF65-F5344CB8AC3E}">
        <p14:creationId xmlns:p14="http://schemas.microsoft.com/office/powerpoint/2010/main" val="546072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0-#ppt_h/2"/>
                                          </p:val>
                                        </p:tav>
                                        <p:tav tm="100000">
                                          <p:val>
                                            <p:strVal val="#ppt_y"/>
                                          </p:val>
                                        </p:tav>
                                      </p:tavLst>
                                    </p:anim>
                                  </p:childTnLst>
                                </p:cTn>
                              </p:par>
                              <p:par>
                                <p:cTn id="17" presetID="6" presetClass="emph" presetSubtype="0" fill="hold" grpId="0" nodeType="withEffect">
                                  <p:stCondLst>
                                    <p:cond delay="0"/>
                                  </p:stCondLst>
                                  <p:childTnLst>
                                    <p:animScale>
                                      <p:cBhvr>
                                        <p:cTn id="18" dur="2000" fill="hold"/>
                                        <p:tgtEl>
                                          <p:spTgt spid="18"/>
                                        </p:tgtEl>
                                      </p:cBhvr>
                                      <p:by x="150000" y="150000"/>
                                    </p:animScale>
                                  </p:childTnLst>
                                </p:cTn>
                              </p:par>
                              <p:par>
                                <p:cTn id="19" presetID="10" presetClass="exit" presetSubtype="0" fill="hold" grpId="1" nodeType="withEffect">
                                  <p:stCondLst>
                                    <p:cond delay="0"/>
                                  </p:stCondLst>
                                  <p:childTnLst>
                                    <p:animEffect transition="out" filter="fade">
                                      <p:cBhvr>
                                        <p:cTn id="20" dur="2000"/>
                                        <p:tgtEl>
                                          <p:spTgt spid="18"/>
                                        </p:tgtEl>
                                      </p:cBhvr>
                                    </p:animEffect>
                                    <p:set>
                                      <p:cBhvr>
                                        <p:cTn id="21" dur="1" fill="hold">
                                          <p:stCondLst>
                                            <p:cond delay="1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0" name="矩形 19"/>
          <p:cNvSpPr>
            <a:spLocks noChangeAspect="1"/>
          </p:cNvSpPr>
          <p:nvPr/>
        </p:nvSpPr>
        <p:spPr>
          <a:xfrm>
            <a:off x="3578919" y="1649095"/>
            <a:ext cx="1169459" cy="15592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9" name="矩形 18"/>
          <p:cNvSpPr>
            <a:spLocks noChangeAspect="1"/>
          </p:cNvSpPr>
          <p:nvPr/>
        </p:nvSpPr>
        <p:spPr>
          <a:xfrm>
            <a:off x="2111012" y="1641991"/>
            <a:ext cx="1169459" cy="15592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3" name="文本框 12"/>
          <p:cNvSpPr txBox="1"/>
          <p:nvPr/>
        </p:nvSpPr>
        <p:spPr>
          <a:xfrm>
            <a:off x="2250577" y="1722028"/>
            <a:ext cx="890328" cy="1446550"/>
          </a:xfrm>
          <a:prstGeom prst="rect">
            <a:avLst/>
          </a:prstGeom>
          <a:noFill/>
        </p:spPr>
        <p:txBody>
          <a:bodyPr wrap="square" rtlCol="0">
            <a:spAutoFit/>
          </a:bodyPr>
          <a:lstStyle/>
          <a:p>
            <a:pPr algn="ctr"/>
            <a:r>
              <a:rPr lang="en-US" altLang="zh-CN" sz="88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rPr>
              <a:t>H</a:t>
            </a:r>
          </a:p>
        </p:txBody>
      </p:sp>
      <p:sp>
        <p:nvSpPr>
          <p:cNvPr id="14" name="文本框 13"/>
          <p:cNvSpPr txBox="1"/>
          <p:nvPr/>
        </p:nvSpPr>
        <p:spPr>
          <a:xfrm>
            <a:off x="3718484" y="1711507"/>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R</a:t>
            </a:r>
            <a:endParaRPr lang="en-US" altLang="zh-CN" sz="96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endParaRPr>
          </a:p>
        </p:txBody>
      </p:sp>
      <p:sp>
        <p:nvSpPr>
          <p:cNvPr id="11" name="椭圆 10"/>
          <p:cNvSpPr/>
          <p:nvPr/>
        </p:nvSpPr>
        <p:spPr>
          <a:xfrm>
            <a:off x="5909320" y="5769620"/>
            <a:ext cx="373360" cy="37336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sp>
        <p:nvSpPr>
          <p:cNvPr id="18" name="矩形 17"/>
          <p:cNvSpPr>
            <a:spLocks noChangeAspect="1"/>
          </p:cNvSpPr>
          <p:nvPr/>
        </p:nvSpPr>
        <p:spPr>
          <a:xfrm>
            <a:off x="669644" y="1629775"/>
            <a:ext cx="1169459" cy="15592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15" name="组合 14"/>
          <p:cNvGrpSpPr/>
          <p:nvPr/>
        </p:nvGrpSpPr>
        <p:grpSpPr>
          <a:xfrm>
            <a:off x="6002403" y="5862703"/>
            <a:ext cx="187194" cy="995297"/>
            <a:chOff x="6002403" y="5862703"/>
            <a:chExt cx="187194" cy="995297"/>
          </a:xfrm>
          <a:solidFill>
            <a:srgbClr val="0070C0"/>
          </a:solidFill>
        </p:grpSpPr>
        <p:cxnSp>
          <p:nvCxnSpPr>
            <p:cNvPr id="16" name="直接连接符 15"/>
            <p:cNvCxnSpPr/>
            <p:nvPr/>
          </p:nvCxnSpPr>
          <p:spPr>
            <a:xfrm flipV="1">
              <a:off x="6096000" y="5956300"/>
              <a:ext cx="0" cy="90170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002403" y="5862703"/>
              <a:ext cx="187194" cy="187194"/>
            </a:xfrm>
            <a:prstGeom prst="ellipse">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1" name="矩形 20"/>
          <p:cNvSpPr>
            <a:spLocks noChangeAspect="1"/>
          </p:cNvSpPr>
          <p:nvPr/>
        </p:nvSpPr>
        <p:spPr>
          <a:xfrm>
            <a:off x="5022113" y="1652969"/>
            <a:ext cx="1169459" cy="15592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22" name="矩形 21"/>
          <p:cNvSpPr>
            <a:spLocks noChangeAspect="1"/>
          </p:cNvSpPr>
          <p:nvPr/>
        </p:nvSpPr>
        <p:spPr>
          <a:xfrm>
            <a:off x="6429851" y="1665887"/>
            <a:ext cx="1169459" cy="15592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809210" y="1681385"/>
            <a:ext cx="890328" cy="1569660"/>
          </a:xfrm>
          <a:prstGeom prst="rect">
            <a:avLst/>
          </a:prstGeom>
          <a:noFill/>
        </p:spPr>
        <p:txBody>
          <a:bodyPr wrap="square" rtlCol="0">
            <a:spAutoFit/>
          </a:bodyPr>
          <a:lstStyle/>
          <a:p>
            <a:pPr algn="ctr"/>
            <a:r>
              <a:rPr lang="en-US" altLang="zh-CN" sz="96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rPr>
              <a:t>T</a:t>
            </a:r>
          </a:p>
        </p:txBody>
      </p:sp>
      <p:sp>
        <p:nvSpPr>
          <p:cNvPr id="23" name="文本框 12"/>
          <p:cNvSpPr txBox="1"/>
          <p:nvPr/>
        </p:nvSpPr>
        <p:spPr>
          <a:xfrm>
            <a:off x="5150645" y="1773499"/>
            <a:ext cx="890328" cy="1446550"/>
          </a:xfrm>
          <a:prstGeom prst="rect">
            <a:avLst/>
          </a:prstGeom>
          <a:noFill/>
        </p:spPr>
        <p:txBody>
          <a:bodyPr wrap="square" rtlCol="0">
            <a:spAutoFit/>
          </a:bodyPr>
          <a:lstStyle/>
          <a:p>
            <a:pPr algn="ctr"/>
            <a:r>
              <a:rPr lang="en-US" altLang="zh-CN" sz="8800" dirty="0">
                <a:solidFill>
                  <a:schemeClr val="bg1"/>
                </a:solidFill>
                <a:latin typeface="Aharoni" panose="02010803020104030203" pitchFamily="2" charset="-79"/>
                <a:ea typeface="华文细黑" panose="02010600040101010101" pitchFamily="2" charset="-122"/>
                <a:cs typeface="Aharoni" panose="02010803020104030203" pitchFamily="2" charset="-79"/>
              </a:rPr>
              <a:t>E</a:t>
            </a:r>
            <a:endParaRPr lang="en-US" altLang="zh-CN" sz="88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endParaRPr>
          </a:p>
        </p:txBody>
      </p:sp>
      <p:sp>
        <p:nvSpPr>
          <p:cNvPr id="24" name="文本框 12"/>
          <p:cNvSpPr txBox="1"/>
          <p:nvPr/>
        </p:nvSpPr>
        <p:spPr>
          <a:xfrm>
            <a:off x="6569416" y="1742503"/>
            <a:ext cx="890328" cy="1446550"/>
          </a:xfrm>
          <a:prstGeom prst="rect">
            <a:avLst/>
          </a:prstGeom>
          <a:noFill/>
        </p:spPr>
        <p:txBody>
          <a:bodyPr wrap="square" rtlCol="0">
            <a:spAutoFit/>
          </a:bodyPr>
          <a:lstStyle/>
          <a:p>
            <a:pPr algn="ctr"/>
            <a:r>
              <a:rPr lang="en-US" altLang="zh-CN" sz="8800" dirty="0">
                <a:solidFill>
                  <a:schemeClr val="bg1"/>
                </a:solidFill>
                <a:latin typeface="Aharoni" panose="02010803020104030203" pitchFamily="2" charset="-79"/>
                <a:ea typeface="华文细黑" panose="02010600040101010101" pitchFamily="2" charset="-122"/>
                <a:cs typeface="Aharoni" panose="02010803020104030203" pitchFamily="2" charset="-79"/>
              </a:rPr>
              <a:t>E</a:t>
            </a:r>
            <a:endParaRPr lang="en-US" altLang="zh-CN" sz="88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endParaRPr>
          </a:p>
        </p:txBody>
      </p:sp>
      <p:sp>
        <p:nvSpPr>
          <p:cNvPr id="25" name="文本框 26"/>
          <p:cNvSpPr txBox="1"/>
          <p:nvPr/>
        </p:nvSpPr>
        <p:spPr>
          <a:xfrm>
            <a:off x="6569416" y="3832551"/>
            <a:ext cx="4620448" cy="1107996"/>
          </a:xfrm>
          <a:prstGeom prst="rect">
            <a:avLst/>
          </a:prstGeom>
          <a:noFill/>
        </p:spPr>
        <p:txBody>
          <a:bodyPr wrap="square" rtlCol="0">
            <a:spAutoFit/>
          </a:bodyPr>
          <a:lstStyle/>
          <a:p>
            <a:r>
              <a:rPr lang="zh-CN" altLang="en-US" sz="6600" b="1" dirty="0" smtClean="0">
                <a:solidFill>
                  <a:srgbClr val="0070C0"/>
                </a:solidFill>
                <a:latin typeface="Calibri" panose="020F0502020204030204" pitchFamily="34" charset="0"/>
              </a:rPr>
              <a:t>系统分析</a:t>
            </a:r>
            <a:endParaRPr lang="zh-CN" altLang="en-US" sz="66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41091836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1" presetClass="entr" presetSubtype="1" fill="hold" grpId="0" nodeType="withEffect">
                                  <p:stCondLst>
                                    <p:cond delay="60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500"/>
                                        <p:tgtEl>
                                          <p:spTgt spid="11"/>
                                        </p:tgtEl>
                                      </p:cBhvr>
                                    </p:animEffect>
                                  </p:childTnLst>
                                </p:cTn>
                              </p:par>
                              <p:par>
                                <p:cTn id="12" presetID="6" presetClass="emph" presetSubtype="0" fill="hold" grpId="1" nodeType="withEffect">
                                  <p:stCondLst>
                                    <p:cond delay="1100"/>
                                  </p:stCondLst>
                                  <p:childTnLst>
                                    <p:animScale>
                                      <p:cBhvr>
                                        <p:cTn id="13" dur="500" fill="hold"/>
                                        <p:tgtEl>
                                          <p:spTgt spid="11"/>
                                        </p:tgtEl>
                                      </p:cBhvr>
                                      <p:by x="150000" y="150000"/>
                                    </p:animScale>
                                  </p:childTnLst>
                                </p:cTn>
                              </p:par>
                              <p:par>
                                <p:cTn id="14" presetID="10" presetClass="exit" presetSubtype="0" fill="hold" grpId="2" nodeType="withEffect">
                                  <p:stCondLst>
                                    <p:cond delay="110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7" presetClass="entr" presetSubtype="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300" fill="hold"/>
                                        <p:tgtEl>
                                          <p:spTgt spid="18"/>
                                        </p:tgtEl>
                                        <p:attrNameLst>
                                          <p:attrName>ppt_x</p:attrName>
                                        </p:attrNameLst>
                                      </p:cBhvr>
                                      <p:tavLst>
                                        <p:tav tm="0">
                                          <p:val>
                                            <p:strVal val="#ppt_x"/>
                                          </p:val>
                                        </p:tav>
                                        <p:tav tm="100000">
                                          <p:val>
                                            <p:strVal val="#ppt_x"/>
                                          </p:val>
                                        </p:tav>
                                      </p:tavLst>
                                    </p:anim>
                                    <p:anim calcmode="lin" valueType="num">
                                      <p:cBhvr>
                                        <p:cTn id="20" dur="300" fill="hold"/>
                                        <p:tgtEl>
                                          <p:spTgt spid="18"/>
                                        </p:tgtEl>
                                        <p:attrNameLst>
                                          <p:attrName>ppt_y</p:attrName>
                                        </p:attrNameLst>
                                      </p:cBhvr>
                                      <p:tavLst>
                                        <p:tav tm="0">
                                          <p:val>
                                            <p:strVal val="#ppt_y-#ppt_h/2"/>
                                          </p:val>
                                        </p:tav>
                                        <p:tav tm="100000">
                                          <p:val>
                                            <p:strVal val="#ppt_y"/>
                                          </p:val>
                                        </p:tav>
                                      </p:tavLst>
                                    </p:anim>
                                    <p:anim calcmode="lin" valueType="num">
                                      <p:cBhvr>
                                        <p:cTn id="21" dur="300" fill="hold"/>
                                        <p:tgtEl>
                                          <p:spTgt spid="18"/>
                                        </p:tgtEl>
                                        <p:attrNameLst>
                                          <p:attrName>ppt_w</p:attrName>
                                        </p:attrNameLst>
                                      </p:cBhvr>
                                      <p:tavLst>
                                        <p:tav tm="0">
                                          <p:val>
                                            <p:strVal val="#ppt_w"/>
                                          </p:val>
                                        </p:tav>
                                        <p:tav tm="100000">
                                          <p:val>
                                            <p:strVal val="#ppt_w"/>
                                          </p:val>
                                        </p:tav>
                                      </p:tavLst>
                                    </p:anim>
                                    <p:anim calcmode="lin" valueType="num">
                                      <p:cBhvr>
                                        <p:cTn id="22" dur="300" fill="hold"/>
                                        <p:tgtEl>
                                          <p:spTgt spid="18"/>
                                        </p:tgtEl>
                                        <p:attrNameLst>
                                          <p:attrName>ppt_h</p:attrName>
                                        </p:attrNameLst>
                                      </p:cBhvr>
                                      <p:tavLst>
                                        <p:tav tm="0">
                                          <p:val>
                                            <p:fltVal val="0"/>
                                          </p:val>
                                        </p:tav>
                                        <p:tav tm="100000">
                                          <p:val>
                                            <p:strVal val="#ppt_h"/>
                                          </p:val>
                                        </p:tav>
                                      </p:tavLst>
                                    </p:anim>
                                  </p:childTnLst>
                                </p:cTn>
                              </p:par>
                              <p:par>
                                <p:cTn id="23" presetID="17" presetClass="entr" presetSubtype="1"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300" fill="hold"/>
                                        <p:tgtEl>
                                          <p:spTgt spid="19"/>
                                        </p:tgtEl>
                                        <p:attrNameLst>
                                          <p:attrName>ppt_x</p:attrName>
                                        </p:attrNameLst>
                                      </p:cBhvr>
                                      <p:tavLst>
                                        <p:tav tm="0">
                                          <p:val>
                                            <p:strVal val="#ppt_x"/>
                                          </p:val>
                                        </p:tav>
                                        <p:tav tm="100000">
                                          <p:val>
                                            <p:strVal val="#ppt_x"/>
                                          </p:val>
                                        </p:tav>
                                      </p:tavLst>
                                    </p:anim>
                                    <p:anim calcmode="lin" valueType="num">
                                      <p:cBhvr>
                                        <p:cTn id="26" dur="300" fill="hold"/>
                                        <p:tgtEl>
                                          <p:spTgt spid="19"/>
                                        </p:tgtEl>
                                        <p:attrNameLst>
                                          <p:attrName>ppt_y</p:attrName>
                                        </p:attrNameLst>
                                      </p:cBhvr>
                                      <p:tavLst>
                                        <p:tav tm="0">
                                          <p:val>
                                            <p:strVal val="#ppt_y-#ppt_h/2"/>
                                          </p:val>
                                        </p:tav>
                                        <p:tav tm="100000">
                                          <p:val>
                                            <p:strVal val="#ppt_y"/>
                                          </p:val>
                                        </p:tav>
                                      </p:tavLst>
                                    </p:anim>
                                    <p:anim calcmode="lin" valueType="num">
                                      <p:cBhvr>
                                        <p:cTn id="27" dur="300" fill="hold"/>
                                        <p:tgtEl>
                                          <p:spTgt spid="19"/>
                                        </p:tgtEl>
                                        <p:attrNameLst>
                                          <p:attrName>ppt_w</p:attrName>
                                        </p:attrNameLst>
                                      </p:cBhvr>
                                      <p:tavLst>
                                        <p:tav tm="0">
                                          <p:val>
                                            <p:strVal val="#ppt_w"/>
                                          </p:val>
                                        </p:tav>
                                        <p:tav tm="100000">
                                          <p:val>
                                            <p:strVal val="#ppt_w"/>
                                          </p:val>
                                        </p:tav>
                                      </p:tavLst>
                                    </p:anim>
                                    <p:anim calcmode="lin" valueType="num">
                                      <p:cBhvr>
                                        <p:cTn id="28" dur="300" fill="hold"/>
                                        <p:tgtEl>
                                          <p:spTgt spid="19"/>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300" fill="hold"/>
                                        <p:tgtEl>
                                          <p:spTgt spid="20"/>
                                        </p:tgtEl>
                                        <p:attrNameLst>
                                          <p:attrName>ppt_x</p:attrName>
                                        </p:attrNameLst>
                                      </p:cBhvr>
                                      <p:tavLst>
                                        <p:tav tm="0">
                                          <p:val>
                                            <p:strVal val="#ppt_x"/>
                                          </p:val>
                                        </p:tav>
                                        <p:tav tm="100000">
                                          <p:val>
                                            <p:strVal val="#ppt_x"/>
                                          </p:val>
                                        </p:tav>
                                      </p:tavLst>
                                    </p:anim>
                                    <p:anim calcmode="lin" valueType="num">
                                      <p:cBhvr>
                                        <p:cTn id="32" dur="300" fill="hold"/>
                                        <p:tgtEl>
                                          <p:spTgt spid="20"/>
                                        </p:tgtEl>
                                        <p:attrNameLst>
                                          <p:attrName>ppt_y</p:attrName>
                                        </p:attrNameLst>
                                      </p:cBhvr>
                                      <p:tavLst>
                                        <p:tav tm="0">
                                          <p:val>
                                            <p:strVal val="#ppt_y-#ppt_h/2"/>
                                          </p:val>
                                        </p:tav>
                                        <p:tav tm="100000">
                                          <p:val>
                                            <p:strVal val="#ppt_y"/>
                                          </p:val>
                                        </p:tav>
                                      </p:tavLst>
                                    </p:anim>
                                    <p:anim calcmode="lin" valueType="num">
                                      <p:cBhvr>
                                        <p:cTn id="33" dur="300" fill="hold"/>
                                        <p:tgtEl>
                                          <p:spTgt spid="20"/>
                                        </p:tgtEl>
                                        <p:attrNameLst>
                                          <p:attrName>ppt_w</p:attrName>
                                        </p:attrNameLst>
                                      </p:cBhvr>
                                      <p:tavLst>
                                        <p:tav tm="0">
                                          <p:val>
                                            <p:strVal val="#ppt_w"/>
                                          </p:val>
                                        </p:tav>
                                        <p:tav tm="100000">
                                          <p:val>
                                            <p:strVal val="#ppt_w"/>
                                          </p:val>
                                        </p:tav>
                                      </p:tavLst>
                                    </p:anim>
                                    <p:anim calcmode="lin" valueType="num">
                                      <p:cBhvr>
                                        <p:cTn id="34" dur="300" fill="hold"/>
                                        <p:tgtEl>
                                          <p:spTgt spid="20"/>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300" fill="hold"/>
                                        <p:tgtEl>
                                          <p:spTgt spid="21"/>
                                        </p:tgtEl>
                                        <p:attrNameLst>
                                          <p:attrName>ppt_x</p:attrName>
                                        </p:attrNameLst>
                                      </p:cBhvr>
                                      <p:tavLst>
                                        <p:tav tm="0">
                                          <p:val>
                                            <p:strVal val="#ppt_x"/>
                                          </p:val>
                                        </p:tav>
                                        <p:tav tm="100000">
                                          <p:val>
                                            <p:strVal val="#ppt_x"/>
                                          </p:val>
                                        </p:tav>
                                      </p:tavLst>
                                    </p:anim>
                                    <p:anim calcmode="lin" valueType="num">
                                      <p:cBhvr>
                                        <p:cTn id="38" dur="300" fill="hold"/>
                                        <p:tgtEl>
                                          <p:spTgt spid="21"/>
                                        </p:tgtEl>
                                        <p:attrNameLst>
                                          <p:attrName>ppt_y</p:attrName>
                                        </p:attrNameLst>
                                      </p:cBhvr>
                                      <p:tavLst>
                                        <p:tav tm="0">
                                          <p:val>
                                            <p:strVal val="#ppt_y-#ppt_h/2"/>
                                          </p:val>
                                        </p:tav>
                                        <p:tav tm="100000">
                                          <p:val>
                                            <p:strVal val="#ppt_y"/>
                                          </p:val>
                                        </p:tav>
                                      </p:tavLst>
                                    </p:anim>
                                    <p:anim calcmode="lin" valueType="num">
                                      <p:cBhvr>
                                        <p:cTn id="39" dur="300" fill="hold"/>
                                        <p:tgtEl>
                                          <p:spTgt spid="21"/>
                                        </p:tgtEl>
                                        <p:attrNameLst>
                                          <p:attrName>ppt_w</p:attrName>
                                        </p:attrNameLst>
                                      </p:cBhvr>
                                      <p:tavLst>
                                        <p:tav tm="0">
                                          <p:val>
                                            <p:strVal val="#ppt_w"/>
                                          </p:val>
                                        </p:tav>
                                        <p:tav tm="100000">
                                          <p:val>
                                            <p:strVal val="#ppt_w"/>
                                          </p:val>
                                        </p:tav>
                                      </p:tavLst>
                                    </p:anim>
                                    <p:anim calcmode="lin" valueType="num">
                                      <p:cBhvr>
                                        <p:cTn id="40" dur="300" fill="hold"/>
                                        <p:tgtEl>
                                          <p:spTgt spid="21"/>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300" fill="hold"/>
                                        <p:tgtEl>
                                          <p:spTgt spid="22"/>
                                        </p:tgtEl>
                                        <p:attrNameLst>
                                          <p:attrName>ppt_x</p:attrName>
                                        </p:attrNameLst>
                                      </p:cBhvr>
                                      <p:tavLst>
                                        <p:tav tm="0">
                                          <p:val>
                                            <p:strVal val="#ppt_x"/>
                                          </p:val>
                                        </p:tav>
                                        <p:tav tm="100000">
                                          <p:val>
                                            <p:strVal val="#ppt_x"/>
                                          </p:val>
                                        </p:tav>
                                      </p:tavLst>
                                    </p:anim>
                                    <p:anim calcmode="lin" valueType="num">
                                      <p:cBhvr>
                                        <p:cTn id="44" dur="300" fill="hold"/>
                                        <p:tgtEl>
                                          <p:spTgt spid="22"/>
                                        </p:tgtEl>
                                        <p:attrNameLst>
                                          <p:attrName>ppt_y</p:attrName>
                                        </p:attrNameLst>
                                      </p:cBhvr>
                                      <p:tavLst>
                                        <p:tav tm="0">
                                          <p:val>
                                            <p:strVal val="#ppt_y-#ppt_h/2"/>
                                          </p:val>
                                        </p:tav>
                                        <p:tav tm="100000">
                                          <p:val>
                                            <p:strVal val="#ppt_y"/>
                                          </p:val>
                                        </p:tav>
                                      </p:tavLst>
                                    </p:anim>
                                    <p:anim calcmode="lin" valueType="num">
                                      <p:cBhvr>
                                        <p:cTn id="45" dur="300" fill="hold"/>
                                        <p:tgtEl>
                                          <p:spTgt spid="22"/>
                                        </p:tgtEl>
                                        <p:attrNameLst>
                                          <p:attrName>ppt_w</p:attrName>
                                        </p:attrNameLst>
                                      </p:cBhvr>
                                      <p:tavLst>
                                        <p:tav tm="0">
                                          <p:val>
                                            <p:strVal val="#ppt_w"/>
                                          </p:val>
                                        </p:tav>
                                        <p:tav tm="100000">
                                          <p:val>
                                            <p:strVal val="#ppt_w"/>
                                          </p:val>
                                        </p:tav>
                                      </p:tavLst>
                                    </p:anim>
                                    <p:anim calcmode="lin" valueType="num">
                                      <p:cBhvr>
                                        <p:cTn id="46" dur="3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1" grpId="0" animBg="1"/>
      <p:bldP spid="11" grpId="1" animBg="1"/>
      <p:bldP spid="11" grpId="2" animBg="1"/>
      <p:bldP spid="18"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4" name="矩形 3"/>
          <p:cNvSpPr/>
          <p:nvPr/>
        </p:nvSpPr>
        <p:spPr>
          <a:xfrm>
            <a:off x="486619" y="1296893"/>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10" name="组合 9"/>
          <p:cNvGrpSpPr/>
          <p:nvPr/>
        </p:nvGrpSpPr>
        <p:grpSpPr>
          <a:xfrm>
            <a:off x="2013516" y="1360478"/>
            <a:ext cx="6415753" cy="1547622"/>
            <a:chOff x="-356265" y="1050362"/>
            <a:chExt cx="6415753" cy="1547622"/>
          </a:xfrm>
        </p:grpSpPr>
        <p:sp>
          <p:nvSpPr>
            <p:cNvPr id="8" name="TextBox 2"/>
            <p:cNvSpPr txBox="1"/>
            <p:nvPr/>
          </p:nvSpPr>
          <p:spPr>
            <a:xfrm>
              <a:off x="1782501" y="2290207"/>
              <a:ext cx="4276987" cy="307777"/>
            </a:xfrm>
            <a:prstGeom prst="rect">
              <a:avLst/>
            </a:prstGeom>
            <a:noFill/>
          </p:spPr>
          <p:txBody>
            <a:bodyPr wrap="square" rtlCol="0">
              <a:spAutoFit/>
            </a:bodyPr>
            <a:lstStyle/>
            <a:p>
              <a:endParaRPr lang="zh-CN" altLang="en-US" sz="1400" dirty="0">
                <a:solidFill>
                  <a:srgbClr val="17324D"/>
                </a:solidFill>
                <a:latin typeface="Calibri" panose="020F0502020204030204" pitchFamily="34" charset="0"/>
                <a:ea typeface="华文细黑" panose="02010600040101010101" pitchFamily="2" charset="-122"/>
                <a:cs typeface="Aharoni" panose="02010803020104030203" pitchFamily="2" charset="-79"/>
              </a:endParaRPr>
            </a:p>
          </p:txBody>
        </p:sp>
        <p:sp>
          <p:nvSpPr>
            <p:cNvPr id="9" name="文本框 8"/>
            <p:cNvSpPr txBox="1"/>
            <p:nvPr/>
          </p:nvSpPr>
          <p:spPr>
            <a:xfrm>
              <a:off x="-356265" y="1050362"/>
              <a:ext cx="6415753" cy="830997"/>
            </a:xfrm>
            <a:prstGeom prst="rect">
              <a:avLst/>
            </a:prstGeom>
            <a:noFill/>
          </p:spPr>
          <p:txBody>
            <a:bodyPr wrap="square" rtlCol="0">
              <a:spAutoFit/>
            </a:bodyPr>
            <a:lstStyle/>
            <a:p>
              <a:r>
                <a:rPr lang="zh-CN" altLang="en-US" sz="4800" b="1" dirty="0" smtClean="0">
                  <a:solidFill>
                    <a:srgbClr val="17324D"/>
                  </a:solidFill>
                  <a:latin typeface="Calibri" panose="020F0502020204030204" pitchFamily="34" charset="0"/>
                </a:rPr>
                <a:t>实验</a:t>
              </a:r>
              <a:r>
                <a:rPr lang="en-US" altLang="zh-CN" sz="4800" b="1" dirty="0">
                  <a:solidFill>
                    <a:srgbClr val="17324D"/>
                  </a:solidFill>
                  <a:latin typeface="Calibri" panose="020F0502020204030204" pitchFamily="34" charset="0"/>
                </a:rPr>
                <a:t>3</a:t>
              </a:r>
              <a:r>
                <a:rPr lang="zh-CN" altLang="en-US" sz="4800" b="1" dirty="0" smtClean="0">
                  <a:solidFill>
                    <a:srgbClr val="17324D"/>
                  </a:solidFill>
                  <a:latin typeface="Calibri" panose="020F0502020204030204" pitchFamily="34" charset="0"/>
                </a:rPr>
                <a:t>  项目</a:t>
              </a:r>
              <a:r>
                <a:rPr lang="zh-CN" altLang="en-US" sz="4800" b="1" dirty="0">
                  <a:solidFill>
                    <a:srgbClr val="17324D"/>
                  </a:solidFill>
                  <a:latin typeface="Calibri" panose="020F0502020204030204" pitchFamily="34" charset="0"/>
                </a:rPr>
                <a:t>需求收集</a:t>
              </a:r>
            </a:p>
          </p:txBody>
        </p:sp>
      </p:grpSp>
      <p:cxnSp>
        <p:nvCxnSpPr>
          <p:cNvPr id="24" name="直接连接符 23"/>
          <p:cNvCxnSpPr/>
          <p:nvPr/>
        </p:nvCxnSpPr>
        <p:spPr>
          <a:xfrm>
            <a:off x="0" y="790286"/>
            <a:ext cx="11262167"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04043" y="143955"/>
            <a:ext cx="3465203" cy="707886"/>
          </a:xfrm>
          <a:prstGeom prst="rect">
            <a:avLst/>
          </a:prstGeom>
          <a:noFill/>
        </p:spPr>
        <p:txBody>
          <a:bodyPr wrap="square" rtlCol="0">
            <a:spAutoFit/>
          </a:bodyPr>
          <a:lstStyle/>
          <a:p>
            <a:r>
              <a:rPr lang="zh-CN" altLang="en-US" sz="4000" b="1" dirty="0" smtClean="0">
                <a:solidFill>
                  <a:srgbClr val="17324D"/>
                </a:solidFill>
                <a:latin typeface="Calibri" panose="020F0502020204030204" pitchFamily="34" charset="0"/>
              </a:rPr>
              <a:t>第三部分</a:t>
            </a:r>
            <a:endParaRPr lang="zh-CN" altLang="en-US" sz="4000" b="1" dirty="0">
              <a:solidFill>
                <a:srgbClr val="17324D"/>
              </a:solidFill>
              <a:latin typeface="Calibri" panose="020F0502020204030204" pitchFamily="34" charset="0"/>
            </a:endParaRPr>
          </a:p>
        </p:txBody>
      </p:sp>
      <p:sp>
        <p:nvSpPr>
          <p:cNvPr id="28" name="Freeform 6"/>
          <p:cNvSpPr>
            <a:spLocks noChangeAspect="1" noEditPoints="1"/>
          </p:cNvSpPr>
          <p:nvPr/>
        </p:nvSpPr>
        <p:spPr bwMode="auto">
          <a:xfrm>
            <a:off x="11013783" y="286241"/>
            <a:ext cx="314743" cy="504045"/>
          </a:xfrm>
          <a:custGeom>
            <a:avLst/>
            <a:gdLst>
              <a:gd name="T0" fmla="*/ 69 w 138"/>
              <a:gd name="T1" fmla="*/ 32 h 221"/>
              <a:gd name="T2" fmla="*/ 55 w 138"/>
              <a:gd name="T3" fmla="*/ 36 h 221"/>
              <a:gd name="T4" fmla="*/ 42 w 138"/>
              <a:gd name="T5" fmla="*/ 43 h 221"/>
              <a:gd name="T6" fmla="*/ 35 w 138"/>
              <a:gd name="T7" fmla="*/ 55 h 221"/>
              <a:gd name="T8" fmla="*/ 32 w 138"/>
              <a:gd name="T9" fmla="*/ 70 h 221"/>
              <a:gd name="T10" fmla="*/ 35 w 138"/>
              <a:gd name="T11" fmla="*/ 84 h 221"/>
              <a:gd name="T12" fmla="*/ 42 w 138"/>
              <a:gd name="T13" fmla="*/ 96 h 221"/>
              <a:gd name="T14" fmla="*/ 55 w 138"/>
              <a:gd name="T15" fmla="*/ 103 h 221"/>
              <a:gd name="T16" fmla="*/ 69 w 138"/>
              <a:gd name="T17" fmla="*/ 107 h 221"/>
              <a:gd name="T18" fmla="*/ 83 w 138"/>
              <a:gd name="T19" fmla="*/ 103 h 221"/>
              <a:gd name="T20" fmla="*/ 96 w 138"/>
              <a:gd name="T21" fmla="*/ 96 h 221"/>
              <a:gd name="T22" fmla="*/ 104 w 138"/>
              <a:gd name="T23" fmla="*/ 84 h 221"/>
              <a:gd name="T24" fmla="*/ 106 w 138"/>
              <a:gd name="T25" fmla="*/ 70 h 221"/>
              <a:gd name="T26" fmla="*/ 104 w 138"/>
              <a:gd name="T27" fmla="*/ 55 h 221"/>
              <a:gd name="T28" fmla="*/ 96 w 138"/>
              <a:gd name="T29" fmla="*/ 43 h 221"/>
              <a:gd name="T30" fmla="*/ 83 w 138"/>
              <a:gd name="T31" fmla="*/ 36 h 221"/>
              <a:gd name="T32" fmla="*/ 69 w 138"/>
              <a:gd name="T33" fmla="*/ 32 h 221"/>
              <a:gd name="T34" fmla="*/ 69 w 138"/>
              <a:gd name="T35" fmla="*/ 0 h 221"/>
              <a:gd name="T36" fmla="*/ 91 w 138"/>
              <a:gd name="T37" fmla="*/ 4 h 221"/>
              <a:gd name="T38" fmla="*/ 110 w 138"/>
              <a:gd name="T39" fmla="*/ 13 h 221"/>
              <a:gd name="T40" fmla="*/ 124 w 138"/>
              <a:gd name="T41" fmla="*/ 28 h 221"/>
              <a:gd name="T42" fmla="*/ 134 w 138"/>
              <a:gd name="T43" fmla="*/ 47 h 221"/>
              <a:gd name="T44" fmla="*/ 138 w 138"/>
              <a:gd name="T45" fmla="*/ 69 h 221"/>
              <a:gd name="T46" fmla="*/ 135 w 138"/>
              <a:gd name="T47" fmla="*/ 89 h 221"/>
              <a:gd name="T48" fmla="*/ 130 w 138"/>
              <a:gd name="T49" fmla="*/ 110 h 221"/>
              <a:gd name="T50" fmla="*/ 123 w 138"/>
              <a:gd name="T51" fmla="*/ 130 h 221"/>
              <a:gd name="T52" fmla="*/ 114 w 138"/>
              <a:gd name="T53" fmla="*/ 150 h 221"/>
              <a:gd name="T54" fmla="*/ 104 w 138"/>
              <a:gd name="T55" fmla="*/ 170 h 221"/>
              <a:gd name="T56" fmla="*/ 93 w 138"/>
              <a:gd name="T57" fmla="*/ 186 h 221"/>
              <a:gd name="T58" fmla="*/ 84 w 138"/>
              <a:gd name="T59" fmla="*/ 200 h 221"/>
              <a:gd name="T60" fmla="*/ 77 w 138"/>
              <a:gd name="T61" fmla="*/ 210 h 221"/>
              <a:gd name="T62" fmla="*/ 70 w 138"/>
              <a:gd name="T63" fmla="*/ 218 h 221"/>
              <a:gd name="T64" fmla="*/ 69 w 138"/>
              <a:gd name="T65" fmla="*/ 221 h 221"/>
              <a:gd name="T66" fmla="*/ 67 w 138"/>
              <a:gd name="T67" fmla="*/ 218 h 221"/>
              <a:gd name="T68" fmla="*/ 62 w 138"/>
              <a:gd name="T69" fmla="*/ 210 h 221"/>
              <a:gd name="T70" fmla="*/ 54 w 138"/>
              <a:gd name="T71" fmla="*/ 200 h 221"/>
              <a:gd name="T72" fmla="*/ 45 w 138"/>
              <a:gd name="T73" fmla="*/ 186 h 221"/>
              <a:gd name="T74" fmla="*/ 35 w 138"/>
              <a:gd name="T75" fmla="*/ 170 h 221"/>
              <a:gd name="T76" fmla="*/ 25 w 138"/>
              <a:gd name="T77" fmla="*/ 150 h 221"/>
              <a:gd name="T78" fmla="*/ 16 w 138"/>
              <a:gd name="T79" fmla="*/ 130 h 221"/>
              <a:gd name="T80" fmla="*/ 8 w 138"/>
              <a:gd name="T81" fmla="*/ 110 h 221"/>
              <a:gd name="T82" fmla="*/ 3 w 138"/>
              <a:gd name="T83" fmla="*/ 89 h 221"/>
              <a:gd name="T84" fmla="*/ 0 w 138"/>
              <a:gd name="T85" fmla="*/ 69 h 221"/>
              <a:gd name="T86" fmla="*/ 4 w 138"/>
              <a:gd name="T87" fmla="*/ 47 h 221"/>
              <a:gd name="T88" fmla="*/ 13 w 138"/>
              <a:gd name="T89" fmla="*/ 28 h 221"/>
              <a:gd name="T90" fmla="*/ 28 w 138"/>
              <a:gd name="T91" fmla="*/ 13 h 221"/>
              <a:gd name="T92" fmla="*/ 48 w 138"/>
              <a:gd name="T93" fmla="*/ 4 h 221"/>
              <a:gd name="T94" fmla="*/ 69 w 138"/>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21">
                <a:moveTo>
                  <a:pt x="69" y="32"/>
                </a:moveTo>
                <a:lnTo>
                  <a:pt x="55" y="36"/>
                </a:lnTo>
                <a:lnTo>
                  <a:pt x="42" y="43"/>
                </a:lnTo>
                <a:lnTo>
                  <a:pt x="35" y="55"/>
                </a:lnTo>
                <a:lnTo>
                  <a:pt x="32" y="70"/>
                </a:lnTo>
                <a:lnTo>
                  <a:pt x="35" y="84"/>
                </a:lnTo>
                <a:lnTo>
                  <a:pt x="42" y="96"/>
                </a:lnTo>
                <a:lnTo>
                  <a:pt x="55" y="103"/>
                </a:lnTo>
                <a:lnTo>
                  <a:pt x="69" y="107"/>
                </a:lnTo>
                <a:lnTo>
                  <a:pt x="83" y="103"/>
                </a:lnTo>
                <a:lnTo>
                  <a:pt x="96" y="96"/>
                </a:lnTo>
                <a:lnTo>
                  <a:pt x="104" y="84"/>
                </a:lnTo>
                <a:lnTo>
                  <a:pt x="106" y="70"/>
                </a:lnTo>
                <a:lnTo>
                  <a:pt x="104" y="55"/>
                </a:lnTo>
                <a:lnTo>
                  <a:pt x="96" y="43"/>
                </a:lnTo>
                <a:lnTo>
                  <a:pt x="83" y="36"/>
                </a:lnTo>
                <a:lnTo>
                  <a:pt x="69" y="32"/>
                </a:lnTo>
                <a:close/>
                <a:moveTo>
                  <a:pt x="69" y="0"/>
                </a:moveTo>
                <a:lnTo>
                  <a:pt x="91" y="4"/>
                </a:lnTo>
                <a:lnTo>
                  <a:pt x="110" y="13"/>
                </a:lnTo>
                <a:lnTo>
                  <a:pt x="124" y="28"/>
                </a:lnTo>
                <a:lnTo>
                  <a:pt x="134" y="47"/>
                </a:lnTo>
                <a:lnTo>
                  <a:pt x="138" y="69"/>
                </a:lnTo>
                <a:lnTo>
                  <a:pt x="135" y="89"/>
                </a:lnTo>
                <a:lnTo>
                  <a:pt x="130" y="110"/>
                </a:lnTo>
                <a:lnTo>
                  <a:pt x="123" y="130"/>
                </a:lnTo>
                <a:lnTo>
                  <a:pt x="114" y="150"/>
                </a:lnTo>
                <a:lnTo>
                  <a:pt x="104" y="170"/>
                </a:lnTo>
                <a:lnTo>
                  <a:pt x="93" y="186"/>
                </a:lnTo>
                <a:lnTo>
                  <a:pt x="84" y="200"/>
                </a:lnTo>
                <a:lnTo>
                  <a:pt x="77" y="210"/>
                </a:lnTo>
                <a:lnTo>
                  <a:pt x="70" y="218"/>
                </a:lnTo>
                <a:lnTo>
                  <a:pt x="69" y="221"/>
                </a:lnTo>
                <a:lnTo>
                  <a:pt x="67" y="218"/>
                </a:lnTo>
                <a:lnTo>
                  <a:pt x="62" y="210"/>
                </a:lnTo>
                <a:lnTo>
                  <a:pt x="54" y="200"/>
                </a:lnTo>
                <a:lnTo>
                  <a:pt x="45" y="186"/>
                </a:lnTo>
                <a:lnTo>
                  <a:pt x="35" y="170"/>
                </a:lnTo>
                <a:lnTo>
                  <a:pt x="25" y="150"/>
                </a:lnTo>
                <a:lnTo>
                  <a:pt x="16" y="130"/>
                </a:lnTo>
                <a:lnTo>
                  <a:pt x="8" y="110"/>
                </a:lnTo>
                <a:lnTo>
                  <a:pt x="3" y="89"/>
                </a:lnTo>
                <a:lnTo>
                  <a:pt x="0" y="69"/>
                </a:lnTo>
                <a:lnTo>
                  <a:pt x="4" y="47"/>
                </a:lnTo>
                <a:lnTo>
                  <a:pt x="13" y="28"/>
                </a:lnTo>
                <a:lnTo>
                  <a:pt x="28" y="13"/>
                </a:lnTo>
                <a:lnTo>
                  <a:pt x="48" y="4"/>
                </a:lnTo>
                <a:lnTo>
                  <a:pt x="69" y="0"/>
                </a:lnTo>
                <a:close/>
              </a:path>
            </a:pathLst>
          </a:custGeom>
          <a:solidFill>
            <a:srgbClr val="17324D"/>
          </a:solidFill>
          <a:ln w="0">
            <a:solidFill>
              <a:srgbClr val="17324D"/>
            </a:solidFill>
            <a:prstDash val="solid"/>
            <a:round/>
            <a:headEnd/>
            <a:tailEnd/>
          </a:ln>
        </p:spPr>
        <p:txBody>
          <a:bodyPr vert="horz" wrap="square" lIns="91440" tIns="45720" rIns="91440" bIns="45720" numCol="1" anchor="t" anchorCtr="0" compatLnSpc="1">
            <a:prstTxWarp prst="textNoShape">
              <a:avLst/>
            </a:prstTxWarp>
          </a:bodyPr>
          <a:lstStyle/>
          <a:p>
            <a:endParaRPr lang="en-US" altLang="zh-CN" dirty="0" smtClean="0">
              <a:latin typeface="Calibri" panose="020F0502020204030204" pitchFamily="34" charset="0"/>
            </a:endParaRPr>
          </a:p>
        </p:txBody>
      </p:sp>
      <p:sp>
        <p:nvSpPr>
          <p:cNvPr id="26" name="Freeform 35"/>
          <p:cNvSpPr>
            <a:spLocks noEditPoints="1"/>
          </p:cNvSpPr>
          <p:nvPr/>
        </p:nvSpPr>
        <p:spPr bwMode="auto">
          <a:xfrm>
            <a:off x="712742" y="1360478"/>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2" name="矩形 1"/>
          <p:cNvSpPr/>
          <p:nvPr/>
        </p:nvSpPr>
        <p:spPr>
          <a:xfrm>
            <a:off x="2933519" y="2619918"/>
            <a:ext cx="3866282" cy="707886"/>
          </a:xfrm>
          <a:prstGeom prst="rect">
            <a:avLst/>
          </a:prstGeom>
        </p:spPr>
        <p:txBody>
          <a:bodyPr wrap="square">
            <a:spAutoFit/>
          </a:bodyPr>
          <a:lstStyle/>
          <a:p>
            <a:r>
              <a:rPr lang="en-US" altLang="zh-CN" sz="4000" b="1" dirty="0">
                <a:solidFill>
                  <a:srgbClr val="17324D"/>
                </a:solidFill>
                <a:latin typeface="Calibri" panose="020F0502020204030204" pitchFamily="34" charset="0"/>
              </a:rPr>
              <a:t>3.1</a:t>
            </a:r>
            <a:r>
              <a:rPr lang="zh-CN" altLang="zh-CN" sz="4000" b="1" dirty="0">
                <a:solidFill>
                  <a:srgbClr val="17324D"/>
                </a:solidFill>
                <a:latin typeface="Calibri" panose="020F0502020204030204" pitchFamily="34" charset="0"/>
              </a:rPr>
              <a:t>需求分析</a:t>
            </a:r>
            <a:r>
              <a:rPr lang="en-US" altLang="zh-CN" sz="4000" b="1" dirty="0">
                <a:solidFill>
                  <a:srgbClr val="17324D"/>
                </a:solidFill>
                <a:latin typeface="Calibri" panose="020F0502020204030204" pitchFamily="34" charset="0"/>
              </a:rPr>
              <a:t> </a:t>
            </a:r>
            <a:endParaRPr lang="zh-CN" altLang="zh-CN" sz="4000" b="1" dirty="0">
              <a:solidFill>
                <a:srgbClr val="17324D"/>
              </a:solidFill>
              <a:latin typeface="Calibri" panose="020F0502020204030204" pitchFamily="34" charset="0"/>
            </a:endParaRPr>
          </a:p>
        </p:txBody>
      </p:sp>
    </p:spTree>
    <p:extLst>
      <p:ext uri="{BB962C8B-B14F-4D97-AF65-F5344CB8AC3E}">
        <p14:creationId xmlns:p14="http://schemas.microsoft.com/office/powerpoint/2010/main" val="227094823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5" name="TextBox 2"/>
          <p:cNvSpPr txBox="1"/>
          <p:nvPr/>
        </p:nvSpPr>
        <p:spPr>
          <a:xfrm>
            <a:off x="1829538" y="3621810"/>
            <a:ext cx="4985332" cy="584775"/>
          </a:xfrm>
          <a:prstGeom prst="rect">
            <a:avLst/>
          </a:prstGeom>
          <a:noFill/>
        </p:spPr>
        <p:txBody>
          <a:bodyPr wrap="square" rtlCol="0">
            <a:spAutoFit/>
          </a:bodyPr>
          <a:lstStyle/>
          <a:p>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(2</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前台</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系统需要的功能：</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2" name="TextBox 2"/>
          <p:cNvSpPr txBox="1"/>
          <p:nvPr/>
        </p:nvSpPr>
        <p:spPr>
          <a:xfrm>
            <a:off x="226429" y="230417"/>
            <a:ext cx="3206218" cy="646331"/>
          </a:xfrm>
          <a:prstGeom prst="rect">
            <a:avLst/>
          </a:prstGeom>
          <a:noFill/>
        </p:spPr>
        <p:txBody>
          <a:bodyPr wrap="square" rtlCol="0">
            <a:spAutoFit/>
          </a:bodyPr>
          <a:lstStyle/>
          <a:p>
            <a:pPr algn="ctr"/>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3.1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需求分析</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939981" y="1095846"/>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(1</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重要性</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646" y="1095846"/>
            <a:ext cx="4605637" cy="211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p:nvPr/>
        </p:nvPicPr>
        <p:blipFill>
          <a:blip r:embed="rId3">
            <a:extLst>
              <a:ext uri="{28A0092B-C50C-407E-A947-70E740481C1C}">
                <a14:useLocalDpi xmlns:a14="http://schemas.microsoft.com/office/drawing/2010/main" val="0"/>
              </a:ext>
            </a:extLst>
          </a:blip>
          <a:srcRect/>
          <a:stretch>
            <a:fillRect/>
          </a:stretch>
        </p:blipFill>
        <p:spPr bwMode="auto">
          <a:xfrm>
            <a:off x="7093566" y="3621810"/>
            <a:ext cx="4375179" cy="3057959"/>
          </a:xfrm>
          <a:prstGeom prst="rect">
            <a:avLst/>
          </a:prstGeom>
          <a:noFill/>
          <a:ln>
            <a:noFill/>
          </a:ln>
        </p:spPr>
      </p:pic>
    </p:spTree>
    <p:extLst>
      <p:ext uri="{BB962C8B-B14F-4D97-AF65-F5344CB8AC3E}">
        <p14:creationId xmlns:p14="http://schemas.microsoft.com/office/powerpoint/2010/main" val="47739664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5" name="TextBox 2"/>
          <p:cNvSpPr txBox="1"/>
          <p:nvPr/>
        </p:nvSpPr>
        <p:spPr>
          <a:xfrm>
            <a:off x="1911414" y="4206584"/>
            <a:ext cx="4985332" cy="584775"/>
          </a:xfrm>
          <a:prstGeom prst="rect">
            <a:avLst/>
          </a:prstGeom>
          <a:noFill/>
        </p:spPr>
        <p:txBody>
          <a:bodyPr wrap="square" rtlCol="0">
            <a:spAutoFit/>
          </a:bodyPr>
          <a:lstStyle/>
          <a:p>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(4</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更换</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房间需要的信息</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a:t>
            </a:r>
            <a:endPar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2" name="TextBox 2"/>
          <p:cNvSpPr txBox="1"/>
          <p:nvPr/>
        </p:nvSpPr>
        <p:spPr>
          <a:xfrm>
            <a:off x="226429" y="230417"/>
            <a:ext cx="3206218" cy="646331"/>
          </a:xfrm>
          <a:prstGeom prst="rect">
            <a:avLst/>
          </a:prstGeom>
          <a:noFill/>
        </p:spPr>
        <p:txBody>
          <a:bodyPr wrap="square" rtlCol="0">
            <a:spAutoFit/>
          </a:bodyPr>
          <a:lstStyle/>
          <a:p>
            <a:pPr algn="ctr"/>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3.1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需求分析</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939981" y="1095846"/>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(3</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预定</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接待需要的模块：</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311" y="1878847"/>
            <a:ext cx="4353435" cy="188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268" y="4339524"/>
            <a:ext cx="5142439" cy="2154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4744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5" name="TextBox 2"/>
          <p:cNvSpPr txBox="1"/>
          <p:nvPr/>
        </p:nvSpPr>
        <p:spPr>
          <a:xfrm>
            <a:off x="5925313" y="2306534"/>
            <a:ext cx="5966109" cy="584775"/>
          </a:xfrm>
          <a:prstGeom prst="rect">
            <a:avLst/>
          </a:prstGeom>
          <a:noFill/>
        </p:spPr>
        <p:txBody>
          <a:bodyPr wrap="square" rtlCol="0">
            <a:spAutoFit/>
          </a:bodyPr>
          <a:lstStyle/>
          <a:p>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(6</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有</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无必要保存客户的信息：</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2" name="TextBox 2"/>
          <p:cNvSpPr txBox="1"/>
          <p:nvPr/>
        </p:nvSpPr>
        <p:spPr>
          <a:xfrm>
            <a:off x="226429" y="230417"/>
            <a:ext cx="3206218" cy="646331"/>
          </a:xfrm>
          <a:prstGeom prst="rect">
            <a:avLst/>
          </a:prstGeom>
          <a:noFill/>
        </p:spPr>
        <p:txBody>
          <a:bodyPr wrap="square" rtlCol="0">
            <a:spAutoFit/>
          </a:bodyPr>
          <a:lstStyle/>
          <a:p>
            <a:pPr algn="ctr"/>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3.1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需求分析</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939981" y="1095846"/>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(5</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当下</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系统存在的问题：</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1413347" y="1946131"/>
            <a:ext cx="4038600" cy="2981325"/>
          </a:xfrm>
          <a:prstGeom prst="rect">
            <a:avLst/>
          </a:prstGeom>
          <a:noFill/>
          <a:ln>
            <a:noFill/>
          </a:ln>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433" y="3390298"/>
            <a:ext cx="4798340" cy="3198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4744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4" name="矩形 3"/>
          <p:cNvSpPr/>
          <p:nvPr/>
        </p:nvSpPr>
        <p:spPr>
          <a:xfrm>
            <a:off x="979441" y="1433461"/>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10" name="组合 9"/>
          <p:cNvGrpSpPr/>
          <p:nvPr/>
        </p:nvGrpSpPr>
        <p:grpSpPr>
          <a:xfrm>
            <a:off x="2542667" y="1594627"/>
            <a:ext cx="6415753" cy="1547622"/>
            <a:chOff x="-356265" y="1050362"/>
            <a:chExt cx="6415753" cy="1547622"/>
          </a:xfrm>
        </p:grpSpPr>
        <p:sp>
          <p:nvSpPr>
            <p:cNvPr id="8" name="TextBox 2"/>
            <p:cNvSpPr txBox="1"/>
            <p:nvPr/>
          </p:nvSpPr>
          <p:spPr>
            <a:xfrm>
              <a:off x="1782501" y="2290207"/>
              <a:ext cx="4276987" cy="307777"/>
            </a:xfrm>
            <a:prstGeom prst="rect">
              <a:avLst/>
            </a:prstGeom>
            <a:noFill/>
          </p:spPr>
          <p:txBody>
            <a:bodyPr wrap="square" rtlCol="0">
              <a:spAutoFit/>
            </a:bodyPr>
            <a:lstStyle/>
            <a:p>
              <a:endParaRPr lang="zh-CN" altLang="en-US" sz="1400" dirty="0">
                <a:solidFill>
                  <a:srgbClr val="17324D"/>
                </a:solidFill>
                <a:latin typeface="Calibri" panose="020F0502020204030204" pitchFamily="34" charset="0"/>
                <a:ea typeface="华文细黑" panose="02010600040101010101" pitchFamily="2" charset="-122"/>
                <a:cs typeface="Aharoni" panose="02010803020104030203" pitchFamily="2" charset="-79"/>
              </a:endParaRPr>
            </a:p>
          </p:txBody>
        </p:sp>
        <p:sp>
          <p:nvSpPr>
            <p:cNvPr id="9" name="文本框 8"/>
            <p:cNvSpPr txBox="1"/>
            <p:nvPr/>
          </p:nvSpPr>
          <p:spPr>
            <a:xfrm>
              <a:off x="-356265" y="1050362"/>
              <a:ext cx="5965902" cy="830997"/>
            </a:xfrm>
            <a:prstGeom prst="rect">
              <a:avLst/>
            </a:prstGeom>
            <a:noFill/>
          </p:spPr>
          <p:txBody>
            <a:bodyPr wrap="square" rtlCol="0">
              <a:spAutoFit/>
            </a:bodyPr>
            <a:lstStyle/>
            <a:p>
              <a:r>
                <a:rPr lang="zh-CN" altLang="en-US" sz="4800" b="1" dirty="0" smtClean="0">
                  <a:solidFill>
                    <a:srgbClr val="17324D"/>
                  </a:solidFill>
                  <a:latin typeface="Calibri" panose="020F0502020204030204" pitchFamily="34" charset="0"/>
                </a:rPr>
                <a:t>实验</a:t>
              </a:r>
              <a:r>
                <a:rPr lang="en-US" altLang="zh-CN" sz="4800" b="1" dirty="0" smtClean="0">
                  <a:solidFill>
                    <a:srgbClr val="17324D"/>
                  </a:solidFill>
                  <a:latin typeface="Calibri" panose="020F0502020204030204" pitchFamily="34" charset="0"/>
                </a:rPr>
                <a:t>4</a:t>
              </a:r>
              <a:r>
                <a:rPr lang="zh-CN" altLang="en-US" sz="4800" b="1" dirty="0" smtClean="0">
                  <a:solidFill>
                    <a:srgbClr val="17324D"/>
                  </a:solidFill>
                  <a:latin typeface="Calibri" panose="020F0502020204030204" pitchFamily="34" charset="0"/>
                </a:rPr>
                <a:t>  </a:t>
              </a:r>
              <a:r>
                <a:rPr lang="zh-CN" altLang="en-US" sz="4800" b="1" dirty="0">
                  <a:solidFill>
                    <a:srgbClr val="17324D"/>
                  </a:solidFill>
                  <a:latin typeface="Calibri" panose="020F0502020204030204" pitchFamily="34" charset="0"/>
                </a:rPr>
                <a:t> 用例建模</a:t>
              </a:r>
              <a:endParaRPr lang="zh-CN" altLang="en-US" sz="4800" b="1" dirty="0">
                <a:solidFill>
                  <a:srgbClr val="17324D"/>
                </a:solidFill>
                <a:latin typeface="Calibri" panose="020F0502020204030204" pitchFamily="34" charset="0"/>
              </a:endParaRPr>
            </a:p>
          </p:txBody>
        </p:sp>
      </p:grpSp>
      <p:cxnSp>
        <p:nvCxnSpPr>
          <p:cNvPr id="24" name="直接连接符 23"/>
          <p:cNvCxnSpPr/>
          <p:nvPr/>
        </p:nvCxnSpPr>
        <p:spPr>
          <a:xfrm>
            <a:off x="0" y="790286"/>
            <a:ext cx="11262167"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04043" y="143955"/>
            <a:ext cx="3465203" cy="707886"/>
          </a:xfrm>
          <a:prstGeom prst="rect">
            <a:avLst/>
          </a:prstGeom>
          <a:noFill/>
        </p:spPr>
        <p:txBody>
          <a:bodyPr wrap="square" rtlCol="0">
            <a:spAutoFit/>
          </a:bodyPr>
          <a:lstStyle/>
          <a:p>
            <a:r>
              <a:rPr lang="zh-CN" altLang="en-US" sz="4000" b="1" dirty="0" smtClean="0">
                <a:solidFill>
                  <a:srgbClr val="17324D"/>
                </a:solidFill>
                <a:latin typeface="Calibri" panose="020F0502020204030204" pitchFamily="34" charset="0"/>
              </a:rPr>
              <a:t>第三部分</a:t>
            </a:r>
            <a:endParaRPr lang="zh-CN" altLang="en-US" sz="4000" b="1" dirty="0">
              <a:solidFill>
                <a:srgbClr val="17324D"/>
              </a:solidFill>
              <a:latin typeface="Calibri" panose="020F0502020204030204" pitchFamily="34" charset="0"/>
            </a:endParaRPr>
          </a:p>
        </p:txBody>
      </p:sp>
      <p:sp>
        <p:nvSpPr>
          <p:cNvPr id="28" name="Freeform 6"/>
          <p:cNvSpPr>
            <a:spLocks noChangeAspect="1" noEditPoints="1"/>
          </p:cNvSpPr>
          <p:nvPr/>
        </p:nvSpPr>
        <p:spPr bwMode="auto">
          <a:xfrm>
            <a:off x="11013783" y="286241"/>
            <a:ext cx="314743" cy="504045"/>
          </a:xfrm>
          <a:custGeom>
            <a:avLst/>
            <a:gdLst>
              <a:gd name="T0" fmla="*/ 69 w 138"/>
              <a:gd name="T1" fmla="*/ 32 h 221"/>
              <a:gd name="T2" fmla="*/ 55 w 138"/>
              <a:gd name="T3" fmla="*/ 36 h 221"/>
              <a:gd name="T4" fmla="*/ 42 w 138"/>
              <a:gd name="T5" fmla="*/ 43 h 221"/>
              <a:gd name="T6" fmla="*/ 35 w 138"/>
              <a:gd name="T7" fmla="*/ 55 h 221"/>
              <a:gd name="T8" fmla="*/ 32 w 138"/>
              <a:gd name="T9" fmla="*/ 70 h 221"/>
              <a:gd name="T10" fmla="*/ 35 w 138"/>
              <a:gd name="T11" fmla="*/ 84 h 221"/>
              <a:gd name="T12" fmla="*/ 42 w 138"/>
              <a:gd name="T13" fmla="*/ 96 h 221"/>
              <a:gd name="T14" fmla="*/ 55 w 138"/>
              <a:gd name="T15" fmla="*/ 103 h 221"/>
              <a:gd name="T16" fmla="*/ 69 w 138"/>
              <a:gd name="T17" fmla="*/ 107 h 221"/>
              <a:gd name="T18" fmla="*/ 83 w 138"/>
              <a:gd name="T19" fmla="*/ 103 h 221"/>
              <a:gd name="T20" fmla="*/ 96 w 138"/>
              <a:gd name="T21" fmla="*/ 96 h 221"/>
              <a:gd name="T22" fmla="*/ 104 w 138"/>
              <a:gd name="T23" fmla="*/ 84 h 221"/>
              <a:gd name="T24" fmla="*/ 106 w 138"/>
              <a:gd name="T25" fmla="*/ 70 h 221"/>
              <a:gd name="T26" fmla="*/ 104 w 138"/>
              <a:gd name="T27" fmla="*/ 55 h 221"/>
              <a:gd name="T28" fmla="*/ 96 w 138"/>
              <a:gd name="T29" fmla="*/ 43 h 221"/>
              <a:gd name="T30" fmla="*/ 83 w 138"/>
              <a:gd name="T31" fmla="*/ 36 h 221"/>
              <a:gd name="T32" fmla="*/ 69 w 138"/>
              <a:gd name="T33" fmla="*/ 32 h 221"/>
              <a:gd name="T34" fmla="*/ 69 w 138"/>
              <a:gd name="T35" fmla="*/ 0 h 221"/>
              <a:gd name="T36" fmla="*/ 91 w 138"/>
              <a:gd name="T37" fmla="*/ 4 h 221"/>
              <a:gd name="T38" fmla="*/ 110 w 138"/>
              <a:gd name="T39" fmla="*/ 13 h 221"/>
              <a:gd name="T40" fmla="*/ 124 w 138"/>
              <a:gd name="T41" fmla="*/ 28 h 221"/>
              <a:gd name="T42" fmla="*/ 134 w 138"/>
              <a:gd name="T43" fmla="*/ 47 h 221"/>
              <a:gd name="T44" fmla="*/ 138 w 138"/>
              <a:gd name="T45" fmla="*/ 69 h 221"/>
              <a:gd name="T46" fmla="*/ 135 w 138"/>
              <a:gd name="T47" fmla="*/ 89 h 221"/>
              <a:gd name="T48" fmla="*/ 130 w 138"/>
              <a:gd name="T49" fmla="*/ 110 h 221"/>
              <a:gd name="T50" fmla="*/ 123 w 138"/>
              <a:gd name="T51" fmla="*/ 130 h 221"/>
              <a:gd name="T52" fmla="*/ 114 w 138"/>
              <a:gd name="T53" fmla="*/ 150 h 221"/>
              <a:gd name="T54" fmla="*/ 104 w 138"/>
              <a:gd name="T55" fmla="*/ 170 h 221"/>
              <a:gd name="T56" fmla="*/ 93 w 138"/>
              <a:gd name="T57" fmla="*/ 186 h 221"/>
              <a:gd name="T58" fmla="*/ 84 w 138"/>
              <a:gd name="T59" fmla="*/ 200 h 221"/>
              <a:gd name="T60" fmla="*/ 77 w 138"/>
              <a:gd name="T61" fmla="*/ 210 h 221"/>
              <a:gd name="T62" fmla="*/ 70 w 138"/>
              <a:gd name="T63" fmla="*/ 218 h 221"/>
              <a:gd name="T64" fmla="*/ 69 w 138"/>
              <a:gd name="T65" fmla="*/ 221 h 221"/>
              <a:gd name="T66" fmla="*/ 67 w 138"/>
              <a:gd name="T67" fmla="*/ 218 h 221"/>
              <a:gd name="T68" fmla="*/ 62 w 138"/>
              <a:gd name="T69" fmla="*/ 210 h 221"/>
              <a:gd name="T70" fmla="*/ 54 w 138"/>
              <a:gd name="T71" fmla="*/ 200 h 221"/>
              <a:gd name="T72" fmla="*/ 45 w 138"/>
              <a:gd name="T73" fmla="*/ 186 h 221"/>
              <a:gd name="T74" fmla="*/ 35 w 138"/>
              <a:gd name="T75" fmla="*/ 170 h 221"/>
              <a:gd name="T76" fmla="*/ 25 w 138"/>
              <a:gd name="T77" fmla="*/ 150 h 221"/>
              <a:gd name="T78" fmla="*/ 16 w 138"/>
              <a:gd name="T79" fmla="*/ 130 h 221"/>
              <a:gd name="T80" fmla="*/ 8 w 138"/>
              <a:gd name="T81" fmla="*/ 110 h 221"/>
              <a:gd name="T82" fmla="*/ 3 w 138"/>
              <a:gd name="T83" fmla="*/ 89 h 221"/>
              <a:gd name="T84" fmla="*/ 0 w 138"/>
              <a:gd name="T85" fmla="*/ 69 h 221"/>
              <a:gd name="T86" fmla="*/ 4 w 138"/>
              <a:gd name="T87" fmla="*/ 47 h 221"/>
              <a:gd name="T88" fmla="*/ 13 w 138"/>
              <a:gd name="T89" fmla="*/ 28 h 221"/>
              <a:gd name="T90" fmla="*/ 28 w 138"/>
              <a:gd name="T91" fmla="*/ 13 h 221"/>
              <a:gd name="T92" fmla="*/ 48 w 138"/>
              <a:gd name="T93" fmla="*/ 4 h 221"/>
              <a:gd name="T94" fmla="*/ 69 w 138"/>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21">
                <a:moveTo>
                  <a:pt x="69" y="32"/>
                </a:moveTo>
                <a:lnTo>
                  <a:pt x="55" y="36"/>
                </a:lnTo>
                <a:lnTo>
                  <a:pt x="42" y="43"/>
                </a:lnTo>
                <a:lnTo>
                  <a:pt x="35" y="55"/>
                </a:lnTo>
                <a:lnTo>
                  <a:pt x="32" y="70"/>
                </a:lnTo>
                <a:lnTo>
                  <a:pt x="35" y="84"/>
                </a:lnTo>
                <a:lnTo>
                  <a:pt x="42" y="96"/>
                </a:lnTo>
                <a:lnTo>
                  <a:pt x="55" y="103"/>
                </a:lnTo>
                <a:lnTo>
                  <a:pt x="69" y="107"/>
                </a:lnTo>
                <a:lnTo>
                  <a:pt x="83" y="103"/>
                </a:lnTo>
                <a:lnTo>
                  <a:pt x="96" y="96"/>
                </a:lnTo>
                <a:lnTo>
                  <a:pt x="104" y="84"/>
                </a:lnTo>
                <a:lnTo>
                  <a:pt x="106" y="70"/>
                </a:lnTo>
                <a:lnTo>
                  <a:pt x="104" y="55"/>
                </a:lnTo>
                <a:lnTo>
                  <a:pt x="96" y="43"/>
                </a:lnTo>
                <a:lnTo>
                  <a:pt x="83" y="36"/>
                </a:lnTo>
                <a:lnTo>
                  <a:pt x="69" y="32"/>
                </a:lnTo>
                <a:close/>
                <a:moveTo>
                  <a:pt x="69" y="0"/>
                </a:moveTo>
                <a:lnTo>
                  <a:pt x="91" y="4"/>
                </a:lnTo>
                <a:lnTo>
                  <a:pt x="110" y="13"/>
                </a:lnTo>
                <a:lnTo>
                  <a:pt x="124" y="28"/>
                </a:lnTo>
                <a:lnTo>
                  <a:pt x="134" y="47"/>
                </a:lnTo>
                <a:lnTo>
                  <a:pt x="138" y="69"/>
                </a:lnTo>
                <a:lnTo>
                  <a:pt x="135" y="89"/>
                </a:lnTo>
                <a:lnTo>
                  <a:pt x="130" y="110"/>
                </a:lnTo>
                <a:lnTo>
                  <a:pt x="123" y="130"/>
                </a:lnTo>
                <a:lnTo>
                  <a:pt x="114" y="150"/>
                </a:lnTo>
                <a:lnTo>
                  <a:pt x="104" y="170"/>
                </a:lnTo>
                <a:lnTo>
                  <a:pt x="93" y="186"/>
                </a:lnTo>
                <a:lnTo>
                  <a:pt x="84" y="200"/>
                </a:lnTo>
                <a:lnTo>
                  <a:pt x="77" y="210"/>
                </a:lnTo>
                <a:lnTo>
                  <a:pt x="70" y="218"/>
                </a:lnTo>
                <a:lnTo>
                  <a:pt x="69" y="221"/>
                </a:lnTo>
                <a:lnTo>
                  <a:pt x="67" y="218"/>
                </a:lnTo>
                <a:lnTo>
                  <a:pt x="62" y="210"/>
                </a:lnTo>
                <a:lnTo>
                  <a:pt x="54" y="200"/>
                </a:lnTo>
                <a:lnTo>
                  <a:pt x="45" y="186"/>
                </a:lnTo>
                <a:lnTo>
                  <a:pt x="35" y="170"/>
                </a:lnTo>
                <a:lnTo>
                  <a:pt x="25" y="150"/>
                </a:lnTo>
                <a:lnTo>
                  <a:pt x="16" y="130"/>
                </a:lnTo>
                <a:lnTo>
                  <a:pt x="8" y="110"/>
                </a:lnTo>
                <a:lnTo>
                  <a:pt x="3" y="89"/>
                </a:lnTo>
                <a:lnTo>
                  <a:pt x="0" y="69"/>
                </a:lnTo>
                <a:lnTo>
                  <a:pt x="4" y="47"/>
                </a:lnTo>
                <a:lnTo>
                  <a:pt x="13" y="28"/>
                </a:lnTo>
                <a:lnTo>
                  <a:pt x="28" y="13"/>
                </a:lnTo>
                <a:lnTo>
                  <a:pt x="48" y="4"/>
                </a:lnTo>
                <a:lnTo>
                  <a:pt x="69" y="0"/>
                </a:lnTo>
                <a:close/>
              </a:path>
            </a:pathLst>
          </a:custGeom>
          <a:solidFill>
            <a:srgbClr val="17324D"/>
          </a:solidFill>
          <a:ln w="0">
            <a:solidFill>
              <a:srgbClr val="17324D"/>
            </a:solidFill>
            <a:prstDash val="solid"/>
            <a:round/>
            <a:headEnd/>
            <a:tailEnd/>
          </a:ln>
        </p:spPr>
        <p:txBody>
          <a:bodyPr vert="horz" wrap="square" lIns="91440" tIns="45720" rIns="91440" bIns="45720" numCol="1" anchor="t" anchorCtr="0" compatLnSpc="1">
            <a:prstTxWarp prst="textNoShape">
              <a:avLst/>
            </a:prstTxWarp>
          </a:bodyPr>
          <a:lstStyle/>
          <a:p>
            <a:endParaRPr lang="en-US" altLang="zh-CN" dirty="0" smtClean="0">
              <a:latin typeface="Calibri" panose="020F0502020204030204" pitchFamily="34" charset="0"/>
            </a:endParaRPr>
          </a:p>
        </p:txBody>
      </p:sp>
      <p:sp>
        <p:nvSpPr>
          <p:cNvPr id="25" name="Freeform 35"/>
          <p:cNvSpPr>
            <a:spLocks noEditPoints="1"/>
          </p:cNvSpPr>
          <p:nvPr/>
        </p:nvSpPr>
        <p:spPr bwMode="auto">
          <a:xfrm>
            <a:off x="3612890" y="4592337"/>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26" name="Freeform 35"/>
          <p:cNvSpPr>
            <a:spLocks noEditPoints="1"/>
          </p:cNvSpPr>
          <p:nvPr/>
        </p:nvSpPr>
        <p:spPr bwMode="auto">
          <a:xfrm>
            <a:off x="1233601" y="1686827"/>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29" name="Freeform 35"/>
          <p:cNvSpPr>
            <a:spLocks noEditPoints="1"/>
          </p:cNvSpPr>
          <p:nvPr/>
        </p:nvSpPr>
        <p:spPr bwMode="auto">
          <a:xfrm>
            <a:off x="4874781" y="2475182"/>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30" name="Freeform 35"/>
          <p:cNvSpPr>
            <a:spLocks noEditPoints="1"/>
          </p:cNvSpPr>
          <p:nvPr/>
        </p:nvSpPr>
        <p:spPr bwMode="auto">
          <a:xfrm>
            <a:off x="8742171" y="3357506"/>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3" name="矩形 2"/>
          <p:cNvSpPr/>
          <p:nvPr/>
        </p:nvSpPr>
        <p:spPr>
          <a:xfrm>
            <a:off x="3612890" y="2819083"/>
            <a:ext cx="2383986" cy="707886"/>
          </a:xfrm>
          <a:prstGeom prst="rect">
            <a:avLst/>
          </a:prstGeom>
        </p:spPr>
        <p:txBody>
          <a:bodyPr wrap="none">
            <a:spAutoFit/>
          </a:bodyPr>
          <a:lstStyle/>
          <a:p>
            <a:r>
              <a:rPr lang="en-US" altLang="zh-CN" sz="4000" b="1" dirty="0">
                <a:solidFill>
                  <a:srgbClr val="17324D"/>
                </a:solidFill>
                <a:latin typeface="Calibri" panose="020F0502020204030204" pitchFamily="34" charset="0"/>
              </a:rPr>
              <a:t>4.1</a:t>
            </a:r>
            <a:r>
              <a:rPr lang="zh-CN" altLang="zh-CN" sz="4000" b="1" dirty="0">
                <a:solidFill>
                  <a:srgbClr val="17324D"/>
                </a:solidFill>
                <a:latin typeface="Calibri" panose="020F0502020204030204" pitchFamily="34" charset="0"/>
              </a:rPr>
              <a:t>用例图</a:t>
            </a:r>
          </a:p>
        </p:txBody>
      </p:sp>
      <p:sp>
        <p:nvSpPr>
          <p:cNvPr id="5" name="矩形 4"/>
          <p:cNvSpPr/>
          <p:nvPr/>
        </p:nvSpPr>
        <p:spPr>
          <a:xfrm>
            <a:off x="3541586" y="3797754"/>
            <a:ext cx="3595856" cy="707886"/>
          </a:xfrm>
          <a:prstGeom prst="rect">
            <a:avLst/>
          </a:prstGeom>
        </p:spPr>
        <p:txBody>
          <a:bodyPr wrap="none">
            <a:spAutoFit/>
          </a:bodyPr>
          <a:lstStyle/>
          <a:p>
            <a:r>
              <a:rPr lang="en-US" altLang="zh-CN" sz="3600" b="1" dirty="0" smtClean="0"/>
              <a:t>   </a:t>
            </a:r>
            <a:r>
              <a:rPr lang="en-US" altLang="zh-CN" sz="4000" b="1" dirty="0" smtClean="0">
                <a:solidFill>
                  <a:srgbClr val="17324D"/>
                </a:solidFill>
                <a:latin typeface="Calibri" panose="020F0502020204030204" pitchFamily="34" charset="0"/>
              </a:rPr>
              <a:t>4.2</a:t>
            </a:r>
            <a:r>
              <a:rPr lang="zh-CN" altLang="zh-CN" sz="4000" b="1" dirty="0">
                <a:solidFill>
                  <a:srgbClr val="17324D"/>
                </a:solidFill>
                <a:latin typeface="Calibri" panose="020F0502020204030204" pitchFamily="34" charset="0"/>
              </a:rPr>
              <a:t>用例描述</a:t>
            </a:r>
          </a:p>
        </p:txBody>
      </p:sp>
    </p:spTree>
    <p:extLst>
      <p:ext uri="{BB962C8B-B14F-4D97-AF65-F5344CB8AC3E}">
        <p14:creationId xmlns:p14="http://schemas.microsoft.com/office/powerpoint/2010/main" val="298277221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230417"/>
            <a:ext cx="3206218" cy="646331"/>
          </a:xfrm>
          <a:prstGeom prst="rect">
            <a:avLst/>
          </a:prstGeom>
          <a:noFill/>
        </p:spPr>
        <p:txBody>
          <a:bodyPr wrap="square" rtlCol="0">
            <a:spAutoFit/>
          </a:bodyPr>
          <a:lstStyle/>
          <a:p>
            <a:r>
              <a:rPr lang="en-US" altLang="zh-CN" sz="36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4</a:t>
            </a:r>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.1 </a:t>
            </a:r>
            <a:r>
              <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用例图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5122" name="Picture 2" descr="3BZO{6_PD2$K{K%}(3M4C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467" y="553582"/>
            <a:ext cx="6948928" cy="6110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7475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230417"/>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4.2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用例描述</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graphicFrame>
        <p:nvGraphicFramePr>
          <p:cNvPr id="2" name="表格 1"/>
          <p:cNvGraphicFramePr>
            <a:graphicFrameLocks noGrp="1"/>
          </p:cNvGraphicFramePr>
          <p:nvPr>
            <p:extLst>
              <p:ext uri="{D42A27DB-BD31-4B8C-83A1-F6EECF244321}">
                <p14:modId xmlns:p14="http://schemas.microsoft.com/office/powerpoint/2010/main" val="1522353439"/>
              </p:ext>
            </p:extLst>
          </p:nvPr>
        </p:nvGraphicFramePr>
        <p:xfrm>
          <a:off x="605262" y="1084882"/>
          <a:ext cx="5377084" cy="5331416"/>
        </p:xfrm>
        <a:graphic>
          <a:graphicData uri="http://schemas.openxmlformats.org/drawingml/2006/table">
            <a:tbl>
              <a:tblPr firstRow="1" firstCol="1" bandRow="1">
                <a:tableStyleId>{5C22544A-7EE6-4342-B048-85BDC9FD1C3A}</a:tableStyleId>
              </a:tblPr>
              <a:tblGrid>
                <a:gridCol w="1320609"/>
                <a:gridCol w="4056475"/>
              </a:tblGrid>
              <a:tr h="527294">
                <a:tc>
                  <a:txBody>
                    <a:bodyPr/>
                    <a:lstStyle/>
                    <a:p>
                      <a:pPr algn="just">
                        <a:spcAft>
                          <a:spcPts val="0"/>
                        </a:spcAft>
                      </a:pPr>
                      <a:r>
                        <a:rPr lang="zh-CN" sz="1600" kern="100" dirty="0">
                          <a:effectLst/>
                        </a:rPr>
                        <a:t>用例名称：</a:t>
                      </a:r>
                      <a:r>
                        <a:rPr lang="en-US" sz="1600" kern="100" dirty="0">
                          <a:effectLst/>
                        </a:rPr>
                        <a:t> </a:t>
                      </a:r>
                      <a:endParaRPr lang="zh-CN" sz="1600" kern="100" dirty="0">
                        <a:effectLst/>
                        <a:latin typeface="Calibri"/>
                        <a:ea typeface="宋体"/>
                        <a:cs typeface="Times New Roman"/>
                      </a:endParaRPr>
                    </a:p>
                  </a:txBody>
                  <a:tcPr marL="63747" marR="63747" marT="0" marB="0"/>
                </a:tc>
                <a:tc>
                  <a:txBody>
                    <a:bodyPr/>
                    <a:lstStyle/>
                    <a:p>
                      <a:pPr algn="just">
                        <a:spcAft>
                          <a:spcPts val="0"/>
                        </a:spcAft>
                      </a:pPr>
                      <a:r>
                        <a:rPr lang="zh-CN" sz="1600" kern="100" dirty="0">
                          <a:effectLst/>
                        </a:rPr>
                        <a:t>登录</a:t>
                      </a:r>
                      <a:endParaRPr lang="zh-CN" sz="1600" kern="100" dirty="0">
                        <a:effectLst/>
                        <a:latin typeface="Calibri"/>
                        <a:ea typeface="宋体"/>
                        <a:cs typeface="Times New Roman"/>
                      </a:endParaRPr>
                    </a:p>
                  </a:txBody>
                  <a:tcPr marL="63747" marR="63747" marT="0" marB="0"/>
                </a:tc>
              </a:tr>
              <a:tr h="476685">
                <a:tc>
                  <a:txBody>
                    <a:bodyPr/>
                    <a:lstStyle/>
                    <a:p>
                      <a:pPr algn="just">
                        <a:spcAft>
                          <a:spcPts val="0"/>
                        </a:spcAft>
                      </a:pPr>
                      <a:r>
                        <a:rPr lang="zh-CN" sz="1600" kern="100">
                          <a:effectLst/>
                        </a:rPr>
                        <a:t>主参与者：</a:t>
                      </a:r>
                      <a:r>
                        <a:rPr lang="en-US" sz="1600" kern="100" dirty="0">
                          <a:effectLst/>
                        </a:rPr>
                        <a:t> </a:t>
                      </a:r>
                      <a:endParaRPr lang="zh-CN" sz="1600" kern="100">
                        <a:effectLst/>
                        <a:latin typeface="Calibri"/>
                        <a:ea typeface="宋体"/>
                        <a:cs typeface="Times New Roman"/>
                      </a:endParaRPr>
                    </a:p>
                  </a:txBody>
                  <a:tcPr marL="63747" marR="63747" marT="0" marB="0"/>
                </a:tc>
                <a:tc>
                  <a:txBody>
                    <a:bodyPr/>
                    <a:lstStyle/>
                    <a:p>
                      <a:pPr algn="just">
                        <a:spcAft>
                          <a:spcPts val="0"/>
                        </a:spcAft>
                      </a:pPr>
                      <a:r>
                        <a:rPr lang="zh-CN" sz="1600" kern="100">
                          <a:effectLst/>
                        </a:rPr>
                        <a:t>前台人员</a:t>
                      </a:r>
                      <a:endParaRPr lang="zh-CN" sz="1600" kern="100">
                        <a:effectLst/>
                        <a:latin typeface="Calibri"/>
                        <a:ea typeface="宋体"/>
                        <a:cs typeface="Times New Roman"/>
                      </a:endParaRPr>
                    </a:p>
                  </a:txBody>
                  <a:tcPr marL="63747" marR="63747" marT="0" marB="0"/>
                </a:tc>
              </a:tr>
              <a:tr h="376834">
                <a:tc>
                  <a:txBody>
                    <a:bodyPr/>
                    <a:lstStyle/>
                    <a:p>
                      <a:pPr indent="102235" algn="just">
                        <a:spcAft>
                          <a:spcPts val="0"/>
                        </a:spcAft>
                      </a:pPr>
                      <a:r>
                        <a:rPr lang="zh-CN" sz="1600" kern="100">
                          <a:effectLst/>
                        </a:rPr>
                        <a:t>层次：</a:t>
                      </a:r>
                      <a:r>
                        <a:rPr lang="en-US" sz="1600" kern="100" dirty="0">
                          <a:effectLst/>
                        </a:rPr>
                        <a:t> </a:t>
                      </a:r>
                      <a:endParaRPr lang="zh-CN" sz="1600" kern="100">
                        <a:effectLst/>
                        <a:latin typeface="Calibri"/>
                        <a:ea typeface="宋体"/>
                        <a:cs typeface="Times New Roman"/>
                      </a:endParaRPr>
                    </a:p>
                  </a:txBody>
                  <a:tcPr marL="63747" marR="63747" marT="0" marB="0"/>
                </a:tc>
                <a:tc>
                  <a:txBody>
                    <a:bodyPr/>
                    <a:lstStyle/>
                    <a:p>
                      <a:pPr algn="just">
                        <a:spcAft>
                          <a:spcPts val="0"/>
                        </a:spcAft>
                      </a:pPr>
                      <a:r>
                        <a:rPr lang="zh-CN" sz="1600" kern="100">
                          <a:effectLst/>
                        </a:rPr>
                        <a:t>海平面（用户目标）</a:t>
                      </a:r>
                      <a:endParaRPr lang="zh-CN" sz="1600" kern="100">
                        <a:effectLst/>
                        <a:latin typeface="Calibri"/>
                        <a:ea typeface="宋体"/>
                        <a:cs typeface="Times New Roman"/>
                      </a:endParaRPr>
                    </a:p>
                  </a:txBody>
                  <a:tcPr marL="63747" marR="63747" marT="0" marB="0"/>
                </a:tc>
              </a:tr>
              <a:tr h="264872">
                <a:tc>
                  <a:txBody>
                    <a:bodyPr/>
                    <a:lstStyle/>
                    <a:p>
                      <a:pPr algn="just">
                        <a:spcAft>
                          <a:spcPts val="0"/>
                        </a:spcAft>
                      </a:pPr>
                      <a:r>
                        <a:rPr lang="zh-CN" sz="1600" kern="100">
                          <a:effectLst/>
                        </a:rPr>
                        <a:t>利益相关者：</a:t>
                      </a:r>
                      <a:endParaRPr lang="zh-CN" sz="1600" kern="100">
                        <a:effectLst/>
                        <a:latin typeface="Calibri"/>
                        <a:ea typeface="宋体"/>
                        <a:cs typeface="Times New Roman"/>
                      </a:endParaRPr>
                    </a:p>
                  </a:txBody>
                  <a:tcPr marL="63747" marR="63747" marT="0" marB="0"/>
                </a:tc>
                <a:tc>
                  <a:txBody>
                    <a:bodyPr/>
                    <a:lstStyle/>
                    <a:p>
                      <a:pPr algn="just">
                        <a:spcAft>
                          <a:spcPts val="0"/>
                        </a:spcAft>
                      </a:pPr>
                      <a:r>
                        <a:rPr lang="zh-CN" sz="1600" kern="100" dirty="0">
                          <a:effectLst/>
                        </a:rPr>
                        <a:t>顾客、前台工作人员</a:t>
                      </a:r>
                      <a:endParaRPr lang="zh-CN" sz="1600" kern="100" dirty="0">
                        <a:effectLst/>
                        <a:latin typeface="Calibri"/>
                        <a:ea typeface="宋体"/>
                        <a:cs typeface="Times New Roman"/>
                      </a:endParaRPr>
                    </a:p>
                  </a:txBody>
                  <a:tcPr marL="63747" marR="63747" marT="0" marB="0"/>
                </a:tc>
              </a:tr>
              <a:tr h="264872">
                <a:tc>
                  <a:txBody>
                    <a:bodyPr/>
                    <a:lstStyle/>
                    <a:p>
                      <a:pPr algn="just">
                        <a:spcAft>
                          <a:spcPts val="0"/>
                        </a:spcAft>
                      </a:pPr>
                      <a:r>
                        <a:rPr lang="zh-CN" sz="1600" kern="100">
                          <a:effectLst/>
                        </a:rPr>
                        <a:t>前置条件：</a:t>
                      </a:r>
                      <a:endParaRPr lang="zh-CN" sz="1600" kern="100">
                        <a:effectLst/>
                        <a:latin typeface="Calibri"/>
                        <a:ea typeface="宋体"/>
                        <a:cs typeface="Times New Roman"/>
                      </a:endParaRPr>
                    </a:p>
                  </a:txBody>
                  <a:tcPr marL="63747" marR="63747" marT="0" marB="0"/>
                </a:tc>
                <a:tc>
                  <a:txBody>
                    <a:bodyPr/>
                    <a:lstStyle/>
                    <a:p>
                      <a:pPr algn="just">
                        <a:spcAft>
                          <a:spcPts val="0"/>
                        </a:spcAft>
                      </a:pPr>
                      <a:r>
                        <a:rPr lang="zh-CN" sz="1600" kern="100" dirty="0">
                          <a:effectLst/>
                        </a:rPr>
                        <a:t>系统当前处于正常可操作状态</a:t>
                      </a:r>
                      <a:endParaRPr lang="zh-CN" sz="1600" kern="100" dirty="0">
                        <a:effectLst/>
                        <a:latin typeface="Calibri"/>
                        <a:ea typeface="宋体"/>
                        <a:cs typeface="Times New Roman"/>
                      </a:endParaRPr>
                    </a:p>
                  </a:txBody>
                  <a:tcPr marL="63747" marR="63747" marT="0" marB="0"/>
                </a:tc>
              </a:tr>
              <a:tr h="772133">
                <a:tc>
                  <a:txBody>
                    <a:bodyPr/>
                    <a:lstStyle/>
                    <a:p>
                      <a:pPr algn="just">
                        <a:spcAft>
                          <a:spcPts val="0"/>
                        </a:spcAft>
                      </a:pPr>
                      <a:r>
                        <a:rPr lang="zh-CN" sz="1600" kern="100">
                          <a:effectLst/>
                        </a:rPr>
                        <a:t>最低保证：</a:t>
                      </a:r>
                      <a:endParaRPr lang="zh-CN" sz="1600" kern="100">
                        <a:effectLst/>
                        <a:latin typeface="Calibri"/>
                        <a:ea typeface="宋体"/>
                        <a:cs typeface="Times New Roman"/>
                      </a:endParaRPr>
                    </a:p>
                  </a:txBody>
                  <a:tcPr marL="63747" marR="63747" marT="0" marB="0"/>
                </a:tc>
                <a:tc>
                  <a:txBody>
                    <a:bodyPr/>
                    <a:lstStyle/>
                    <a:p>
                      <a:pPr algn="just">
                        <a:spcAft>
                          <a:spcPts val="0"/>
                        </a:spcAft>
                      </a:pPr>
                      <a:r>
                        <a:rPr lang="zh-CN" sz="1600" kern="100" dirty="0">
                          <a:effectLst/>
                        </a:rPr>
                        <a:t>回滚任何未完成的事务，系统记录进展日志直到失败</a:t>
                      </a:r>
                      <a:endParaRPr lang="zh-CN" sz="1600" kern="100" dirty="0">
                        <a:effectLst/>
                        <a:latin typeface="Calibri"/>
                        <a:ea typeface="宋体"/>
                        <a:cs typeface="Times New Roman"/>
                      </a:endParaRPr>
                    </a:p>
                  </a:txBody>
                  <a:tcPr marL="63747" marR="63747" marT="0" marB="0"/>
                </a:tc>
              </a:tr>
              <a:tr h="264872">
                <a:tc>
                  <a:txBody>
                    <a:bodyPr/>
                    <a:lstStyle/>
                    <a:p>
                      <a:pPr algn="just">
                        <a:spcAft>
                          <a:spcPts val="0"/>
                        </a:spcAft>
                      </a:pPr>
                      <a:r>
                        <a:rPr lang="zh-CN" sz="1600" kern="100">
                          <a:effectLst/>
                        </a:rPr>
                        <a:t>成功保证：</a:t>
                      </a:r>
                      <a:endParaRPr lang="zh-CN" sz="1600" kern="100">
                        <a:effectLst/>
                        <a:latin typeface="Calibri"/>
                        <a:ea typeface="宋体"/>
                        <a:cs typeface="Times New Roman"/>
                      </a:endParaRPr>
                    </a:p>
                  </a:txBody>
                  <a:tcPr marL="63747" marR="63747" marT="0" marB="0"/>
                </a:tc>
                <a:tc>
                  <a:txBody>
                    <a:bodyPr/>
                    <a:lstStyle/>
                    <a:p>
                      <a:pPr algn="just">
                        <a:spcAft>
                          <a:spcPts val="0"/>
                        </a:spcAft>
                      </a:pPr>
                      <a:r>
                        <a:rPr lang="zh-CN" sz="1600" kern="100">
                          <a:effectLst/>
                        </a:rPr>
                        <a:t>工作人员提供匹配的工号和密码</a:t>
                      </a:r>
                      <a:endParaRPr lang="zh-CN" sz="1600" kern="100">
                        <a:effectLst/>
                        <a:latin typeface="Calibri"/>
                        <a:ea typeface="宋体"/>
                        <a:cs typeface="Times New Roman"/>
                      </a:endParaRPr>
                    </a:p>
                  </a:txBody>
                  <a:tcPr marL="63747" marR="63747" marT="0" marB="0"/>
                </a:tc>
              </a:tr>
              <a:tr h="264872">
                <a:tc>
                  <a:txBody>
                    <a:bodyPr/>
                    <a:lstStyle/>
                    <a:p>
                      <a:pPr algn="just">
                        <a:spcAft>
                          <a:spcPts val="0"/>
                        </a:spcAft>
                      </a:pPr>
                      <a:r>
                        <a:rPr lang="zh-CN" sz="1600" kern="100">
                          <a:effectLst/>
                        </a:rPr>
                        <a:t>触发器：</a:t>
                      </a:r>
                      <a:endParaRPr lang="zh-CN" sz="1600" kern="100">
                        <a:effectLst/>
                        <a:latin typeface="Calibri"/>
                        <a:ea typeface="宋体"/>
                        <a:cs typeface="Times New Roman"/>
                      </a:endParaRPr>
                    </a:p>
                  </a:txBody>
                  <a:tcPr marL="63747" marR="63747" marT="0" marB="0"/>
                </a:tc>
                <a:tc>
                  <a:txBody>
                    <a:bodyPr/>
                    <a:lstStyle/>
                    <a:p>
                      <a:pPr algn="just">
                        <a:spcAft>
                          <a:spcPts val="0"/>
                        </a:spcAft>
                      </a:pPr>
                      <a:r>
                        <a:rPr lang="zh-CN" sz="1600" kern="100" dirty="0">
                          <a:effectLst/>
                        </a:rPr>
                        <a:t>工作人员点击</a:t>
                      </a:r>
                      <a:r>
                        <a:rPr lang="en-US" sz="1600" kern="100" dirty="0">
                          <a:effectLst/>
                        </a:rPr>
                        <a:t>“</a:t>
                      </a:r>
                      <a:r>
                        <a:rPr lang="zh-CN" sz="1600" kern="100" dirty="0">
                          <a:effectLst/>
                        </a:rPr>
                        <a:t>登录</a:t>
                      </a:r>
                      <a:r>
                        <a:rPr lang="en-US" sz="1600" kern="100" dirty="0">
                          <a:effectLst/>
                        </a:rPr>
                        <a:t>”</a:t>
                      </a:r>
                      <a:r>
                        <a:rPr lang="zh-CN" sz="1600" kern="100" dirty="0">
                          <a:effectLst/>
                        </a:rPr>
                        <a:t>按钮</a:t>
                      </a:r>
                      <a:endParaRPr lang="zh-CN" sz="1600" kern="100" dirty="0">
                        <a:effectLst/>
                        <a:latin typeface="Calibri"/>
                        <a:ea typeface="宋体"/>
                        <a:cs typeface="Times New Roman"/>
                      </a:endParaRPr>
                    </a:p>
                  </a:txBody>
                  <a:tcPr marL="63747" marR="63747" marT="0" marB="0"/>
                </a:tc>
              </a:tr>
              <a:tr h="1059491">
                <a:tc gridSpan="2">
                  <a:txBody>
                    <a:bodyPr/>
                    <a:lstStyle/>
                    <a:p>
                      <a:pPr algn="just">
                        <a:spcAft>
                          <a:spcPts val="0"/>
                        </a:spcAft>
                      </a:pPr>
                      <a:r>
                        <a:rPr lang="zh-CN" sz="1600" kern="100">
                          <a:effectLst/>
                        </a:rPr>
                        <a:t>主要成功情节：</a:t>
                      </a:r>
                    </a:p>
                    <a:p>
                      <a:pPr algn="just">
                        <a:spcAft>
                          <a:spcPts val="0"/>
                        </a:spcAft>
                      </a:pPr>
                      <a:r>
                        <a:rPr lang="en-US" sz="1600" kern="100" dirty="0">
                          <a:effectLst/>
                        </a:rPr>
                        <a:t>1.</a:t>
                      </a:r>
                      <a:r>
                        <a:rPr lang="zh-CN" sz="1600" kern="100">
                          <a:effectLst/>
                        </a:rPr>
                        <a:t>前台人员成功打开系统，进入登录界面，输入工号与密码，点击登录按钮</a:t>
                      </a:r>
                    </a:p>
                    <a:p>
                      <a:pPr algn="just">
                        <a:spcAft>
                          <a:spcPts val="0"/>
                        </a:spcAft>
                      </a:pPr>
                      <a:r>
                        <a:rPr lang="en-US" sz="1600" kern="100" dirty="0">
                          <a:effectLst/>
                        </a:rPr>
                        <a:t>2.</a:t>
                      </a:r>
                      <a:r>
                        <a:rPr lang="zh-CN" sz="1600" kern="100">
                          <a:effectLst/>
                        </a:rPr>
                        <a:t>该操作人员的信息通过后台数据库的验证，进入主界面</a:t>
                      </a:r>
                      <a:endParaRPr lang="zh-CN" sz="1600" kern="100">
                        <a:effectLst/>
                        <a:latin typeface="Calibri"/>
                        <a:ea typeface="宋体"/>
                        <a:cs typeface="Times New Roman"/>
                      </a:endParaRPr>
                    </a:p>
                  </a:txBody>
                  <a:tcPr marL="63747" marR="63747" marT="0" marB="0"/>
                </a:tc>
                <a:tc hMerge="1">
                  <a:txBody>
                    <a:bodyPr/>
                    <a:lstStyle/>
                    <a:p>
                      <a:endParaRPr lang="zh-CN" altLang="en-US"/>
                    </a:p>
                  </a:txBody>
                  <a:tcPr/>
                </a:tc>
              </a:tr>
              <a:tr h="1059491">
                <a:tc gridSpan="2">
                  <a:txBody>
                    <a:bodyPr/>
                    <a:lstStyle/>
                    <a:p>
                      <a:pPr algn="just">
                        <a:spcAft>
                          <a:spcPts val="0"/>
                        </a:spcAft>
                      </a:pPr>
                      <a:r>
                        <a:rPr lang="zh-CN" sz="1600" kern="100" dirty="0">
                          <a:effectLst/>
                        </a:rPr>
                        <a:t>扩展：</a:t>
                      </a:r>
                    </a:p>
                    <a:p>
                      <a:pPr algn="just">
                        <a:spcAft>
                          <a:spcPts val="0"/>
                        </a:spcAft>
                      </a:pPr>
                      <a:r>
                        <a:rPr lang="en-US" sz="1600" kern="100" dirty="0">
                          <a:effectLst/>
                        </a:rPr>
                        <a:t>1.</a:t>
                      </a:r>
                      <a:r>
                        <a:rPr lang="zh-CN" sz="1600" kern="100" dirty="0">
                          <a:effectLst/>
                        </a:rPr>
                        <a:t>系统出现故障，不可启动</a:t>
                      </a:r>
                    </a:p>
                    <a:p>
                      <a:pPr algn="just">
                        <a:spcAft>
                          <a:spcPts val="0"/>
                        </a:spcAft>
                      </a:pPr>
                      <a:r>
                        <a:rPr lang="en-US" sz="1600" kern="100" dirty="0">
                          <a:effectLst/>
                        </a:rPr>
                        <a:t>2.</a:t>
                      </a:r>
                      <a:r>
                        <a:rPr lang="zh-CN" sz="1600" kern="100" dirty="0">
                          <a:effectLst/>
                        </a:rPr>
                        <a:t>该操作人员提供的身份信息错误，没有通过数据库的验证</a:t>
                      </a:r>
                      <a:endParaRPr lang="zh-CN" sz="1600" kern="100" dirty="0">
                        <a:effectLst/>
                        <a:latin typeface="Calibri"/>
                        <a:ea typeface="宋体"/>
                        <a:cs typeface="Times New Roman"/>
                      </a:endParaRPr>
                    </a:p>
                  </a:txBody>
                  <a:tcPr marL="63747" marR="63747" marT="0" marB="0"/>
                </a:tc>
                <a:tc hMerge="1">
                  <a:txBody>
                    <a:bodyPr/>
                    <a:lstStyle/>
                    <a:p>
                      <a:endParaRPr lang="zh-CN" altLang="en-US"/>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917353552"/>
              </p:ext>
            </p:extLst>
          </p:nvPr>
        </p:nvGraphicFramePr>
        <p:xfrm>
          <a:off x="6204968" y="1050710"/>
          <a:ext cx="5248279" cy="5365589"/>
        </p:xfrm>
        <a:graphic>
          <a:graphicData uri="http://schemas.openxmlformats.org/drawingml/2006/table">
            <a:tbl>
              <a:tblPr firstRow="1" firstCol="1" bandRow="1">
                <a:tableStyleId>{5C22544A-7EE6-4342-B048-85BDC9FD1C3A}</a:tableStyleId>
              </a:tblPr>
              <a:tblGrid>
                <a:gridCol w="1288975"/>
                <a:gridCol w="3959304"/>
              </a:tblGrid>
              <a:tr h="508216">
                <a:tc>
                  <a:txBody>
                    <a:bodyPr/>
                    <a:lstStyle/>
                    <a:p>
                      <a:pPr algn="just">
                        <a:spcAft>
                          <a:spcPts val="0"/>
                        </a:spcAft>
                      </a:pPr>
                      <a:r>
                        <a:rPr lang="zh-CN" sz="1600" kern="100" dirty="0">
                          <a:effectLst/>
                        </a:rPr>
                        <a:t>用例名称：</a:t>
                      </a:r>
                      <a:r>
                        <a:rPr lang="en-US" sz="1600" kern="100" dirty="0">
                          <a:effectLst/>
                        </a:rPr>
                        <a:t> </a:t>
                      </a:r>
                      <a:endParaRPr lang="zh-CN" sz="1600" kern="100" dirty="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客房预订</a:t>
                      </a:r>
                      <a:endParaRPr lang="zh-CN" sz="1600" kern="100">
                        <a:effectLst/>
                        <a:latin typeface="Calibri"/>
                        <a:ea typeface="宋体"/>
                        <a:cs typeface="Times New Roman"/>
                      </a:endParaRPr>
                    </a:p>
                  </a:txBody>
                  <a:tcPr marL="57733" marR="57733" marT="0" marB="0"/>
                </a:tc>
              </a:tr>
              <a:tr h="459436">
                <a:tc>
                  <a:txBody>
                    <a:bodyPr/>
                    <a:lstStyle/>
                    <a:p>
                      <a:pPr algn="just">
                        <a:spcAft>
                          <a:spcPts val="0"/>
                        </a:spcAft>
                      </a:pPr>
                      <a:r>
                        <a:rPr lang="zh-CN" sz="1600" kern="100">
                          <a:effectLst/>
                        </a:rPr>
                        <a:t>主参与者：</a:t>
                      </a:r>
                      <a:r>
                        <a:rPr lang="en-US" sz="1600" kern="100" dirty="0">
                          <a:effectLst/>
                        </a:rPr>
                        <a:t> </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前台人员</a:t>
                      </a:r>
                      <a:endParaRPr lang="zh-CN" sz="1600" kern="100">
                        <a:effectLst/>
                        <a:latin typeface="Calibri"/>
                        <a:ea typeface="宋体"/>
                        <a:cs typeface="Times New Roman"/>
                      </a:endParaRPr>
                    </a:p>
                  </a:txBody>
                  <a:tcPr marL="57733" marR="57733" marT="0" marB="0"/>
                </a:tc>
              </a:tr>
              <a:tr h="363199">
                <a:tc>
                  <a:txBody>
                    <a:bodyPr/>
                    <a:lstStyle/>
                    <a:p>
                      <a:pPr indent="102235" algn="just">
                        <a:spcAft>
                          <a:spcPts val="0"/>
                        </a:spcAft>
                      </a:pPr>
                      <a:r>
                        <a:rPr lang="zh-CN" sz="1600" kern="100">
                          <a:effectLst/>
                        </a:rPr>
                        <a:t>层次：</a:t>
                      </a:r>
                      <a:r>
                        <a:rPr lang="en-US" sz="1600" kern="100" dirty="0">
                          <a:effectLst/>
                        </a:rPr>
                        <a:t> </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海平面（用户目标）</a:t>
                      </a:r>
                      <a:endParaRPr lang="zh-CN" sz="1600" kern="100">
                        <a:effectLst/>
                        <a:latin typeface="Calibri"/>
                        <a:ea typeface="宋体"/>
                        <a:cs typeface="Times New Roman"/>
                      </a:endParaRPr>
                    </a:p>
                  </a:txBody>
                  <a:tcPr marL="57733" marR="57733" marT="0" marB="0"/>
                </a:tc>
              </a:tr>
              <a:tr h="253119">
                <a:tc>
                  <a:txBody>
                    <a:bodyPr/>
                    <a:lstStyle/>
                    <a:p>
                      <a:pPr algn="just">
                        <a:spcAft>
                          <a:spcPts val="0"/>
                        </a:spcAft>
                      </a:pPr>
                      <a:r>
                        <a:rPr lang="zh-CN" sz="1600" kern="100">
                          <a:effectLst/>
                        </a:rPr>
                        <a:t>利益相关者：</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顾客、前台工作人员</a:t>
                      </a:r>
                      <a:endParaRPr lang="zh-CN" sz="1600" kern="100">
                        <a:effectLst/>
                        <a:latin typeface="Calibri"/>
                        <a:ea typeface="宋体"/>
                        <a:cs typeface="Times New Roman"/>
                      </a:endParaRPr>
                    </a:p>
                  </a:txBody>
                  <a:tcPr marL="57733" marR="57733" marT="0" marB="0"/>
                </a:tc>
              </a:tr>
              <a:tr h="253119">
                <a:tc>
                  <a:txBody>
                    <a:bodyPr/>
                    <a:lstStyle/>
                    <a:p>
                      <a:pPr algn="just">
                        <a:spcAft>
                          <a:spcPts val="0"/>
                        </a:spcAft>
                      </a:pPr>
                      <a:r>
                        <a:rPr lang="zh-CN" sz="1600" kern="100">
                          <a:effectLst/>
                        </a:rPr>
                        <a:t>前置条件：</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前台人员登录成功；有顾客预订房间</a:t>
                      </a:r>
                      <a:endParaRPr lang="zh-CN" sz="1600" kern="100">
                        <a:effectLst/>
                        <a:latin typeface="Calibri"/>
                        <a:ea typeface="宋体"/>
                        <a:cs typeface="Times New Roman"/>
                      </a:endParaRPr>
                    </a:p>
                  </a:txBody>
                  <a:tcPr marL="57733" marR="57733" marT="0" marB="0"/>
                </a:tc>
              </a:tr>
              <a:tr h="744195">
                <a:tc>
                  <a:txBody>
                    <a:bodyPr/>
                    <a:lstStyle/>
                    <a:p>
                      <a:pPr algn="just">
                        <a:spcAft>
                          <a:spcPts val="0"/>
                        </a:spcAft>
                      </a:pPr>
                      <a:r>
                        <a:rPr lang="zh-CN" sz="1600" kern="100">
                          <a:effectLst/>
                        </a:rPr>
                        <a:t>最低保证：</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回滚任何未完成的事务，系统记录进展日志直到失败</a:t>
                      </a:r>
                      <a:endParaRPr lang="zh-CN" sz="1600" kern="100">
                        <a:effectLst/>
                        <a:latin typeface="Calibri"/>
                        <a:ea typeface="宋体"/>
                        <a:cs typeface="Times New Roman"/>
                      </a:endParaRPr>
                    </a:p>
                  </a:txBody>
                  <a:tcPr marL="57733" marR="57733" marT="0" marB="0"/>
                </a:tc>
              </a:tr>
              <a:tr h="253119">
                <a:tc>
                  <a:txBody>
                    <a:bodyPr/>
                    <a:lstStyle/>
                    <a:p>
                      <a:pPr algn="just">
                        <a:spcAft>
                          <a:spcPts val="0"/>
                        </a:spcAft>
                      </a:pPr>
                      <a:r>
                        <a:rPr lang="zh-CN" sz="1600" kern="100">
                          <a:effectLst/>
                        </a:rPr>
                        <a:t>成功保证：</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系统显示尚有空房，系统提示保存成功</a:t>
                      </a:r>
                      <a:endParaRPr lang="zh-CN" sz="1600" kern="100">
                        <a:effectLst/>
                        <a:latin typeface="Calibri"/>
                        <a:ea typeface="宋体"/>
                        <a:cs typeface="Times New Roman"/>
                      </a:endParaRPr>
                    </a:p>
                  </a:txBody>
                  <a:tcPr marL="57733" marR="57733" marT="0" marB="0"/>
                </a:tc>
              </a:tr>
              <a:tr h="253119">
                <a:tc>
                  <a:txBody>
                    <a:bodyPr/>
                    <a:lstStyle/>
                    <a:p>
                      <a:pPr algn="just">
                        <a:spcAft>
                          <a:spcPts val="0"/>
                        </a:spcAft>
                      </a:pPr>
                      <a:r>
                        <a:rPr lang="zh-CN" sz="1600" kern="100">
                          <a:effectLst/>
                        </a:rPr>
                        <a:t>触发器：</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工作人员点击</a:t>
                      </a:r>
                      <a:r>
                        <a:rPr lang="en-US" sz="1600" kern="100" dirty="0">
                          <a:effectLst/>
                        </a:rPr>
                        <a:t>“</a:t>
                      </a:r>
                      <a:r>
                        <a:rPr lang="zh-CN" sz="1600" kern="100">
                          <a:effectLst/>
                        </a:rPr>
                        <a:t>客房预订</a:t>
                      </a:r>
                      <a:r>
                        <a:rPr lang="en-US" sz="1600" kern="100" dirty="0">
                          <a:effectLst/>
                        </a:rPr>
                        <a:t>”</a:t>
                      </a:r>
                      <a:r>
                        <a:rPr lang="zh-CN" sz="1600" kern="100">
                          <a:effectLst/>
                        </a:rPr>
                        <a:t>按钮</a:t>
                      </a:r>
                      <a:endParaRPr lang="zh-CN" sz="1600" kern="100">
                        <a:effectLst/>
                        <a:latin typeface="Calibri"/>
                        <a:ea typeface="宋体"/>
                        <a:cs typeface="Times New Roman"/>
                      </a:endParaRPr>
                    </a:p>
                  </a:txBody>
                  <a:tcPr marL="57733" marR="57733" marT="0" marB="0"/>
                </a:tc>
              </a:tr>
              <a:tr h="1265593">
                <a:tc gridSpan="2">
                  <a:txBody>
                    <a:bodyPr/>
                    <a:lstStyle/>
                    <a:p>
                      <a:pPr algn="just">
                        <a:spcAft>
                          <a:spcPts val="0"/>
                        </a:spcAft>
                      </a:pPr>
                      <a:r>
                        <a:rPr lang="zh-CN" sz="1600" kern="100">
                          <a:effectLst/>
                        </a:rPr>
                        <a:t>主要成功情节：</a:t>
                      </a:r>
                    </a:p>
                    <a:p>
                      <a:pPr algn="just">
                        <a:spcAft>
                          <a:spcPts val="0"/>
                        </a:spcAft>
                      </a:pPr>
                      <a:r>
                        <a:rPr lang="en-US" sz="1600" kern="100" dirty="0">
                          <a:effectLst/>
                        </a:rPr>
                        <a:t>1.</a:t>
                      </a:r>
                      <a:r>
                        <a:rPr lang="zh-CN" sz="1600" kern="100">
                          <a:effectLst/>
                        </a:rPr>
                        <a:t>顾客前来预定房间，并且挑选好房间类型</a:t>
                      </a:r>
                    </a:p>
                    <a:p>
                      <a:pPr algn="just">
                        <a:spcAft>
                          <a:spcPts val="0"/>
                        </a:spcAft>
                      </a:pPr>
                      <a:r>
                        <a:rPr lang="en-US" sz="1600" kern="100" dirty="0">
                          <a:effectLst/>
                        </a:rPr>
                        <a:t>2.</a:t>
                      </a:r>
                      <a:r>
                        <a:rPr lang="zh-CN" sz="1600" kern="100">
                          <a:effectLst/>
                        </a:rPr>
                        <a:t>前台人员进入主界面，根据客户要求的房间类型，点击“客房预订”按钮</a:t>
                      </a:r>
                    </a:p>
                    <a:p>
                      <a:pPr algn="just">
                        <a:spcAft>
                          <a:spcPts val="0"/>
                        </a:spcAft>
                      </a:pPr>
                      <a:r>
                        <a:rPr lang="en-US" sz="1600" kern="100" dirty="0">
                          <a:effectLst/>
                        </a:rPr>
                        <a:t>3.</a:t>
                      </a:r>
                      <a:r>
                        <a:rPr lang="zh-CN" sz="1600" kern="100">
                          <a:effectLst/>
                        </a:rPr>
                        <a:t>顾客付款，工作人员告诉顾客客房信息</a:t>
                      </a:r>
                      <a:endParaRPr lang="zh-CN" sz="1600" kern="100">
                        <a:effectLst/>
                        <a:latin typeface="Calibri"/>
                        <a:ea typeface="宋体"/>
                        <a:cs typeface="Times New Roman"/>
                      </a:endParaRPr>
                    </a:p>
                  </a:txBody>
                  <a:tcPr marL="57733" marR="57733" marT="0" marB="0"/>
                </a:tc>
                <a:tc hMerge="1">
                  <a:txBody>
                    <a:bodyPr/>
                    <a:lstStyle/>
                    <a:p>
                      <a:endParaRPr lang="zh-CN" altLang="en-US"/>
                    </a:p>
                  </a:txBody>
                  <a:tcPr/>
                </a:tc>
              </a:tr>
              <a:tr h="1012474">
                <a:tc gridSpan="2">
                  <a:txBody>
                    <a:bodyPr/>
                    <a:lstStyle/>
                    <a:p>
                      <a:pPr algn="just">
                        <a:spcAft>
                          <a:spcPts val="0"/>
                        </a:spcAft>
                      </a:pPr>
                      <a:r>
                        <a:rPr lang="zh-CN" sz="1600" kern="100" dirty="0">
                          <a:effectLst/>
                        </a:rPr>
                        <a:t>扩展：</a:t>
                      </a:r>
                    </a:p>
                    <a:p>
                      <a:pPr algn="just">
                        <a:spcAft>
                          <a:spcPts val="0"/>
                        </a:spcAft>
                      </a:pPr>
                      <a:r>
                        <a:rPr lang="en-US" sz="1600" kern="100" dirty="0">
                          <a:effectLst/>
                        </a:rPr>
                        <a:t>1.</a:t>
                      </a:r>
                      <a:r>
                        <a:rPr lang="zh-CN" sz="1600" kern="100" dirty="0">
                          <a:effectLst/>
                        </a:rPr>
                        <a:t>顾客对客房不满意，选不到心仪的房间类型</a:t>
                      </a:r>
                      <a:r>
                        <a:rPr lang="en-US" sz="1600" kern="100" dirty="0">
                          <a:effectLst/>
                        </a:rPr>
                        <a:t> </a:t>
                      </a:r>
                      <a:endParaRPr lang="zh-CN" sz="1600" kern="100" dirty="0">
                        <a:effectLst/>
                      </a:endParaRPr>
                    </a:p>
                    <a:p>
                      <a:pPr algn="just">
                        <a:spcAft>
                          <a:spcPts val="0"/>
                        </a:spcAft>
                      </a:pPr>
                      <a:r>
                        <a:rPr lang="en-US" sz="1600" kern="100" dirty="0">
                          <a:effectLst/>
                        </a:rPr>
                        <a:t>2.a</a:t>
                      </a:r>
                      <a:r>
                        <a:rPr lang="zh-CN" sz="1600" kern="100" dirty="0">
                          <a:effectLst/>
                        </a:rPr>
                        <a:t>顾客要求的房间类型没有空房 </a:t>
                      </a:r>
                    </a:p>
                    <a:p>
                      <a:pPr algn="just">
                        <a:spcAft>
                          <a:spcPts val="0"/>
                        </a:spcAft>
                      </a:pPr>
                      <a:r>
                        <a:rPr lang="en-US" sz="1600" kern="100" dirty="0">
                          <a:effectLst/>
                        </a:rPr>
                        <a:t>2.b“</a:t>
                      </a:r>
                      <a:r>
                        <a:rPr lang="zh-CN" sz="1600" kern="100" dirty="0">
                          <a:effectLst/>
                        </a:rPr>
                        <a:t>客房预订</a:t>
                      </a:r>
                      <a:r>
                        <a:rPr lang="en-US" sz="1600" kern="100" dirty="0">
                          <a:effectLst/>
                        </a:rPr>
                        <a:t>”</a:t>
                      </a:r>
                      <a:r>
                        <a:rPr lang="zh-CN" sz="1600" kern="100" dirty="0">
                          <a:effectLst/>
                        </a:rPr>
                        <a:t>模块出现问题</a:t>
                      </a:r>
                      <a:endParaRPr lang="zh-CN" sz="1600" kern="100" dirty="0">
                        <a:effectLst/>
                        <a:latin typeface="Calibri"/>
                        <a:ea typeface="宋体"/>
                        <a:cs typeface="Times New Roman"/>
                      </a:endParaRPr>
                    </a:p>
                  </a:txBody>
                  <a:tcPr marL="57733" marR="57733" marT="0" marB="0"/>
                </a:tc>
                <a:tc hMerge="1">
                  <a:txBody>
                    <a:bodyPr/>
                    <a:lstStyle/>
                    <a:p>
                      <a:endParaRPr lang="zh-CN" altLang="en-US"/>
                    </a:p>
                  </a:txBody>
                  <a:tcPr/>
                </a:tc>
              </a:tr>
            </a:tbl>
          </a:graphicData>
        </a:graphic>
      </p:graphicFrame>
    </p:spTree>
    <p:extLst>
      <p:ext uri="{BB962C8B-B14F-4D97-AF65-F5344CB8AC3E}">
        <p14:creationId xmlns:p14="http://schemas.microsoft.com/office/powerpoint/2010/main" val="6907475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230417"/>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4.2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用例描述</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graphicFrame>
        <p:nvGraphicFramePr>
          <p:cNvPr id="4" name="表格 3"/>
          <p:cNvGraphicFramePr>
            <a:graphicFrameLocks noGrp="1"/>
          </p:cNvGraphicFramePr>
          <p:nvPr>
            <p:extLst>
              <p:ext uri="{D42A27DB-BD31-4B8C-83A1-F6EECF244321}">
                <p14:modId xmlns:p14="http://schemas.microsoft.com/office/powerpoint/2010/main" val="3539882087"/>
              </p:ext>
            </p:extLst>
          </p:nvPr>
        </p:nvGraphicFramePr>
        <p:xfrm>
          <a:off x="765063" y="1022887"/>
          <a:ext cx="5155290" cy="5393412"/>
        </p:xfrm>
        <a:graphic>
          <a:graphicData uri="http://schemas.openxmlformats.org/drawingml/2006/table">
            <a:tbl>
              <a:tblPr firstRow="1" firstCol="1" bandRow="1">
                <a:tableStyleId>{5C22544A-7EE6-4342-B048-85BDC9FD1C3A}</a:tableStyleId>
              </a:tblPr>
              <a:tblGrid>
                <a:gridCol w="1266138"/>
                <a:gridCol w="3889152"/>
              </a:tblGrid>
              <a:tr h="510849">
                <a:tc>
                  <a:txBody>
                    <a:bodyPr/>
                    <a:lstStyle/>
                    <a:p>
                      <a:pPr algn="just">
                        <a:spcAft>
                          <a:spcPts val="0"/>
                        </a:spcAft>
                      </a:pPr>
                      <a:r>
                        <a:rPr lang="zh-CN" sz="1600" kern="100" dirty="0">
                          <a:effectLst/>
                        </a:rPr>
                        <a:t>用例名称：</a:t>
                      </a:r>
                      <a:r>
                        <a:rPr lang="en-US" sz="1600" kern="100" dirty="0">
                          <a:effectLst/>
                        </a:rPr>
                        <a:t> </a:t>
                      </a:r>
                      <a:endParaRPr lang="zh-CN" sz="1600" kern="100" dirty="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取消预订</a:t>
                      </a:r>
                      <a:endParaRPr lang="zh-CN" sz="1600" kern="100">
                        <a:effectLst/>
                        <a:latin typeface="Calibri"/>
                        <a:ea typeface="宋体"/>
                        <a:cs typeface="Times New Roman"/>
                      </a:endParaRPr>
                    </a:p>
                  </a:txBody>
                  <a:tcPr marL="57733" marR="57733" marT="0" marB="0"/>
                </a:tc>
              </a:tr>
              <a:tr h="461819">
                <a:tc>
                  <a:txBody>
                    <a:bodyPr/>
                    <a:lstStyle/>
                    <a:p>
                      <a:pPr algn="just">
                        <a:spcAft>
                          <a:spcPts val="0"/>
                        </a:spcAft>
                      </a:pPr>
                      <a:r>
                        <a:rPr lang="zh-CN" sz="1600" kern="100">
                          <a:effectLst/>
                        </a:rPr>
                        <a:t>主参与者：</a:t>
                      </a:r>
                      <a:r>
                        <a:rPr lang="en-US" sz="1600" kern="100">
                          <a:effectLst/>
                        </a:rPr>
                        <a:t> </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前台人员</a:t>
                      </a:r>
                      <a:endParaRPr lang="zh-CN" sz="1600" kern="100">
                        <a:effectLst/>
                        <a:latin typeface="Calibri"/>
                        <a:ea typeface="宋体"/>
                        <a:cs typeface="Times New Roman"/>
                      </a:endParaRPr>
                    </a:p>
                  </a:txBody>
                  <a:tcPr marL="57733" marR="57733" marT="0" marB="0"/>
                </a:tc>
              </a:tr>
              <a:tr h="365082">
                <a:tc>
                  <a:txBody>
                    <a:bodyPr/>
                    <a:lstStyle/>
                    <a:p>
                      <a:pPr indent="102235" algn="just">
                        <a:spcAft>
                          <a:spcPts val="0"/>
                        </a:spcAft>
                      </a:pPr>
                      <a:r>
                        <a:rPr lang="zh-CN" sz="1600" kern="100">
                          <a:effectLst/>
                        </a:rPr>
                        <a:t>层次：</a:t>
                      </a:r>
                      <a:r>
                        <a:rPr lang="en-US" sz="1600" kern="100">
                          <a:effectLst/>
                        </a:rPr>
                        <a:t> </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dirty="0">
                          <a:effectLst/>
                        </a:rPr>
                        <a:t>海平面（用户目标）</a:t>
                      </a:r>
                      <a:endParaRPr lang="zh-CN" sz="1600" kern="100" dirty="0">
                        <a:effectLst/>
                        <a:latin typeface="Calibri"/>
                        <a:ea typeface="宋体"/>
                        <a:cs typeface="Times New Roman"/>
                      </a:endParaRPr>
                    </a:p>
                  </a:txBody>
                  <a:tcPr marL="57733" marR="57733" marT="0" marB="0"/>
                </a:tc>
              </a:tr>
              <a:tr h="254432">
                <a:tc>
                  <a:txBody>
                    <a:bodyPr/>
                    <a:lstStyle/>
                    <a:p>
                      <a:pPr algn="just">
                        <a:spcAft>
                          <a:spcPts val="0"/>
                        </a:spcAft>
                      </a:pPr>
                      <a:r>
                        <a:rPr lang="zh-CN" sz="1600" kern="100">
                          <a:effectLst/>
                        </a:rPr>
                        <a:t>利益相关者：</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顾客、前台工作人员</a:t>
                      </a:r>
                      <a:endParaRPr lang="zh-CN" sz="1600" kern="100">
                        <a:effectLst/>
                        <a:latin typeface="Calibri"/>
                        <a:ea typeface="宋体"/>
                        <a:cs typeface="Times New Roman"/>
                      </a:endParaRPr>
                    </a:p>
                  </a:txBody>
                  <a:tcPr marL="57733" marR="57733" marT="0" marB="0"/>
                </a:tc>
              </a:tr>
              <a:tr h="508863">
                <a:tc>
                  <a:txBody>
                    <a:bodyPr/>
                    <a:lstStyle/>
                    <a:p>
                      <a:pPr algn="just">
                        <a:spcAft>
                          <a:spcPts val="0"/>
                        </a:spcAft>
                      </a:pPr>
                      <a:r>
                        <a:rPr lang="zh-CN" sz="1600" kern="100">
                          <a:effectLst/>
                        </a:rPr>
                        <a:t>前置条件：</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前台人员登录成功；顾客已经预订房间；顾客提供预订号</a:t>
                      </a:r>
                      <a:endParaRPr lang="zh-CN" sz="1600" kern="100">
                        <a:effectLst/>
                        <a:latin typeface="Calibri"/>
                        <a:ea typeface="宋体"/>
                        <a:cs typeface="Times New Roman"/>
                      </a:endParaRPr>
                    </a:p>
                  </a:txBody>
                  <a:tcPr marL="57733" marR="57733" marT="0" marB="0"/>
                </a:tc>
              </a:tr>
              <a:tr h="748055">
                <a:tc>
                  <a:txBody>
                    <a:bodyPr/>
                    <a:lstStyle/>
                    <a:p>
                      <a:pPr algn="just">
                        <a:spcAft>
                          <a:spcPts val="0"/>
                        </a:spcAft>
                      </a:pPr>
                      <a:r>
                        <a:rPr lang="zh-CN" sz="1600" kern="100">
                          <a:effectLst/>
                        </a:rPr>
                        <a:t>最低保证：</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回滚任何未完成的事务，系统记录进展日志直到失败</a:t>
                      </a:r>
                      <a:endParaRPr lang="zh-CN" sz="1600" kern="100">
                        <a:effectLst/>
                        <a:latin typeface="Calibri"/>
                        <a:ea typeface="宋体"/>
                        <a:cs typeface="Times New Roman"/>
                      </a:endParaRPr>
                    </a:p>
                  </a:txBody>
                  <a:tcPr marL="57733" marR="57733" marT="0" marB="0"/>
                </a:tc>
              </a:tr>
              <a:tr h="254432">
                <a:tc>
                  <a:txBody>
                    <a:bodyPr/>
                    <a:lstStyle/>
                    <a:p>
                      <a:pPr algn="just">
                        <a:spcAft>
                          <a:spcPts val="0"/>
                        </a:spcAft>
                      </a:pPr>
                      <a:r>
                        <a:rPr lang="zh-CN" sz="1600" kern="100">
                          <a:effectLst/>
                        </a:rPr>
                        <a:t>成功保证：</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未到入住时间，系统提示取消成功</a:t>
                      </a:r>
                      <a:endParaRPr lang="zh-CN" sz="1600" kern="100">
                        <a:effectLst/>
                        <a:latin typeface="Calibri"/>
                        <a:ea typeface="宋体"/>
                        <a:cs typeface="Times New Roman"/>
                      </a:endParaRPr>
                    </a:p>
                  </a:txBody>
                  <a:tcPr marL="57733" marR="57733" marT="0" marB="0"/>
                </a:tc>
              </a:tr>
              <a:tr h="254432">
                <a:tc>
                  <a:txBody>
                    <a:bodyPr/>
                    <a:lstStyle/>
                    <a:p>
                      <a:pPr algn="just">
                        <a:spcAft>
                          <a:spcPts val="0"/>
                        </a:spcAft>
                      </a:pPr>
                      <a:r>
                        <a:rPr lang="zh-CN" sz="1600" kern="100">
                          <a:effectLst/>
                        </a:rPr>
                        <a:t>触发器：</a:t>
                      </a:r>
                      <a:endParaRPr lang="zh-CN" sz="1600" kern="100">
                        <a:effectLst/>
                        <a:latin typeface="Calibri"/>
                        <a:ea typeface="宋体"/>
                        <a:cs typeface="Times New Roman"/>
                      </a:endParaRPr>
                    </a:p>
                  </a:txBody>
                  <a:tcPr marL="57733" marR="57733" marT="0" marB="0"/>
                </a:tc>
                <a:tc>
                  <a:txBody>
                    <a:bodyPr/>
                    <a:lstStyle/>
                    <a:p>
                      <a:pPr algn="just">
                        <a:spcAft>
                          <a:spcPts val="0"/>
                        </a:spcAft>
                      </a:pPr>
                      <a:r>
                        <a:rPr lang="zh-CN" sz="1600" kern="100">
                          <a:effectLst/>
                        </a:rPr>
                        <a:t>工作人员点击</a:t>
                      </a:r>
                      <a:r>
                        <a:rPr lang="en-US" sz="1600" kern="100">
                          <a:effectLst/>
                        </a:rPr>
                        <a:t>“</a:t>
                      </a:r>
                      <a:r>
                        <a:rPr lang="zh-CN" sz="1600" kern="100">
                          <a:effectLst/>
                        </a:rPr>
                        <a:t>取消预订</a:t>
                      </a:r>
                      <a:r>
                        <a:rPr lang="en-US" sz="1600" kern="100">
                          <a:effectLst/>
                        </a:rPr>
                        <a:t>”</a:t>
                      </a:r>
                      <a:r>
                        <a:rPr lang="zh-CN" sz="1600" kern="100">
                          <a:effectLst/>
                        </a:rPr>
                        <a:t>按钮</a:t>
                      </a:r>
                      <a:endParaRPr lang="zh-CN" sz="1600" kern="100">
                        <a:effectLst/>
                        <a:latin typeface="Calibri"/>
                        <a:ea typeface="宋体"/>
                        <a:cs typeface="Times New Roman"/>
                      </a:endParaRPr>
                    </a:p>
                  </a:txBody>
                  <a:tcPr marL="57733" marR="57733" marT="0" marB="0"/>
                </a:tc>
              </a:tr>
              <a:tr h="1272155">
                <a:tc gridSpan="2">
                  <a:txBody>
                    <a:bodyPr/>
                    <a:lstStyle/>
                    <a:p>
                      <a:pPr algn="just">
                        <a:spcAft>
                          <a:spcPts val="0"/>
                        </a:spcAft>
                      </a:pPr>
                      <a:r>
                        <a:rPr lang="zh-CN" sz="1600" kern="100">
                          <a:effectLst/>
                        </a:rPr>
                        <a:t>主要成功情节：</a:t>
                      </a:r>
                    </a:p>
                    <a:p>
                      <a:pPr algn="just">
                        <a:spcAft>
                          <a:spcPts val="0"/>
                        </a:spcAft>
                      </a:pPr>
                      <a:r>
                        <a:rPr lang="en-US" sz="1600" kern="100">
                          <a:effectLst/>
                        </a:rPr>
                        <a:t>1.</a:t>
                      </a:r>
                      <a:r>
                        <a:rPr lang="zh-CN" sz="1600" kern="100">
                          <a:effectLst/>
                        </a:rPr>
                        <a:t>顾客前来取消预定房间，并且提供正确的预定号</a:t>
                      </a:r>
                    </a:p>
                    <a:p>
                      <a:pPr algn="just">
                        <a:spcAft>
                          <a:spcPts val="0"/>
                        </a:spcAft>
                      </a:pPr>
                      <a:r>
                        <a:rPr lang="en-US" sz="1600" kern="100">
                          <a:effectLst/>
                        </a:rPr>
                        <a:t>2.</a:t>
                      </a:r>
                      <a:r>
                        <a:rPr lang="zh-CN" sz="1600" kern="100">
                          <a:effectLst/>
                        </a:rPr>
                        <a:t>前台人员进入主界面，根据客户提供的预定号，点击“取消预定”按钮</a:t>
                      </a:r>
                    </a:p>
                    <a:p>
                      <a:pPr algn="just">
                        <a:spcAft>
                          <a:spcPts val="0"/>
                        </a:spcAft>
                      </a:pPr>
                      <a:r>
                        <a:rPr lang="en-US" sz="1600" kern="100">
                          <a:effectLst/>
                        </a:rPr>
                        <a:t>3.</a:t>
                      </a:r>
                      <a:r>
                        <a:rPr lang="zh-CN" sz="1600" kern="100">
                          <a:effectLst/>
                        </a:rPr>
                        <a:t>系统按照取消预订的规则计算退款金额</a:t>
                      </a:r>
                      <a:endParaRPr lang="zh-CN" sz="1600" kern="100">
                        <a:effectLst/>
                        <a:latin typeface="Calibri"/>
                        <a:ea typeface="宋体"/>
                        <a:cs typeface="Times New Roman"/>
                      </a:endParaRPr>
                    </a:p>
                  </a:txBody>
                  <a:tcPr marL="57733" marR="57733" marT="0" marB="0"/>
                </a:tc>
                <a:tc hMerge="1">
                  <a:txBody>
                    <a:bodyPr/>
                    <a:lstStyle/>
                    <a:p>
                      <a:endParaRPr lang="zh-CN" altLang="en-US"/>
                    </a:p>
                  </a:txBody>
                  <a:tcPr/>
                </a:tc>
              </a:tr>
              <a:tr h="763293">
                <a:tc gridSpan="2">
                  <a:txBody>
                    <a:bodyPr/>
                    <a:lstStyle/>
                    <a:p>
                      <a:pPr algn="just">
                        <a:spcAft>
                          <a:spcPts val="0"/>
                        </a:spcAft>
                      </a:pPr>
                      <a:r>
                        <a:rPr lang="zh-CN" sz="1600" kern="100" dirty="0">
                          <a:effectLst/>
                        </a:rPr>
                        <a:t>扩展：</a:t>
                      </a:r>
                    </a:p>
                    <a:p>
                      <a:pPr algn="just">
                        <a:spcAft>
                          <a:spcPts val="0"/>
                        </a:spcAft>
                      </a:pPr>
                      <a:r>
                        <a:rPr lang="en-US" sz="1600" kern="100" dirty="0">
                          <a:effectLst/>
                        </a:rPr>
                        <a:t>1.</a:t>
                      </a:r>
                      <a:r>
                        <a:rPr lang="zh-CN" sz="1600" kern="100" dirty="0">
                          <a:effectLst/>
                        </a:rPr>
                        <a:t>顾客提供的预定号错误</a:t>
                      </a:r>
                      <a:r>
                        <a:rPr lang="en-US" sz="1600" kern="100" dirty="0">
                          <a:effectLst/>
                        </a:rPr>
                        <a:t> </a:t>
                      </a:r>
                      <a:endParaRPr lang="zh-CN" sz="1600" kern="100" dirty="0">
                        <a:effectLst/>
                      </a:endParaRPr>
                    </a:p>
                    <a:p>
                      <a:pPr algn="just">
                        <a:spcAft>
                          <a:spcPts val="0"/>
                        </a:spcAft>
                      </a:pPr>
                      <a:r>
                        <a:rPr lang="en-US" sz="1600" kern="100" dirty="0">
                          <a:effectLst/>
                        </a:rPr>
                        <a:t>2.“</a:t>
                      </a:r>
                      <a:r>
                        <a:rPr lang="zh-CN" sz="1600" kern="100" dirty="0">
                          <a:effectLst/>
                        </a:rPr>
                        <a:t>取消预订</a:t>
                      </a:r>
                      <a:r>
                        <a:rPr lang="en-US" sz="1600" kern="100" dirty="0">
                          <a:effectLst/>
                        </a:rPr>
                        <a:t>”</a:t>
                      </a:r>
                      <a:r>
                        <a:rPr lang="zh-CN" sz="1600" kern="100" dirty="0">
                          <a:effectLst/>
                        </a:rPr>
                        <a:t>模块出现问题</a:t>
                      </a:r>
                      <a:endParaRPr lang="zh-CN" sz="1600" kern="100" dirty="0">
                        <a:effectLst/>
                        <a:latin typeface="Calibri"/>
                        <a:ea typeface="宋体"/>
                        <a:cs typeface="Times New Roman"/>
                      </a:endParaRPr>
                    </a:p>
                  </a:txBody>
                  <a:tcPr marL="57733" marR="57733" marT="0" marB="0"/>
                </a:tc>
                <a:tc hMerge="1">
                  <a:txBody>
                    <a:bodyPr/>
                    <a:lstStyle/>
                    <a:p>
                      <a:endParaRPr lang="zh-CN" altLang="en-US"/>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634345786"/>
              </p:ext>
            </p:extLst>
          </p:nvPr>
        </p:nvGraphicFramePr>
        <p:xfrm>
          <a:off x="6285883" y="929898"/>
          <a:ext cx="5430836" cy="5516628"/>
        </p:xfrm>
        <a:graphic>
          <a:graphicData uri="http://schemas.openxmlformats.org/drawingml/2006/table">
            <a:tbl>
              <a:tblPr firstRow="1" firstCol="1" bandRow="1">
                <a:tableStyleId>{5C22544A-7EE6-4342-B048-85BDC9FD1C3A}</a:tableStyleId>
              </a:tblPr>
              <a:tblGrid>
                <a:gridCol w="1333811"/>
                <a:gridCol w="4097025"/>
              </a:tblGrid>
              <a:tr h="151620">
                <a:tc>
                  <a:txBody>
                    <a:bodyPr/>
                    <a:lstStyle/>
                    <a:p>
                      <a:pPr algn="just">
                        <a:spcAft>
                          <a:spcPts val="0"/>
                        </a:spcAft>
                      </a:pPr>
                      <a:r>
                        <a:rPr lang="zh-CN" sz="1600" kern="100" dirty="0">
                          <a:effectLst/>
                        </a:rPr>
                        <a:t>用例名称：</a:t>
                      </a:r>
                      <a:r>
                        <a:rPr lang="en-US" sz="1600" kern="100" dirty="0">
                          <a:effectLst/>
                        </a:rPr>
                        <a:t> </a:t>
                      </a:r>
                      <a:endParaRPr lang="zh-CN" sz="1600" kern="100" dirty="0">
                        <a:effectLst/>
                        <a:latin typeface="Calibri"/>
                        <a:ea typeface="宋体"/>
                        <a:cs typeface="Times New Roman"/>
                      </a:endParaRPr>
                    </a:p>
                  </a:txBody>
                  <a:tcPr marL="50575" marR="50575" marT="0" marB="0"/>
                </a:tc>
                <a:tc>
                  <a:txBody>
                    <a:bodyPr/>
                    <a:lstStyle/>
                    <a:p>
                      <a:pPr algn="just">
                        <a:spcAft>
                          <a:spcPts val="0"/>
                        </a:spcAft>
                      </a:pPr>
                      <a:r>
                        <a:rPr lang="zh-CN" sz="1600" kern="100">
                          <a:effectLst/>
                        </a:rPr>
                        <a:t>入住登记</a:t>
                      </a:r>
                      <a:endParaRPr lang="zh-CN" sz="1600" kern="100">
                        <a:effectLst/>
                        <a:latin typeface="Calibri"/>
                        <a:ea typeface="宋体"/>
                        <a:cs typeface="Times New Roman"/>
                      </a:endParaRPr>
                    </a:p>
                  </a:txBody>
                  <a:tcPr marL="50575" marR="50575" marT="0" marB="0"/>
                </a:tc>
              </a:tr>
              <a:tr h="402116">
                <a:tc>
                  <a:txBody>
                    <a:bodyPr/>
                    <a:lstStyle/>
                    <a:p>
                      <a:pPr algn="just">
                        <a:spcAft>
                          <a:spcPts val="0"/>
                        </a:spcAft>
                      </a:pPr>
                      <a:r>
                        <a:rPr lang="zh-CN" sz="1600" kern="100">
                          <a:effectLst/>
                        </a:rPr>
                        <a:t>主参与者：</a:t>
                      </a:r>
                      <a:r>
                        <a:rPr lang="en-US" sz="1600" kern="100">
                          <a:effectLst/>
                        </a:rPr>
                        <a:t> </a:t>
                      </a:r>
                      <a:endParaRPr lang="zh-CN" sz="1600" kern="100">
                        <a:effectLst/>
                        <a:latin typeface="Calibri"/>
                        <a:ea typeface="宋体"/>
                        <a:cs typeface="Times New Roman"/>
                      </a:endParaRPr>
                    </a:p>
                  </a:txBody>
                  <a:tcPr marL="50575" marR="50575" marT="0" marB="0"/>
                </a:tc>
                <a:tc>
                  <a:txBody>
                    <a:bodyPr/>
                    <a:lstStyle/>
                    <a:p>
                      <a:pPr algn="just">
                        <a:spcAft>
                          <a:spcPts val="0"/>
                        </a:spcAft>
                      </a:pPr>
                      <a:r>
                        <a:rPr lang="zh-CN" sz="1600" kern="100">
                          <a:effectLst/>
                        </a:rPr>
                        <a:t>前台人员</a:t>
                      </a:r>
                      <a:endParaRPr lang="zh-CN" sz="1600" kern="100">
                        <a:effectLst/>
                        <a:latin typeface="Calibri"/>
                        <a:ea typeface="宋体"/>
                        <a:cs typeface="Times New Roman"/>
                      </a:endParaRPr>
                    </a:p>
                  </a:txBody>
                  <a:tcPr marL="50575" marR="50575" marT="0" marB="0"/>
                </a:tc>
              </a:tr>
              <a:tr h="317885">
                <a:tc>
                  <a:txBody>
                    <a:bodyPr/>
                    <a:lstStyle/>
                    <a:p>
                      <a:pPr indent="102235" algn="just">
                        <a:spcAft>
                          <a:spcPts val="0"/>
                        </a:spcAft>
                      </a:pPr>
                      <a:r>
                        <a:rPr lang="zh-CN" sz="1600" kern="100">
                          <a:effectLst/>
                        </a:rPr>
                        <a:t>层次：</a:t>
                      </a:r>
                      <a:r>
                        <a:rPr lang="en-US" sz="1600" kern="100">
                          <a:effectLst/>
                        </a:rPr>
                        <a:t> </a:t>
                      </a:r>
                      <a:endParaRPr lang="zh-CN" sz="1600" kern="100">
                        <a:effectLst/>
                        <a:latin typeface="Calibri"/>
                        <a:ea typeface="宋体"/>
                        <a:cs typeface="Times New Roman"/>
                      </a:endParaRPr>
                    </a:p>
                  </a:txBody>
                  <a:tcPr marL="50575" marR="50575" marT="0" marB="0"/>
                </a:tc>
                <a:tc>
                  <a:txBody>
                    <a:bodyPr/>
                    <a:lstStyle/>
                    <a:p>
                      <a:pPr algn="just">
                        <a:spcAft>
                          <a:spcPts val="0"/>
                        </a:spcAft>
                      </a:pPr>
                      <a:r>
                        <a:rPr lang="zh-CN" sz="1600" kern="100">
                          <a:effectLst/>
                        </a:rPr>
                        <a:t>海平面（用户目标）</a:t>
                      </a:r>
                      <a:endParaRPr lang="zh-CN" sz="1600" kern="100">
                        <a:effectLst/>
                        <a:latin typeface="Calibri"/>
                        <a:ea typeface="宋体"/>
                        <a:cs typeface="Times New Roman"/>
                      </a:endParaRPr>
                    </a:p>
                  </a:txBody>
                  <a:tcPr marL="50575" marR="50575" marT="0" marB="0"/>
                </a:tc>
              </a:tr>
              <a:tr h="225305">
                <a:tc>
                  <a:txBody>
                    <a:bodyPr/>
                    <a:lstStyle/>
                    <a:p>
                      <a:pPr algn="just">
                        <a:spcAft>
                          <a:spcPts val="0"/>
                        </a:spcAft>
                      </a:pPr>
                      <a:r>
                        <a:rPr lang="zh-CN" sz="1600" kern="100">
                          <a:effectLst/>
                        </a:rPr>
                        <a:t>利益相关者：</a:t>
                      </a:r>
                      <a:endParaRPr lang="zh-CN" sz="1600" kern="100">
                        <a:effectLst/>
                        <a:latin typeface="Calibri"/>
                        <a:ea typeface="宋体"/>
                        <a:cs typeface="Times New Roman"/>
                      </a:endParaRPr>
                    </a:p>
                  </a:txBody>
                  <a:tcPr marL="50575" marR="50575" marT="0" marB="0"/>
                </a:tc>
                <a:tc>
                  <a:txBody>
                    <a:bodyPr/>
                    <a:lstStyle/>
                    <a:p>
                      <a:pPr algn="just">
                        <a:spcAft>
                          <a:spcPts val="0"/>
                        </a:spcAft>
                      </a:pPr>
                      <a:r>
                        <a:rPr lang="zh-CN" sz="1600" kern="100" dirty="0">
                          <a:effectLst/>
                        </a:rPr>
                        <a:t>顾客、前台工作人员</a:t>
                      </a:r>
                      <a:endParaRPr lang="zh-CN" sz="1600" kern="100" dirty="0">
                        <a:effectLst/>
                        <a:latin typeface="Calibri"/>
                        <a:ea typeface="宋体"/>
                        <a:cs typeface="Times New Roman"/>
                      </a:endParaRPr>
                    </a:p>
                  </a:txBody>
                  <a:tcPr marL="50575" marR="50575" marT="0" marB="0"/>
                </a:tc>
              </a:tr>
              <a:tr h="450610">
                <a:tc>
                  <a:txBody>
                    <a:bodyPr/>
                    <a:lstStyle/>
                    <a:p>
                      <a:pPr algn="just">
                        <a:spcAft>
                          <a:spcPts val="0"/>
                        </a:spcAft>
                      </a:pPr>
                      <a:r>
                        <a:rPr lang="zh-CN" sz="1600" kern="100">
                          <a:effectLst/>
                        </a:rPr>
                        <a:t>前置条件：</a:t>
                      </a:r>
                      <a:endParaRPr lang="zh-CN" sz="1600" kern="100">
                        <a:effectLst/>
                        <a:latin typeface="Calibri"/>
                        <a:ea typeface="宋体"/>
                        <a:cs typeface="Times New Roman"/>
                      </a:endParaRPr>
                    </a:p>
                  </a:txBody>
                  <a:tcPr marL="50575" marR="50575" marT="0" marB="0"/>
                </a:tc>
                <a:tc>
                  <a:txBody>
                    <a:bodyPr/>
                    <a:lstStyle/>
                    <a:p>
                      <a:pPr algn="just">
                        <a:spcAft>
                          <a:spcPts val="0"/>
                        </a:spcAft>
                      </a:pPr>
                      <a:r>
                        <a:rPr lang="zh-CN" sz="1600" kern="100" dirty="0">
                          <a:effectLst/>
                        </a:rPr>
                        <a:t>前台人员登录成功；顾客已经预订房间；顾客提供正确的预定号</a:t>
                      </a:r>
                      <a:r>
                        <a:rPr lang="en-US" sz="1600" kern="100" dirty="0">
                          <a:effectLst/>
                        </a:rPr>
                        <a:t> </a:t>
                      </a:r>
                      <a:endParaRPr lang="zh-CN" sz="1600" kern="100" dirty="0">
                        <a:effectLst/>
                        <a:latin typeface="Calibri"/>
                        <a:ea typeface="宋体"/>
                        <a:cs typeface="Times New Roman"/>
                      </a:endParaRPr>
                    </a:p>
                  </a:txBody>
                  <a:tcPr marL="50575" marR="50575" marT="0" marB="0"/>
                </a:tc>
              </a:tr>
              <a:tr h="651347">
                <a:tc>
                  <a:txBody>
                    <a:bodyPr/>
                    <a:lstStyle/>
                    <a:p>
                      <a:pPr algn="just">
                        <a:spcAft>
                          <a:spcPts val="0"/>
                        </a:spcAft>
                      </a:pPr>
                      <a:r>
                        <a:rPr lang="zh-CN" sz="1600" kern="100">
                          <a:effectLst/>
                        </a:rPr>
                        <a:t>最低保证：</a:t>
                      </a:r>
                      <a:endParaRPr lang="zh-CN" sz="1600" kern="100">
                        <a:effectLst/>
                        <a:latin typeface="Calibri"/>
                        <a:ea typeface="宋体"/>
                        <a:cs typeface="Times New Roman"/>
                      </a:endParaRPr>
                    </a:p>
                  </a:txBody>
                  <a:tcPr marL="50575" marR="50575" marT="0" marB="0"/>
                </a:tc>
                <a:tc>
                  <a:txBody>
                    <a:bodyPr/>
                    <a:lstStyle/>
                    <a:p>
                      <a:pPr algn="just">
                        <a:spcAft>
                          <a:spcPts val="0"/>
                        </a:spcAft>
                      </a:pPr>
                      <a:r>
                        <a:rPr lang="zh-CN" sz="1600" kern="100">
                          <a:effectLst/>
                        </a:rPr>
                        <a:t>回滚任何未完成的事务，系统记录进展日志直到失败</a:t>
                      </a:r>
                      <a:endParaRPr lang="zh-CN" sz="1600" kern="100">
                        <a:effectLst/>
                        <a:latin typeface="Calibri"/>
                        <a:ea typeface="宋体"/>
                        <a:cs typeface="Times New Roman"/>
                      </a:endParaRPr>
                    </a:p>
                  </a:txBody>
                  <a:tcPr marL="50575" marR="50575" marT="0" marB="0"/>
                </a:tc>
              </a:tr>
              <a:tr h="225305">
                <a:tc>
                  <a:txBody>
                    <a:bodyPr/>
                    <a:lstStyle/>
                    <a:p>
                      <a:pPr algn="just">
                        <a:spcAft>
                          <a:spcPts val="0"/>
                        </a:spcAft>
                      </a:pPr>
                      <a:r>
                        <a:rPr lang="zh-CN" sz="1600" kern="100">
                          <a:effectLst/>
                        </a:rPr>
                        <a:t>成功保证：</a:t>
                      </a:r>
                      <a:endParaRPr lang="zh-CN" sz="1600" kern="100">
                        <a:effectLst/>
                        <a:latin typeface="Calibri"/>
                        <a:ea typeface="宋体"/>
                        <a:cs typeface="Times New Roman"/>
                      </a:endParaRPr>
                    </a:p>
                  </a:txBody>
                  <a:tcPr marL="50575" marR="50575" marT="0" marB="0"/>
                </a:tc>
                <a:tc>
                  <a:txBody>
                    <a:bodyPr/>
                    <a:lstStyle/>
                    <a:p>
                      <a:pPr algn="just">
                        <a:spcAft>
                          <a:spcPts val="0"/>
                        </a:spcAft>
                      </a:pPr>
                      <a:r>
                        <a:rPr lang="zh-CN" sz="1600" kern="100">
                          <a:effectLst/>
                        </a:rPr>
                        <a:t>系统显示到达入住时间</a:t>
                      </a:r>
                      <a:endParaRPr lang="zh-CN" sz="1600" kern="100">
                        <a:effectLst/>
                        <a:latin typeface="Calibri"/>
                        <a:ea typeface="宋体"/>
                        <a:cs typeface="Times New Roman"/>
                      </a:endParaRPr>
                    </a:p>
                  </a:txBody>
                  <a:tcPr marL="50575" marR="50575" marT="0" marB="0"/>
                </a:tc>
              </a:tr>
              <a:tr h="225305">
                <a:tc>
                  <a:txBody>
                    <a:bodyPr/>
                    <a:lstStyle/>
                    <a:p>
                      <a:pPr algn="just">
                        <a:spcAft>
                          <a:spcPts val="0"/>
                        </a:spcAft>
                      </a:pPr>
                      <a:r>
                        <a:rPr lang="zh-CN" sz="1600" kern="100">
                          <a:effectLst/>
                        </a:rPr>
                        <a:t>触发器：</a:t>
                      </a:r>
                      <a:endParaRPr lang="zh-CN" sz="1600" kern="100">
                        <a:effectLst/>
                        <a:latin typeface="Calibri"/>
                        <a:ea typeface="宋体"/>
                        <a:cs typeface="Times New Roman"/>
                      </a:endParaRPr>
                    </a:p>
                  </a:txBody>
                  <a:tcPr marL="50575" marR="50575" marT="0" marB="0"/>
                </a:tc>
                <a:tc>
                  <a:txBody>
                    <a:bodyPr/>
                    <a:lstStyle/>
                    <a:p>
                      <a:pPr algn="just">
                        <a:spcAft>
                          <a:spcPts val="0"/>
                        </a:spcAft>
                      </a:pPr>
                      <a:r>
                        <a:rPr lang="zh-CN" sz="1600" kern="100">
                          <a:effectLst/>
                        </a:rPr>
                        <a:t>工作人员点击</a:t>
                      </a:r>
                      <a:r>
                        <a:rPr lang="en-US" sz="1600" kern="100">
                          <a:effectLst/>
                        </a:rPr>
                        <a:t>“</a:t>
                      </a:r>
                      <a:r>
                        <a:rPr lang="zh-CN" sz="1600" kern="100">
                          <a:effectLst/>
                        </a:rPr>
                        <a:t>入住登记</a:t>
                      </a:r>
                      <a:r>
                        <a:rPr lang="en-US" sz="1600" kern="100">
                          <a:effectLst/>
                        </a:rPr>
                        <a:t>”</a:t>
                      </a:r>
                      <a:r>
                        <a:rPr lang="zh-CN" sz="1600" kern="100">
                          <a:effectLst/>
                        </a:rPr>
                        <a:t>按钮</a:t>
                      </a:r>
                      <a:endParaRPr lang="zh-CN" sz="1600" kern="100">
                        <a:effectLst/>
                        <a:latin typeface="Calibri"/>
                        <a:ea typeface="宋体"/>
                        <a:cs typeface="Times New Roman"/>
                      </a:endParaRPr>
                    </a:p>
                  </a:txBody>
                  <a:tcPr marL="50575" marR="50575" marT="0" marB="0"/>
                </a:tc>
              </a:tr>
              <a:tr h="1351831">
                <a:tc gridSpan="2">
                  <a:txBody>
                    <a:bodyPr/>
                    <a:lstStyle/>
                    <a:p>
                      <a:pPr algn="just">
                        <a:spcAft>
                          <a:spcPts val="0"/>
                        </a:spcAft>
                      </a:pPr>
                      <a:r>
                        <a:rPr lang="zh-CN" sz="1600" kern="100">
                          <a:effectLst/>
                        </a:rPr>
                        <a:t>主要成功情节：</a:t>
                      </a:r>
                    </a:p>
                    <a:p>
                      <a:pPr algn="just">
                        <a:spcAft>
                          <a:spcPts val="0"/>
                        </a:spcAft>
                      </a:pPr>
                      <a:r>
                        <a:rPr lang="en-US" sz="1600" kern="100">
                          <a:effectLst/>
                        </a:rPr>
                        <a:t>1.</a:t>
                      </a:r>
                      <a:r>
                        <a:rPr lang="zh-CN" sz="1600" kern="100">
                          <a:effectLst/>
                        </a:rPr>
                        <a:t>顾客前来入住，提供正确的预定号，并且系统显示到达入住时间</a:t>
                      </a:r>
                    </a:p>
                    <a:p>
                      <a:pPr algn="just">
                        <a:spcAft>
                          <a:spcPts val="0"/>
                        </a:spcAft>
                      </a:pPr>
                      <a:r>
                        <a:rPr lang="en-US" sz="1600" kern="100">
                          <a:effectLst/>
                        </a:rPr>
                        <a:t>2.</a:t>
                      </a:r>
                      <a:r>
                        <a:rPr lang="zh-CN" sz="1600" kern="100">
                          <a:effectLst/>
                        </a:rPr>
                        <a:t>前台人员进入主界面，根据客户提供的预定号，点击“入住登记”按钮</a:t>
                      </a:r>
                    </a:p>
                    <a:p>
                      <a:pPr algn="just">
                        <a:spcAft>
                          <a:spcPts val="0"/>
                        </a:spcAft>
                      </a:pPr>
                      <a:r>
                        <a:rPr lang="en-US" sz="1600" kern="100">
                          <a:effectLst/>
                        </a:rPr>
                        <a:t>3.</a:t>
                      </a:r>
                      <a:r>
                        <a:rPr lang="zh-CN" sz="1600" kern="100">
                          <a:effectLst/>
                        </a:rPr>
                        <a:t>系统修改房间状态</a:t>
                      </a:r>
                      <a:endParaRPr lang="zh-CN" sz="1600" kern="100">
                        <a:effectLst/>
                        <a:latin typeface="Calibri"/>
                        <a:ea typeface="宋体"/>
                        <a:cs typeface="Times New Roman"/>
                      </a:endParaRPr>
                    </a:p>
                  </a:txBody>
                  <a:tcPr marL="50575" marR="50575" marT="0" marB="0"/>
                </a:tc>
                <a:tc hMerge="1">
                  <a:txBody>
                    <a:bodyPr/>
                    <a:lstStyle/>
                    <a:p>
                      <a:endParaRPr lang="zh-CN" altLang="en-US"/>
                    </a:p>
                  </a:txBody>
                  <a:tcPr/>
                </a:tc>
              </a:tr>
              <a:tr h="829654">
                <a:tc gridSpan="2">
                  <a:txBody>
                    <a:bodyPr/>
                    <a:lstStyle/>
                    <a:p>
                      <a:pPr algn="just">
                        <a:spcAft>
                          <a:spcPts val="0"/>
                        </a:spcAft>
                      </a:pPr>
                      <a:r>
                        <a:rPr lang="zh-CN" sz="1600" kern="100" dirty="0">
                          <a:effectLst/>
                        </a:rPr>
                        <a:t>扩展：</a:t>
                      </a:r>
                    </a:p>
                    <a:p>
                      <a:pPr algn="just">
                        <a:spcAft>
                          <a:spcPts val="0"/>
                        </a:spcAft>
                      </a:pPr>
                      <a:r>
                        <a:rPr lang="en-US" sz="1600" kern="100" dirty="0">
                          <a:effectLst/>
                        </a:rPr>
                        <a:t>1.a</a:t>
                      </a:r>
                      <a:r>
                        <a:rPr lang="zh-CN" sz="1600" kern="100" dirty="0">
                          <a:effectLst/>
                        </a:rPr>
                        <a:t>顾客提供的预定号错误 </a:t>
                      </a:r>
                    </a:p>
                    <a:p>
                      <a:pPr algn="just">
                        <a:spcAft>
                          <a:spcPts val="0"/>
                        </a:spcAft>
                      </a:pPr>
                      <a:r>
                        <a:rPr lang="en-US" sz="1600" kern="100" dirty="0">
                          <a:effectLst/>
                        </a:rPr>
                        <a:t>1.b</a:t>
                      </a:r>
                      <a:r>
                        <a:rPr lang="zh-CN" sz="1600" kern="100" dirty="0">
                          <a:effectLst/>
                        </a:rPr>
                        <a:t>系统显示尚未到达入住时间</a:t>
                      </a:r>
                    </a:p>
                    <a:p>
                      <a:pPr algn="just">
                        <a:spcAft>
                          <a:spcPts val="0"/>
                        </a:spcAft>
                      </a:pPr>
                      <a:r>
                        <a:rPr lang="en-US" sz="1600" kern="100" dirty="0">
                          <a:effectLst/>
                        </a:rPr>
                        <a:t>2.“</a:t>
                      </a:r>
                      <a:r>
                        <a:rPr lang="zh-CN" sz="1600" kern="100" dirty="0">
                          <a:effectLst/>
                        </a:rPr>
                        <a:t>入住登记</a:t>
                      </a:r>
                      <a:r>
                        <a:rPr lang="en-US" sz="1600" kern="100" dirty="0">
                          <a:effectLst/>
                        </a:rPr>
                        <a:t>”</a:t>
                      </a:r>
                      <a:r>
                        <a:rPr lang="zh-CN" sz="1600" kern="100" dirty="0">
                          <a:effectLst/>
                        </a:rPr>
                        <a:t>模块出现问题</a:t>
                      </a:r>
                    </a:p>
                    <a:p>
                      <a:pPr algn="just">
                        <a:spcAft>
                          <a:spcPts val="0"/>
                        </a:spcAft>
                      </a:pPr>
                      <a:r>
                        <a:rPr lang="en-US" sz="1600" kern="100" dirty="0">
                          <a:effectLst/>
                        </a:rPr>
                        <a:t>3.</a:t>
                      </a:r>
                      <a:r>
                        <a:rPr lang="zh-CN" sz="1600" kern="100" dirty="0">
                          <a:effectLst/>
                        </a:rPr>
                        <a:t>系统出现故障，未能及时修改房间状态</a:t>
                      </a:r>
                      <a:endParaRPr lang="zh-CN" sz="1600" kern="100" dirty="0">
                        <a:effectLst/>
                        <a:latin typeface="Calibri"/>
                        <a:ea typeface="宋体"/>
                        <a:cs typeface="Times New Roman"/>
                      </a:endParaRPr>
                    </a:p>
                  </a:txBody>
                  <a:tcPr marL="50575" marR="50575" marT="0" marB="0"/>
                </a:tc>
                <a:tc hMerge="1">
                  <a:txBody>
                    <a:bodyPr/>
                    <a:lstStyle/>
                    <a:p>
                      <a:endParaRPr lang="zh-CN" altLang="en-US"/>
                    </a:p>
                  </a:txBody>
                  <a:tcPr/>
                </a:tc>
              </a:tr>
            </a:tbl>
          </a:graphicData>
        </a:graphic>
      </p:graphicFrame>
    </p:spTree>
    <p:extLst>
      <p:ext uri="{BB962C8B-B14F-4D97-AF65-F5344CB8AC3E}">
        <p14:creationId xmlns:p14="http://schemas.microsoft.com/office/powerpoint/2010/main" val="42461402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207884" cy="6858000"/>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45" name="组合 44"/>
          <p:cNvGrpSpPr/>
          <p:nvPr/>
        </p:nvGrpSpPr>
        <p:grpSpPr>
          <a:xfrm>
            <a:off x="9609927" y="-39236"/>
            <a:ext cx="2820996" cy="6897237"/>
            <a:chOff x="9609927" y="-39236"/>
            <a:chExt cx="2820996" cy="6897237"/>
          </a:xfrm>
        </p:grpSpPr>
        <p:grpSp>
          <p:nvGrpSpPr>
            <p:cNvPr id="27" name="组合 26"/>
            <p:cNvGrpSpPr/>
            <p:nvPr/>
          </p:nvGrpSpPr>
          <p:grpSpPr>
            <a:xfrm>
              <a:off x="9848851" y="-39236"/>
              <a:ext cx="2359033" cy="6897237"/>
              <a:chOff x="9848851" y="-39236"/>
              <a:chExt cx="2359033" cy="6897237"/>
            </a:xfrm>
          </p:grpSpPr>
          <p:sp>
            <p:nvSpPr>
              <p:cNvPr id="21" name="矩形 20"/>
              <p:cNvSpPr/>
              <p:nvPr/>
            </p:nvSpPr>
            <p:spPr>
              <a:xfrm>
                <a:off x="9848858" y="-39236"/>
                <a:ext cx="2359026" cy="68972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4" name="矩形 13"/>
              <p:cNvSpPr/>
              <p:nvPr/>
            </p:nvSpPr>
            <p:spPr>
              <a:xfrm>
                <a:off x="9848851" y="-2"/>
                <a:ext cx="2343149" cy="3689352"/>
              </a:xfrm>
              <a:prstGeom prst="rect">
                <a:avLst/>
              </a:prstGeom>
              <a:solidFill>
                <a:srgbClr val="E2E6C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5" name="矩形 14"/>
              <p:cNvSpPr/>
              <p:nvPr/>
            </p:nvSpPr>
            <p:spPr>
              <a:xfrm>
                <a:off x="9848851" y="5289551"/>
                <a:ext cx="2343149" cy="1568450"/>
              </a:xfrm>
              <a:prstGeom prst="rect">
                <a:avLst/>
              </a:prstGeom>
              <a:solidFill>
                <a:srgbClr val="E2E6C3"/>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31" name="文本框 30"/>
            <p:cNvSpPr txBox="1"/>
            <p:nvPr/>
          </p:nvSpPr>
          <p:spPr>
            <a:xfrm>
              <a:off x="9609927" y="4321311"/>
              <a:ext cx="2820996" cy="707886"/>
            </a:xfrm>
            <a:prstGeom prst="rect">
              <a:avLst/>
            </a:prstGeom>
            <a:noFill/>
          </p:spPr>
          <p:txBody>
            <a:bodyPr wrap="square" rtlCol="0">
              <a:spAutoFit/>
            </a:bodyPr>
            <a:lstStyle/>
            <a:p>
              <a:pPr algn="ctr"/>
              <a:r>
                <a:rPr lang="zh-CN" altLang="en-US" sz="4000" b="1" dirty="0">
                  <a:solidFill>
                    <a:srgbClr val="17324D"/>
                  </a:solidFill>
                  <a:latin typeface="Aharoni" panose="02010803020104030203" pitchFamily="2" charset="-79"/>
                  <a:ea typeface="华文细黑" panose="02010600040101010101" pitchFamily="2" charset="-122"/>
                  <a:cs typeface="Aharoni" panose="02010803020104030203" pitchFamily="2" charset="-79"/>
                </a:rPr>
                <a:t>第四部分</a:t>
              </a:r>
              <a:endParaRPr lang="en-US" altLang="zh-CN" sz="4000" b="1" dirty="0" smtClean="0">
                <a:solidFill>
                  <a:srgbClr val="17324D"/>
                </a:solidFill>
                <a:latin typeface="Aharoni" panose="02010803020104030203" pitchFamily="2" charset="-79"/>
                <a:ea typeface="华文细黑" panose="02010600040101010101" pitchFamily="2" charset="-122"/>
                <a:cs typeface="Aharoni" panose="02010803020104030203" pitchFamily="2" charset="-79"/>
              </a:endParaRPr>
            </a:p>
          </p:txBody>
        </p:sp>
        <p:sp>
          <p:nvSpPr>
            <p:cNvPr id="38" name="Freeform 33"/>
            <p:cNvSpPr>
              <a:spLocks noChangeAspect="1"/>
            </p:cNvSpPr>
            <p:nvPr/>
          </p:nvSpPr>
          <p:spPr bwMode="auto">
            <a:xfrm>
              <a:off x="10633873" y="5661158"/>
              <a:ext cx="763262" cy="720000"/>
            </a:xfrm>
            <a:custGeom>
              <a:avLst/>
              <a:gdLst>
                <a:gd name="T0" fmla="*/ 85 w 247"/>
                <a:gd name="T1" fmla="*/ 0 h 233"/>
                <a:gd name="T2" fmla="*/ 95 w 247"/>
                <a:gd name="T3" fmla="*/ 1 h 233"/>
                <a:gd name="T4" fmla="*/ 103 w 247"/>
                <a:gd name="T5" fmla="*/ 6 h 233"/>
                <a:gd name="T6" fmla="*/ 109 w 247"/>
                <a:gd name="T7" fmla="*/ 12 h 233"/>
                <a:gd name="T8" fmla="*/ 116 w 247"/>
                <a:gd name="T9" fmla="*/ 20 h 233"/>
                <a:gd name="T10" fmla="*/ 123 w 247"/>
                <a:gd name="T11" fmla="*/ 29 h 233"/>
                <a:gd name="T12" fmla="*/ 130 w 247"/>
                <a:gd name="T13" fmla="*/ 37 h 233"/>
                <a:gd name="T14" fmla="*/ 139 w 247"/>
                <a:gd name="T15" fmla="*/ 44 h 233"/>
                <a:gd name="T16" fmla="*/ 149 w 247"/>
                <a:gd name="T17" fmla="*/ 51 h 233"/>
                <a:gd name="T18" fmla="*/ 160 w 247"/>
                <a:gd name="T19" fmla="*/ 54 h 233"/>
                <a:gd name="T20" fmla="*/ 176 w 247"/>
                <a:gd name="T21" fmla="*/ 57 h 233"/>
                <a:gd name="T22" fmla="*/ 193 w 247"/>
                <a:gd name="T23" fmla="*/ 56 h 233"/>
                <a:gd name="T24" fmla="*/ 215 w 247"/>
                <a:gd name="T25" fmla="*/ 52 h 233"/>
                <a:gd name="T26" fmla="*/ 241 w 247"/>
                <a:gd name="T27" fmla="*/ 43 h 233"/>
                <a:gd name="T28" fmla="*/ 243 w 247"/>
                <a:gd name="T29" fmla="*/ 42 h 233"/>
                <a:gd name="T30" fmla="*/ 246 w 247"/>
                <a:gd name="T31" fmla="*/ 43 h 233"/>
                <a:gd name="T32" fmla="*/ 247 w 247"/>
                <a:gd name="T33" fmla="*/ 44 h 233"/>
                <a:gd name="T34" fmla="*/ 247 w 247"/>
                <a:gd name="T35" fmla="*/ 46 h 233"/>
                <a:gd name="T36" fmla="*/ 246 w 247"/>
                <a:gd name="T37" fmla="*/ 48 h 233"/>
                <a:gd name="T38" fmla="*/ 227 w 247"/>
                <a:gd name="T39" fmla="*/ 76 h 233"/>
                <a:gd name="T40" fmla="*/ 210 w 247"/>
                <a:gd name="T41" fmla="*/ 98 h 233"/>
                <a:gd name="T42" fmla="*/ 195 w 247"/>
                <a:gd name="T43" fmla="*/ 113 h 233"/>
                <a:gd name="T44" fmla="*/ 183 w 247"/>
                <a:gd name="T45" fmla="*/ 125 h 233"/>
                <a:gd name="T46" fmla="*/ 172 w 247"/>
                <a:gd name="T47" fmla="*/ 131 h 233"/>
                <a:gd name="T48" fmla="*/ 163 w 247"/>
                <a:gd name="T49" fmla="*/ 134 h 233"/>
                <a:gd name="T50" fmla="*/ 155 w 247"/>
                <a:gd name="T51" fmla="*/ 134 h 233"/>
                <a:gd name="T52" fmla="*/ 149 w 247"/>
                <a:gd name="T53" fmla="*/ 131 h 233"/>
                <a:gd name="T54" fmla="*/ 142 w 247"/>
                <a:gd name="T55" fmla="*/ 128 h 233"/>
                <a:gd name="T56" fmla="*/ 136 w 247"/>
                <a:gd name="T57" fmla="*/ 123 h 233"/>
                <a:gd name="T58" fmla="*/ 130 w 247"/>
                <a:gd name="T59" fmla="*/ 118 h 233"/>
                <a:gd name="T60" fmla="*/ 123 w 247"/>
                <a:gd name="T61" fmla="*/ 114 h 233"/>
                <a:gd name="T62" fmla="*/ 116 w 247"/>
                <a:gd name="T63" fmla="*/ 111 h 233"/>
                <a:gd name="T64" fmla="*/ 107 w 247"/>
                <a:gd name="T65" fmla="*/ 109 h 233"/>
                <a:gd name="T66" fmla="*/ 97 w 247"/>
                <a:gd name="T67" fmla="*/ 111 h 233"/>
                <a:gd name="T68" fmla="*/ 84 w 247"/>
                <a:gd name="T69" fmla="*/ 114 h 233"/>
                <a:gd name="T70" fmla="*/ 70 w 247"/>
                <a:gd name="T71" fmla="*/ 123 h 233"/>
                <a:gd name="T72" fmla="*/ 53 w 247"/>
                <a:gd name="T73" fmla="*/ 136 h 233"/>
                <a:gd name="T74" fmla="*/ 77 w 247"/>
                <a:gd name="T75" fmla="*/ 233 h 233"/>
                <a:gd name="T76" fmla="*/ 51 w 247"/>
                <a:gd name="T77" fmla="*/ 233 h 233"/>
                <a:gd name="T78" fmla="*/ 0 w 247"/>
                <a:gd name="T79" fmla="*/ 34 h 233"/>
                <a:gd name="T80" fmla="*/ 25 w 247"/>
                <a:gd name="T81" fmla="*/ 25 h 233"/>
                <a:gd name="T82" fmla="*/ 44 w 247"/>
                <a:gd name="T83" fmla="*/ 12 h 233"/>
                <a:gd name="T84" fmla="*/ 61 w 247"/>
                <a:gd name="T85" fmla="*/ 4 h 233"/>
                <a:gd name="T86" fmla="*/ 75 w 247"/>
                <a:gd name="T87" fmla="*/ 0 h 233"/>
                <a:gd name="T88" fmla="*/ 85 w 247"/>
                <a:gd name="T8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7" h="233">
                  <a:moveTo>
                    <a:pt x="85" y="0"/>
                  </a:moveTo>
                  <a:lnTo>
                    <a:pt x="95" y="1"/>
                  </a:lnTo>
                  <a:lnTo>
                    <a:pt x="103" y="6"/>
                  </a:lnTo>
                  <a:lnTo>
                    <a:pt x="109" y="12"/>
                  </a:lnTo>
                  <a:lnTo>
                    <a:pt x="116" y="20"/>
                  </a:lnTo>
                  <a:lnTo>
                    <a:pt x="123" y="29"/>
                  </a:lnTo>
                  <a:lnTo>
                    <a:pt x="130" y="37"/>
                  </a:lnTo>
                  <a:lnTo>
                    <a:pt x="139" y="44"/>
                  </a:lnTo>
                  <a:lnTo>
                    <a:pt x="149" y="51"/>
                  </a:lnTo>
                  <a:lnTo>
                    <a:pt x="160" y="54"/>
                  </a:lnTo>
                  <a:lnTo>
                    <a:pt x="176" y="57"/>
                  </a:lnTo>
                  <a:lnTo>
                    <a:pt x="193" y="56"/>
                  </a:lnTo>
                  <a:lnTo>
                    <a:pt x="215" y="52"/>
                  </a:lnTo>
                  <a:lnTo>
                    <a:pt x="241" y="43"/>
                  </a:lnTo>
                  <a:lnTo>
                    <a:pt x="243" y="42"/>
                  </a:lnTo>
                  <a:lnTo>
                    <a:pt x="246" y="43"/>
                  </a:lnTo>
                  <a:lnTo>
                    <a:pt x="247" y="44"/>
                  </a:lnTo>
                  <a:lnTo>
                    <a:pt x="247" y="46"/>
                  </a:lnTo>
                  <a:lnTo>
                    <a:pt x="246" y="48"/>
                  </a:lnTo>
                  <a:lnTo>
                    <a:pt x="227" y="76"/>
                  </a:lnTo>
                  <a:lnTo>
                    <a:pt x="210" y="98"/>
                  </a:lnTo>
                  <a:lnTo>
                    <a:pt x="195" y="113"/>
                  </a:lnTo>
                  <a:lnTo>
                    <a:pt x="183" y="125"/>
                  </a:lnTo>
                  <a:lnTo>
                    <a:pt x="172" y="131"/>
                  </a:lnTo>
                  <a:lnTo>
                    <a:pt x="163" y="134"/>
                  </a:lnTo>
                  <a:lnTo>
                    <a:pt x="155" y="134"/>
                  </a:lnTo>
                  <a:lnTo>
                    <a:pt x="149" y="131"/>
                  </a:lnTo>
                  <a:lnTo>
                    <a:pt x="142" y="128"/>
                  </a:lnTo>
                  <a:lnTo>
                    <a:pt x="136" y="123"/>
                  </a:lnTo>
                  <a:lnTo>
                    <a:pt x="130" y="118"/>
                  </a:lnTo>
                  <a:lnTo>
                    <a:pt x="123" y="114"/>
                  </a:lnTo>
                  <a:lnTo>
                    <a:pt x="116" y="111"/>
                  </a:lnTo>
                  <a:lnTo>
                    <a:pt x="107" y="109"/>
                  </a:lnTo>
                  <a:lnTo>
                    <a:pt x="97" y="111"/>
                  </a:lnTo>
                  <a:lnTo>
                    <a:pt x="84" y="114"/>
                  </a:lnTo>
                  <a:lnTo>
                    <a:pt x="70" y="123"/>
                  </a:lnTo>
                  <a:lnTo>
                    <a:pt x="53" y="136"/>
                  </a:lnTo>
                  <a:lnTo>
                    <a:pt x="77" y="233"/>
                  </a:lnTo>
                  <a:lnTo>
                    <a:pt x="51" y="233"/>
                  </a:lnTo>
                  <a:lnTo>
                    <a:pt x="0" y="34"/>
                  </a:lnTo>
                  <a:lnTo>
                    <a:pt x="25" y="25"/>
                  </a:lnTo>
                  <a:lnTo>
                    <a:pt x="44" y="12"/>
                  </a:lnTo>
                  <a:lnTo>
                    <a:pt x="61" y="4"/>
                  </a:lnTo>
                  <a:lnTo>
                    <a:pt x="75" y="0"/>
                  </a:lnTo>
                  <a:lnTo>
                    <a:pt x="8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grpSp>
        <p:nvGrpSpPr>
          <p:cNvPr id="44" name="组合 43"/>
          <p:cNvGrpSpPr/>
          <p:nvPr/>
        </p:nvGrpSpPr>
        <p:grpSpPr>
          <a:xfrm>
            <a:off x="7274714" y="-39236"/>
            <a:ext cx="2820996" cy="6897237"/>
            <a:chOff x="7274714" y="-39236"/>
            <a:chExt cx="2820996" cy="6897237"/>
          </a:xfrm>
        </p:grpSpPr>
        <p:grpSp>
          <p:nvGrpSpPr>
            <p:cNvPr id="26" name="组合 25"/>
            <p:cNvGrpSpPr/>
            <p:nvPr/>
          </p:nvGrpSpPr>
          <p:grpSpPr>
            <a:xfrm>
              <a:off x="7505699" y="-39236"/>
              <a:ext cx="2359026" cy="6897237"/>
              <a:chOff x="7505699" y="-39236"/>
              <a:chExt cx="2359026" cy="6897237"/>
            </a:xfrm>
          </p:grpSpPr>
          <p:sp>
            <p:nvSpPr>
              <p:cNvPr id="20" name="矩形 19"/>
              <p:cNvSpPr/>
              <p:nvPr/>
            </p:nvSpPr>
            <p:spPr>
              <a:xfrm>
                <a:off x="7505699" y="-39236"/>
                <a:ext cx="2359026" cy="68972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矩形 11"/>
              <p:cNvSpPr/>
              <p:nvPr/>
            </p:nvSpPr>
            <p:spPr>
              <a:xfrm>
                <a:off x="7505703" y="-1"/>
                <a:ext cx="2359022" cy="3429001"/>
              </a:xfrm>
              <a:prstGeom prst="rect">
                <a:avLst/>
              </a:prstGeom>
              <a:solidFill>
                <a:srgbClr val="E5B35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3" name="矩形 12"/>
              <p:cNvSpPr/>
              <p:nvPr/>
            </p:nvSpPr>
            <p:spPr>
              <a:xfrm>
                <a:off x="7505702" y="5029201"/>
                <a:ext cx="2359023" cy="1828800"/>
              </a:xfrm>
              <a:prstGeom prst="rect">
                <a:avLst/>
              </a:prstGeom>
              <a:solidFill>
                <a:srgbClr val="E5B35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30" name="文本框 29"/>
            <p:cNvSpPr txBox="1"/>
            <p:nvPr/>
          </p:nvSpPr>
          <p:spPr>
            <a:xfrm>
              <a:off x="7274714" y="3916503"/>
              <a:ext cx="2820996" cy="707886"/>
            </a:xfrm>
            <a:prstGeom prst="rect">
              <a:avLst/>
            </a:prstGeom>
            <a:noFill/>
          </p:spPr>
          <p:txBody>
            <a:bodyPr wrap="square" rtlCol="0">
              <a:spAutoFit/>
            </a:bodyPr>
            <a:lstStyle/>
            <a:p>
              <a:pPr algn="ctr"/>
              <a:r>
                <a:rPr lang="zh-CN" altLang="en-US" sz="4000" b="1" dirty="0">
                  <a:solidFill>
                    <a:srgbClr val="17324D"/>
                  </a:solidFill>
                  <a:latin typeface="Aharoni" panose="02010803020104030203" pitchFamily="2" charset="-79"/>
                  <a:ea typeface="华文细黑" panose="02010600040101010101" pitchFamily="2" charset="-122"/>
                  <a:cs typeface="Aharoni" panose="02010803020104030203" pitchFamily="2" charset="-79"/>
                </a:rPr>
                <a:t>第三部分</a:t>
              </a:r>
              <a:endParaRPr lang="en-US" altLang="zh-CN" sz="4000" b="1" dirty="0" smtClean="0">
                <a:solidFill>
                  <a:srgbClr val="17324D"/>
                </a:solidFill>
                <a:latin typeface="Aharoni" panose="02010803020104030203" pitchFamily="2" charset="-79"/>
                <a:ea typeface="华文细黑" panose="02010600040101010101" pitchFamily="2" charset="-122"/>
                <a:cs typeface="Aharoni" panose="02010803020104030203" pitchFamily="2" charset="-79"/>
              </a:endParaRPr>
            </a:p>
          </p:txBody>
        </p:sp>
        <p:sp>
          <p:nvSpPr>
            <p:cNvPr id="37" name="Freeform 31"/>
            <p:cNvSpPr>
              <a:spLocks noChangeAspect="1"/>
            </p:cNvSpPr>
            <p:nvPr/>
          </p:nvSpPr>
          <p:spPr bwMode="auto">
            <a:xfrm>
              <a:off x="8274850" y="5491888"/>
              <a:ext cx="820724" cy="720000"/>
            </a:xfrm>
            <a:custGeom>
              <a:avLst/>
              <a:gdLst>
                <a:gd name="T0" fmla="*/ 28 w 220"/>
                <a:gd name="T1" fmla="*/ 0 h 193"/>
                <a:gd name="T2" fmla="*/ 192 w 220"/>
                <a:gd name="T3" fmla="*/ 0 h 193"/>
                <a:gd name="T4" fmla="*/ 206 w 220"/>
                <a:gd name="T5" fmla="*/ 4 h 193"/>
                <a:gd name="T6" fmla="*/ 217 w 220"/>
                <a:gd name="T7" fmla="*/ 14 h 193"/>
                <a:gd name="T8" fmla="*/ 220 w 220"/>
                <a:gd name="T9" fmla="*/ 28 h 193"/>
                <a:gd name="T10" fmla="*/ 220 w 220"/>
                <a:gd name="T11" fmla="*/ 124 h 193"/>
                <a:gd name="T12" fmla="*/ 217 w 220"/>
                <a:gd name="T13" fmla="*/ 138 h 193"/>
                <a:gd name="T14" fmla="*/ 206 w 220"/>
                <a:gd name="T15" fmla="*/ 148 h 193"/>
                <a:gd name="T16" fmla="*/ 192 w 220"/>
                <a:gd name="T17" fmla="*/ 152 h 193"/>
                <a:gd name="T18" fmla="*/ 138 w 220"/>
                <a:gd name="T19" fmla="*/ 152 h 193"/>
                <a:gd name="T20" fmla="*/ 138 w 220"/>
                <a:gd name="T21" fmla="*/ 193 h 193"/>
                <a:gd name="T22" fmla="*/ 83 w 220"/>
                <a:gd name="T23" fmla="*/ 152 h 193"/>
                <a:gd name="T24" fmla="*/ 28 w 220"/>
                <a:gd name="T25" fmla="*/ 152 h 193"/>
                <a:gd name="T26" fmla="*/ 14 w 220"/>
                <a:gd name="T27" fmla="*/ 148 h 193"/>
                <a:gd name="T28" fmla="*/ 4 w 220"/>
                <a:gd name="T29" fmla="*/ 138 h 193"/>
                <a:gd name="T30" fmla="*/ 0 w 220"/>
                <a:gd name="T31" fmla="*/ 124 h 193"/>
                <a:gd name="T32" fmla="*/ 0 w 220"/>
                <a:gd name="T33" fmla="*/ 28 h 193"/>
                <a:gd name="T34" fmla="*/ 4 w 220"/>
                <a:gd name="T35" fmla="*/ 14 h 193"/>
                <a:gd name="T36" fmla="*/ 14 w 220"/>
                <a:gd name="T37" fmla="*/ 4 h 193"/>
                <a:gd name="T38" fmla="*/ 28 w 220"/>
                <a:gd name="T3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193">
                  <a:moveTo>
                    <a:pt x="28" y="0"/>
                  </a:moveTo>
                  <a:lnTo>
                    <a:pt x="192" y="0"/>
                  </a:lnTo>
                  <a:lnTo>
                    <a:pt x="206" y="4"/>
                  </a:lnTo>
                  <a:lnTo>
                    <a:pt x="217" y="14"/>
                  </a:lnTo>
                  <a:lnTo>
                    <a:pt x="220" y="28"/>
                  </a:lnTo>
                  <a:lnTo>
                    <a:pt x="220" y="124"/>
                  </a:lnTo>
                  <a:lnTo>
                    <a:pt x="217" y="138"/>
                  </a:lnTo>
                  <a:lnTo>
                    <a:pt x="206" y="148"/>
                  </a:lnTo>
                  <a:lnTo>
                    <a:pt x="192" y="152"/>
                  </a:lnTo>
                  <a:lnTo>
                    <a:pt x="138" y="152"/>
                  </a:lnTo>
                  <a:lnTo>
                    <a:pt x="138" y="193"/>
                  </a:lnTo>
                  <a:lnTo>
                    <a:pt x="83" y="152"/>
                  </a:lnTo>
                  <a:lnTo>
                    <a:pt x="28" y="152"/>
                  </a:lnTo>
                  <a:lnTo>
                    <a:pt x="14" y="148"/>
                  </a:lnTo>
                  <a:lnTo>
                    <a:pt x="4" y="138"/>
                  </a:lnTo>
                  <a:lnTo>
                    <a:pt x="0" y="124"/>
                  </a:lnTo>
                  <a:lnTo>
                    <a:pt x="0" y="28"/>
                  </a:lnTo>
                  <a:lnTo>
                    <a:pt x="4" y="14"/>
                  </a:lnTo>
                  <a:lnTo>
                    <a:pt x="14" y="4"/>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grpSp>
        <p:nvGrpSpPr>
          <p:cNvPr id="43" name="组合 42"/>
          <p:cNvGrpSpPr/>
          <p:nvPr/>
        </p:nvGrpSpPr>
        <p:grpSpPr>
          <a:xfrm>
            <a:off x="4915688" y="-39240"/>
            <a:ext cx="2820996" cy="6897240"/>
            <a:chOff x="4915688" y="-39240"/>
            <a:chExt cx="2820996" cy="6897240"/>
          </a:xfrm>
        </p:grpSpPr>
        <p:grpSp>
          <p:nvGrpSpPr>
            <p:cNvPr id="25" name="组合 24"/>
            <p:cNvGrpSpPr/>
            <p:nvPr/>
          </p:nvGrpSpPr>
          <p:grpSpPr>
            <a:xfrm>
              <a:off x="5146673" y="-39240"/>
              <a:ext cx="2359030" cy="6897240"/>
              <a:chOff x="5146673" y="-39240"/>
              <a:chExt cx="2359030" cy="6897240"/>
            </a:xfrm>
          </p:grpSpPr>
          <p:sp>
            <p:nvSpPr>
              <p:cNvPr id="19" name="矩形 18"/>
              <p:cNvSpPr/>
              <p:nvPr/>
            </p:nvSpPr>
            <p:spPr>
              <a:xfrm>
                <a:off x="5146673" y="-39240"/>
                <a:ext cx="2359026" cy="68972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0" name="矩形 9"/>
              <p:cNvSpPr/>
              <p:nvPr/>
            </p:nvSpPr>
            <p:spPr>
              <a:xfrm>
                <a:off x="5162554" y="0"/>
                <a:ext cx="2343149" cy="3024188"/>
              </a:xfrm>
              <a:prstGeom prst="rect">
                <a:avLst/>
              </a:prstGeom>
              <a:solidFill>
                <a:srgbClr val="D9742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1" name="矩形 10"/>
              <p:cNvSpPr/>
              <p:nvPr/>
            </p:nvSpPr>
            <p:spPr>
              <a:xfrm>
                <a:off x="5162553" y="4768851"/>
                <a:ext cx="2343149" cy="2089149"/>
              </a:xfrm>
              <a:prstGeom prst="rect">
                <a:avLst/>
              </a:prstGeom>
              <a:solidFill>
                <a:srgbClr val="D9742C"/>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9" name="文本框 28"/>
            <p:cNvSpPr txBox="1"/>
            <p:nvPr/>
          </p:nvSpPr>
          <p:spPr>
            <a:xfrm>
              <a:off x="4915688" y="3593445"/>
              <a:ext cx="2820996" cy="707886"/>
            </a:xfrm>
            <a:prstGeom prst="rect">
              <a:avLst/>
            </a:prstGeom>
            <a:noFill/>
          </p:spPr>
          <p:txBody>
            <a:bodyPr wrap="square" rtlCol="0">
              <a:spAutoFit/>
            </a:bodyPr>
            <a:lstStyle/>
            <a:p>
              <a:pPr algn="ctr"/>
              <a:r>
                <a:rPr lang="zh-CN" altLang="en-US" sz="4000" b="1"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第二部分</a:t>
              </a:r>
              <a:endParaRPr lang="en-US" altLang="zh-CN" sz="4000" b="1" dirty="0" smtClean="0">
                <a:solidFill>
                  <a:srgbClr val="17324D"/>
                </a:solidFill>
                <a:latin typeface="Aharoni" panose="02010803020104030203" pitchFamily="2" charset="-79"/>
                <a:ea typeface="华文细黑" panose="02010600040101010101" pitchFamily="2" charset="-122"/>
                <a:cs typeface="Aharoni" panose="02010803020104030203" pitchFamily="2" charset="-79"/>
              </a:endParaRPr>
            </a:p>
          </p:txBody>
        </p:sp>
        <p:sp>
          <p:nvSpPr>
            <p:cNvPr id="40" name="Freeform 32"/>
            <p:cNvSpPr>
              <a:spLocks noChangeAspect="1" noEditPoints="1"/>
            </p:cNvSpPr>
            <p:nvPr/>
          </p:nvSpPr>
          <p:spPr bwMode="auto">
            <a:xfrm>
              <a:off x="5970491" y="5223601"/>
              <a:ext cx="720000" cy="720000"/>
            </a:xfrm>
            <a:custGeom>
              <a:avLst/>
              <a:gdLst>
                <a:gd name="T0" fmla="*/ 99 w 231"/>
                <a:gd name="T1" fmla="*/ 68 h 231"/>
                <a:gd name="T2" fmla="*/ 75 w 231"/>
                <a:gd name="T3" fmla="*/ 85 h 231"/>
                <a:gd name="T4" fmla="*/ 65 w 231"/>
                <a:gd name="T5" fmla="*/ 115 h 231"/>
                <a:gd name="T6" fmla="*/ 75 w 231"/>
                <a:gd name="T7" fmla="*/ 144 h 231"/>
                <a:gd name="T8" fmla="*/ 99 w 231"/>
                <a:gd name="T9" fmla="*/ 163 h 231"/>
                <a:gd name="T10" fmla="*/ 131 w 231"/>
                <a:gd name="T11" fmla="*/ 163 h 231"/>
                <a:gd name="T12" fmla="*/ 155 w 231"/>
                <a:gd name="T13" fmla="*/ 144 h 231"/>
                <a:gd name="T14" fmla="*/ 166 w 231"/>
                <a:gd name="T15" fmla="*/ 115 h 231"/>
                <a:gd name="T16" fmla="*/ 155 w 231"/>
                <a:gd name="T17" fmla="*/ 85 h 231"/>
                <a:gd name="T18" fmla="*/ 131 w 231"/>
                <a:gd name="T19" fmla="*/ 68 h 231"/>
                <a:gd name="T20" fmla="*/ 79 w 231"/>
                <a:gd name="T21" fmla="*/ 0 h 231"/>
                <a:gd name="T22" fmla="*/ 102 w 231"/>
                <a:gd name="T23" fmla="*/ 19 h 231"/>
                <a:gd name="T24" fmla="*/ 130 w 231"/>
                <a:gd name="T25" fmla="*/ 19 h 231"/>
                <a:gd name="T26" fmla="*/ 152 w 231"/>
                <a:gd name="T27" fmla="*/ 0 h 231"/>
                <a:gd name="T28" fmla="*/ 173 w 231"/>
                <a:gd name="T29" fmla="*/ 23 h 231"/>
                <a:gd name="T30" fmla="*/ 185 w 231"/>
                <a:gd name="T31" fmla="*/ 46 h 231"/>
                <a:gd name="T32" fmla="*/ 208 w 231"/>
                <a:gd name="T33" fmla="*/ 59 h 231"/>
                <a:gd name="T34" fmla="*/ 231 w 231"/>
                <a:gd name="T35" fmla="*/ 82 h 231"/>
                <a:gd name="T36" fmla="*/ 212 w 231"/>
                <a:gd name="T37" fmla="*/ 102 h 231"/>
                <a:gd name="T38" fmla="*/ 212 w 231"/>
                <a:gd name="T39" fmla="*/ 129 h 231"/>
                <a:gd name="T40" fmla="*/ 231 w 231"/>
                <a:gd name="T41" fmla="*/ 149 h 231"/>
                <a:gd name="T42" fmla="*/ 208 w 231"/>
                <a:gd name="T43" fmla="*/ 171 h 231"/>
                <a:gd name="T44" fmla="*/ 185 w 231"/>
                <a:gd name="T45" fmla="*/ 184 h 231"/>
                <a:gd name="T46" fmla="*/ 173 w 231"/>
                <a:gd name="T47" fmla="*/ 206 h 231"/>
                <a:gd name="T48" fmla="*/ 152 w 231"/>
                <a:gd name="T49" fmla="*/ 231 h 231"/>
                <a:gd name="T50" fmla="*/ 130 w 231"/>
                <a:gd name="T51" fmla="*/ 212 h 231"/>
                <a:gd name="T52" fmla="*/ 102 w 231"/>
                <a:gd name="T53" fmla="*/ 212 h 231"/>
                <a:gd name="T54" fmla="*/ 79 w 231"/>
                <a:gd name="T55" fmla="*/ 231 h 231"/>
                <a:gd name="T56" fmla="*/ 57 w 231"/>
                <a:gd name="T57" fmla="*/ 206 h 231"/>
                <a:gd name="T58" fmla="*/ 47 w 231"/>
                <a:gd name="T59" fmla="*/ 184 h 231"/>
                <a:gd name="T60" fmla="*/ 24 w 231"/>
                <a:gd name="T61" fmla="*/ 172 h 231"/>
                <a:gd name="T62" fmla="*/ 0 w 231"/>
                <a:gd name="T63" fmla="*/ 152 h 231"/>
                <a:gd name="T64" fmla="*/ 19 w 231"/>
                <a:gd name="T65" fmla="*/ 129 h 231"/>
                <a:gd name="T66" fmla="*/ 19 w 231"/>
                <a:gd name="T67" fmla="*/ 102 h 231"/>
                <a:gd name="T68" fmla="*/ 0 w 231"/>
                <a:gd name="T69" fmla="*/ 82 h 231"/>
                <a:gd name="T70" fmla="*/ 24 w 231"/>
                <a:gd name="T71" fmla="*/ 59 h 231"/>
                <a:gd name="T72" fmla="*/ 47 w 231"/>
                <a:gd name="T73" fmla="*/ 46 h 231"/>
                <a:gd name="T74" fmla="*/ 57 w 231"/>
                <a:gd name="T75" fmla="*/ 23 h 231"/>
                <a:gd name="T76" fmla="*/ 79 w 231"/>
                <a:gd name="T7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231">
                  <a:moveTo>
                    <a:pt x="116" y="65"/>
                  </a:moveTo>
                  <a:lnTo>
                    <a:pt x="99" y="68"/>
                  </a:lnTo>
                  <a:lnTo>
                    <a:pt x="85" y="74"/>
                  </a:lnTo>
                  <a:lnTo>
                    <a:pt x="75" y="85"/>
                  </a:lnTo>
                  <a:lnTo>
                    <a:pt x="68" y="99"/>
                  </a:lnTo>
                  <a:lnTo>
                    <a:pt x="65" y="115"/>
                  </a:lnTo>
                  <a:lnTo>
                    <a:pt x="68" y="131"/>
                  </a:lnTo>
                  <a:lnTo>
                    <a:pt x="75" y="144"/>
                  </a:lnTo>
                  <a:lnTo>
                    <a:pt x="85" y="155"/>
                  </a:lnTo>
                  <a:lnTo>
                    <a:pt x="99" y="163"/>
                  </a:lnTo>
                  <a:lnTo>
                    <a:pt x="116" y="166"/>
                  </a:lnTo>
                  <a:lnTo>
                    <a:pt x="131" y="163"/>
                  </a:lnTo>
                  <a:lnTo>
                    <a:pt x="145" y="155"/>
                  </a:lnTo>
                  <a:lnTo>
                    <a:pt x="155" y="144"/>
                  </a:lnTo>
                  <a:lnTo>
                    <a:pt x="163" y="131"/>
                  </a:lnTo>
                  <a:lnTo>
                    <a:pt x="166" y="115"/>
                  </a:lnTo>
                  <a:lnTo>
                    <a:pt x="163" y="99"/>
                  </a:lnTo>
                  <a:lnTo>
                    <a:pt x="155" y="85"/>
                  </a:lnTo>
                  <a:lnTo>
                    <a:pt x="145" y="74"/>
                  </a:lnTo>
                  <a:lnTo>
                    <a:pt x="131" y="68"/>
                  </a:lnTo>
                  <a:lnTo>
                    <a:pt x="116" y="65"/>
                  </a:lnTo>
                  <a:close/>
                  <a:moveTo>
                    <a:pt x="79" y="0"/>
                  </a:moveTo>
                  <a:lnTo>
                    <a:pt x="89" y="11"/>
                  </a:lnTo>
                  <a:lnTo>
                    <a:pt x="102" y="19"/>
                  </a:lnTo>
                  <a:lnTo>
                    <a:pt x="116" y="22"/>
                  </a:lnTo>
                  <a:lnTo>
                    <a:pt x="130" y="19"/>
                  </a:lnTo>
                  <a:lnTo>
                    <a:pt x="143" y="11"/>
                  </a:lnTo>
                  <a:lnTo>
                    <a:pt x="152" y="0"/>
                  </a:lnTo>
                  <a:lnTo>
                    <a:pt x="175" y="9"/>
                  </a:lnTo>
                  <a:lnTo>
                    <a:pt x="173" y="23"/>
                  </a:lnTo>
                  <a:lnTo>
                    <a:pt x="176" y="36"/>
                  </a:lnTo>
                  <a:lnTo>
                    <a:pt x="185" y="46"/>
                  </a:lnTo>
                  <a:lnTo>
                    <a:pt x="195" y="55"/>
                  </a:lnTo>
                  <a:lnTo>
                    <a:pt x="208" y="59"/>
                  </a:lnTo>
                  <a:lnTo>
                    <a:pt x="222" y="59"/>
                  </a:lnTo>
                  <a:lnTo>
                    <a:pt x="231" y="82"/>
                  </a:lnTo>
                  <a:lnTo>
                    <a:pt x="219" y="90"/>
                  </a:lnTo>
                  <a:lnTo>
                    <a:pt x="212" y="102"/>
                  </a:lnTo>
                  <a:lnTo>
                    <a:pt x="209" y="115"/>
                  </a:lnTo>
                  <a:lnTo>
                    <a:pt x="212" y="129"/>
                  </a:lnTo>
                  <a:lnTo>
                    <a:pt x="219" y="139"/>
                  </a:lnTo>
                  <a:lnTo>
                    <a:pt x="231" y="149"/>
                  </a:lnTo>
                  <a:lnTo>
                    <a:pt x="222" y="172"/>
                  </a:lnTo>
                  <a:lnTo>
                    <a:pt x="208" y="171"/>
                  </a:lnTo>
                  <a:lnTo>
                    <a:pt x="195" y="175"/>
                  </a:lnTo>
                  <a:lnTo>
                    <a:pt x="185" y="184"/>
                  </a:lnTo>
                  <a:lnTo>
                    <a:pt x="176" y="195"/>
                  </a:lnTo>
                  <a:lnTo>
                    <a:pt x="173" y="206"/>
                  </a:lnTo>
                  <a:lnTo>
                    <a:pt x="175" y="220"/>
                  </a:lnTo>
                  <a:lnTo>
                    <a:pt x="152" y="231"/>
                  </a:lnTo>
                  <a:lnTo>
                    <a:pt x="143" y="219"/>
                  </a:lnTo>
                  <a:lnTo>
                    <a:pt x="130" y="212"/>
                  </a:lnTo>
                  <a:lnTo>
                    <a:pt x="116" y="208"/>
                  </a:lnTo>
                  <a:lnTo>
                    <a:pt x="102" y="212"/>
                  </a:lnTo>
                  <a:lnTo>
                    <a:pt x="89" y="219"/>
                  </a:lnTo>
                  <a:lnTo>
                    <a:pt x="79" y="231"/>
                  </a:lnTo>
                  <a:lnTo>
                    <a:pt x="56" y="220"/>
                  </a:lnTo>
                  <a:lnTo>
                    <a:pt x="57" y="206"/>
                  </a:lnTo>
                  <a:lnTo>
                    <a:pt x="55" y="195"/>
                  </a:lnTo>
                  <a:lnTo>
                    <a:pt x="47" y="184"/>
                  </a:lnTo>
                  <a:lnTo>
                    <a:pt x="36" y="176"/>
                  </a:lnTo>
                  <a:lnTo>
                    <a:pt x="24" y="172"/>
                  </a:lnTo>
                  <a:lnTo>
                    <a:pt x="10" y="175"/>
                  </a:lnTo>
                  <a:lnTo>
                    <a:pt x="0" y="152"/>
                  </a:lnTo>
                  <a:lnTo>
                    <a:pt x="11" y="141"/>
                  </a:lnTo>
                  <a:lnTo>
                    <a:pt x="19" y="129"/>
                  </a:lnTo>
                  <a:lnTo>
                    <a:pt x="22" y="115"/>
                  </a:lnTo>
                  <a:lnTo>
                    <a:pt x="19" y="102"/>
                  </a:lnTo>
                  <a:lnTo>
                    <a:pt x="11" y="90"/>
                  </a:lnTo>
                  <a:lnTo>
                    <a:pt x="0" y="82"/>
                  </a:lnTo>
                  <a:lnTo>
                    <a:pt x="10" y="59"/>
                  </a:lnTo>
                  <a:lnTo>
                    <a:pt x="24" y="59"/>
                  </a:lnTo>
                  <a:lnTo>
                    <a:pt x="36" y="55"/>
                  </a:lnTo>
                  <a:lnTo>
                    <a:pt x="47" y="46"/>
                  </a:lnTo>
                  <a:lnTo>
                    <a:pt x="55" y="36"/>
                  </a:lnTo>
                  <a:lnTo>
                    <a:pt x="57" y="23"/>
                  </a:lnTo>
                  <a:lnTo>
                    <a:pt x="56" y="9"/>
                  </a:lnTo>
                  <a:lnTo>
                    <a:pt x="7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grpSp>
        <p:nvGrpSpPr>
          <p:cNvPr id="42" name="组合 41"/>
          <p:cNvGrpSpPr/>
          <p:nvPr/>
        </p:nvGrpSpPr>
        <p:grpSpPr>
          <a:xfrm>
            <a:off x="2540778" y="-39234"/>
            <a:ext cx="2820996" cy="6897235"/>
            <a:chOff x="2540778" y="-39234"/>
            <a:chExt cx="2820996" cy="6897235"/>
          </a:xfrm>
        </p:grpSpPr>
        <p:grpSp>
          <p:nvGrpSpPr>
            <p:cNvPr id="24" name="组合 23"/>
            <p:cNvGrpSpPr/>
            <p:nvPr/>
          </p:nvGrpSpPr>
          <p:grpSpPr>
            <a:xfrm>
              <a:off x="2803525" y="-39234"/>
              <a:ext cx="2359029" cy="6897235"/>
              <a:chOff x="2803525" y="-39234"/>
              <a:chExt cx="2359029" cy="6897235"/>
            </a:xfrm>
          </p:grpSpPr>
          <p:sp>
            <p:nvSpPr>
              <p:cNvPr id="18" name="矩形 17"/>
              <p:cNvSpPr/>
              <p:nvPr/>
            </p:nvSpPr>
            <p:spPr>
              <a:xfrm>
                <a:off x="2803525" y="-39234"/>
                <a:ext cx="2359026" cy="68972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8" name="矩形 7"/>
              <p:cNvSpPr/>
              <p:nvPr/>
            </p:nvSpPr>
            <p:spPr>
              <a:xfrm>
                <a:off x="2819405" y="0"/>
                <a:ext cx="2343149" cy="2800350"/>
              </a:xfrm>
              <a:prstGeom prst="rect">
                <a:avLst/>
              </a:prstGeom>
              <a:solidFill>
                <a:srgbClr val="994C5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p:nvPr/>
            </p:nvSpPr>
            <p:spPr>
              <a:xfrm>
                <a:off x="2819405" y="4545014"/>
                <a:ext cx="2343149" cy="2312987"/>
              </a:xfrm>
              <a:prstGeom prst="rect">
                <a:avLst/>
              </a:prstGeom>
              <a:solidFill>
                <a:srgbClr val="994C5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8" name="文本框 27"/>
            <p:cNvSpPr txBox="1"/>
            <p:nvPr/>
          </p:nvSpPr>
          <p:spPr>
            <a:xfrm>
              <a:off x="2540778" y="3298963"/>
              <a:ext cx="2820996" cy="707886"/>
            </a:xfrm>
            <a:prstGeom prst="rect">
              <a:avLst/>
            </a:prstGeom>
            <a:noFill/>
          </p:spPr>
          <p:txBody>
            <a:bodyPr wrap="square" rtlCol="0">
              <a:spAutoFit/>
            </a:bodyPr>
            <a:lstStyle/>
            <a:p>
              <a:pPr algn="ctr"/>
              <a:r>
                <a:rPr lang="zh-CN" altLang="en-US" sz="4000" b="1" dirty="0">
                  <a:solidFill>
                    <a:srgbClr val="17324D"/>
                  </a:solidFill>
                  <a:latin typeface="Aharoni" panose="02010803020104030203" pitchFamily="2" charset="-79"/>
                  <a:ea typeface="华文细黑" panose="02010600040101010101" pitchFamily="2" charset="-122"/>
                  <a:cs typeface="Aharoni" panose="02010803020104030203" pitchFamily="2" charset="-79"/>
                </a:rPr>
                <a:t>第一部分</a:t>
              </a:r>
            </a:p>
          </p:txBody>
        </p:sp>
        <p:sp>
          <p:nvSpPr>
            <p:cNvPr id="39" name="Freeform 49"/>
            <p:cNvSpPr>
              <a:spLocks noChangeAspect="1" noEditPoints="1"/>
            </p:cNvSpPr>
            <p:nvPr/>
          </p:nvSpPr>
          <p:spPr bwMode="auto">
            <a:xfrm>
              <a:off x="3546831" y="4929551"/>
              <a:ext cx="808889" cy="720000"/>
            </a:xfrm>
            <a:custGeom>
              <a:avLst/>
              <a:gdLst>
                <a:gd name="T0" fmla="*/ 60 w 273"/>
                <a:gd name="T1" fmla="*/ 239 h 243"/>
                <a:gd name="T2" fmla="*/ 52 w 273"/>
                <a:gd name="T3" fmla="*/ 243 h 243"/>
                <a:gd name="T4" fmla="*/ 36 w 273"/>
                <a:gd name="T5" fmla="*/ 225 h 243"/>
                <a:gd name="T6" fmla="*/ 37 w 273"/>
                <a:gd name="T7" fmla="*/ 218 h 243"/>
                <a:gd name="T8" fmla="*/ 118 w 273"/>
                <a:gd name="T9" fmla="*/ 84 h 243"/>
                <a:gd name="T10" fmla="*/ 234 w 273"/>
                <a:gd name="T11" fmla="*/ 219 h 243"/>
                <a:gd name="T12" fmla="*/ 233 w 273"/>
                <a:gd name="T13" fmla="*/ 226 h 243"/>
                <a:gd name="T14" fmla="*/ 214 w 273"/>
                <a:gd name="T15" fmla="*/ 239 h 243"/>
                <a:gd name="T16" fmla="*/ 95 w 273"/>
                <a:gd name="T17" fmla="*/ 108 h 243"/>
                <a:gd name="T18" fmla="*/ 95 w 273"/>
                <a:gd name="T19" fmla="*/ 102 h 243"/>
                <a:gd name="T20" fmla="*/ 228 w 273"/>
                <a:gd name="T21" fmla="*/ 2 h 243"/>
                <a:gd name="T22" fmla="*/ 232 w 273"/>
                <a:gd name="T23" fmla="*/ 5 h 243"/>
                <a:gd name="T24" fmla="*/ 229 w 273"/>
                <a:gd name="T25" fmla="*/ 11 h 243"/>
                <a:gd name="T26" fmla="*/ 219 w 273"/>
                <a:gd name="T27" fmla="*/ 30 h 243"/>
                <a:gd name="T28" fmla="*/ 218 w 273"/>
                <a:gd name="T29" fmla="*/ 45 h 243"/>
                <a:gd name="T30" fmla="*/ 241 w 273"/>
                <a:gd name="T31" fmla="*/ 58 h 243"/>
                <a:gd name="T32" fmla="*/ 254 w 273"/>
                <a:gd name="T33" fmla="*/ 48 h 243"/>
                <a:gd name="T34" fmla="*/ 264 w 273"/>
                <a:gd name="T35" fmla="*/ 31 h 243"/>
                <a:gd name="T36" fmla="*/ 269 w 273"/>
                <a:gd name="T37" fmla="*/ 25 h 243"/>
                <a:gd name="T38" fmla="*/ 271 w 273"/>
                <a:gd name="T39" fmla="*/ 28 h 243"/>
                <a:gd name="T40" fmla="*/ 273 w 273"/>
                <a:gd name="T41" fmla="*/ 51 h 243"/>
                <a:gd name="T42" fmla="*/ 261 w 273"/>
                <a:gd name="T43" fmla="*/ 85 h 243"/>
                <a:gd name="T44" fmla="*/ 225 w 273"/>
                <a:gd name="T45" fmla="*/ 93 h 243"/>
                <a:gd name="T46" fmla="*/ 199 w 273"/>
                <a:gd name="T47" fmla="*/ 102 h 243"/>
                <a:gd name="T48" fmla="*/ 176 w 273"/>
                <a:gd name="T49" fmla="*/ 82 h 243"/>
                <a:gd name="T50" fmla="*/ 186 w 273"/>
                <a:gd name="T51" fmla="*/ 47 h 243"/>
                <a:gd name="T52" fmla="*/ 201 w 273"/>
                <a:gd name="T53" fmla="*/ 16 h 243"/>
                <a:gd name="T54" fmla="*/ 227 w 273"/>
                <a:gd name="T55" fmla="*/ 3 h 243"/>
                <a:gd name="T56" fmla="*/ 141 w 273"/>
                <a:gd name="T57" fmla="*/ 0 h 243"/>
                <a:gd name="T58" fmla="*/ 145 w 273"/>
                <a:gd name="T59" fmla="*/ 2 h 243"/>
                <a:gd name="T60" fmla="*/ 113 w 273"/>
                <a:gd name="T61" fmla="*/ 19 h 243"/>
                <a:gd name="T62" fmla="*/ 92 w 273"/>
                <a:gd name="T63" fmla="*/ 44 h 243"/>
                <a:gd name="T64" fmla="*/ 101 w 273"/>
                <a:gd name="T65" fmla="*/ 61 h 243"/>
                <a:gd name="T66" fmla="*/ 106 w 273"/>
                <a:gd name="T67" fmla="*/ 67 h 243"/>
                <a:gd name="T68" fmla="*/ 106 w 273"/>
                <a:gd name="T69" fmla="*/ 71 h 243"/>
                <a:gd name="T70" fmla="*/ 92 w 273"/>
                <a:gd name="T71" fmla="*/ 84 h 243"/>
                <a:gd name="T72" fmla="*/ 84 w 273"/>
                <a:gd name="T73" fmla="*/ 91 h 243"/>
                <a:gd name="T74" fmla="*/ 80 w 273"/>
                <a:gd name="T75" fmla="*/ 91 h 243"/>
                <a:gd name="T76" fmla="*/ 51 w 273"/>
                <a:gd name="T77" fmla="*/ 74 h 243"/>
                <a:gd name="T78" fmla="*/ 38 w 273"/>
                <a:gd name="T79" fmla="*/ 84 h 243"/>
                <a:gd name="T80" fmla="*/ 37 w 273"/>
                <a:gd name="T81" fmla="*/ 93 h 243"/>
                <a:gd name="T82" fmla="*/ 34 w 273"/>
                <a:gd name="T83" fmla="*/ 98 h 243"/>
                <a:gd name="T84" fmla="*/ 28 w 273"/>
                <a:gd name="T85" fmla="*/ 103 h 243"/>
                <a:gd name="T86" fmla="*/ 22 w 273"/>
                <a:gd name="T87" fmla="*/ 103 h 243"/>
                <a:gd name="T88" fmla="*/ 13 w 273"/>
                <a:gd name="T89" fmla="*/ 94 h 243"/>
                <a:gd name="T90" fmla="*/ 1 w 273"/>
                <a:gd name="T91" fmla="*/ 81 h 243"/>
                <a:gd name="T92" fmla="*/ 1 w 273"/>
                <a:gd name="T93" fmla="*/ 75 h 243"/>
                <a:gd name="T94" fmla="*/ 8 w 273"/>
                <a:gd name="T95" fmla="*/ 70 h 243"/>
                <a:gd name="T96" fmla="*/ 14 w 273"/>
                <a:gd name="T97" fmla="*/ 65 h 243"/>
                <a:gd name="T98" fmla="*/ 22 w 273"/>
                <a:gd name="T99" fmla="*/ 65 h 243"/>
                <a:gd name="T100" fmla="*/ 32 w 273"/>
                <a:gd name="T101" fmla="*/ 57 h 243"/>
                <a:gd name="T102" fmla="*/ 34 w 273"/>
                <a:gd name="T103" fmla="*/ 47 h 243"/>
                <a:gd name="T104" fmla="*/ 39 w 273"/>
                <a:gd name="T105" fmla="*/ 39 h 243"/>
                <a:gd name="T106" fmla="*/ 69 w 273"/>
                <a:gd name="T107" fmla="*/ 19 h 243"/>
                <a:gd name="T108" fmla="*/ 110 w 273"/>
                <a:gd name="T10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3" h="243">
                  <a:moveTo>
                    <a:pt x="107" y="150"/>
                  </a:moveTo>
                  <a:lnTo>
                    <a:pt x="127" y="173"/>
                  </a:lnTo>
                  <a:lnTo>
                    <a:pt x="60" y="239"/>
                  </a:lnTo>
                  <a:lnTo>
                    <a:pt x="57" y="242"/>
                  </a:lnTo>
                  <a:lnTo>
                    <a:pt x="55" y="243"/>
                  </a:lnTo>
                  <a:lnTo>
                    <a:pt x="52" y="243"/>
                  </a:lnTo>
                  <a:lnTo>
                    <a:pt x="50" y="240"/>
                  </a:lnTo>
                  <a:lnTo>
                    <a:pt x="37" y="228"/>
                  </a:lnTo>
                  <a:lnTo>
                    <a:pt x="36" y="225"/>
                  </a:lnTo>
                  <a:lnTo>
                    <a:pt x="34" y="223"/>
                  </a:lnTo>
                  <a:lnTo>
                    <a:pt x="36" y="220"/>
                  </a:lnTo>
                  <a:lnTo>
                    <a:pt x="37" y="218"/>
                  </a:lnTo>
                  <a:lnTo>
                    <a:pt x="107" y="150"/>
                  </a:lnTo>
                  <a:close/>
                  <a:moveTo>
                    <a:pt x="117" y="84"/>
                  </a:moveTo>
                  <a:lnTo>
                    <a:pt x="118" y="84"/>
                  </a:lnTo>
                  <a:lnTo>
                    <a:pt x="121" y="85"/>
                  </a:lnTo>
                  <a:lnTo>
                    <a:pt x="233" y="216"/>
                  </a:lnTo>
                  <a:lnTo>
                    <a:pt x="234" y="219"/>
                  </a:lnTo>
                  <a:lnTo>
                    <a:pt x="236" y="221"/>
                  </a:lnTo>
                  <a:lnTo>
                    <a:pt x="234" y="224"/>
                  </a:lnTo>
                  <a:lnTo>
                    <a:pt x="233" y="226"/>
                  </a:lnTo>
                  <a:lnTo>
                    <a:pt x="219" y="238"/>
                  </a:lnTo>
                  <a:lnTo>
                    <a:pt x="217" y="239"/>
                  </a:lnTo>
                  <a:lnTo>
                    <a:pt x="214" y="239"/>
                  </a:lnTo>
                  <a:lnTo>
                    <a:pt x="211" y="239"/>
                  </a:lnTo>
                  <a:lnTo>
                    <a:pt x="209" y="237"/>
                  </a:lnTo>
                  <a:lnTo>
                    <a:pt x="95" y="108"/>
                  </a:lnTo>
                  <a:lnTo>
                    <a:pt x="94" y="105"/>
                  </a:lnTo>
                  <a:lnTo>
                    <a:pt x="94" y="104"/>
                  </a:lnTo>
                  <a:lnTo>
                    <a:pt x="95" y="102"/>
                  </a:lnTo>
                  <a:lnTo>
                    <a:pt x="115" y="85"/>
                  </a:lnTo>
                  <a:lnTo>
                    <a:pt x="117" y="84"/>
                  </a:lnTo>
                  <a:close/>
                  <a:moveTo>
                    <a:pt x="228" y="2"/>
                  </a:moveTo>
                  <a:lnTo>
                    <a:pt x="229" y="2"/>
                  </a:lnTo>
                  <a:lnTo>
                    <a:pt x="231" y="3"/>
                  </a:lnTo>
                  <a:lnTo>
                    <a:pt x="232" y="5"/>
                  </a:lnTo>
                  <a:lnTo>
                    <a:pt x="232" y="7"/>
                  </a:lnTo>
                  <a:lnTo>
                    <a:pt x="232" y="7"/>
                  </a:lnTo>
                  <a:lnTo>
                    <a:pt x="229" y="11"/>
                  </a:lnTo>
                  <a:lnTo>
                    <a:pt x="225" y="17"/>
                  </a:lnTo>
                  <a:lnTo>
                    <a:pt x="222" y="24"/>
                  </a:lnTo>
                  <a:lnTo>
                    <a:pt x="219" y="30"/>
                  </a:lnTo>
                  <a:lnTo>
                    <a:pt x="217" y="34"/>
                  </a:lnTo>
                  <a:lnTo>
                    <a:pt x="215" y="39"/>
                  </a:lnTo>
                  <a:lnTo>
                    <a:pt x="218" y="45"/>
                  </a:lnTo>
                  <a:lnTo>
                    <a:pt x="227" y="54"/>
                  </a:lnTo>
                  <a:lnTo>
                    <a:pt x="234" y="58"/>
                  </a:lnTo>
                  <a:lnTo>
                    <a:pt x="241" y="58"/>
                  </a:lnTo>
                  <a:lnTo>
                    <a:pt x="246" y="56"/>
                  </a:lnTo>
                  <a:lnTo>
                    <a:pt x="250" y="52"/>
                  </a:lnTo>
                  <a:lnTo>
                    <a:pt x="254" y="48"/>
                  </a:lnTo>
                  <a:lnTo>
                    <a:pt x="256" y="43"/>
                  </a:lnTo>
                  <a:lnTo>
                    <a:pt x="260" y="37"/>
                  </a:lnTo>
                  <a:lnTo>
                    <a:pt x="264" y="31"/>
                  </a:lnTo>
                  <a:lnTo>
                    <a:pt x="266" y="28"/>
                  </a:lnTo>
                  <a:lnTo>
                    <a:pt x="268" y="26"/>
                  </a:lnTo>
                  <a:lnTo>
                    <a:pt x="269" y="25"/>
                  </a:lnTo>
                  <a:lnTo>
                    <a:pt x="270" y="25"/>
                  </a:lnTo>
                  <a:lnTo>
                    <a:pt x="271" y="25"/>
                  </a:lnTo>
                  <a:lnTo>
                    <a:pt x="271" y="28"/>
                  </a:lnTo>
                  <a:lnTo>
                    <a:pt x="273" y="30"/>
                  </a:lnTo>
                  <a:lnTo>
                    <a:pt x="273" y="38"/>
                  </a:lnTo>
                  <a:lnTo>
                    <a:pt x="273" y="51"/>
                  </a:lnTo>
                  <a:lnTo>
                    <a:pt x="271" y="65"/>
                  </a:lnTo>
                  <a:lnTo>
                    <a:pt x="268" y="76"/>
                  </a:lnTo>
                  <a:lnTo>
                    <a:pt x="261" y="85"/>
                  </a:lnTo>
                  <a:lnTo>
                    <a:pt x="252" y="91"/>
                  </a:lnTo>
                  <a:lnTo>
                    <a:pt x="241" y="94"/>
                  </a:lnTo>
                  <a:lnTo>
                    <a:pt x="225" y="93"/>
                  </a:lnTo>
                  <a:lnTo>
                    <a:pt x="215" y="93"/>
                  </a:lnTo>
                  <a:lnTo>
                    <a:pt x="205" y="96"/>
                  </a:lnTo>
                  <a:lnTo>
                    <a:pt x="199" y="102"/>
                  </a:lnTo>
                  <a:lnTo>
                    <a:pt x="176" y="123"/>
                  </a:lnTo>
                  <a:lnTo>
                    <a:pt x="157" y="102"/>
                  </a:lnTo>
                  <a:lnTo>
                    <a:pt x="176" y="82"/>
                  </a:lnTo>
                  <a:lnTo>
                    <a:pt x="183" y="71"/>
                  </a:lnTo>
                  <a:lnTo>
                    <a:pt x="186" y="58"/>
                  </a:lnTo>
                  <a:lnTo>
                    <a:pt x="186" y="47"/>
                  </a:lnTo>
                  <a:lnTo>
                    <a:pt x="187" y="34"/>
                  </a:lnTo>
                  <a:lnTo>
                    <a:pt x="192" y="24"/>
                  </a:lnTo>
                  <a:lnTo>
                    <a:pt x="201" y="16"/>
                  </a:lnTo>
                  <a:lnTo>
                    <a:pt x="211" y="10"/>
                  </a:lnTo>
                  <a:lnTo>
                    <a:pt x="220" y="5"/>
                  </a:lnTo>
                  <a:lnTo>
                    <a:pt x="227" y="3"/>
                  </a:lnTo>
                  <a:lnTo>
                    <a:pt x="228" y="2"/>
                  </a:lnTo>
                  <a:close/>
                  <a:moveTo>
                    <a:pt x="129" y="0"/>
                  </a:moveTo>
                  <a:lnTo>
                    <a:pt x="141" y="0"/>
                  </a:lnTo>
                  <a:lnTo>
                    <a:pt x="149" y="0"/>
                  </a:lnTo>
                  <a:lnTo>
                    <a:pt x="150" y="1"/>
                  </a:lnTo>
                  <a:lnTo>
                    <a:pt x="145" y="2"/>
                  </a:lnTo>
                  <a:lnTo>
                    <a:pt x="136" y="6"/>
                  </a:lnTo>
                  <a:lnTo>
                    <a:pt x="125" y="12"/>
                  </a:lnTo>
                  <a:lnTo>
                    <a:pt x="113" y="19"/>
                  </a:lnTo>
                  <a:lnTo>
                    <a:pt x="102" y="25"/>
                  </a:lnTo>
                  <a:lnTo>
                    <a:pt x="94" y="34"/>
                  </a:lnTo>
                  <a:lnTo>
                    <a:pt x="92" y="44"/>
                  </a:lnTo>
                  <a:lnTo>
                    <a:pt x="95" y="54"/>
                  </a:lnTo>
                  <a:lnTo>
                    <a:pt x="98" y="57"/>
                  </a:lnTo>
                  <a:lnTo>
                    <a:pt x="101" y="61"/>
                  </a:lnTo>
                  <a:lnTo>
                    <a:pt x="103" y="63"/>
                  </a:lnTo>
                  <a:lnTo>
                    <a:pt x="104" y="66"/>
                  </a:lnTo>
                  <a:lnTo>
                    <a:pt x="106" y="67"/>
                  </a:lnTo>
                  <a:lnTo>
                    <a:pt x="107" y="68"/>
                  </a:lnTo>
                  <a:lnTo>
                    <a:pt x="107" y="71"/>
                  </a:lnTo>
                  <a:lnTo>
                    <a:pt x="106" y="71"/>
                  </a:lnTo>
                  <a:lnTo>
                    <a:pt x="103" y="74"/>
                  </a:lnTo>
                  <a:lnTo>
                    <a:pt x="98" y="79"/>
                  </a:lnTo>
                  <a:lnTo>
                    <a:pt x="92" y="84"/>
                  </a:lnTo>
                  <a:lnTo>
                    <a:pt x="87" y="88"/>
                  </a:lnTo>
                  <a:lnTo>
                    <a:pt x="84" y="90"/>
                  </a:lnTo>
                  <a:lnTo>
                    <a:pt x="84" y="91"/>
                  </a:lnTo>
                  <a:lnTo>
                    <a:pt x="83" y="91"/>
                  </a:lnTo>
                  <a:lnTo>
                    <a:pt x="81" y="93"/>
                  </a:lnTo>
                  <a:lnTo>
                    <a:pt x="80" y="91"/>
                  </a:lnTo>
                  <a:lnTo>
                    <a:pt x="70" y="81"/>
                  </a:lnTo>
                  <a:lnTo>
                    <a:pt x="60" y="75"/>
                  </a:lnTo>
                  <a:lnTo>
                    <a:pt x="51" y="74"/>
                  </a:lnTo>
                  <a:lnTo>
                    <a:pt x="42" y="79"/>
                  </a:lnTo>
                  <a:lnTo>
                    <a:pt x="39" y="81"/>
                  </a:lnTo>
                  <a:lnTo>
                    <a:pt x="38" y="84"/>
                  </a:lnTo>
                  <a:lnTo>
                    <a:pt x="38" y="88"/>
                  </a:lnTo>
                  <a:lnTo>
                    <a:pt x="38" y="90"/>
                  </a:lnTo>
                  <a:lnTo>
                    <a:pt x="37" y="93"/>
                  </a:lnTo>
                  <a:lnTo>
                    <a:pt x="37" y="94"/>
                  </a:lnTo>
                  <a:lnTo>
                    <a:pt x="36" y="95"/>
                  </a:lnTo>
                  <a:lnTo>
                    <a:pt x="34" y="98"/>
                  </a:lnTo>
                  <a:lnTo>
                    <a:pt x="32" y="99"/>
                  </a:lnTo>
                  <a:lnTo>
                    <a:pt x="29" y="102"/>
                  </a:lnTo>
                  <a:lnTo>
                    <a:pt x="28" y="103"/>
                  </a:lnTo>
                  <a:lnTo>
                    <a:pt x="25" y="104"/>
                  </a:lnTo>
                  <a:lnTo>
                    <a:pt x="23" y="104"/>
                  </a:lnTo>
                  <a:lnTo>
                    <a:pt x="22" y="103"/>
                  </a:lnTo>
                  <a:lnTo>
                    <a:pt x="19" y="102"/>
                  </a:lnTo>
                  <a:lnTo>
                    <a:pt x="16" y="99"/>
                  </a:lnTo>
                  <a:lnTo>
                    <a:pt x="13" y="94"/>
                  </a:lnTo>
                  <a:lnTo>
                    <a:pt x="8" y="88"/>
                  </a:lnTo>
                  <a:lnTo>
                    <a:pt x="2" y="82"/>
                  </a:lnTo>
                  <a:lnTo>
                    <a:pt x="1" y="81"/>
                  </a:lnTo>
                  <a:lnTo>
                    <a:pt x="0" y="79"/>
                  </a:lnTo>
                  <a:lnTo>
                    <a:pt x="0" y="76"/>
                  </a:lnTo>
                  <a:lnTo>
                    <a:pt x="1" y="75"/>
                  </a:lnTo>
                  <a:lnTo>
                    <a:pt x="2" y="74"/>
                  </a:lnTo>
                  <a:lnTo>
                    <a:pt x="5" y="71"/>
                  </a:lnTo>
                  <a:lnTo>
                    <a:pt x="8" y="70"/>
                  </a:lnTo>
                  <a:lnTo>
                    <a:pt x="10" y="67"/>
                  </a:lnTo>
                  <a:lnTo>
                    <a:pt x="11" y="66"/>
                  </a:lnTo>
                  <a:lnTo>
                    <a:pt x="14" y="65"/>
                  </a:lnTo>
                  <a:lnTo>
                    <a:pt x="16" y="65"/>
                  </a:lnTo>
                  <a:lnTo>
                    <a:pt x="19" y="65"/>
                  </a:lnTo>
                  <a:lnTo>
                    <a:pt x="22" y="65"/>
                  </a:lnTo>
                  <a:lnTo>
                    <a:pt x="25" y="63"/>
                  </a:lnTo>
                  <a:lnTo>
                    <a:pt x="29" y="61"/>
                  </a:lnTo>
                  <a:lnTo>
                    <a:pt x="32" y="57"/>
                  </a:lnTo>
                  <a:lnTo>
                    <a:pt x="33" y="53"/>
                  </a:lnTo>
                  <a:lnTo>
                    <a:pt x="34" y="51"/>
                  </a:lnTo>
                  <a:lnTo>
                    <a:pt x="34" y="47"/>
                  </a:lnTo>
                  <a:lnTo>
                    <a:pt x="36" y="44"/>
                  </a:lnTo>
                  <a:lnTo>
                    <a:pt x="37" y="42"/>
                  </a:lnTo>
                  <a:lnTo>
                    <a:pt x="39" y="39"/>
                  </a:lnTo>
                  <a:lnTo>
                    <a:pt x="46" y="34"/>
                  </a:lnTo>
                  <a:lnTo>
                    <a:pt x="59" y="25"/>
                  </a:lnTo>
                  <a:lnTo>
                    <a:pt x="69" y="19"/>
                  </a:lnTo>
                  <a:lnTo>
                    <a:pt x="81" y="10"/>
                  </a:lnTo>
                  <a:lnTo>
                    <a:pt x="95" y="3"/>
                  </a:lnTo>
                  <a:lnTo>
                    <a:pt x="110" y="0"/>
                  </a:lnTo>
                  <a:lnTo>
                    <a:pt x="116" y="0"/>
                  </a:lnTo>
                  <a:lnTo>
                    <a:pt x="1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grpSp>
        <p:nvGrpSpPr>
          <p:cNvPr id="41" name="组合 40"/>
          <p:cNvGrpSpPr/>
          <p:nvPr/>
        </p:nvGrpSpPr>
        <p:grpSpPr>
          <a:xfrm>
            <a:off x="-33355" y="0"/>
            <a:ext cx="2852759" cy="6858001"/>
            <a:chOff x="-33355" y="0"/>
            <a:chExt cx="2852759" cy="6858001"/>
          </a:xfrm>
        </p:grpSpPr>
        <p:grpSp>
          <p:nvGrpSpPr>
            <p:cNvPr id="23" name="组合 22"/>
            <p:cNvGrpSpPr/>
            <p:nvPr/>
          </p:nvGrpSpPr>
          <p:grpSpPr>
            <a:xfrm>
              <a:off x="-15879" y="0"/>
              <a:ext cx="2835283" cy="6858001"/>
              <a:chOff x="-15879" y="0"/>
              <a:chExt cx="2835283" cy="6858001"/>
            </a:xfrm>
          </p:grpSpPr>
          <p:sp>
            <p:nvSpPr>
              <p:cNvPr id="17" name="矩形 16"/>
              <p:cNvSpPr/>
              <p:nvPr/>
            </p:nvSpPr>
            <p:spPr>
              <a:xfrm>
                <a:off x="-15879" y="0"/>
                <a:ext cx="2819404" cy="6858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5" name="矩形 4"/>
              <p:cNvSpPr/>
              <p:nvPr/>
            </p:nvSpPr>
            <p:spPr>
              <a:xfrm>
                <a:off x="0" y="0"/>
                <a:ext cx="2819404" cy="2222500"/>
              </a:xfrm>
              <a:prstGeom prst="rect">
                <a:avLst/>
              </a:prstGeom>
              <a:solidFill>
                <a:srgbClr val="17324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7" name="矩形 6"/>
              <p:cNvSpPr/>
              <p:nvPr/>
            </p:nvSpPr>
            <p:spPr>
              <a:xfrm>
                <a:off x="0" y="3886201"/>
                <a:ext cx="2819403" cy="2971800"/>
              </a:xfrm>
              <a:prstGeom prst="rect">
                <a:avLst/>
              </a:prstGeom>
              <a:solidFill>
                <a:srgbClr val="17324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4" name="文本框 3"/>
            <p:cNvSpPr txBox="1"/>
            <p:nvPr/>
          </p:nvSpPr>
          <p:spPr>
            <a:xfrm>
              <a:off x="-33355" y="2721113"/>
              <a:ext cx="2820996" cy="707886"/>
            </a:xfrm>
            <a:prstGeom prst="rect">
              <a:avLst/>
            </a:prstGeom>
            <a:noFill/>
          </p:spPr>
          <p:txBody>
            <a:bodyPr wrap="square" rtlCol="0">
              <a:spAutoFit/>
            </a:bodyPr>
            <a:lstStyle/>
            <a:p>
              <a:pPr algn="ctr"/>
              <a:r>
                <a:rPr lang="en-US" altLang="zh-CN" sz="4000"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CONTENTS</a:t>
              </a:r>
              <a:endParaRPr lang="zh-CN" altLang="en-US" sz="4000" dirty="0">
                <a:solidFill>
                  <a:srgbClr val="17324D"/>
                </a:solidFill>
                <a:latin typeface="Aharoni" panose="02010803020104030203" pitchFamily="2" charset="-79"/>
                <a:ea typeface="华文细黑" panose="02010600040101010101" pitchFamily="2" charset="-122"/>
                <a:cs typeface="Aharoni" panose="02010803020104030203" pitchFamily="2" charset="-79"/>
              </a:endParaRPr>
            </a:p>
          </p:txBody>
        </p:sp>
      </p:grpSp>
    </p:spTree>
    <p:extLst>
      <p:ext uri="{BB962C8B-B14F-4D97-AF65-F5344CB8AC3E}">
        <p14:creationId xmlns:p14="http://schemas.microsoft.com/office/powerpoint/2010/main" val="270174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ppt_x"/>
                                          </p:val>
                                        </p:tav>
                                        <p:tav tm="100000">
                                          <p:val>
                                            <p:strVal val="#ppt_x"/>
                                          </p:val>
                                        </p:tav>
                                      </p:tavLst>
                                    </p:anim>
                                    <p:anim calcmode="lin" valueType="num">
                                      <p:cBhvr additive="base">
                                        <p:cTn id="24" dur="500" fill="hold"/>
                                        <p:tgtEl>
                                          <p:spTgt spid="45"/>
                                        </p:tgtEl>
                                        <p:attrNameLst>
                                          <p:attrName>ppt_y</p:attrName>
                                        </p:attrNameLst>
                                      </p:cBhvr>
                                      <p:tavLst>
                                        <p:tav tm="0">
                                          <p:val>
                                            <p:strVal val="1+#ppt_h/2"/>
                                          </p:val>
                                        </p:tav>
                                        <p:tav tm="100000">
                                          <p:val>
                                            <p:strVal val="#ppt_y"/>
                                          </p:val>
                                        </p:tav>
                                      </p:tavLst>
                                    </p:anim>
                                  </p:childTnLst>
                                </p:cTn>
                              </p:par>
                              <p:par>
                                <p:cTn id="25" presetID="1" presetClass="entr" presetSubtype="0" fill="hold" grpId="0" nodeType="withEffect">
                                  <p:stCondLst>
                                    <p:cond delay="100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1" fill="hold" nodeType="clickEffect">
                                  <p:stCondLst>
                                    <p:cond delay="0"/>
                                  </p:stCondLst>
                                  <p:childTnLst>
                                    <p:anim calcmode="lin" valueType="num">
                                      <p:cBhvr additive="base">
                                        <p:cTn id="30" dur="500"/>
                                        <p:tgtEl>
                                          <p:spTgt spid="45"/>
                                        </p:tgtEl>
                                        <p:attrNameLst>
                                          <p:attrName>ppt_x</p:attrName>
                                        </p:attrNameLst>
                                      </p:cBhvr>
                                      <p:tavLst>
                                        <p:tav tm="0">
                                          <p:val>
                                            <p:strVal val="ppt_x"/>
                                          </p:val>
                                        </p:tav>
                                        <p:tav tm="100000">
                                          <p:val>
                                            <p:strVal val="ppt_x"/>
                                          </p:val>
                                        </p:tav>
                                      </p:tavLst>
                                    </p:anim>
                                    <p:anim calcmode="lin" valueType="num">
                                      <p:cBhvr additive="base">
                                        <p:cTn id="31" dur="500"/>
                                        <p:tgtEl>
                                          <p:spTgt spid="45"/>
                                        </p:tgtEl>
                                        <p:attrNameLst>
                                          <p:attrName>ppt_y</p:attrName>
                                        </p:attrNameLst>
                                      </p:cBhvr>
                                      <p:tavLst>
                                        <p:tav tm="0">
                                          <p:val>
                                            <p:strVal val="ppt_y"/>
                                          </p:val>
                                        </p:tav>
                                        <p:tav tm="100000">
                                          <p:val>
                                            <p:strVal val="0-ppt_h/2"/>
                                          </p:val>
                                        </p:tav>
                                      </p:tavLst>
                                    </p:anim>
                                    <p:set>
                                      <p:cBhvr>
                                        <p:cTn id="32" dur="1" fill="hold">
                                          <p:stCondLst>
                                            <p:cond delay="499"/>
                                          </p:stCondLst>
                                        </p:cTn>
                                        <p:tgtEl>
                                          <p:spTgt spid="45"/>
                                        </p:tgtEl>
                                        <p:attrNameLst>
                                          <p:attrName>style.visibility</p:attrName>
                                        </p:attrNameLst>
                                      </p:cBhvr>
                                      <p:to>
                                        <p:strVal val="hidden"/>
                                      </p:to>
                                    </p:set>
                                  </p:childTnLst>
                                </p:cTn>
                              </p:par>
                              <p:par>
                                <p:cTn id="33" presetID="2" presetClass="exit" presetSubtype="1" fill="hold" nodeType="withEffect">
                                  <p:stCondLst>
                                    <p:cond delay="100"/>
                                  </p:stCondLst>
                                  <p:childTnLst>
                                    <p:anim calcmode="lin" valueType="num">
                                      <p:cBhvr additive="base">
                                        <p:cTn id="34" dur="500"/>
                                        <p:tgtEl>
                                          <p:spTgt spid="44"/>
                                        </p:tgtEl>
                                        <p:attrNameLst>
                                          <p:attrName>ppt_x</p:attrName>
                                        </p:attrNameLst>
                                      </p:cBhvr>
                                      <p:tavLst>
                                        <p:tav tm="0">
                                          <p:val>
                                            <p:strVal val="ppt_x"/>
                                          </p:val>
                                        </p:tav>
                                        <p:tav tm="100000">
                                          <p:val>
                                            <p:strVal val="ppt_x"/>
                                          </p:val>
                                        </p:tav>
                                      </p:tavLst>
                                    </p:anim>
                                    <p:anim calcmode="lin" valueType="num">
                                      <p:cBhvr additive="base">
                                        <p:cTn id="35" dur="500"/>
                                        <p:tgtEl>
                                          <p:spTgt spid="44"/>
                                        </p:tgtEl>
                                        <p:attrNameLst>
                                          <p:attrName>ppt_y</p:attrName>
                                        </p:attrNameLst>
                                      </p:cBhvr>
                                      <p:tavLst>
                                        <p:tav tm="0">
                                          <p:val>
                                            <p:strVal val="ppt_y"/>
                                          </p:val>
                                        </p:tav>
                                        <p:tav tm="100000">
                                          <p:val>
                                            <p:strVal val="0-ppt_h/2"/>
                                          </p:val>
                                        </p:tav>
                                      </p:tavLst>
                                    </p:anim>
                                    <p:set>
                                      <p:cBhvr>
                                        <p:cTn id="36" dur="1" fill="hold">
                                          <p:stCondLst>
                                            <p:cond delay="499"/>
                                          </p:stCondLst>
                                        </p:cTn>
                                        <p:tgtEl>
                                          <p:spTgt spid="44"/>
                                        </p:tgtEl>
                                        <p:attrNameLst>
                                          <p:attrName>style.visibility</p:attrName>
                                        </p:attrNameLst>
                                      </p:cBhvr>
                                      <p:to>
                                        <p:strVal val="hidden"/>
                                      </p:to>
                                    </p:set>
                                  </p:childTnLst>
                                </p:cTn>
                              </p:par>
                              <p:par>
                                <p:cTn id="37" presetID="2" presetClass="exit" presetSubtype="1" fill="hold" nodeType="withEffect">
                                  <p:stCondLst>
                                    <p:cond delay="200"/>
                                  </p:stCondLst>
                                  <p:childTnLst>
                                    <p:anim calcmode="lin" valueType="num">
                                      <p:cBhvr additive="base">
                                        <p:cTn id="38" dur="500"/>
                                        <p:tgtEl>
                                          <p:spTgt spid="43"/>
                                        </p:tgtEl>
                                        <p:attrNameLst>
                                          <p:attrName>ppt_x</p:attrName>
                                        </p:attrNameLst>
                                      </p:cBhvr>
                                      <p:tavLst>
                                        <p:tav tm="0">
                                          <p:val>
                                            <p:strVal val="ppt_x"/>
                                          </p:val>
                                        </p:tav>
                                        <p:tav tm="100000">
                                          <p:val>
                                            <p:strVal val="ppt_x"/>
                                          </p:val>
                                        </p:tav>
                                      </p:tavLst>
                                    </p:anim>
                                    <p:anim calcmode="lin" valueType="num">
                                      <p:cBhvr additive="base">
                                        <p:cTn id="39" dur="500"/>
                                        <p:tgtEl>
                                          <p:spTgt spid="43"/>
                                        </p:tgtEl>
                                        <p:attrNameLst>
                                          <p:attrName>ppt_y</p:attrName>
                                        </p:attrNameLst>
                                      </p:cBhvr>
                                      <p:tavLst>
                                        <p:tav tm="0">
                                          <p:val>
                                            <p:strVal val="ppt_y"/>
                                          </p:val>
                                        </p:tav>
                                        <p:tav tm="100000">
                                          <p:val>
                                            <p:strVal val="0-ppt_h/2"/>
                                          </p:val>
                                        </p:tav>
                                      </p:tavLst>
                                    </p:anim>
                                    <p:set>
                                      <p:cBhvr>
                                        <p:cTn id="40" dur="1" fill="hold">
                                          <p:stCondLst>
                                            <p:cond delay="499"/>
                                          </p:stCondLst>
                                        </p:cTn>
                                        <p:tgtEl>
                                          <p:spTgt spid="43"/>
                                        </p:tgtEl>
                                        <p:attrNameLst>
                                          <p:attrName>style.visibility</p:attrName>
                                        </p:attrNameLst>
                                      </p:cBhvr>
                                      <p:to>
                                        <p:strVal val="hidden"/>
                                      </p:to>
                                    </p:set>
                                  </p:childTnLst>
                                </p:cTn>
                              </p:par>
                              <p:par>
                                <p:cTn id="41" presetID="2" presetClass="exit" presetSubtype="1" fill="hold" nodeType="withEffect">
                                  <p:stCondLst>
                                    <p:cond delay="300"/>
                                  </p:stCondLst>
                                  <p:childTnLst>
                                    <p:anim calcmode="lin" valueType="num">
                                      <p:cBhvr additive="base">
                                        <p:cTn id="42" dur="500"/>
                                        <p:tgtEl>
                                          <p:spTgt spid="42"/>
                                        </p:tgtEl>
                                        <p:attrNameLst>
                                          <p:attrName>ppt_x</p:attrName>
                                        </p:attrNameLst>
                                      </p:cBhvr>
                                      <p:tavLst>
                                        <p:tav tm="0">
                                          <p:val>
                                            <p:strVal val="ppt_x"/>
                                          </p:val>
                                        </p:tav>
                                        <p:tav tm="100000">
                                          <p:val>
                                            <p:strVal val="ppt_x"/>
                                          </p:val>
                                        </p:tav>
                                      </p:tavLst>
                                    </p:anim>
                                    <p:anim calcmode="lin" valueType="num">
                                      <p:cBhvr additive="base">
                                        <p:cTn id="43" dur="500"/>
                                        <p:tgtEl>
                                          <p:spTgt spid="42"/>
                                        </p:tgtEl>
                                        <p:attrNameLst>
                                          <p:attrName>ppt_y</p:attrName>
                                        </p:attrNameLst>
                                      </p:cBhvr>
                                      <p:tavLst>
                                        <p:tav tm="0">
                                          <p:val>
                                            <p:strVal val="ppt_y"/>
                                          </p:val>
                                        </p:tav>
                                        <p:tav tm="100000">
                                          <p:val>
                                            <p:strVal val="0-ppt_h/2"/>
                                          </p:val>
                                        </p:tav>
                                      </p:tavLst>
                                    </p:anim>
                                    <p:set>
                                      <p:cBhvr>
                                        <p:cTn id="44" dur="1" fill="hold">
                                          <p:stCondLst>
                                            <p:cond delay="499"/>
                                          </p:stCondLst>
                                        </p:cTn>
                                        <p:tgtEl>
                                          <p:spTgt spid="42"/>
                                        </p:tgtEl>
                                        <p:attrNameLst>
                                          <p:attrName>style.visibility</p:attrName>
                                        </p:attrNameLst>
                                      </p:cBhvr>
                                      <p:to>
                                        <p:strVal val="hidden"/>
                                      </p:to>
                                    </p:set>
                                  </p:childTnLst>
                                </p:cTn>
                              </p:par>
                              <p:par>
                                <p:cTn id="45" presetID="2" presetClass="exit" presetSubtype="1" fill="hold" nodeType="withEffect">
                                  <p:stCondLst>
                                    <p:cond delay="400"/>
                                  </p:stCondLst>
                                  <p:childTnLst>
                                    <p:anim calcmode="lin" valueType="num">
                                      <p:cBhvr additive="base">
                                        <p:cTn id="46" dur="500"/>
                                        <p:tgtEl>
                                          <p:spTgt spid="41"/>
                                        </p:tgtEl>
                                        <p:attrNameLst>
                                          <p:attrName>ppt_x</p:attrName>
                                        </p:attrNameLst>
                                      </p:cBhvr>
                                      <p:tavLst>
                                        <p:tav tm="0">
                                          <p:val>
                                            <p:strVal val="ppt_x"/>
                                          </p:val>
                                        </p:tav>
                                        <p:tav tm="100000">
                                          <p:val>
                                            <p:strVal val="ppt_x"/>
                                          </p:val>
                                        </p:tav>
                                      </p:tavLst>
                                    </p:anim>
                                    <p:anim calcmode="lin" valueType="num">
                                      <p:cBhvr additive="base">
                                        <p:cTn id="47" dur="500"/>
                                        <p:tgtEl>
                                          <p:spTgt spid="41"/>
                                        </p:tgtEl>
                                        <p:attrNameLst>
                                          <p:attrName>ppt_y</p:attrName>
                                        </p:attrNameLst>
                                      </p:cBhvr>
                                      <p:tavLst>
                                        <p:tav tm="0">
                                          <p:val>
                                            <p:strVal val="ppt_y"/>
                                          </p:val>
                                        </p:tav>
                                        <p:tav tm="100000">
                                          <p:val>
                                            <p:strVal val="0-ppt_h/2"/>
                                          </p:val>
                                        </p:tav>
                                      </p:tavLst>
                                    </p:anim>
                                    <p:set>
                                      <p:cBhvr>
                                        <p:cTn id="4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230417"/>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4.2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用例描述</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graphicFrame>
        <p:nvGraphicFramePr>
          <p:cNvPr id="4" name="表格 3"/>
          <p:cNvGraphicFramePr>
            <a:graphicFrameLocks noGrp="1"/>
          </p:cNvGraphicFramePr>
          <p:nvPr>
            <p:extLst>
              <p:ext uri="{D42A27DB-BD31-4B8C-83A1-F6EECF244321}">
                <p14:modId xmlns:p14="http://schemas.microsoft.com/office/powerpoint/2010/main" val="877208150"/>
              </p:ext>
            </p:extLst>
          </p:nvPr>
        </p:nvGraphicFramePr>
        <p:xfrm>
          <a:off x="775460" y="1050710"/>
          <a:ext cx="4679943" cy="5542793"/>
        </p:xfrm>
        <a:graphic>
          <a:graphicData uri="http://schemas.openxmlformats.org/drawingml/2006/table">
            <a:tbl>
              <a:tblPr firstRow="1" firstCol="1" bandRow="1">
                <a:tableStyleId>{5C22544A-7EE6-4342-B048-85BDC9FD1C3A}</a:tableStyleId>
              </a:tblPr>
              <a:tblGrid>
                <a:gridCol w="1149392"/>
                <a:gridCol w="3530551"/>
              </a:tblGrid>
              <a:tr h="461716">
                <a:tc>
                  <a:txBody>
                    <a:bodyPr/>
                    <a:lstStyle/>
                    <a:p>
                      <a:pPr algn="just">
                        <a:spcAft>
                          <a:spcPts val="0"/>
                        </a:spcAft>
                      </a:pPr>
                      <a:r>
                        <a:rPr lang="zh-CN" sz="1600" kern="100" dirty="0">
                          <a:effectLst/>
                        </a:rPr>
                        <a:t>用例名称：</a:t>
                      </a:r>
                      <a:r>
                        <a:rPr lang="en-US" sz="1600" kern="100" dirty="0">
                          <a:effectLst/>
                        </a:rPr>
                        <a:t> </a:t>
                      </a:r>
                      <a:endParaRPr lang="zh-CN" sz="1600" kern="100" dirty="0">
                        <a:effectLst/>
                        <a:latin typeface="Calibri"/>
                        <a:ea typeface="宋体"/>
                        <a:cs typeface="Times New Roman"/>
                      </a:endParaRPr>
                    </a:p>
                  </a:txBody>
                  <a:tcPr marL="52755" marR="52755" marT="0" marB="0"/>
                </a:tc>
                <a:tc>
                  <a:txBody>
                    <a:bodyPr/>
                    <a:lstStyle/>
                    <a:p>
                      <a:pPr algn="just">
                        <a:spcAft>
                          <a:spcPts val="0"/>
                        </a:spcAft>
                      </a:pPr>
                      <a:r>
                        <a:rPr lang="zh-CN" sz="1600" kern="100">
                          <a:effectLst/>
                        </a:rPr>
                        <a:t>退房登记</a:t>
                      </a:r>
                      <a:endParaRPr lang="zh-CN" sz="1600" kern="100">
                        <a:effectLst/>
                        <a:latin typeface="Calibri"/>
                        <a:ea typeface="宋体"/>
                        <a:cs typeface="Times New Roman"/>
                      </a:endParaRPr>
                    </a:p>
                  </a:txBody>
                  <a:tcPr marL="52755" marR="52755" marT="0" marB="0"/>
                </a:tc>
              </a:tr>
              <a:tr h="417401">
                <a:tc>
                  <a:txBody>
                    <a:bodyPr/>
                    <a:lstStyle/>
                    <a:p>
                      <a:pPr algn="just">
                        <a:spcAft>
                          <a:spcPts val="0"/>
                        </a:spcAft>
                      </a:pPr>
                      <a:r>
                        <a:rPr lang="zh-CN" sz="1600" kern="100">
                          <a:effectLst/>
                        </a:rPr>
                        <a:t>主参与者：</a:t>
                      </a:r>
                      <a:r>
                        <a:rPr lang="en-US" sz="1600" kern="100">
                          <a:effectLst/>
                        </a:rPr>
                        <a:t> </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前台人员</a:t>
                      </a:r>
                      <a:endParaRPr lang="zh-CN" sz="1600" kern="100">
                        <a:effectLst/>
                        <a:latin typeface="Calibri"/>
                        <a:ea typeface="宋体"/>
                        <a:cs typeface="Times New Roman"/>
                      </a:endParaRPr>
                    </a:p>
                  </a:txBody>
                  <a:tcPr marL="52755" marR="52755" marT="0" marB="0"/>
                </a:tc>
              </a:tr>
              <a:tr h="329969">
                <a:tc>
                  <a:txBody>
                    <a:bodyPr/>
                    <a:lstStyle/>
                    <a:p>
                      <a:pPr indent="102235" algn="just">
                        <a:spcAft>
                          <a:spcPts val="0"/>
                        </a:spcAft>
                      </a:pPr>
                      <a:r>
                        <a:rPr lang="zh-CN" sz="1600" kern="100">
                          <a:effectLst/>
                        </a:rPr>
                        <a:t>层次：</a:t>
                      </a:r>
                      <a:r>
                        <a:rPr lang="en-US" sz="1600" kern="100">
                          <a:effectLst/>
                        </a:rPr>
                        <a:t> </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海平面（用户目标）</a:t>
                      </a:r>
                      <a:endParaRPr lang="zh-CN" sz="1600" kern="100">
                        <a:effectLst/>
                        <a:latin typeface="Calibri"/>
                        <a:ea typeface="宋体"/>
                        <a:cs typeface="Times New Roman"/>
                      </a:endParaRPr>
                    </a:p>
                  </a:txBody>
                  <a:tcPr marL="52755" marR="52755" marT="0" marB="0"/>
                </a:tc>
              </a:tr>
              <a:tr h="229961">
                <a:tc>
                  <a:txBody>
                    <a:bodyPr/>
                    <a:lstStyle/>
                    <a:p>
                      <a:pPr algn="just">
                        <a:spcAft>
                          <a:spcPts val="0"/>
                        </a:spcAft>
                      </a:pPr>
                      <a:r>
                        <a:rPr lang="zh-CN" sz="1600" kern="100">
                          <a:effectLst/>
                        </a:rPr>
                        <a:t>利益相关者：</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顾客、前台工作人员</a:t>
                      </a:r>
                      <a:endParaRPr lang="zh-CN" sz="1600" kern="100">
                        <a:effectLst/>
                        <a:latin typeface="Calibri"/>
                        <a:ea typeface="宋体"/>
                        <a:cs typeface="Times New Roman"/>
                      </a:endParaRPr>
                    </a:p>
                  </a:txBody>
                  <a:tcPr marL="52755" marR="52755" marT="0" marB="0"/>
                </a:tc>
              </a:tr>
              <a:tr h="459920">
                <a:tc>
                  <a:txBody>
                    <a:bodyPr/>
                    <a:lstStyle/>
                    <a:p>
                      <a:pPr algn="just">
                        <a:spcAft>
                          <a:spcPts val="0"/>
                        </a:spcAft>
                      </a:pPr>
                      <a:r>
                        <a:rPr lang="zh-CN" sz="1600" kern="100">
                          <a:effectLst/>
                        </a:rPr>
                        <a:t>前置条件：</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前台人员登录成功；顾客已经入住房间；顾客提供正确的预定号</a:t>
                      </a:r>
                      <a:r>
                        <a:rPr lang="en-US" sz="1600" kern="100">
                          <a:effectLst/>
                        </a:rPr>
                        <a:t> </a:t>
                      </a:r>
                      <a:endParaRPr lang="zh-CN" sz="1600" kern="100">
                        <a:effectLst/>
                        <a:latin typeface="Calibri"/>
                        <a:ea typeface="宋体"/>
                        <a:cs typeface="Times New Roman"/>
                      </a:endParaRPr>
                    </a:p>
                  </a:txBody>
                  <a:tcPr marL="52755" marR="52755" marT="0" marB="0"/>
                </a:tc>
              </a:tr>
              <a:tr h="676107">
                <a:tc>
                  <a:txBody>
                    <a:bodyPr/>
                    <a:lstStyle/>
                    <a:p>
                      <a:pPr algn="just">
                        <a:spcAft>
                          <a:spcPts val="0"/>
                        </a:spcAft>
                      </a:pPr>
                      <a:r>
                        <a:rPr lang="zh-CN" sz="1600" kern="100">
                          <a:effectLst/>
                        </a:rPr>
                        <a:t>最低保证：</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回滚任何未完成的事务，系统记录进展日志直到失败</a:t>
                      </a:r>
                      <a:endParaRPr lang="zh-CN" sz="1600" kern="100">
                        <a:effectLst/>
                        <a:latin typeface="Calibri"/>
                        <a:ea typeface="宋体"/>
                        <a:cs typeface="Times New Roman"/>
                      </a:endParaRPr>
                    </a:p>
                  </a:txBody>
                  <a:tcPr marL="52755" marR="52755" marT="0" marB="0"/>
                </a:tc>
              </a:tr>
              <a:tr h="229961">
                <a:tc>
                  <a:txBody>
                    <a:bodyPr/>
                    <a:lstStyle/>
                    <a:p>
                      <a:pPr algn="just">
                        <a:spcAft>
                          <a:spcPts val="0"/>
                        </a:spcAft>
                      </a:pPr>
                      <a:r>
                        <a:rPr lang="zh-CN" sz="1600" kern="100">
                          <a:effectLst/>
                        </a:rPr>
                        <a:t>成功保证：</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系统显示到达或者小于退房时间</a:t>
                      </a:r>
                      <a:endParaRPr lang="zh-CN" sz="1600" kern="100">
                        <a:effectLst/>
                        <a:latin typeface="Calibri"/>
                        <a:ea typeface="宋体"/>
                        <a:cs typeface="Times New Roman"/>
                      </a:endParaRPr>
                    </a:p>
                  </a:txBody>
                  <a:tcPr marL="52755" marR="52755" marT="0" marB="0"/>
                </a:tc>
              </a:tr>
              <a:tr h="229961">
                <a:tc>
                  <a:txBody>
                    <a:bodyPr/>
                    <a:lstStyle/>
                    <a:p>
                      <a:pPr algn="just">
                        <a:spcAft>
                          <a:spcPts val="0"/>
                        </a:spcAft>
                      </a:pPr>
                      <a:r>
                        <a:rPr lang="zh-CN" sz="1600" kern="100">
                          <a:effectLst/>
                        </a:rPr>
                        <a:t>触发器：</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工作人员点击</a:t>
                      </a:r>
                      <a:r>
                        <a:rPr lang="en-US" sz="1600" kern="100">
                          <a:effectLst/>
                        </a:rPr>
                        <a:t>“</a:t>
                      </a:r>
                      <a:r>
                        <a:rPr lang="zh-CN" sz="1600" kern="100">
                          <a:effectLst/>
                        </a:rPr>
                        <a:t>退房登记</a:t>
                      </a:r>
                      <a:r>
                        <a:rPr lang="en-US" sz="1600" kern="100">
                          <a:effectLst/>
                        </a:rPr>
                        <a:t>”</a:t>
                      </a:r>
                      <a:r>
                        <a:rPr lang="zh-CN" sz="1600" kern="100">
                          <a:effectLst/>
                        </a:rPr>
                        <a:t>按钮</a:t>
                      </a:r>
                      <a:endParaRPr lang="zh-CN" sz="1600" kern="100">
                        <a:effectLst/>
                        <a:latin typeface="Calibri"/>
                        <a:ea typeface="宋体"/>
                        <a:cs typeface="Times New Roman"/>
                      </a:endParaRPr>
                    </a:p>
                  </a:txBody>
                  <a:tcPr marL="52755" marR="52755" marT="0" marB="0"/>
                </a:tc>
              </a:tr>
              <a:tr h="1379759">
                <a:tc gridSpan="2">
                  <a:txBody>
                    <a:bodyPr/>
                    <a:lstStyle/>
                    <a:p>
                      <a:pPr algn="just">
                        <a:spcAft>
                          <a:spcPts val="0"/>
                        </a:spcAft>
                      </a:pPr>
                      <a:r>
                        <a:rPr lang="zh-CN" sz="1600" kern="100">
                          <a:effectLst/>
                        </a:rPr>
                        <a:t>主要成功情节：</a:t>
                      </a:r>
                    </a:p>
                    <a:p>
                      <a:pPr algn="just">
                        <a:spcAft>
                          <a:spcPts val="0"/>
                        </a:spcAft>
                      </a:pPr>
                      <a:r>
                        <a:rPr lang="en-US" sz="1600" kern="100">
                          <a:effectLst/>
                        </a:rPr>
                        <a:t>1.</a:t>
                      </a:r>
                      <a:r>
                        <a:rPr lang="zh-CN" sz="1600" kern="100">
                          <a:effectLst/>
                        </a:rPr>
                        <a:t>顾客已经入住，提供正确的预定号，并且系统显示到达或者小于退房时间</a:t>
                      </a:r>
                    </a:p>
                    <a:p>
                      <a:pPr algn="just">
                        <a:spcAft>
                          <a:spcPts val="0"/>
                        </a:spcAft>
                      </a:pPr>
                      <a:r>
                        <a:rPr lang="en-US" sz="1600" kern="100">
                          <a:effectLst/>
                        </a:rPr>
                        <a:t>2.</a:t>
                      </a:r>
                      <a:r>
                        <a:rPr lang="zh-CN" sz="1600" kern="100">
                          <a:effectLst/>
                        </a:rPr>
                        <a:t>前台人员进入主界面，根据客户提供的预定号，点击“退房登记”按钮</a:t>
                      </a:r>
                    </a:p>
                    <a:p>
                      <a:pPr algn="just">
                        <a:spcAft>
                          <a:spcPts val="0"/>
                        </a:spcAft>
                      </a:pPr>
                      <a:r>
                        <a:rPr lang="en-US" sz="1600" kern="100">
                          <a:effectLst/>
                        </a:rPr>
                        <a:t>3.</a:t>
                      </a:r>
                      <a:r>
                        <a:rPr lang="zh-CN" sz="1600" kern="100">
                          <a:effectLst/>
                        </a:rPr>
                        <a:t>系统修改房间状态</a:t>
                      </a:r>
                      <a:endParaRPr lang="zh-CN" sz="1600" kern="100">
                        <a:effectLst/>
                        <a:latin typeface="Calibri"/>
                        <a:ea typeface="宋体"/>
                        <a:cs typeface="Times New Roman"/>
                      </a:endParaRPr>
                    </a:p>
                  </a:txBody>
                  <a:tcPr marL="52755" marR="52755" marT="0" marB="0"/>
                </a:tc>
                <a:tc hMerge="1">
                  <a:txBody>
                    <a:bodyPr/>
                    <a:lstStyle/>
                    <a:p>
                      <a:endParaRPr lang="zh-CN" altLang="en-US"/>
                    </a:p>
                  </a:txBody>
                  <a:tcPr/>
                </a:tc>
              </a:tr>
              <a:tr h="919840">
                <a:tc gridSpan="2">
                  <a:txBody>
                    <a:bodyPr/>
                    <a:lstStyle/>
                    <a:p>
                      <a:pPr algn="just">
                        <a:spcAft>
                          <a:spcPts val="0"/>
                        </a:spcAft>
                      </a:pPr>
                      <a:r>
                        <a:rPr lang="zh-CN" sz="1600" kern="100" dirty="0">
                          <a:effectLst/>
                        </a:rPr>
                        <a:t>扩展：</a:t>
                      </a:r>
                    </a:p>
                    <a:p>
                      <a:pPr algn="just">
                        <a:spcAft>
                          <a:spcPts val="0"/>
                        </a:spcAft>
                      </a:pPr>
                      <a:r>
                        <a:rPr lang="en-US" sz="1600" kern="100" dirty="0">
                          <a:effectLst/>
                        </a:rPr>
                        <a:t>1.</a:t>
                      </a:r>
                      <a:r>
                        <a:rPr lang="zh-CN" sz="1600" kern="100" dirty="0">
                          <a:effectLst/>
                        </a:rPr>
                        <a:t>顾客提供的预定号错误 </a:t>
                      </a:r>
                    </a:p>
                    <a:p>
                      <a:pPr algn="just">
                        <a:spcAft>
                          <a:spcPts val="0"/>
                        </a:spcAft>
                      </a:pPr>
                      <a:r>
                        <a:rPr lang="en-US" sz="1600" kern="100" dirty="0">
                          <a:effectLst/>
                        </a:rPr>
                        <a:t>2.“</a:t>
                      </a:r>
                      <a:r>
                        <a:rPr lang="zh-CN" sz="1600" kern="100" dirty="0">
                          <a:effectLst/>
                        </a:rPr>
                        <a:t>退房登记</a:t>
                      </a:r>
                      <a:r>
                        <a:rPr lang="en-US" sz="1600" kern="100" dirty="0">
                          <a:effectLst/>
                        </a:rPr>
                        <a:t>”</a:t>
                      </a:r>
                      <a:r>
                        <a:rPr lang="zh-CN" sz="1600" kern="100" dirty="0">
                          <a:effectLst/>
                        </a:rPr>
                        <a:t>模块出现问题</a:t>
                      </a:r>
                    </a:p>
                    <a:p>
                      <a:pPr algn="just">
                        <a:spcAft>
                          <a:spcPts val="0"/>
                        </a:spcAft>
                      </a:pPr>
                      <a:r>
                        <a:rPr lang="en-US" sz="1600" kern="100" dirty="0">
                          <a:effectLst/>
                        </a:rPr>
                        <a:t>3.</a:t>
                      </a:r>
                      <a:r>
                        <a:rPr lang="zh-CN" sz="1600" kern="100" dirty="0">
                          <a:effectLst/>
                        </a:rPr>
                        <a:t>系统出现故障，未能及时修改房间状态</a:t>
                      </a:r>
                      <a:endParaRPr lang="zh-CN" sz="1600" kern="100" dirty="0">
                        <a:effectLst/>
                        <a:latin typeface="Calibri"/>
                        <a:ea typeface="宋体"/>
                        <a:cs typeface="Times New Roman"/>
                      </a:endParaRPr>
                    </a:p>
                  </a:txBody>
                  <a:tcPr marL="52755" marR="52755" marT="0" marB="0"/>
                </a:tc>
                <a:tc hMerge="1">
                  <a:txBody>
                    <a:bodyPr/>
                    <a:lstStyle/>
                    <a:p>
                      <a:endParaRPr lang="zh-CN" altLang="en-US"/>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31393879"/>
              </p:ext>
            </p:extLst>
          </p:nvPr>
        </p:nvGraphicFramePr>
        <p:xfrm>
          <a:off x="6106877" y="1050709"/>
          <a:ext cx="5005408" cy="5551568"/>
        </p:xfrm>
        <a:graphic>
          <a:graphicData uri="http://schemas.openxmlformats.org/drawingml/2006/table">
            <a:tbl>
              <a:tblPr firstRow="1" firstCol="1" bandRow="1">
                <a:tableStyleId>{5C22544A-7EE6-4342-B048-85BDC9FD1C3A}</a:tableStyleId>
              </a:tblPr>
              <a:tblGrid>
                <a:gridCol w="1229326"/>
                <a:gridCol w="3776082"/>
              </a:tblGrid>
              <a:tr h="402439">
                <a:tc>
                  <a:txBody>
                    <a:bodyPr/>
                    <a:lstStyle/>
                    <a:p>
                      <a:pPr algn="just">
                        <a:spcAft>
                          <a:spcPts val="0"/>
                        </a:spcAft>
                      </a:pPr>
                      <a:r>
                        <a:rPr lang="zh-CN" sz="1600" kern="100">
                          <a:effectLst/>
                        </a:rPr>
                        <a:t>用例名称：</a:t>
                      </a:r>
                      <a:r>
                        <a:rPr lang="en-US" sz="1600" kern="100">
                          <a:effectLst/>
                        </a:rPr>
                        <a:t> </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信息查询</a:t>
                      </a:r>
                      <a:endParaRPr lang="zh-CN" sz="1600" kern="100">
                        <a:effectLst/>
                        <a:latin typeface="Calibri"/>
                        <a:ea typeface="宋体"/>
                        <a:cs typeface="Times New Roman"/>
                      </a:endParaRPr>
                    </a:p>
                  </a:txBody>
                  <a:tcPr marL="52755" marR="52755" marT="0" marB="0"/>
                </a:tc>
              </a:tr>
              <a:tr h="363813">
                <a:tc>
                  <a:txBody>
                    <a:bodyPr/>
                    <a:lstStyle/>
                    <a:p>
                      <a:pPr algn="just">
                        <a:spcAft>
                          <a:spcPts val="0"/>
                        </a:spcAft>
                      </a:pPr>
                      <a:r>
                        <a:rPr lang="zh-CN" sz="1600" kern="100">
                          <a:effectLst/>
                        </a:rPr>
                        <a:t>主参与者：</a:t>
                      </a:r>
                      <a:r>
                        <a:rPr lang="en-US" sz="1600" kern="100">
                          <a:effectLst/>
                        </a:rPr>
                        <a:t> </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前台人员</a:t>
                      </a:r>
                      <a:endParaRPr lang="zh-CN" sz="1600" kern="100">
                        <a:effectLst/>
                        <a:latin typeface="Calibri"/>
                        <a:ea typeface="宋体"/>
                        <a:cs typeface="Times New Roman"/>
                      </a:endParaRPr>
                    </a:p>
                  </a:txBody>
                  <a:tcPr marL="52755" marR="52755" marT="0" marB="0"/>
                </a:tc>
              </a:tr>
              <a:tr h="287606">
                <a:tc>
                  <a:txBody>
                    <a:bodyPr/>
                    <a:lstStyle/>
                    <a:p>
                      <a:pPr indent="102235" algn="just">
                        <a:spcAft>
                          <a:spcPts val="0"/>
                        </a:spcAft>
                      </a:pPr>
                      <a:r>
                        <a:rPr lang="zh-CN" sz="1600" kern="100">
                          <a:effectLst/>
                        </a:rPr>
                        <a:t>层次：</a:t>
                      </a:r>
                      <a:r>
                        <a:rPr lang="en-US" sz="1600" kern="100">
                          <a:effectLst/>
                        </a:rPr>
                        <a:t> </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海平面（用户目标）</a:t>
                      </a:r>
                      <a:endParaRPr lang="zh-CN" sz="1600" kern="100">
                        <a:effectLst/>
                        <a:latin typeface="Calibri"/>
                        <a:ea typeface="宋体"/>
                        <a:cs typeface="Times New Roman"/>
                      </a:endParaRPr>
                    </a:p>
                  </a:txBody>
                  <a:tcPr marL="52755" marR="52755" marT="0" marB="0"/>
                </a:tc>
              </a:tr>
              <a:tr h="260560">
                <a:tc>
                  <a:txBody>
                    <a:bodyPr/>
                    <a:lstStyle/>
                    <a:p>
                      <a:pPr algn="just">
                        <a:spcAft>
                          <a:spcPts val="0"/>
                        </a:spcAft>
                      </a:pPr>
                      <a:r>
                        <a:rPr lang="zh-CN" sz="1600" kern="100">
                          <a:effectLst/>
                        </a:rPr>
                        <a:t>利益相关者：</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顾客、前台工作人员</a:t>
                      </a:r>
                      <a:endParaRPr lang="zh-CN" sz="1600" kern="100">
                        <a:effectLst/>
                        <a:latin typeface="Calibri"/>
                        <a:ea typeface="宋体"/>
                        <a:cs typeface="Times New Roman"/>
                      </a:endParaRPr>
                    </a:p>
                  </a:txBody>
                  <a:tcPr marL="52755" marR="52755" marT="0" marB="0"/>
                </a:tc>
              </a:tr>
              <a:tr h="260560">
                <a:tc>
                  <a:txBody>
                    <a:bodyPr/>
                    <a:lstStyle/>
                    <a:p>
                      <a:pPr algn="just">
                        <a:spcAft>
                          <a:spcPts val="0"/>
                        </a:spcAft>
                      </a:pPr>
                      <a:r>
                        <a:rPr lang="zh-CN" sz="1600" kern="100">
                          <a:effectLst/>
                        </a:rPr>
                        <a:t>前置条件：</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前台人员登录成功</a:t>
                      </a:r>
                      <a:endParaRPr lang="zh-CN" sz="1600" kern="100">
                        <a:effectLst/>
                        <a:latin typeface="Calibri"/>
                        <a:ea typeface="宋体"/>
                        <a:cs typeface="Times New Roman"/>
                      </a:endParaRPr>
                    </a:p>
                  </a:txBody>
                  <a:tcPr marL="52755" marR="52755" marT="0" marB="0"/>
                </a:tc>
              </a:tr>
              <a:tr h="589305">
                <a:tc>
                  <a:txBody>
                    <a:bodyPr/>
                    <a:lstStyle/>
                    <a:p>
                      <a:pPr algn="just">
                        <a:spcAft>
                          <a:spcPts val="0"/>
                        </a:spcAft>
                      </a:pPr>
                      <a:r>
                        <a:rPr lang="zh-CN" sz="1600" kern="100">
                          <a:effectLst/>
                        </a:rPr>
                        <a:t>最低保证：</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回滚任何未完成的事务，系统记录进展日志直到失败</a:t>
                      </a:r>
                      <a:endParaRPr lang="zh-CN" sz="1600" kern="100">
                        <a:effectLst/>
                        <a:latin typeface="Calibri"/>
                        <a:ea typeface="宋体"/>
                        <a:cs typeface="Times New Roman"/>
                      </a:endParaRPr>
                    </a:p>
                  </a:txBody>
                  <a:tcPr marL="52755" marR="52755" marT="0" marB="0"/>
                </a:tc>
              </a:tr>
              <a:tr h="781681">
                <a:tc>
                  <a:txBody>
                    <a:bodyPr/>
                    <a:lstStyle/>
                    <a:p>
                      <a:pPr algn="just">
                        <a:spcAft>
                          <a:spcPts val="0"/>
                        </a:spcAft>
                      </a:pPr>
                      <a:r>
                        <a:rPr lang="zh-CN" sz="1600" kern="100">
                          <a:effectLst/>
                        </a:rPr>
                        <a:t>成功保证：</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查询用户信息时提供的用户标识符在数据库中存在；查询客房信息时提供的客房类型在数据库中存在</a:t>
                      </a:r>
                      <a:endParaRPr lang="zh-CN" sz="1600" kern="100">
                        <a:effectLst/>
                        <a:latin typeface="Calibri"/>
                        <a:ea typeface="宋体"/>
                        <a:cs typeface="Times New Roman"/>
                      </a:endParaRPr>
                    </a:p>
                  </a:txBody>
                  <a:tcPr marL="52755" marR="52755" marT="0" marB="0"/>
                </a:tc>
              </a:tr>
              <a:tr h="260560">
                <a:tc>
                  <a:txBody>
                    <a:bodyPr/>
                    <a:lstStyle/>
                    <a:p>
                      <a:pPr algn="just">
                        <a:spcAft>
                          <a:spcPts val="0"/>
                        </a:spcAft>
                      </a:pPr>
                      <a:r>
                        <a:rPr lang="zh-CN" sz="1600" kern="100">
                          <a:effectLst/>
                        </a:rPr>
                        <a:t>触发器：</a:t>
                      </a:r>
                      <a:endParaRPr lang="zh-CN" sz="1600" kern="100">
                        <a:effectLst/>
                        <a:latin typeface="Calibri"/>
                        <a:ea typeface="宋体"/>
                        <a:cs typeface="Times New Roman"/>
                      </a:endParaRPr>
                    </a:p>
                  </a:txBody>
                  <a:tcPr marL="52755" marR="52755" marT="0" marB="0"/>
                </a:tc>
                <a:tc>
                  <a:txBody>
                    <a:bodyPr/>
                    <a:lstStyle/>
                    <a:p>
                      <a:pPr algn="just">
                        <a:spcAft>
                          <a:spcPts val="0"/>
                        </a:spcAft>
                      </a:pPr>
                      <a:r>
                        <a:rPr lang="zh-CN" sz="1600" kern="100">
                          <a:effectLst/>
                        </a:rPr>
                        <a:t>工作人员点击</a:t>
                      </a:r>
                      <a:r>
                        <a:rPr lang="en-US" sz="1600" kern="100">
                          <a:effectLst/>
                        </a:rPr>
                        <a:t>“</a:t>
                      </a:r>
                      <a:r>
                        <a:rPr lang="zh-CN" sz="1600" kern="100">
                          <a:effectLst/>
                        </a:rPr>
                        <a:t>信息查询</a:t>
                      </a:r>
                      <a:r>
                        <a:rPr lang="en-US" sz="1600" kern="100">
                          <a:effectLst/>
                        </a:rPr>
                        <a:t>”</a:t>
                      </a:r>
                      <a:r>
                        <a:rPr lang="zh-CN" sz="1600" kern="100">
                          <a:effectLst/>
                        </a:rPr>
                        <a:t>按钮</a:t>
                      </a:r>
                      <a:endParaRPr lang="zh-CN" sz="1600" kern="100">
                        <a:effectLst/>
                        <a:latin typeface="Calibri"/>
                        <a:ea typeface="宋体"/>
                        <a:cs typeface="Times New Roman"/>
                      </a:endParaRPr>
                    </a:p>
                  </a:txBody>
                  <a:tcPr marL="52755" marR="52755" marT="0" marB="0"/>
                </a:tc>
              </a:tr>
              <a:tr h="1302802">
                <a:tc gridSpan="2">
                  <a:txBody>
                    <a:bodyPr/>
                    <a:lstStyle/>
                    <a:p>
                      <a:pPr algn="just">
                        <a:spcAft>
                          <a:spcPts val="0"/>
                        </a:spcAft>
                      </a:pPr>
                      <a:r>
                        <a:rPr lang="zh-CN" sz="1600" kern="100">
                          <a:effectLst/>
                        </a:rPr>
                        <a:t>主要成功情节：</a:t>
                      </a:r>
                    </a:p>
                    <a:p>
                      <a:pPr algn="just">
                        <a:spcAft>
                          <a:spcPts val="0"/>
                        </a:spcAft>
                      </a:pPr>
                      <a:r>
                        <a:rPr lang="en-US" sz="1600" kern="100">
                          <a:effectLst/>
                        </a:rPr>
                        <a:t>1.</a:t>
                      </a:r>
                      <a:r>
                        <a:rPr lang="zh-CN" sz="1600" kern="100">
                          <a:effectLst/>
                        </a:rPr>
                        <a:t>前台人员成功进入主界面，点击“信息查询”按钮，输入查询条件，点击确定</a:t>
                      </a:r>
                    </a:p>
                    <a:p>
                      <a:pPr algn="just">
                        <a:spcAft>
                          <a:spcPts val="0"/>
                        </a:spcAft>
                      </a:pPr>
                      <a:r>
                        <a:rPr lang="en-US" sz="1600" kern="100">
                          <a:effectLst/>
                        </a:rPr>
                        <a:t>2.</a:t>
                      </a:r>
                      <a:r>
                        <a:rPr lang="zh-CN" sz="1600" kern="100">
                          <a:effectLst/>
                        </a:rPr>
                        <a:t>按照查询条件可以在数据库中查到对应信息，返回查询结果</a:t>
                      </a:r>
                      <a:endParaRPr lang="zh-CN" sz="1600" kern="100">
                        <a:effectLst/>
                        <a:latin typeface="Calibri"/>
                        <a:ea typeface="宋体"/>
                        <a:cs typeface="Times New Roman"/>
                      </a:endParaRPr>
                    </a:p>
                  </a:txBody>
                  <a:tcPr marL="52755" marR="52755" marT="0" marB="0"/>
                </a:tc>
                <a:tc hMerge="1">
                  <a:txBody>
                    <a:bodyPr/>
                    <a:lstStyle/>
                    <a:p>
                      <a:endParaRPr lang="zh-CN" altLang="en-US"/>
                    </a:p>
                  </a:txBody>
                  <a:tcPr/>
                </a:tc>
              </a:tr>
              <a:tr h="1042242">
                <a:tc gridSpan="2">
                  <a:txBody>
                    <a:bodyPr/>
                    <a:lstStyle/>
                    <a:p>
                      <a:pPr algn="just">
                        <a:spcAft>
                          <a:spcPts val="0"/>
                        </a:spcAft>
                      </a:pPr>
                      <a:r>
                        <a:rPr lang="zh-CN" sz="1600" kern="100" dirty="0">
                          <a:effectLst/>
                        </a:rPr>
                        <a:t>扩展：</a:t>
                      </a:r>
                    </a:p>
                    <a:p>
                      <a:pPr algn="just">
                        <a:spcAft>
                          <a:spcPts val="0"/>
                        </a:spcAft>
                      </a:pPr>
                      <a:r>
                        <a:rPr lang="en-US" sz="1600" kern="100" dirty="0">
                          <a:effectLst/>
                        </a:rPr>
                        <a:t>1.</a:t>
                      </a:r>
                      <a:r>
                        <a:rPr lang="zh-CN" sz="1600" kern="100" dirty="0">
                          <a:effectLst/>
                        </a:rPr>
                        <a:t>进入“信息查询</a:t>
                      </a:r>
                      <a:r>
                        <a:rPr lang="en-US" sz="1600" kern="100" dirty="0">
                          <a:effectLst/>
                        </a:rPr>
                        <a:t>”</a:t>
                      </a:r>
                      <a:r>
                        <a:rPr lang="zh-CN" sz="1600" kern="100" dirty="0">
                          <a:effectLst/>
                        </a:rPr>
                        <a:t>模块出现问题，不可用</a:t>
                      </a:r>
                    </a:p>
                    <a:p>
                      <a:pPr algn="just">
                        <a:spcAft>
                          <a:spcPts val="0"/>
                        </a:spcAft>
                      </a:pPr>
                      <a:r>
                        <a:rPr lang="en-US" sz="1600" kern="100" dirty="0">
                          <a:effectLst/>
                        </a:rPr>
                        <a:t>2.</a:t>
                      </a:r>
                      <a:r>
                        <a:rPr lang="zh-CN" sz="1600" kern="100" dirty="0">
                          <a:effectLst/>
                        </a:rPr>
                        <a:t>查询条件有误，在数据库中未查到相关信息，返回错误状态</a:t>
                      </a:r>
                      <a:endParaRPr lang="zh-CN" sz="1600" kern="100" dirty="0">
                        <a:effectLst/>
                        <a:latin typeface="Calibri"/>
                        <a:ea typeface="宋体"/>
                        <a:cs typeface="Times New Roman"/>
                      </a:endParaRPr>
                    </a:p>
                  </a:txBody>
                  <a:tcPr marL="52755" marR="52755" marT="0" marB="0"/>
                </a:tc>
                <a:tc hMerge="1">
                  <a:txBody>
                    <a:bodyPr/>
                    <a:lstStyle/>
                    <a:p>
                      <a:endParaRPr lang="zh-CN" altLang="en-US"/>
                    </a:p>
                  </a:txBody>
                  <a:tcPr/>
                </a:tc>
              </a:tr>
            </a:tbl>
          </a:graphicData>
        </a:graphic>
      </p:graphicFrame>
    </p:spTree>
    <p:extLst>
      <p:ext uri="{BB962C8B-B14F-4D97-AF65-F5344CB8AC3E}">
        <p14:creationId xmlns:p14="http://schemas.microsoft.com/office/powerpoint/2010/main" val="42461402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4" name="矩形 3"/>
          <p:cNvSpPr/>
          <p:nvPr/>
        </p:nvSpPr>
        <p:spPr>
          <a:xfrm>
            <a:off x="584475" y="1220994"/>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cxnSp>
        <p:nvCxnSpPr>
          <p:cNvPr id="24" name="直接连接符 23"/>
          <p:cNvCxnSpPr/>
          <p:nvPr/>
        </p:nvCxnSpPr>
        <p:spPr>
          <a:xfrm>
            <a:off x="0" y="790286"/>
            <a:ext cx="11262167"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04043" y="143955"/>
            <a:ext cx="3465203" cy="707886"/>
          </a:xfrm>
          <a:prstGeom prst="rect">
            <a:avLst/>
          </a:prstGeom>
          <a:noFill/>
        </p:spPr>
        <p:txBody>
          <a:bodyPr wrap="square" rtlCol="0">
            <a:spAutoFit/>
          </a:bodyPr>
          <a:lstStyle/>
          <a:p>
            <a:r>
              <a:rPr lang="zh-CN" altLang="en-US" sz="4000" b="1" dirty="0" smtClean="0">
                <a:solidFill>
                  <a:srgbClr val="17324D"/>
                </a:solidFill>
                <a:latin typeface="Calibri" panose="020F0502020204030204" pitchFamily="34" charset="0"/>
              </a:rPr>
              <a:t>第三部分</a:t>
            </a:r>
            <a:endParaRPr lang="zh-CN" altLang="en-US" sz="4000" b="1" dirty="0">
              <a:solidFill>
                <a:srgbClr val="17324D"/>
              </a:solidFill>
              <a:latin typeface="Calibri" panose="020F0502020204030204" pitchFamily="34" charset="0"/>
            </a:endParaRPr>
          </a:p>
        </p:txBody>
      </p:sp>
      <p:sp>
        <p:nvSpPr>
          <p:cNvPr id="28" name="Freeform 6"/>
          <p:cNvSpPr>
            <a:spLocks noChangeAspect="1" noEditPoints="1"/>
          </p:cNvSpPr>
          <p:nvPr/>
        </p:nvSpPr>
        <p:spPr bwMode="auto">
          <a:xfrm>
            <a:off x="11013783" y="286241"/>
            <a:ext cx="314743" cy="504045"/>
          </a:xfrm>
          <a:custGeom>
            <a:avLst/>
            <a:gdLst>
              <a:gd name="T0" fmla="*/ 69 w 138"/>
              <a:gd name="T1" fmla="*/ 32 h 221"/>
              <a:gd name="T2" fmla="*/ 55 w 138"/>
              <a:gd name="T3" fmla="*/ 36 h 221"/>
              <a:gd name="T4" fmla="*/ 42 w 138"/>
              <a:gd name="T5" fmla="*/ 43 h 221"/>
              <a:gd name="T6" fmla="*/ 35 w 138"/>
              <a:gd name="T7" fmla="*/ 55 h 221"/>
              <a:gd name="T8" fmla="*/ 32 w 138"/>
              <a:gd name="T9" fmla="*/ 70 h 221"/>
              <a:gd name="T10" fmla="*/ 35 w 138"/>
              <a:gd name="T11" fmla="*/ 84 h 221"/>
              <a:gd name="T12" fmla="*/ 42 w 138"/>
              <a:gd name="T13" fmla="*/ 96 h 221"/>
              <a:gd name="T14" fmla="*/ 55 w 138"/>
              <a:gd name="T15" fmla="*/ 103 h 221"/>
              <a:gd name="T16" fmla="*/ 69 w 138"/>
              <a:gd name="T17" fmla="*/ 107 h 221"/>
              <a:gd name="T18" fmla="*/ 83 w 138"/>
              <a:gd name="T19" fmla="*/ 103 h 221"/>
              <a:gd name="T20" fmla="*/ 96 w 138"/>
              <a:gd name="T21" fmla="*/ 96 h 221"/>
              <a:gd name="T22" fmla="*/ 104 w 138"/>
              <a:gd name="T23" fmla="*/ 84 h 221"/>
              <a:gd name="T24" fmla="*/ 106 w 138"/>
              <a:gd name="T25" fmla="*/ 70 h 221"/>
              <a:gd name="T26" fmla="*/ 104 w 138"/>
              <a:gd name="T27" fmla="*/ 55 h 221"/>
              <a:gd name="T28" fmla="*/ 96 w 138"/>
              <a:gd name="T29" fmla="*/ 43 h 221"/>
              <a:gd name="T30" fmla="*/ 83 w 138"/>
              <a:gd name="T31" fmla="*/ 36 h 221"/>
              <a:gd name="T32" fmla="*/ 69 w 138"/>
              <a:gd name="T33" fmla="*/ 32 h 221"/>
              <a:gd name="T34" fmla="*/ 69 w 138"/>
              <a:gd name="T35" fmla="*/ 0 h 221"/>
              <a:gd name="T36" fmla="*/ 91 w 138"/>
              <a:gd name="T37" fmla="*/ 4 h 221"/>
              <a:gd name="T38" fmla="*/ 110 w 138"/>
              <a:gd name="T39" fmla="*/ 13 h 221"/>
              <a:gd name="T40" fmla="*/ 124 w 138"/>
              <a:gd name="T41" fmla="*/ 28 h 221"/>
              <a:gd name="T42" fmla="*/ 134 w 138"/>
              <a:gd name="T43" fmla="*/ 47 h 221"/>
              <a:gd name="T44" fmla="*/ 138 w 138"/>
              <a:gd name="T45" fmla="*/ 69 h 221"/>
              <a:gd name="T46" fmla="*/ 135 w 138"/>
              <a:gd name="T47" fmla="*/ 89 h 221"/>
              <a:gd name="T48" fmla="*/ 130 w 138"/>
              <a:gd name="T49" fmla="*/ 110 h 221"/>
              <a:gd name="T50" fmla="*/ 123 w 138"/>
              <a:gd name="T51" fmla="*/ 130 h 221"/>
              <a:gd name="T52" fmla="*/ 114 w 138"/>
              <a:gd name="T53" fmla="*/ 150 h 221"/>
              <a:gd name="T54" fmla="*/ 104 w 138"/>
              <a:gd name="T55" fmla="*/ 170 h 221"/>
              <a:gd name="T56" fmla="*/ 93 w 138"/>
              <a:gd name="T57" fmla="*/ 186 h 221"/>
              <a:gd name="T58" fmla="*/ 84 w 138"/>
              <a:gd name="T59" fmla="*/ 200 h 221"/>
              <a:gd name="T60" fmla="*/ 77 w 138"/>
              <a:gd name="T61" fmla="*/ 210 h 221"/>
              <a:gd name="T62" fmla="*/ 70 w 138"/>
              <a:gd name="T63" fmla="*/ 218 h 221"/>
              <a:gd name="T64" fmla="*/ 69 w 138"/>
              <a:gd name="T65" fmla="*/ 221 h 221"/>
              <a:gd name="T66" fmla="*/ 67 w 138"/>
              <a:gd name="T67" fmla="*/ 218 h 221"/>
              <a:gd name="T68" fmla="*/ 62 w 138"/>
              <a:gd name="T69" fmla="*/ 210 h 221"/>
              <a:gd name="T70" fmla="*/ 54 w 138"/>
              <a:gd name="T71" fmla="*/ 200 h 221"/>
              <a:gd name="T72" fmla="*/ 45 w 138"/>
              <a:gd name="T73" fmla="*/ 186 h 221"/>
              <a:gd name="T74" fmla="*/ 35 w 138"/>
              <a:gd name="T75" fmla="*/ 170 h 221"/>
              <a:gd name="T76" fmla="*/ 25 w 138"/>
              <a:gd name="T77" fmla="*/ 150 h 221"/>
              <a:gd name="T78" fmla="*/ 16 w 138"/>
              <a:gd name="T79" fmla="*/ 130 h 221"/>
              <a:gd name="T80" fmla="*/ 8 w 138"/>
              <a:gd name="T81" fmla="*/ 110 h 221"/>
              <a:gd name="T82" fmla="*/ 3 w 138"/>
              <a:gd name="T83" fmla="*/ 89 h 221"/>
              <a:gd name="T84" fmla="*/ 0 w 138"/>
              <a:gd name="T85" fmla="*/ 69 h 221"/>
              <a:gd name="T86" fmla="*/ 4 w 138"/>
              <a:gd name="T87" fmla="*/ 47 h 221"/>
              <a:gd name="T88" fmla="*/ 13 w 138"/>
              <a:gd name="T89" fmla="*/ 28 h 221"/>
              <a:gd name="T90" fmla="*/ 28 w 138"/>
              <a:gd name="T91" fmla="*/ 13 h 221"/>
              <a:gd name="T92" fmla="*/ 48 w 138"/>
              <a:gd name="T93" fmla="*/ 4 h 221"/>
              <a:gd name="T94" fmla="*/ 69 w 138"/>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21">
                <a:moveTo>
                  <a:pt x="69" y="32"/>
                </a:moveTo>
                <a:lnTo>
                  <a:pt x="55" y="36"/>
                </a:lnTo>
                <a:lnTo>
                  <a:pt x="42" y="43"/>
                </a:lnTo>
                <a:lnTo>
                  <a:pt x="35" y="55"/>
                </a:lnTo>
                <a:lnTo>
                  <a:pt x="32" y="70"/>
                </a:lnTo>
                <a:lnTo>
                  <a:pt x="35" y="84"/>
                </a:lnTo>
                <a:lnTo>
                  <a:pt x="42" y="96"/>
                </a:lnTo>
                <a:lnTo>
                  <a:pt x="55" y="103"/>
                </a:lnTo>
                <a:lnTo>
                  <a:pt x="69" y="107"/>
                </a:lnTo>
                <a:lnTo>
                  <a:pt x="83" y="103"/>
                </a:lnTo>
                <a:lnTo>
                  <a:pt x="96" y="96"/>
                </a:lnTo>
                <a:lnTo>
                  <a:pt x="104" y="84"/>
                </a:lnTo>
                <a:lnTo>
                  <a:pt x="106" y="70"/>
                </a:lnTo>
                <a:lnTo>
                  <a:pt x="104" y="55"/>
                </a:lnTo>
                <a:lnTo>
                  <a:pt x="96" y="43"/>
                </a:lnTo>
                <a:lnTo>
                  <a:pt x="83" y="36"/>
                </a:lnTo>
                <a:lnTo>
                  <a:pt x="69" y="32"/>
                </a:lnTo>
                <a:close/>
                <a:moveTo>
                  <a:pt x="69" y="0"/>
                </a:moveTo>
                <a:lnTo>
                  <a:pt x="91" y="4"/>
                </a:lnTo>
                <a:lnTo>
                  <a:pt x="110" y="13"/>
                </a:lnTo>
                <a:lnTo>
                  <a:pt x="124" y="28"/>
                </a:lnTo>
                <a:lnTo>
                  <a:pt x="134" y="47"/>
                </a:lnTo>
                <a:lnTo>
                  <a:pt x="138" y="69"/>
                </a:lnTo>
                <a:lnTo>
                  <a:pt x="135" y="89"/>
                </a:lnTo>
                <a:lnTo>
                  <a:pt x="130" y="110"/>
                </a:lnTo>
                <a:lnTo>
                  <a:pt x="123" y="130"/>
                </a:lnTo>
                <a:lnTo>
                  <a:pt x="114" y="150"/>
                </a:lnTo>
                <a:lnTo>
                  <a:pt x="104" y="170"/>
                </a:lnTo>
                <a:lnTo>
                  <a:pt x="93" y="186"/>
                </a:lnTo>
                <a:lnTo>
                  <a:pt x="84" y="200"/>
                </a:lnTo>
                <a:lnTo>
                  <a:pt x="77" y="210"/>
                </a:lnTo>
                <a:lnTo>
                  <a:pt x="70" y="218"/>
                </a:lnTo>
                <a:lnTo>
                  <a:pt x="69" y="221"/>
                </a:lnTo>
                <a:lnTo>
                  <a:pt x="67" y="218"/>
                </a:lnTo>
                <a:lnTo>
                  <a:pt x="62" y="210"/>
                </a:lnTo>
                <a:lnTo>
                  <a:pt x="54" y="200"/>
                </a:lnTo>
                <a:lnTo>
                  <a:pt x="45" y="186"/>
                </a:lnTo>
                <a:lnTo>
                  <a:pt x="35" y="170"/>
                </a:lnTo>
                <a:lnTo>
                  <a:pt x="25" y="150"/>
                </a:lnTo>
                <a:lnTo>
                  <a:pt x="16" y="130"/>
                </a:lnTo>
                <a:lnTo>
                  <a:pt x="8" y="110"/>
                </a:lnTo>
                <a:lnTo>
                  <a:pt x="3" y="89"/>
                </a:lnTo>
                <a:lnTo>
                  <a:pt x="0" y="69"/>
                </a:lnTo>
                <a:lnTo>
                  <a:pt x="4" y="47"/>
                </a:lnTo>
                <a:lnTo>
                  <a:pt x="13" y="28"/>
                </a:lnTo>
                <a:lnTo>
                  <a:pt x="28" y="13"/>
                </a:lnTo>
                <a:lnTo>
                  <a:pt x="48" y="4"/>
                </a:lnTo>
                <a:lnTo>
                  <a:pt x="69" y="0"/>
                </a:lnTo>
                <a:close/>
              </a:path>
            </a:pathLst>
          </a:custGeom>
          <a:solidFill>
            <a:srgbClr val="17324D"/>
          </a:solidFill>
          <a:ln w="0">
            <a:solidFill>
              <a:srgbClr val="17324D"/>
            </a:solidFill>
            <a:prstDash val="solid"/>
            <a:round/>
            <a:headEnd/>
            <a:tailEnd/>
          </a:ln>
        </p:spPr>
        <p:txBody>
          <a:bodyPr vert="horz" wrap="square" lIns="91440" tIns="45720" rIns="91440" bIns="45720" numCol="1" anchor="t" anchorCtr="0" compatLnSpc="1">
            <a:prstTxWarp prst="textNoShape">
              <a:avLst/>
            </a:prstTxWarp>
          </a:bodyPr>
          <a:lstStyle/>
          <a:p>
            <a:endParaRPr lang="en-US" altLang="zh-CN" dirty="0" smtClean="0">
              <a:latin typeface="Calibri" panose="020F0502020204030204" pitchFamily="34" charset="0"/>
            </a:endParaRPr>
          </a:p>
        </p:txBody>
      </p:sp>
      <p:sp>
        <p:nvSpPr>
          <p:cNvPr id="26" name="Freeform 35"/>
          <p:cNvSpPr>
            <a:spLocks noEditPoints="1"/>
          </p:cNvSpPr>
          <p:nvPr/>
        </p:nvSpPr>
        <p:spPr bwMode="auto">
          <a:xfrm>
            <a:off x="838635" y="1460081"/>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13" name="文本框 26"/>
          <p:cNvSpPr txBox="1"/>
          <p:nvPr/>
        </p:nvSpPr>
        <p:spPr>
          <a:xfrm>
            <a:off x="1916278" y="1460081"/>
            <a:ext cx="7620365" cy="1569660"/>
          </a:xfrm>
          <a:prstGeom prst="rect">
            <a:avLst/>
          </a:prstGeom>
          <a:noFill/>
        </p:spPr>
        <p:txBody>
          <a:bodyPr wrap="square" rtlCol="0">
            <a:spAutoFit/>
          </a:bodyPr>
          <a:lstStyle/>
          <a:p>
            <a:r>
              <a:rPr lang="zh-CN" altLang="en-US" sz="4800" b="1" dirty="0">
                <a:solidFill>
                  <a:srgbClr val="17324D"/>
                </a:solidFill>
                <a:latin typeface="Calibri" panose="020F0502020204030204" pitchFamily="34" charset="0"/>
              </a:rPr>
              <a:t>实验</a:t>
            </a:r>
            <a:r>
              <a:rPr lang="en-US" altLang="zh-CN" sz="4800" b="1" dirty="0" smtClean="0">
                <a:solidFill>
                  <a:srgbClr val="17324D"/>
                </a:solidFill>
                <a:latin typeface="Calibri" panose="020F0502020204030204" pitchFamily="34" charset="0"/>
              </a:rPr>
              <a:t>5  </a:t>
            </a:r>
            <a:r>
              <a:rPr lang="zh-CN" altLang="en-US" sz="4800" b="1" dirty="0" smtClean="0">
                <a:solidFill>
                  <a:srgbClr val="17324D"/>
                </a:solidFill>
                <a:latin typeface="Calibri" panose="020F0502020204030204" pitchFamily="34" charset="0"/>
              </a:rPr>
              <a:t>通过用例</a:t>
            </a:r>
            <a:endParaRPr lang="en-US" altLang="zh-CN" sz="4800" b="1" dirty="0" smtClean="0">
              <a:solidFill>
                <a:srgbClr val="17324D"/>
              </a:solidFill>
              <a:latin typeface="Calibri" panose="020F0502020204030204" pitchFamily="34" charset="0"/>
            </a:endParaRPr>
          </a:p>
          <a:p>
            <a:r>
              <a:rPr lang="en-US" altLang="zh-CN" sz="4800" b="1" dirty="0" smtClean="0">
                <a:solidFill>
                  <a:srgbClr val="17324D"/>
                </a:solidFill>
                <a:latin typeface="Calibri" panose="020F0502020204030204" pitchFamily="34" charset="0"/>
              </a:rPr>
              <a:t>                  </a:t>
            </a:r>
            <a:r>
              <a:rPr lang="zh-CN" altLang="en-US" sz="4800" b="1" dirty="0" smtClean="0">
                <a:solidFill>
                  <a:srgbClr val="17324D"/>
                </a:solidFill>
                <a:latin typeface="Calibri" panose="020F0502020204030204" pitchFamily="34" charset="0"/>
              </a:rPr>
              <a:t>获取概念数据模型  </a:t>
            </a:r>
            <a:endParaRPr lang="zh-CN" altLang="en-US" sz="4800" b="1" dirty="0">
              <a:solidFill>
                <a:srgbClr val="17324D"/>
              </a:solidFill>
              <a:latin typeface="Calibri" panose="020F0502020204030204" pitchFamily="34" charset="0"/>
            </a:endParaRPr>
          </a:p>
        </p:txBody>
      </p:sp>
    </p:spTree>
    <p:extLst>
      <p:ext uri="{BB962C8B-B14F-4D97-AF65-F5344CB8AC3E}">
        <p14:creationId xmlns:p14="http://schemas.microsoft.com/office/powerpoint/2010/main" val="348634022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3" name="TextBox 2"/>
          <p:cNvSpPr txBox="1"/>
          <p:nvPr/>
        </p:nvSpPr>
        <p:spPr>
          <a:xfrm>
            <a:off x="211561" y="196944"/>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5.1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概念数据模型</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263" y="825501"/>
            <a:ext cx="7299181" cy="595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747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4" name="矩形 3"/>
          <p:cNvSpPr/>
          <p:nvPr/>
        </p:nvSpPr>
        <p:spPr>
          <a:xfrm>
            <a:off x="584475" y="1220994"/>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cxnSp>
        <p:nvCxnSpPr>
          <p:cNvPr id="24" name="直接连接符 23"/>
          <p:cNvCxnSpPr/>
          <p:nvPr/>
        </p:nvCxnSpPr>
        <p:spPr>
          <a:xfrm>
            <a:off x="0" y="790286"/>
            <a:ext cx="11262167"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04043" y="143955"/>
            <a:ext cx="3465203" cy="707886"/>
          </a:xfrm>
          <a:prstGeom prst="rect">
            <a:avLst/>
          </a:prstGeom>
          <a:noFill/>
        </p:spPr>
        <p:txBody>
          <a:bodyPr wrap="square" rtlCol="0">
            <a:spAutoFit/>
          </a:bodyPr>
          <a:lstStyle/>
          <a:p>
            <a:r>
              <a:rPr lang="zh-CN" altLang="en-US" sz="4000" b="1" dirty="0" smtClean="0">
                <a:solidFill>
                  <a:srgbClr val="17324D"/>
                </a:solidFill>
                <a:latin typeface="Calibri" panose="020F0502020204030204" pitchFamily="34" charset="0"/>
              </a:rPr>
              <a:t>第三部分</a:t>
            </a:r>
            <a:endParaRPr lang="zh-CN" altLang="en-US" sz="4000" b="1" dirty="0">
              <a:solidFill>
                <a:srgbClr val="17324D"/>
              </a:solidFill>
              <a:latin typeface="Calibri" panose="020F0502020204030204" pitchFamily="34" charset="0"/>
            </a:endParaRPr>
          </a:p>
        </p:txBody>
      </p:sp>
      <p:sp>
        <p:nvSpPr>
          <p:cNvPr id="28" name="Freeform 6"/>
          <p:cNvSpPr>
            <a:spLocks noChangeAspect="1" noEditPoints="1"/>
          </p:cNvSpPr>
          <p:nvPr/>
        </p:nvSpPr>
        <p:spPr bwMode="auto">
          <a:xfrm>
            <a:off x="11013783" y="286241"/>
            <a:ext cx="314743" cy="504045"/>
          </a:xfrm>
          <a:custGeom>
            <a:avLst/>
            <a:gdLst>
              <a:gd name="T0" fmla="*/ 69 w 138"/>
              <a:gd name="T1" fmla="*/ 32 h 221"/>
              <a:gd name="T2" fmla="*/ 55 w 138"/>
              <a:gd name="T3" fmla="*/ 36 h 221"/>
              <a:gd name="T4" fmla="*/ 42 w 138"/>
              <a:gd name="T5" fmla="*/ 43 h 221"/>
              <a:gd name="T6" fmla="*/ 35 w 138"/>
              <a:gd name="T7" fmla="*/ 55 h 221"/>
              <a:gd name="T8" fmla="*/ 32 w 138"/>
              <a:gd name="T9" fmla="*/ 70 h 221"/>
              <a:gd name="T10" fmla="*/ 35 w 138"/>
              <a:gd name="T11" fmla="*/ 84 h 221"/>
              <a:gd name="T12" fmla="*/ 42 w 138"/>
              <a:gd name="T13" fmla="*/ 96 h 221"/>
              <a:gd name="T14" fmla="*/ 55 w 138"/>
              <a:gd name="T15" fmla="*/ 103 h 221"/>
              <a:gd name="T16" fmla="*/ 69 w 138"/>
              <a:gd name="T17" fmla="*/ 107 h 221"/>
              <a:gd name="T18" fmla="*/ 83 w 138"/>
              <a:gd name="T19" fmla="*/ 103 h 221"/>
              <a:gd name="T20" fmla="*/ 96 w 138"/>
              <a:gd name="T21" fmla="*/ 96 h 221"/>
              <a:gd name="T22" fmla="*/ 104 w 138"/>
              <a:gd name="T23" fmla="*/ 84 h 221"/>
              <a:gd name="T24" fmla="*/ 106 w 138"/>
              <a:gd name="T25" fmla="*/ 70 h 221"/>
              <a:gd name="T26" fmla="*/ 104 w 138"/>
              <a:gd name="T27" fmla="*/ 55 h 221"/>
              <a:gd name="T28" fmla="*/ 96 w 138"/>
              <a:gd name="T29" fmla="*/ 43 h 221"/>
              <a:gd name="T30" fmla="*/ 83 w 138"/>
              <a:gd name="T31" fmla="*/ 36 h 221"/>
              <a:gd name="T32" fmla="*/ 69 w 138"/>
              <a:gd name="T33" fmla="*/ 32 h 221"/>
              <a:gd name="T34" fmla="*/ 69 w 138"/>
              <a:gd name="T35" fmla="*/ 0 h 221"/>
              <a:gd name="T36" fmla="*/ 91 w 138"/>
              <a:gd name="T37" fmla="*/ 4 h 221"/>
              <a:gd name="T38" fmla="*/ 110 w 138"/>
              <a:gd name="T39" fmla="*/ 13 h 221"/>
              <a:gd name="T40" fmla="*/ 124 w 138"/>
              <a:gd name="T41" fmla="*/ 28 h 221"/>
              <a:gd name="T42" fmla="*/ 134 w 138"/>
              <a:gd name="T43" fmla="*/ 47 h 221"/>
              <a:gd name="T44" fmla="*/ 138 w 138"/>
              <a:gd name="T45" fmla="*/ 69 h 221"/>
              <a:gd name="T46" fmla="*/ 135 w 138"/>
              <a:gd name="T47" fmla="*/ 89 h 221"/>
              <a:gd name="T48" fmla="*/ 130 w 138"/>
              <a:gd name="T49" fmla="*/ 110 h 221"/>
              <a:gd name="T50" fmla="*/ 123 w 138"/>
              <a:gd name="T51" fmla="*/ 130 h 221"/>
              <a:gd name="T52" fmla="*/ 114 w 138"/>
              <a:gd name="T53" fmla="*/ 150 h 221"/>
              <a:gd name="T54" fmla="*/ 104 w 138"/>
              <a:gd name="T55" fmla="*/ 170 h 221"/>
              <a:gd name="T56" fmla="*/ 93 w 138"/>
              <a:gd name="T57" fmla="*/ 186 h 221"/>
              <a:gd name="T58" fmla="*/ 84 w 138"/>
              <a:gd name="T59" fmla="*/ 200 h 221"/>
              <a:gd name="T60" fmla="*/ 77 w 138"/>
              <a:gd name="T61" fmla="*/ 210 h 221"/>
              <a:gd name="T62" fmla="*/ 70 w 138"/>
              <a:gd name="T63" fmla="*/ 218 h 221"/>
              <a:gd name="T64" fmla="*/ 69 w 138"/>
              <a:gd name="T65" fmla="*/ 221 h 221"/>
              <a:gd name="T66" fmla="*/ 67 w 138"/>
              <a:gd name="T67" fmla="*/ 218 h 221"/>
              <a:gd name="T68" fmla="*/ 62 w 138"/>
              <a:gd name="T69" fmla="*/ 210 h 221"/>
              <a:gd name="T70" fmla="*/ 54 w 138"/>
              <a:gd name="T71" fmla="*/ 200 h 221"/>
              <a:gd name="T72" fmla="*/ 45 w 138"/>
              <a:gd name="T73" fmla="*/ 186 h 221"/>
              <a:gd name="T74" fmla="*/ 35 w 138"/>
              <a:gd name="T75" fmla="*/ 170 h 221"/>
              <a:gd name="T76" fmla="*/ 25 w 138"/>
              <a:gd name="T77" fmla="*/ 150 h 221"/>
              <a:gd name="T78" fmla="*/ 16 w 138"/>
              <a:gd name="T79" fmla="*/ 130 h 221"/>
              <a:gd name="T80" fmla="*/ 8 w 138"/>
              <a:gd name="T81" fmla="*/ 110 h 221"/>
              <a:gd name="T82" fmla="*/ 3 w 138"/>
              <a:gd name="T83" fmla="*/ 89 h 221"/>
              <a:gd name="T84" fmla="*/ 0 w 138"/>
              <a:gd name="T85" fmla="*/ 69 h 221"/>
              <a:gd name="T86" fmla="*/ 4 w 138"/>
              <a:gd name="T87" fmla="*/ 47 h 221"/>
              <a:gd name="T88" fmla="*/ 13 w 138"/>
              <a:gd name="T89" fmla="*/ 28 h 221"/>
              <a:gd name="T90" fmla="*/ 28 w 138"/>
              <a:gd name="T91" fmla="*/ 13 h 221"/>
              <a:gd name="T92" fmla="*/ 48 w 138"/>
              <a:gd name="T93" fmla="*/ 4 h 221"/>
              <a:gd name="T94" fmla="*/ 69 w 138"/>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21">
                <a:moveTo>
                  <a:pt x="69" y="32"/>
                </a:moveTo>
                <a:lnTo>
                  <a:pt x="55" y="36"/>
                </a:lnTo>
                <a:lnTo>
                  <a:pt x="42" y="43"/>
                </a:lnTo>
                <a:lnTo>
                  <a:pt x="35" y="55"/>
                </a:lnTo>
                <a:lnTo>
                  <a:pt x="32" y="70"/>
                </a:lnTo>
                <a:lnTo>
                  <a:pt x="35" y="84"/>
                </a:lnTo>
                <a:lnTo>
                  <a:pt x="42" y="96"/>
                </a:lnTo>
                <a:lnTo>
                  <a:pt x="55" y="103"/>
                </a:lnTo>
                <a:lnTo>
                  <a:pt x="69" y="107"/>
                </a:lnTo>
                <a:lnTo>
                  <a:pt x="83" y="103"/>
                </a:lnTo>
                <a:lnTo>
                  <a:pt x="96" y="96"/>
                </a:lnTo>
                <a:lnTo>
                  <a:pt x="104" y="84"/>
                </a:lnTo>
                <a:lnTo>
                  <a:pt x="106" y="70"/>
                </a:lnTo>
                <a:lnTo>
                  <a:pt x="104" y="55"/>
                </a:lnTo>
                <a:lnTo>
                  <a:pt x="96" y="43"/>
                </a:lnTo>
                <a:lnTo>
                  <a:pt x="83" y="36"/>
                </a:lnTo>
                <a:lnTo>
                  <a:pt x="69" y="32"/>
                </a:lnTo>
                <a:close/>
                <a:moveTo>
                  <a:pt x="69" y="0"/>
                </a:moveTo>
                <a:lnTo>
                  <a:pt x="91" y="4"/>
                </a:lnTo>
                <a:lnTo>
                  <a:pt x="110" y="13"/>
                </a:lnTo>
                <a:lnTo>
                  <a:pt x="124" y="28"/>
                </a:lnTo>
                <a:lnTo>
                  <a:pt x="134" y="47"/>
                </a:lnTo>
                <a:lnTo>
                  <a:pt x="138" y="69"/>
                </a:lnTo>
                <a:lnTo>
                  <a:pt x="135" y="89"/>
                </a:lnTo>
                <a:lnTo>
                  <a:pt x="130" y="110"/>
                </a:lnTo>
                <a:lnTo>
                  <a:pt x="123" y="130"/>
                </a:lnTo>
                <a:lnTo>
                  <a:pt x="114" y="150"/>
                </a:lnTo>
                <a:lnTo>
                  <a:pt x="104" y="170"/>
                </a:lnTo>
                <a:lnTo>
                  <a:pt x="93" y="186"/>
                </a:lnTo>
                <a:lnTo>
                  <a:pt x="84" y="200"/>
                </a:lnTo>
                <a:lnTo>
                  <a:pt x="77" y="210"/>
                </a:lnTo>
                <a:lnTo>
                  <a:pt x="70" y="218"/>
                </a:lnTo>
                <a:lnTo>
                  <a:pt x="69" y="221"/>
                </a:lnTo>
                <a:lnTo>
                  <a:pt x="67" y="218"/>
                </a:lnTo>
                <a:lnTo>
                  <a:pt x="62" y="210"/>
                </a:lnTo>
                <a:lnTo>
                  <a:pt x="54" y="200"/>
                </a:lnTo>
                <a:lnTo>
                  <a:pt x="45" y="186"/>
                </a:lnTo>
                <a:lnTo>
                  <a:pt x="35" y="170"/>
                </a:lnTo>
                <a:lnTo>
                  <a:pt x="25" y="150"/>
                </a:lnTo>
                <a:lnTo>
                  <a:pt x="16" y="130"/>
                </a:lnTo>
                <a:lnTo>
                  <a:pt x="8" y="110"/>
                </a:lnTo>
                <a:lnTo>
                  <a:pt x="3" y="89"/>
                </a:lnTo>
                <a:lnTo>
                  <a:pt x="0" y="69"/>
                </a:lnTo>
                <a:lnTo>
                  <a:pt x="4" y="47"/>
                </a:lnTo>
                <a:lnTo>
                  <a:pt x="13" y="28"/>
                </a:lnTo>
                <a:lnTo>
                  <a:pt x="28" y="13"/>
                </a:lnTo>
                <a:lnTo>
                  <a:pt x="48" y="4"/>
                </a:lnTo>
                <a:lnTo>
                  <a:pt x="69" y="0"/>
                </a:lnTo>
                <a:close/>
              </a:path>
            </a:pathLst>
          </a:custGeom>
          <a:solidFill>
            <a:srgbClr val="17324D"/>
          </a:solidFill>
          <a:ln w="0">
            <a:solidFill>
              <a:srgbClr val="17324D"/>
            </a:solidFill>
            <a:prstDash val="solid"/>
            <a:round/>
            <a:headEnd/>
            <a:tailEnd/>
          </a:ln>
        </p:spPr>
        <p:txBody>
          <a:bodyPr vert="horz" wrap="square" lIns="91440" tIns="45720" rIns="91440" bIns="45720" numCol="1" anchor="t" anchorCtr="0" compatLnSpc="1">
            <a:prstTxWarp prst="textNoShape">
              <a:avLst/>
            </a:prstTxWarp>
          </a:bodyPr>
          <a:lstStyle/>
          <a:p>
            <a:endParaRPr lang="en-US" altLang="zh-CN" dirty="0" smtClean="0">
              <a:latin typeface="Calibri" panose="020F0502020204030204" pitchFamily="34" charset="0"/>
            </a:endParaRPr>
          </a:p>
        </p:txBody>
      </p:sp>
      <p:sp>
        <p:nvSpPr>
          <p:cNvPr id="26" name="Freeform 35"/>
          <p:cNvSpPr>
            <a:spLocks noEditPoints="1"/>
          </p:cNvSpPr>
          <p:nvPr/>
        </p:nvSpPr>
        <p:spPr bwMode="auto">
          <a:xfrm>
            <a:off x="838635" y="1460081"/>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13" name="文本框 26"/>
          <p:cNvSpPr txBox="1"/>
          <p:nvPr/>
        </p:nvSpPr>
        <p:spPr>
          <a:xfrm>
            <a:off x="1916278" y="1460081"/>
            <a:ext cx="7620365" cy="1569660"/>
          </a:xfrm>
          <a:prstGeom prst="rect">
            <a:avLst/>
          </a:prstGeom>
          <a:noFill/>
        </p:spPr>
        <p:txBody>
          <a:bodyPr wrap="square" rtlCol="0">
            <a:spAutoFit/>
          </a:bodyPr>
          <a:lstStyle/>
          <a:p>
            <a:r>
              <a:rPr lang="zh-CN" altLang="en-US" sz="4800" b="1" dirty="0" smtClean="0">
                <a:solidFill>
                  <a:srgbClr val="17324D"/>
                </a:solidFill>
                <a:latin typeface="Calibri" panose="020F0502020204030204" pitchFamily="34" charset="0"/>
              </a:rPr>
              <a:t>实验</a:t>
            </a:r>
            <a:r>
              <a:rPr lang="en-US" altLang="zh-CN" sz="4800" b="1" dirty="0" smtClean="0">
                <a:solidFill>
                  <a:srgbClr val="17324D"/>
                </a:solidFill>
                <a:latin typeface="Calibri" panose="020F0502020204030204" pitchFamily="34" charset="0"/>
              </a:rPr>
              <a:t>6  </a:t>
            </a:r>
            <a:r>
              <a:rPr lang="zh-CN" altLang="en-US" sz="4800" b="1" dirty="0" smtClean="0">
                <a:solidFill>
                  <a:srgbClr val="17324D"/>
                </a:solidFill>
                <a:latin typeface="Calibri" panose="020F0502020204030204" pitchFamily="34" charset="0"/>
              </a:rPr>
              <a:t>将</a:t>
            </a:r>
            <a:r>
              <a:rPr lang="zh-CN" altLang="en-US" sz="4800" b="1" dirty="0">
                <a:solidFill>
                  <a:srgbClr val="17324D"/>
                </a:solidFill>
                <a:latin typeface="Calibri" panose="020F0502020204030204" pitchFamily="34" charset="0"/>
              </a:rPr>
              <a:t>概念</a:t>
            </a:r>
            <a:r>
              <a:rPr lang="zh-CN" altLang="en-US" sz="4800" b="1" dirty="0" smtClean="0">
                <a:solidFill>
                  <a:srgbClr val="17324D"/>
                </a:solidFill>
                <a:latin typeface="Calibri" panose="020F0502020204030204" pitchFamily="34" charset="0"/>
              </a:rPr>
              <a:t>数据模型</a:t>
            </a:r>
            <a:endParaRPr lang="en-US" altLang="zh-CN" sz="4800" b="1" dirty="0" smtClean="0">
              <a:solidFill>
                <a:srgbClr val="17324D"/>
              </a:solidFill>
              <a:latin typeface="Calibri" panose="020F0502020204030204" pitchFamily="34" charset="0"/>
            </a:endParaRPr>
          </a:p>
          <a:p>
            <a:r>
              <a:rPr lang="en-US" altLang="zh-CN" sz="4800" b="1" dirty="0">
                <a:solidFill>
                  <a:srgbClr val="17324D"/>
                </a:solidFill>
                <a:latin typeface="Calibri" panose="020F0502020204030204" pitchFamily="34" charset="0"/>
              </a:rPr>
              <a:t> </a:t>
            </a:r>
            <a:r>
              <a:rPr lang="en-US" altLang="zh-CN" sz="4800" b="1" dirty="0" smtClean="0">
                <a:solidFill>
                  <a:srgbClr val="17324D"/>
                </a:solidFill>
                <a:latin typeface="Calibri" panose="020F0502020204030204" pitchFamily="34" charset="0"/>
              </a:rPr>
              <a:t>         </a:t>
            </a:r>
            <a:r>
              <a:rPr lang="zh-CN" altLang="en-US" sz="4800" b="1" dirty="0" smtClean="0">
                <a:solidFill>
                  <a:srgbClr val="17324D"/>
                </a:solidFill>
                <a:latin typeface="Calibri" panose="020F0502020204030204" pitchFamily="34" charset="0"/>
              </a:rPr>
              <a:t>转换</a:t>
            </a:r>
            <a:r>
              <a:rPr lang="zh-CN" altLang="en-US" sz="4800" b="1" dirty="0">
                <a:solidFill>
                  <a:srgbClr val="17324D"/>
                </a:solidFill>
                <a:latin typeface="Calibri" panose="020F0502020204030204" pitchFamily="34" charset="0"/>
              </a:rPr>
              <a:t>为对象关系模型</a:t>
            </a:r>
          </a:p>
        </p:txBody>
      </p:sp>
    </p:spTree>
    <p:extLst>
      <p:ext uri="{BB962C8B-B14F-4D97-AF65-F5344CB8AC3E}">
        <p14:creationId xmlns:p14="http://schemas.microsoft.com/office/powerpoint/2010/main" val="115624508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8" y="230417"/>
            <a:ext cx="4330073" cy="646331"/>
          </a:xfrm>
          <a:prstGeom prst="rect">
            <a:avLst/>
          </a:prstGeom>
          <a:noFill/>
        </p:spPr>
        <p:txBody>
          <a:bodyPr wrap="square" rtlCol="0">
            <a:spAutoFit/>
          </a:bodyPr>
          <a:lstStyle/>
          <a:p>
            <a:pPr algn="ctr"/>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6.1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关系对象建模</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graphicFrame>
        <p:nvGraphicFramePr>
          <p:cNvPr id="2" name="图示 1"/>
          <p:cNvGraphicFramePr/>
          <p:nvPr>
            <p:extLst>
              <p:ext uri="{D42A27DB-BD31-4B8C-83A1-F6EECF244321}">
                <p14:modId xmlns:p14="http://schemas.microsoft.com/office/powerpoint/2010/main" val="2904526110"/>
              </p:ext>
            </p:extLst>
          </p:nvPr>
        </p:nvGraphicFramePr>
        <p:xfrm>
          <a:off x="433954" y="1007390"/>
          <a:ext cx="11758046" cy="5191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7475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4" name="矩形 3"/>
          <p:cNvSpPr/>
          <p:nvPr/>
        </p:nvSpPr>
        <p:spPr>
          <a:xfrm>
            <a:off x="452588" y="1107112"/>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10" name="组合 9"/>
          <p:cNvGrpSpPr/>
          <p:nvPr/>
        </p:nvGrpSpPr>
        <p:grpSpPr>
          <a:xfrm>
            <a:off x="2013516" y="1171425"/>
            <a:ext cx="9656708" cy="4101028"/>
            <a:chOff x="-356265" y="1050362"/>
            <a:chExt cx="4863775" cy="1094988"/>
          </a:xfrm>
        </p:grpSpPr>
        <p:sp>
          <p:nvSpPr>
            <p:cNvPr id="8" name="TextBox 2"/>
            <p:cNvSpPr txBox="1"/>
            <p:nvPr/>
          </p:nvSpPr>
          <p:spPr>
            <a:xfrm>
              <a:off x="230523" y="1570108"/>
              <a:ext cx="1997268" cy="575242"/>
            </a:xfrm>
            <a:prstGeom prst="rect">
              <a:avLst/>
            </a:prstGeom>
            <a:noFill/>
          </p:spPr>
          <p:txBody>
            <a:bodyPr wrap="square" rtlCol="0">
              <a:spAutoFit/>
            </a:bodyPr>
            <a:lstStyle/>
            <a:p>
              <a:r>
                <a:rPr lang="en-US" altLang="zh-CN"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7.1  </a:t>
              </a:r>
              <a:r>
                <a:rPr lang="zh-CN" altLang="en-US"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顺序图</a:t>
              </a:r>
              <a:endParaRPr lang="en-US" altLang="zh-CN"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r>
                <a:rPr lang="en-US" altLang="zh-CN"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      7.2  </a:t>
              </a:r>
              <a:r>
                <a:rPr lang="zh-CN" altLang="en-US"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活动图</a:t>
              </a:r>
              <a:endParaRPr lang="en-US" altLang="zh-CN"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r>
                <a:rPr lang="en-US" altLang="zh-CN"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            7.3  </a:t>
              </a:r>
              <a:r>
                <a:rPr lang="zh-CN" altLang="en-US"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状态图</a:t>
              </a:r>
              <a:endParaRPr lang="en-US" altLang="zh-CN"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endParaRPr lang="zh-CN" altLang="en-US" sz="1400" dirty="0">
                <a:solidFill>
                  <a:srgbClr val="17324D"/>
                </a:solidFill>
                <a:latin typeface="Calibri" panose="020F0502020204030204" pitchFamily="34" charset="0"/>
                <a:ea typeface="华文细黑" panose="02010600040101010101" pitchFamily="2" charset="-122"/>
                <a:cs typeface="Aharoni" panose="02010803020104030203" pitchFamily="2" charset="-79"/>
              </a:endParaRPr>
            </a:p>
          </p:txBody>
        </p:sp>
        <p:sp>
          <p:nvSpPr>
            <p:cNvPr id="9" name="文本框 8"/>
            <p:cNvSpPr txBox="1"/>
            <p:nvPr/>
          </p:nvSpPr>
          <p:spPr>
            <a:xfrm>
              <a:off x="-356265" y="1050362"/>
              <a:ext cx="4863775" cy="221879"/>
            </a:xfrm>
            <a:prstGeom prst="rect">
              <a:avLst/>
            </a:prstGeom>
            <a:noFill/>
          </p:spPr>
          <p:txBody>
            <a:bodyPr wrap="square" rtlCol="0">
              <a:spAutoFit/>
            </a:bodyPr>
            <a:lstStyle/>
            <a:p>
              <a:r>
                <a:rPr lang="zh-CN" altLang="en-US" sz="4800" b="1" dirty="0" smtClean="0">
                  <a:solidFill>
                    <a:srgbClr val="17324D"/>
                  </a:solidFill>
                  <a:latin typeface="Calibri" panose="020F0502020204030204" pitchFamily="34" charset="0"/>
                </a:rPr>
                <a:t>实验</a:t>
              </a:r>
              <a:r>
                <a:rPr lang="en-US" altLang="zh-CN" sz="4800" b="1" dirty="0" smtClean="0">
                  <a:solidFill>
                    <a:srgbClr val="17324D"/>
                  </a:solidFill>
                  <a:latin typeface="Calibri" panose="020F0502020204030204" pitchFamily="34" charset="0"/>
                </a:rPr>
                <a:t>7</a:t>
              </a:r>
              <a:r>
                <a:rPr lang="zh-CN" altLang="en-US" sz="4800" b="1" dirty="0" smtClean="0">
                  <a:solidFill>
                    <a:srgbClr val="17324D"/>
                  </a:solidFill>
                  <a:latin typeface="Calibri" panose="020F0502020204030204" pitchFamily="34" charset="0"/>
                </a:rPr>
                <a:t>  分析</a:t>
              </a:r>
              <a:r>
                <a:rPr lang="zh-CN" altLang="en-US" sz="4800" b="1" dirty="0">
                  <a:solidFill>
                    <a:srgbClr val="17324D"/>
                  </a:solidFill>
                  <a:latin typeface="Calibri" panose="020F0502020204030204" pitchFamily="34" charset="0"/>
                </a:rPr>
                <a:t>类图</a:t>
              </a:r>
              <a:r>
                <a:rPr lang="zh-CN" altLang="en-US" sz="4800" b="1" dirty="0" smtClean="0">
                  <a:solidFill>
                    <a:srgbClr val="17324D"/>
                  </a:solidFill>
                  <a:latin typeface="Calibri" panose="020F0502020204030204" pitchFamily="34" charset="0"/>
                </a:rPr>
                <a:t>建模</a:t>
              </a:r>
              <a:endParaRPr lang="zh-CN" altLang="en-US" sz="4800" b="1" dirty="0">
                <a:solidFill>
                  <a:srgbClr val="17324D"/>
                </a:solidFill>
                <a:latin typeface="Calibri" panose="020F0502020204030204" pitchFamily="34" charset="0"/>
              </a:endParaRPr>
            </a:p>
          </p:txBody>
        </p:sp>
      </p:grpSp>
      <p:cxnSp>
        <p:nvCxnSpPr>
          <p:cNvPr id="24" name="直接连接符 23"/>
          <p:cNvCxnSpPr/>
          <p:nvPr/>
        </p:nvCxnSpPr>
        <p:spPr>
          <a:xfrm>
            <a:off x="0" y="790286"/>
            <a:ext cx="11262167"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04043" y="143955"/>
            <a:ext cx="3465203" cy="707886"/>
          </a:xfrm>
          <a:prstGeom prst="rect">
            <a:avLst/>
          </a:prstGeom>
          <a:noFill/>
        </p:spPr>
        <p:txBody>
          <a:bodyPr wrap="square" rtlCol="0">
            <a:spAutoFit/>
          </a:bodyPr>
          <a:lstStyle/>
          <a:p>
            <a:r>
              <a:rPr lang="zh-CN" altLang="en-US" sz="4000" b="1" dirty="0" smtClean="0">
                <a:solidFill>
                  <a:srgbClr val="17324D"/>
                </a:solidFill>
                <a:latin typeface="Calibri" panose="020F0502020204030204" pitchFamily="34" charset="0"/>
              </a:rPr>
              <a:t>第三部分</a:t>
            </a:r>
            <a:endParaRPr lang="zh-CN" altLang="en-US" sz="4000" b="1" dirty="0">
              <a:solidFill>
                <a:srgbClr val="17324D"/>
              </a:solidFill>
              <a:latin typeface="Calibri" panose="020F0502020204030204" pitchFamily="34" charset="0"/>
            </a:endParaRPr>
          </a:p>
        </p:txBody>
      </p:sp>
      <p:sp>
        <p:nvSpPr>
          <p:cNvPr id="28" name="Freeform 6"/>
          <p:cNvSpPr>
            <a:spLocks noChangeAspect="1" noEditPoints="1"/>
          </p:cNvSpPr>
          <p:nvPr/>
        </p:nvSpPr>
        <p:spPr bwMode="auto">
          <a:xfrm>
            <a:off x="11013783" y="286241"/>
            <a:ext cx="314743" cy="504045"/>
          </a:xfrm>
          <a:custGeom>
            <a:avLst/>
            <a:gdLst>
              <a:gd name="T0" fmla="*/ 69 w 138"/>
              <a:gd name="T1" fmla="*/ 32 h 221"/>
              <a:gd name="T2" fmla="*/ 55 w 138"/>
              <a:gd name="T3" fmla="*/ 36 h 221"/>
              <a:gd name="T4" fmla="*/ 42 w 138"/>
              <a:gd name="T5" fmla="*/ 43 h 221"/>
              <a:gd name="T6" fmla="*/ 35 w 138"/>
              <a:gd name="T7" fmla="*/ 55 h 221"/>
              <a:gd name="T8" fmla="*/ 32 w 138"/>
              <a:gd name="T9" fmla="*/ 70 h 221"/>
              <a:gd name="T10" fmla="*/ 35 w 138"/>
              <a:gd name="T11" fmla="*/ 84 h 221"/>
              <a:gd name="T12" fmla="*/ 42 w 138"/>
              <a:gd name="T13" fmla="*/ 96 h 221"/>
              <a:gd name="T14" fmla="*/ 55 w 138"/>
              <a:gd name="T15" fmla="*/ 103 h 221"/>
              <a:gd name="T16" fmla="*/ 69 w 138"/>
              <a:gd name="T17" fmla="*/ 107 h 221"/>
              <a:gd name="T18" fmla="*/ 83 w 138"/>
              <a:gd name="T19" fmla="*/ 103 h 221"/>
              <a:gd name="T20" fmla="*/ 96 w 138"/>
              <a:gd name="T21" fmla="*/ 96 h 221"/>
              <a:gd name="T22" fmla="*/ 104 w 138"/>
              <a:gd name="T23" fmla="*/ 84 h 221"/>
              <a:gd name="T24" fmla="*/ 106 w 138"/>
              <a:gd name="T25" fmla="*/ 70 h 221"/>
              <a:gd name="T26" fmla="*/ 104 w 138"/>
              <a:gd name="T27" fmla="*/ 55 h 221"/>
              <a:gd name="T28" fmla="*/ 96 w 138"/>
              <a:gd name="T29" fmla="*/ 43 h 221"/>
              <a:gd name="T30" fmla="*/ 83 w 138"/>
              <a:gd name="T31" fmla="*/ 36 h 221"/>
              <a:gd name="T32" fmla="*/ 69 w 138"/>
              <a:gd name="T33" fmla="*/ 32 h 221"/>
              <a:gd name="T34" fmla="*/ 69 w 138"/>
              <a:gd name="T35" fmla="*/ 0 h 221"/>
              <a:gd name="T36" fmla="*/ 91 w 138"/>
              <a:gd name="T37" fmla="*/ 4 h 221"/>
              <a:gd name="T38" fmla="*/ 110 w 138"/>
              <a:gd name="T39" fmla="*/ 13 h 221"/>
              <a:gd name="T40" fmla="*/ 124 w 138"/>
              <a:gd name="T41" fmla="*/ 28 h 221"/>
              <a:gd name="T42" fmla="*/ 134 w 138"/>
              <a:gd name="T43" fmla="*/ 47 h 221"/>
              <a:gd name="T44" fmla="*/ 138 w 138"/>
              <a:gd name="T45" fmla="*/ 69 h 221"/>
              <a:gd name="T46" fmla="*/ 135 w 138"/>
              <a:gd name="T47" fmla="*/ 89 h 221"/>
              <a:gd name="T48" fmla="*/ 130 w 138"/>
              <a:gd name="T49" fmla="*/ 110 h 221"/>
              <a:gd name="T50" fmla="*/ 123 w 138"/>
              <a:gd name="T51" fmla="*/ 130 h 221"/>
              <a:gd name="T52" fmla="*/ 114 w 138"/>
              <a:gd name="T53" fmla="*/ 150 h 221"/>
              <a:gd name="T54" fmla="*/ 104 w 138"/>
              <a:gd name="T55" fmla="*/ 170 h 221"/>
              <a:gd name="T56" fmla="*/ 93 w 138"/>
              <a:gd name="T57" fmla="*/ 186 h 221"/>
              <a:gd name="T58" fmla="*/ 84 w 138"/>
              <a:gd name="T59" fmla="*/ 200 h 221"/>
              <a:gd name="T60" fmla="*/ 77 w 138"/>
              <a:gd name="T61" fmla="*/ 210 h 221"/>
              <a:gd name="T62" fmla="*/ 70 w 138"/>
              <a:gd name="T63" fmla="*/ 218 h 221"/>
              <a:gd name="T64" fmla="*/ 69 w 138"/>
              <a:gd name="T65" fmla="*/ 221 h 221"/>
              <a:gd name="T66" fmla="*/ 67 w 138"/>
              <a:gd name="T67" fmla="*/ 218 h 221"/>
              <a:gd name="T68" fmla="*/ 62 w 138"/>
              <a:gd name="T69" fmla="*/ 210 h 221"/>
              <a:gd name="T70" fmla="*/ 54 w 138"/>
              <a:gd name="T71" fmla="*/ 200 h 221"/>
              <a:gd name="T72" fmla="*/ 45 w 138"/>
              <a:gd name="T73" fmla="*/ 186 h 221"/>
              <a:gd name="T74" fmla="*/ 35 w 138"/>
              <a:gd name="T75" fmla="*/ 170 h 221"/>
              <a:gd name="T76" fmla="*/ 25 w 138"/>
              <a:gd name="T77" fmla="*/ 150 h 221"/>
              <a:gd name="T78" fmla="*/ 16 w 138"/>
              <a:gd name="T79" fmla="*/ 130 h 221"/>
              <a:gd name="T80" fmla="*/ 8 w 138"/>
              <a:gd name="T81" fmla="*/ 110 h 221"/>
              <a:gd name="T82" fmla="*/ 3 w 138"/>
              <a:gd name="T83" fmla="*/ 89 h 221"/>
              <a:gd name="T84" fmla="*/ 0 w 138"/>
              <a:gd name="T85" fmla="*/ 69 h 221"/>
              <a:gd name="T86" fmla="*/ 4 w 138"/>
              <a:gd name="T87" fmla="*/ 47 h 221"/>
              <a:gd name="T88" fmla="*/ 13 w 138"/>
              <a:gd name="T89" fmla="*/ 28 h 221"/>
              <a:gd name="T90" fmla="*/ 28 w 138"/>
              <a:gd name="T91" fmla="*/ 13 h 221"/>
              <a:gd name="T92" fmla="*/ 48 w 138"/>
              <a:gd name="T93" fmla="*/ 4 h 221"/>
              <a:gd name="T94" fmla="*/ 69 w 138"/>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21">
                <a:moveTo>
                  <a:pt x="69" y="32"/>
                </a:moveTo>
                <a:lnTo>
                  <a:pt x="55" y="36"/>
                </a:lnTo>
                <a:lnTo>
                  <a:pt x="42" y="43"/>
                </a:lnTo>
                <a:lnTo>
                  <a:pt x="35" y="55"/>
                </a:lnTo>
                <a:lnTo>
                  <a:pt x="32" y="70"/>
                </a:lnTo>
                <a:lnTo>
                  <a:pt x="35" y="84"/>
                </a:lnTo>
                <a:lnTo>
                  <a:pt x="42" y="96"/>
                </a:lnTo>
                <a:lnTo>
                  <a:pt x="55" y="103"/>
                </a:lnTo>
                <a:lnTo>
                  <a:pt x="69" y="107"/>
                </a:lnTo>
                <a:lnTo>
                  <a:pt x="83" y="103"/>
                </a:lnTo>
                <a:lnTo>
                  <a:pt x="96" y="96"/>
                </a:lnTo>
                <a:lnTo>
                  <a:pt x="104" y="84"/>
                </a:lnTo>
                <a:lnTo>
                  <a:pt x="106" y="70"/>
                </a:lnTo>
                <a:lnTo>
                  <a:pt x="104" y="55"/>
                </a:lnTo>
                <a:lnTo>
                  <a:pt x="96" y="43"/>
                </a:lnTo>
                <a:lnTo>
                  <a:pt x="83" y="36"/>
                </a:lnTo>
                <a:lnTo>
                  <a:pt x="69" y="32"/>
                </a:lnTo>
                <a:close/>
                <a:moveTo>
                  <a:pt x="69" y="0"/>
                </a:moveTo>
                <a:lnTo>
                  <a:pt x="91" y="4"/>
                </a:lnTo>
                <a:lnTo>
                  <a:pt x="110" y="13"/>
                </a:lnTo>
                <a:lnTo>
                  <a:pt x="124" y="28"/>
                </a:lnTo>
                <a:lnTo>
                  <a:pt x="134" y="47"/>
                </a:lnTo>
                <a:lnTo>
                  <a:pt x="138" y="69"/>
                </a:lnTo>
                <a:lnTo>
                  <a:pt x="135" y="89"/>
                </a:lnTo>
                <a:lnTo>
                  <a:pt x="130" y="110"/>
                </a:lnTo>
                <a:lnTo>
                  <a:pt x="123" y="130"/>
                </a:lnTo>
                <a:lnTo>
                  <a:pt x="114" y="150"/>
                </a:lnTo>
                <a:lnTo>
                  <a:pt x="104" y="170"/>
                </a:lnTo>
                <a:lnTo>
                  <a:pt x="93" y="186"/>
                </a:lnTo>
                <a:lnTo>
                  <a:pt x="84" y="200"/>
                </a:lnTo>
                <a:lnTo>
                  <a:pt x="77" y="210"/>
                </a:lnTo>
                <a:lnTo>
                  <a:pt x="70" y="218"/>
                </a:lnTo>
                <a:lnTo>
                  <a:pt x="69" y="221"/>
                </a:lnTo>
                <a:lnTo>
                  <a:pt x="67" y="218"/>
                </a:lnTo>
                <a:lnTo>
                  <a:pt x="62" y="210"/>
                </a:lnTo>
                <a:lnTo>
                  <a:pt x="54" y="200"/>
                </a:lnTo>
                <a:lnTo>
                  <a:pt x="45" y="186"/>
                </a:lnTo>
                <a:lnTo>
                  <a:pt x="35" y="170"/>
                </a:lnTo>
                <a:lnTo>
                  <a:pt x="25" y="150"/>
                </a:lnTo>
                <a:lnTo>
                  <a:pt x="16" y="130"/>
                </a:lnTo>
                <a:lnTo>
                  <a:pt x="8" y="110"/>
                </a:lnTo>
                <a:lnTo>
                  <a:pt x="3" y="89"/>
                </a:lnTo>
                <a:lnTo>
                  <a:pt x="0" y="69"/>
                </a:lnTo>
                <a:lnTo>
                  <a:pt x="4" y="47"/>
                </a:lnTo>
                <a:lnTo>
                  <a:pt x="13" y="28"/>
                </a:lnTo>
                <a:lnTo>
                  <a:pt x="28" y="13"/>
                </a:lnTo>
                <a:lnTo>
                  <a:pt x="48" y="4"/>
                </a:lnTo>
                <a:lnTo>
                  <a:pt x="69" y="0"/>
                </a:lnTo>
                <a:close/>
              </a:path>
            </a:pathLst>
          </a:custGeom>
          <a:solidFill>
            <a:srgbClr val="17324D"/>
          </a:solidFill>
          <a:ln w="0">
            <a:solidFill>
              <a:srgbClr val="17324D"/>
            </a:solidFill>
            <a:prstDash val="solid"/>
            <a:round/>
            <a:headEnd/>
            <a:tailEnd/>
          </a:ln>
        </p:spPr>
        <p:txBody>
          <a:bodyPr vert="horz" wrap="square" lIns="91440" tIns="45720" rIns="91440" bIns="45720" numCol="1" anchor="t" anchorCtr="0" compatLnSpc="1">
            <a:prstTxWarp prst="textNoShape">
              <a:avLst/>
            </a:prstTxWarp>
          </a:bodyPr>
          <a:lstStyle/>
          <a:p>
            <a:endParaRPr lang="en-US" altLang="zh-CN" dirty="0" smtClean="0">
              <a:latin typeface="Calibri" panose="020F0502020204030204" pitchFamily="34" charset="0"/>
            </a:endParaRPr>
          </a:p>
        </p:txBody>
      </p:sp>
      <p:sp>
        <p:nvSpPr>
          <p:cNvPr id="25" name="Freeform 35"/>
          <p:cNvSpPr>
            <a:spLocks noEditPoints="1"/>
          </p:cNvSpPr>
          <p:nvPr/>
        </p:nvSpPr>
        <p:spPr bwMode="auto">
          <a:xfrm>
            <a:off x="994940" y="4225411"/>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26" name="Freeform 35"/>
          <p:cNvSpPr>
            <a:spLocks noEditPoints="1"/>
          </p:cNvSpPr>
          <p:nvPr/>
        </p:nvSpPr>
        <p:spPr bwMode="auto">
          <a:xfrm>
            <a:off x="712742" y="1360478"/>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29" name="Freeform 35"/>
          <p:cNvSpPr>
            <a:spLocks noEditPoints="1"/>
          </p:cNvSpPr>
          <p:nvPr/>
        </p:nvSpPr>
        <p:spPr bwMode="auto">
          <a:xfrm>
            <a:off x="6610591" y="2207688"/>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Tree>
    <p:extLst>
      <p:ext uri="{BB962C8B-B14F-4D97-AF65-F5344CB8AC3E}">
        <p14:creationId xmlns:p14="http://schemas.microsoft.com/office/powerpoint/2010/main" val="307263422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5" name="TextBox 2"/>
          <p:cNvSpPr txBox="1"/>
          <p:nvPr/>
        </p:nvSpPr>
        <p:spPr>
          <a:xfrm>
            <a:off x="6225890" y="932947"/>
            <a:ext cx="5966109" cy="584775"/>
          </a:xfrm>
          <a:prstGeom prst="rect">
            <a:avLst/>
          </a:prstGeom>
          <a:noFill/>
        </p:spPr>
        <p:txBody>
          <a:bodyPr wrap="square" rtlCol="0">
            <a:spAutoFit/>
          </a:bodyPr>
          <a:lstStyle/>
          <a:p>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(2) </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“客房预订”用例</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2" name="TextBox 2"/>
          <p:cNvSpPr txBox="1"/>
          <p:nvPr/>
        </p:nvSpPr>
        <p:spPr>
          <a:xfrm>
            <a:off x="226429" y="59936"/>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7.1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顺序图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226429" y="884928"/>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(1</a:t>
            </a:r>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“登录”用例</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194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9" y="1517722"/>
            <a:ext cx="5999461" cy="367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761" y="2377134"/>
            <a:ext cx="6428846" cy="429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2906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5" name="TextBox 2"/>
          <p:cNvSpPr txBox="1"/>
          <p:nvPr/>
        </p:nvSpPr>
        <p:spPr>
          <a:xfrm>
            <a:off x="6225889" y="884927"/>
            <a:ext cx="5966109" cy="584775"/>
          </a:xfrm>
          <a:prstGeom prst="rect">
            <a:avLst/>
          </a:prstGeom>
          <a:noFill/>
        </p:spPr>
        <p:txBody>
          <a:bodyPr wrap="square" rtlCol="0">
            <a:spAutoFit/>
          </a:bodyPr>
          <a:lstStyle/>
          <a:p>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(4) </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“入住登记”用例</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2" name="TextBox 2"/>
          <p:cNvSpPr txBox="1"/>
          <p:nvPr/>
        </p:nvSpPr>
        <p:spPr>
          <a:xfrm>
            <a:off x="226429" y="59936"/>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7.1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顺序图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226429" y="884928"/>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(3)</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“取消预定”用例</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2048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9" y="1469703"/>
            <a:ext cx="6800893" cy="4342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551" y="2429060"/>
            <a:ext cx="7180171" cy="4307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3725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5" name="TextBox 2"/>
          <p:cNvSpPr txBox="1"/>
          <p:nvPr/>
        </p:nvSpPr>
        <p:spPr>
          <a:xfrm>
            <a:off x="6225889" y="884927"/>
            <a:ext cx="5966109" cy="584775"/>
          </a:xfrm>
          <a:prstGeom prst="rect">
            <a:avLst/>
          </a:prstGeom>
          <a:noFill/>
        </p:spPr>
        <p:txBody>
          <a:bodyPr wrap="square" rtlCol="0">
            <a:spAutoFit/>
          </a:bodyPr>
          <a:lstStyle/>
          <a:p>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(6)</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“信息查询”</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用例</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2" name="TextBox 2"/>
          <p:cNvSpPr txBox="1"/>
          <p:nvPr/>
        </p:nvSpPr>
        <p:spPr>
          <a:xfrm>
            <a:off x="226429" y="59936"/>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7.1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顺序图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210931" y="884928"/>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(5)</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“退房登记”用例</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8" y="1500700"/>
            <a:ext cx="6775625" cy="440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42" y="2265012"/>
            <a:ext cx="6786768" cy="448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03630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59936"/>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7.2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活动图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784369" y="884928"/>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(1)</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“客房预订”</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活动图</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168" y="-111590"/>
            <a:ext cx="360045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501" y="4989291"/>
            <a:ext cx="25908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8279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8" name="矩形 7"/>
          <p:cNvSpPr>
            <a:spLocks noChangeAspect="1"/>
          </p:cNvSpPr>
          <p:nvPr/>
        </p:nvSpPr>
        <p:spPr>
          <a:xfrm>
            <a:off x="2566650" y="2013943"/>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a:spLocks noChangeAspect="1"/>
          </p:cNvSpPr>
          <p:nvPr/>
        </p:nvSpPr>
        <p:spPr>
          <a:xfrm>
            <a:off x="1261196" y="2013943"/>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0" name="矩形 9"/>
          <p:cNvSpPr>
            <a:spLocks noChangeAspect="1"/>
          </p:cNvSpPr>
          <p:nvPr/>
        </p:nvSpPr>
        <p:spPr>
          <a:xfrm>
            <a:off x="3872105" y="2013943"/>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1400761" y="2013943"/>
            <a:ext cx="890328" cy="1569660"/>
          </a:xfrm>
          <a:prstGeom prst="rect">
            <a:avLst/>
          </a:prstGeom>
          <a:noFill/>
        </p:spPr>
        <p:txBody>
          <a:bodyPr wrap="square" rtlCol="0">
            <a:spAutoFit/>
          </a:bodyPr>
          <a:lstStyle/>
          <a:p>
            <a:pPr algn="ctr"/>
            <a:r>
              <a:rPr lang="en-US" altLang="zh-CN" sz="96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rPr>
              <a:t>O</a:t>
            </a:r>
          </a:p>
        </p:txBody>
      </p:sp>
      <p:sp>
        <p:nvSpPr>
          <p:cNvPr id="13" name="文本框 12"/>
          <p:cNvSpPr txBox="1"/>
          <p:nvPr/>
        </p:nvSpPr>
        <p:spPr>
          <a:xfrm>
            <a:off x="2706215" y="2013943"/>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N</a:t>
            </a:r>
            <a:endParaRPr lang="en-US" altLang="zh-CN" sz="96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endParaRPr>
          </a:p>
        </p:txBody>
      </p:sp>
      <p:sp>
        <p:nvSpPr>
          <p:cNvPr id="14" name="文本框 13"/>
          <p:cNvSpPr txBox="1"/>
          <p:nvPr/>
        </p:nvSpPr>
        <p:spPr>
          <a:xfrm>
            <a:off x="4011670" y="2013943"/>
            <a:ext cx="890328" cy="1569660"/>
          </a:xfrm>
          <a:prstGeom prst="rect">
            <a:avLst/>
          </a:prstGeom>
          <a:noFill/>
        </p:spPr>
        <p:txBody>
          <a:bodyPr wrap="square" rtlCol="0">
            <a:spAutoFit/>
          </a:bodyPr>
          <a:lstStyle/>
          <a:p>
            <a:pPr algn="ctr"/>
            <a:r>
              <a:rPr lang="en-US" altLang="zh-CN" sz="9600" dirty="0" smtClean="0">
                <a:solidFill>
                  <a:schemeClr val="bg1"/>
                </a:solidFill>
                <a:latin typeface="Aharoni" panose="02010803020104030203" pitchFamily="2" charset="-79"/>
                <a:ea typeface="华文细黑" panose="02010600040101010101" pitchFamily="2" charset="-122"/>
                <a:cs typeface="Aharoni" panose="02010803020104030203" pitchFamily="2" charset="-79"/>
              </a:rPr>
              <a:t>E</a:t>
            </a:r>
          </a:p>
        </p:txBody>
      </p:sp>
      <p:sp>
        <p:nvSpPr>
          <p:cNvPr id="11" name="椭圆 10"/>
          <p:cNvSpPr/>
          <p:nvPr/>
        </p:nvSpPr>
        <p:spPr>
          <a:xfrm>
            <a:off x="5909320" y="5769620"/>
            <a:ext cx="373360" cy="373360"/>
          </a:xfrm>
          <a:prstGeom prst="ellipse">
            <a:avLst/>
          </a:prstGeom>
          <a:no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grpSp>
        <p:nvGrpSpPr>
          <p:cNvPr id="7" name="组合 6"/>
          <p:cNvGrpSpPr/>
          <p:nvPr/>
        </p:nvGrpSpPr>
        <p:grpSpPr>
          <a:xfrm>
            <a:off x="6002403" y="5862703"/>
            <a:ext cx="187194" cy="995297"/>
            <a:chOff x="6002403" y="5862703"/>
            <a:chExt cx="187194" cy="995297"/>
          </a:xfrm>
        </p:grpSpPr>
        <p:cxnSp>
          <p:nvCxnSpPr>
            <p:cNvPr id="3" name="直接连接符 2"/>
            <p:cNvCxnSpPr/>
            <p:nvPr/>
          </p:nvCxnSpPr>
          <p:spPr>
            <a:xfrm flipV="1">
              <a:off x="6096000" y="5956300"/>
              <a:ext cx="0" cy="901700"/>
            </a:xfrm>
            <a:prstGeom prst="line">
              <a:avLst/>
            </a:prstGeom>
            <a:ln w="19050">
              <a:solidFill>
                <a:srgbClr val="984C50"/>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02403" y="5862703"/>
              <a:ext cx="187194" cy="187194"/>
            </a:xfrm>
            <a:prstGeom prst="ellipse">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16" name="文本框 3"/>
          <p:cNvSpPr txBox="1"/>
          <p:nvPr/>
        </p:nvSpPr>
        <p:spPr>
          <a:xfrm>
            <a:off x="5909321" y="3015100"/>
            <a:ext cx="4753514" cy="1107996"/>
          </a:xfrm>
          <a:prstGeom prst="rect">
            <a:avLst/>
          </a:prstGeom>
          <a:noFill/>
        </p:spPr>
        <p:txBody>
          <a:bodyPr wrap="square" rtlCol="0">
            <a:spAutoFit/>
          </a:bodyPr>
          <a:lstStyle/>
          <a:p>
            <a:r>
              <a:rPr lang="zh-CN" altLang="en-US" sz="6600" b="1" dirty="0" smtClean="0">
                <a:solidFill>
                  <a:srgbClr val="984C50"/>
                </a:solidFill>
                <a:latin typeface="Calibri" panose="020F0502020204030204" pitchFamily="34" charset="0"/>
              </a:rPr>
              <a:t>项目概述</a:t>
            </a:r>
            <a:endParaRPr lang="zh-CN" altLang="en-US" sz="6600" b="1" dirty="0">
              <a:solidFill>
                <a:srgbClr val="984C50"/>
              </a:solidFill>
              <a:latin typeface="Calibri" panose="020F0502020204030204" pitchFamily="34" charset="0"/>
            </a:endParaRPr>
          </a:p>
        </p:txBody>
      </p:sp>
    </p:spTree>
    <p:extLst>
      <p:ext uri="{BB962C8B-B14F-4D97-AF65-F5344CB8AC3E}">
        <p14:creationId xmlns:p14="http://schemas.microsoft.com/office/powerpoint/2010/main" val="7902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
                                          </p:val>
                                        </p:tav>
                                        <p:tav tm="100000">
                                          <p:val>
                                            <p:strVal val="#ppt_x"/>
                                          </p:val>
                                        </p:tav>
                                      </p:tavLst>
                                    </p:anim>
                                    <p:anim calcmode="lin" valueType="num">
                                      <p:cBhvr>
                                        <p:cTn id="8" dur="300" fill="hold"/>
                                        <p:tgtEl>
                                          <p:spTgt spid="9"/>
                                        </p:tgtEl>
                                        <p:attrNameLst>
                                          <p:attrName>ppt_y</p:attrName>
                                        </p:attrNameLst>
                                      </p:cBhvr>
                                      <p:tavLst>
                                        <p:tav tm="0">
                                          <p:val>
                                            <p:strVal val="#ppt_y-#ppt_h/2"/>
                                          </p:val>
                                        </p:tav>
                                        <p:tav tm="100000">
                                          <p:val>
                                            <p:strVal val="#ppt_y"/>
                                          </p:val>
                                        </p:tav>
                                      </p:tavLst>
                                    </p:anim>
                                    <p:anim calcmode="lin" valueType="num">
                                      <p:cBhvr>
                                        <p:cTn id="9" dur="300" fill="hold"/>
                                        <p:tgtEl>
                                          <p:spTgt spid="9"/>
                                        </p:tgtEl>
                                        <p:attrNameLst>
                                          <p:attrName>ppt_w</p:attrName>
                                        </p:attrNameLst>
                                      </p:cBhvr>
                                      <p:tavLst>
                                        <p:tav tm="0">
                                          <p:val>
                                            <p:strVal val="#ppt_w"/>
                                          </p:val>
                                        </p:tav>
                                        <p:tav tm="100000">
                                          <p:val>
                                            <p:strVal val="#ppt_w"/>
                                          </p:val>
                                        </p:tav>
                                      </p:tavLst>
                                    </p:anim>
                                    <p:anim calcmode="lin" valueType="num">
                                      <p:cBhvr>
                                        <p:cTn id="10" dur="300" fill="hold"/>
                                        <p:tgtEl>
                                          <p:spTgt spid="9"/>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ppt_x</p:attrName>
                                        </p:attrNameLst>
                                      </p:cBhvr>
                                      <p:tavLst>
                                        <p:tav tm="0">
                                          <p:val>
                                            <p:strVal val="#ppt_x"/>
                                          </p:val>
                                        </p:tav>
                                        <p:tav tm="100000">
                                          <p:val>
                                            <p:strVal val="#ppt_x"/>
                                          </p:val>
                                        </p:tav>
                                      </p:tavLst>
                                    </p:anim>
                                    <p:anim calcmode="lin" valueType="num">
                                      <p:cBhvr>
                                        <p:cTn id="14" dur="300" fill="hold"/>
                                        <p:tgtEl>
                                          <p:spTgt spid="8"/>
                                        </p:tgtEl>
                                        <p:attrNameLst>
                                          <p:attrName>ppt_y</p:attrName>
                                        </p:attrNameLst>
                                      </p:cBhvr>
                                      <p:tavLst>
                                        <p:tav tm="0">
                                          <p:val>
                                            <p:strVal val="#ppt_y+#ppt_h/2"/>
                                          </p:val>
                                        </p:tav>
                                        <p:tav tm="100000">
                                          <p:val>
                                            <p:strVal val="#ppt_y"/>
                                          </p:val>
                                        </p:tav>
                                      </p:tavLst>
                                    </p:anim>
                                    <p:anim calcmode="lin" valueType="num">
                                      <p:cBhvr>
                                        <p:cTn id="15" dur="300" fill="hold"/>
                                        <p:tgtEl>
                                          <p:spTgt spid="8"/>
                                        </p:tgtEl>
                                        <p:attrNameLst>
                                          <p:attrName>ppt_w</p:attrName>
                                        </p:attrNameLst>
                                      </p:cBhvr>
                                      <p:tavLst>
                                        <p:tav tm="0">
                                          <p:val>
                                            <p:strVal val="#ppt_w"/>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childTnLst>
                                </p:cTn>
                              </p:par>
                              <p:par>
                                <p:cTn id="17" presetID="17"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300" fill="hold"/>
                                        <p:tgtEl>
                                          <p:spTgt spid="10"/>
                                        </p:tgtEl>
                                        <p:attrNameLst>
                                          <p:attrName>ppt_x</p:attrName>
                                        </p:attrNameLst>
                                      </p:cBhvr>
                                      <p:tavLst>
                                        <p:tav tm="0">
                                          <p:val>
                                            <p:strVal val="#ppt_x+#ppt_w/2"/>
                                          </p:val>
                                        </p:tav>
                                        <p:tav tm="100000">
                                          <p:val>
                                            <p:strVal val="#ppt_x"/>
                                          </p:val>
                                        </p:tav>
                                      </p:tavLst>
                                    </p:anim>
                                    <p:anim calcmode="lin" valueType="num">
                                      <p:cBhvr>
                                        <p:cTn id="20" dur="300" fill="hold"/>
                                        <p:tgtEl>
                                          <p:spTgt spid="10"/>
                                        </p:tgtEl>
                                        <p:attrNameLst>
                                          <p:attrName>ppt_y</p:attrName>
                                        </p:attrNameLst>
                                      </p:cBhvr>
                                      <p:tavLst>
                                        <p:tav tm="0">
                                          <p:val>
                                            <p:strVal val="#ppt_y"/>
                                          </p:val>
                                        </p:tav>
                                        <p:tav tm="100000">
                                          <p:val>
                                            <p:strVal val="#ppt_y"/>
                                          </p:val>
                                        </p:tav>
                                      </p:tavLst>
                                    </p:anim>
                                    <p:anim calcmode="lin" valueType="num">
                                      <p:cBhvr>
                                        <p:cTn id="21" dur="300" fill="hold"/>
                                        <p:tgtEl>
                                          <p:spTgt spid="10"/>
                                        </p:tgtEl>
                                        <p:attrNameLst>
                                          <p:attrName>ppt_w</p:attrName>
                                        </p:attrNameLst>
                                      </p:cBhvr>
                                      <p:tavLst>
                                        <p:tav tm="0">
                                          <p:val>
                                            <p:fltVal val="0"/>
                                          </p:val>
                                        </p:tav>
                                        <p:tav tm="100000">
                                          <p:val>
                                            <p:strVal val="#ppt_w"/>
                                          </p:val>
                                        </p:tav>
                                      </p:tavLst>
                                    </p:anim>
                                    <p:anim calcmode="lin" valueType="num">
                                      <p:cBhvr>
                                        <p:cTn id="22" dur="300" fill="hold"/>
                                        <p:tgtEl>
                                          <p:spTgt spid="10"/>
                                        </p:tgtEl>
                                        <p:attrNameLst>
                                          <p:attrName>ppt_h</p:attrName>
                                        </p:attrNameLst>
                                      </p:cBhvr>
                                      <p:tavLst>
                                        <p:tav tm="0">
                                          <p:val>
                                            <p:strVal val="#ppt_h"/>
                                          </p:val>
                                        </p:tav>
                                        <p:tav tm="100000">
                                          <p:val>
                                            <p:strVal val="#ppt_h"/>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par>
                                <p:cTn id="30" presetID="6" presetClass="emph" presetSubtype="0" fill="hold" grpId="1" nodeType="withEffect">
                                  <p:stCondLst>
                                    <p:cond delay="0"/>
                                  </p:stCondLst>
                                  <p:childTnLst>
                                    <p:animScale>
                                      <p:cBhvr>
                                        <p:cTn id="31" dur="400" fill="hold"/>
                                        <p:tgtEl>
                                          <p:spTgt spid="11"/>
                                        </p:tgtEl>
                                      </p:cBhvr>
                                      <p:by x="150000" y="150000"/>
                                    </p:animScale>
                                  </p:childTnLst>
                                </p:cTn>
                              </p:par>
                              <p:par>
                                <p:cTn id="32" presetID="10" presetClass="exit" presetSubtype="0" fill="hold" grpId="2"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1"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59936"/>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7.2 </a:t>
            </a:r>
            <a:r>
              <a:rPr lang="zh-CN" altLang="en-US"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活动图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784369" y="884928"/>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(1)</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入住登记活动图</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616"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492" y="228599"/>
            <a:ext cx="4905376" cy="656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991498"/>
      </p:ext>
    </p:extLst>
  </p:cSld>
  <p:clrMapOvr>
    <a:masterClrMapping/>
  </p:clrMapOvr>
  <mc:AlternateContent xmlns:mc="http://schemas.openxmlformats.org/markup-compatibility/2006">
    <mc:Choice xmlns:p14="http://schemas.microsoft.com/office/powerpoint/2010/main" Requires="p14">
      <p:transition p14:dur="250">
        <p14:flythrough/>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59936"/>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7.3 </a:t>
            </a:r>
            <a:r>
              <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状态图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489900" y="884928"/>
            <a:ext cx="498533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(1)</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:Order</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对象</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2355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844" y="61992"/>
            <a:ext cx="4707098" cy="673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9914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2" name="TextBox 2"/>
          <p:cNvSpPr txBox="1"/>
          <p:nvPr/>
        </p:nvSpPr>
        <p:spPr>
          <a:xfrm>
            <a:off x="226429" y="59936"/>
            <a:ext cx="3206218" cy="646331"/>
          </a:xfrm>
          <a:prstGeom prst="rect">
            <a:avLst/>
          </a:prstGeom>
          <a:noFill/>
        </p:spPr>
        <p:txBody>
          <a:bodyPr wrap="square" rtlCol="0">
            <a:spAutoFit/>
          </a:bodyPr>
          <a:lstStyle/>
          <a:p>
            <a:r>
              <a:rPr lang="en-US" altLang="zh-CN" sz="36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7.3 </a:t>
            </a:r>
            <a:r>
              <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状态图</a:t>
            </a:r>
            <a:endParaRPr lang="zh-CN" altLang="en-US" sz="36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3" name="TextBox 2"/>
          <p:cNvSpPr txBox="1"/>
          <p:nvPr/>
        </p:nvSpPr>
        <p:spPr>
          <a:xfrm>
            <a:off x="489900" y="884928"/>
            <a:ext cx="3694642"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(2)</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 </a:t>
            </a:r>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:Room</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sym typeface="Nixie One" charset="-122"/>
              </a:rPr>
              <a:t>对象</a:t>
            </a:r>
            <a:endParaRPr lang="zh-CN" altLang="en-US" sz="28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266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534" y="61104"/>
            <a:ext cx="3536493" cy="674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4647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4" name="矩形 3"/>
          <p:cNvSpPr/>
          <p:nvPr/>
        </p:nvSpPr>
        <p:spPr>
          <a:xfrm>
            <a:off x="452588" y="1107112"/>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10" name="组合 9"/>
          <p:cNvGrpSpPr/>
          <p:nvPr/>
        </p:nvGrpSpPr>
        <p:grpSpPr>
          <a:xfrm>
            <a:off x="2013516" y="1171422"/>
            <a:ext cx="9157638" cy="3989513"/>
            <a:chOff x="-356265" y="1050362"/>
            <a:chExt cx="6026652" cy="1077895"/>
          </a:xfrm>
        </p:grpSpPr>
        <p:sp>
          <p:nvSpPr>
            <p:cNvPr id="8" name="TextBox 2"/>
            <p:cNvSpPr txBox="1"/>
            <p:nvPr/>
          </p:nvSpPr>
          <p:spPr>
            <a:xfrm>
              <a:off x="45632" y="1418823"/>
              <a:ext cx="5521189" cy="709434"/>
            </a:xfrm>
            <a:prstGeom prst="rect">
              <a:avLst/>
            </a:prstGeom>
            <a:noFill/>
          </p:spPr>
          <p:txBody>
            <a:bodyPr wrap="square" rtlCol="0">
              <a:spAutoFit/>
            </a:bodyPr>
            <a:lstStyle/>
            <a:p>
              <a:r>
                <a:rPr lang="en-US" altLang="zh-CN"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8.1 </a:t>
              </a:r>
              <a:r>
                <a:rPr lang="zh-CN" altLang="en-US"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三</a:t>
              </a:r>
              <a:r>
                <a:rPr lang="zh-CN" altLang="en-US" sz="3600"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种可选系统及优缺点</a:t>
              </a:r>
              <a:r>
                <a:rPr lang="zh-CN" altLang="en-US"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分析</a:t>
              </a:r>
              <a:endParaRPr lang="en-US" altLang="zh-CN"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endParaRPr lang="en-US" altLang="zh-CN"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r>
                <a:rPr lang="en-US" altLang="zh-CN"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rPr>
                <a:t>        8.2 </a:t>
              </a:r>
              <a:r>
                <a:rPr lang="zh-CN" altLang="en-US"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rPr>
                <a:t>三</a:t>
              </a:r>
              <a:r>
                <a:rPr lang="zh-CN" altLang="en-US" sz="3600" dirty="0">
                  <a:solidFill>
                    <a:srgbClr val="17324D"/>
                  </a:solidFill>
                  <a:latin typeface="Calibri" panose="020F0502020204030204" pitchFamily="34" charset="0"/>
                  <a:ea typeface="华文细黑" panose="02010600040101010101" pitchFamily="2" charset="-122"/>
                  <a:cs typeface="Aharoni" panose="02010803020104030203" pitchFamily="2" charset="-79"/>
                </a:rPr>
                <a:t>种可选系统的加权比较</a:t>
              </a:r>
            </a:p>
          </p:txBody>
        </p:sp>
        <p:sp>
          <p:nvSpPr>
            <p:cNvPr id="9" name="文本框 8"/>
            <p:cNvSpPr txBox="1"/>
            <p:nvPr/>
          </p:nvSpPr>
          <p:spPr>
            <a:xfrm>
              <a:off x="-356265" y="1050362"/>
              <a:ext cx="6026652" cy="336048"/>
            </a:xfrm>
            <a:prstGeom prst="rect">
              <a:avLst/>
            </a:prstGeom>
            <a:noFill/>
          </p:spPr>
          <p:txBody>
            <a:bodyPr wrap="square" rtlCol="0">
              <a:spAutoFit/>
            </a:bodyPr>
            <a:lstStyle/>
            <a:p>
              <a:r>
                <a:rPr lang="zh-CN" altLang="en-US" sz="4800" b="1" dirty="0" smtClean="0">
                  <a:solidFill>
                    <a:srgbClr val="17324D"/>
                  </a:solidFill>
                  <a:latin typeface="Calibri" panose="020F0502020204030204" pitchFamily="34" charset="0"/>
                </a:rPr>
                <a:t>实验</a:t>
              </a:r>
              <a:r>
                <a:rPr lang="en-US" altLang="zh-CN" sz="4800" b="1" dirty="0" smtClean="0">
                  <a:solidFill>
                    <a:srgbClr val="17324D"/>
                  </a:solidFill>
                  <a:latin typeface="Calibri" panose="020F0502020204030204" pitchFamily="34" charset="0"/>
                </a:rPr>
                <a:t>8  </a:t>
              </a:r>
              <a:r>
                <a:rPr lang="zh-CN" altLang="en-US" sz="4800" b="1" dirty="0" smtClean="0">
                  <a:solidFill>
                    <a:srgbClr val="17324D"/>
                  </a:solidFill>
                  <a:latin typeface="Calibri" panose="020F0502020204030204" pitchFamily="34" charset="0"/>
                </a:rPr>
                <a:t>三</a:t>
              </a:r>
              <a:r>
                <a:rPr lang="zh-CN" altLang="en-US" sz="4800" b="1" dirty="0">
                  <a:solidFill>
                    <a:srgbClr val="17324D"/>
                  </a:solidFill>
                  <a:latin typeface="Calibri" panose="020F0502020204030204" pitchFamily="34" charset="0"/>
                </a:rPr>
                <a:t>种可选方案选择分析</a:t>
              </a:r>
            </a:p>
          </p:txBody>
        </p:sp>
      </p:grpSp>
      <p:cxnSp>
        <p:nvCxnSpPr>
          <p:cNvPr id="24" name="直接连接符 23"/>
          <p:cNvCxnSpPr/>
          <p:nvPr/>
        </p:nvCxnSpPr>
        <p:spPr>
          <a:xfrm>
            <a:off x="-443174" y="913707"/>
            <a:ext cx="11262167"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04043" y="143955"/>
            <a:ext cx="3465203" cy="707886"/>
          </a:xfrm>
          <a:prstGeom prst="rect">
            <a:avLst/>
          </a:prstGeom>
          <a:noFill/>
        </p:spPr>
        <p:txBody>
          <a:bodyPr wrap="square" rtlCol="0">
            <a:spAutoFit/>
          </a:bodyPr>
          <a:lstStyle/>
          <a:p>
            <a:r>
              <a:rPr lang="zh-CN" altLang="en-US" sz="4000" b="1" dirty="0" smtClean="0">
                <a:solidFill>
                  <a:srgbClr val="17324D"/>
                </a:solidFill>
                <a:latin typeface="Calibri" panose="020F0502020204030204" pitchFamily="34" charset="0"/>
              </a:rPr>
              <a:t>第三部分</a:t>
            </a:r>
            <a:endParaRPr lang="zh-CN" altLang="en-US" sz="4000" b="1" dirty="0">
              <a:solidFill>
                <a:srgbClr val="17324D"/>
              </a:solidFill>
              <a:latin typeface="Calibri" panose="020F0502020204030204" pitchFamily="34" charset="0"/>
            </a:endParaRPr>
          </a:p>
        </p:txBody>
      </p:sp>
      <p:sp>
        <p:nvSpPr>
          <p:cNvPr id="28" name="Freeform 6"/>
          <p:cNvSpPr>
            <a:spLocks noChangeAspect="1" noEditPoints="1"/>
          </p:cNvSpPr>
          <p:nvPr/>
        </p:nvSpPr>
        <p:spPr bwMode="auto">
          <a:xfrm>
            <a:off x="11013783" y="286241"/>
            <a:ext cx="314743" cy="504045"/>
          </a:xfrm>
          <a:custGeom>
            <a:avLst/>
            <a:gdLst>
              <a:gd name="T0" fmla="*/ 69 w 138"/>
              <a:gd name="T1" fmla="*/ 32 h 221"/>
              <a:gd name="T2" fmla="*/ 55 w 138"/>
              <a:gd name="T3" fmla="*/ 36 h 221"/>
              <a:gd name="T4" fmla="*/ 42 w 138"/>
              <a:gd name="T5" fmla="*/ 43 h 221"/>
              <a:gd name="T6" fmla="*/ 35 w 138"/>
              <a:gd name="T7" fmla="*/ 55 h 221"/>
              <a:gd name="T8" fmla="*/ 32 w 138"/>
              <a:gd name="T9" fmla="*/ 70 h 221"/>
              <a:gd name="T10" fmla="*/ 35 w 138"/>
              <a:gd name="T11" fmla="*/ 84 h 221"/>
              <a:gd name="T12" fmla="*/ 42 w 138"/>
              <a:gd name="T13" fmla="*/ 96 h 221"/>
              <a:gd name="T14" fmla="*/ 55 w 138"/>
              <a:gd name="T15" fmla="*/ 103 h 221"/>
              <a:gd name="T16" fmla="*/ 69 w 138"/>
              <a:gd name="T17" fmla="*/ 107 h 221"/>
              <a:gd name="T18" fmla="*/ 83 w 138"/>
              <a:gd name="T19" fmla="*/ 103 h 221"/>
              <a:gd name="T20" fmla="*/ 96 w 138"/>
              <a:gd name="T21" fmla="*/ 96 h 221"/>
              <a:gd name="T22" fmla="*/ 104 w 138"/>
              <a:gd name="T23" fmla="*/ 84 h 221"/>
              <a:gd name="T24" fmla="*/ 106 w 138"/>
              <a:gd name="T25" fmla="*/ 70 h 221"/>
              <a:gd name="T26" fmla="*/ 104 w 138"/>
              <a:gd name="T27" fmla="*/ 55 h 221"/>
              <a:gd name="T28" fmla="*/ 96 w 138"/>
              <a:gd name="T29" fmla="*/ 43 h 221"/>
              <a:gd name="T30" fmla="*/ 83 w 138"/>
              <a:gd name="T31" fmla="*/ 36 h 221"/>
              <a:gd name="T32" fmla="*/ 69 w 138"/>
              <a:gd name="T33" fmla="*/ 32 h 221"/>
              <a:gd name="T34" fmla="*/ 69 w 138"/>
              <a:gd name="T35" fmla="*/ 0 h 221"/>
              <a:gd name="T36" fmla="*/ 91 w 138"/>
              <a:gd name="T37" fmla="*/ 4 h 221"/>
              <a:gd name="T38" fmla="*/ 110 w 138"/>
              <a:gd name="T39" fmla="*/ 13 h 221"/>
              <a:gd name="T40" fmla="*/ 124 w 138"/>
              <a:gd name="T41" fmla="*/ 28 h 221"/>
              <a:gd name="T42" fmla="*/ 134 w 138"/>
              <a:gd name="T43" fmla="*/ 47 h 221"/>
              <a:gd name="T44" fmla="*/ 138 w 138"/>
              <a:gd name="T45" fmla="*/ 69 h 221"/>
              <a:gd name="T46" fmla="*/ 135 w 138"/>
              <a:gd name="T47" fmla="*/ 89 h 221"/>
              <a:gd name="T48" fmla="*/ 130 w 138"/>
              <a:gd name="T49" fmla="*/ 110 h 221"/>
              <a:gd name="T50" fmla="*/ 123 w 138"/>
              <a:gd name="T51" fmla="*/ 130 h 221"/>
              <a:gd name="T52" fmla="*/ 114 w 138"/>
              <a:gd name="T53" fmla="*/ 150 h 221"/>
              <a:gd name="T54" fmla="*/ 104 w 138"/>
              <a:gd name="T55" fmla="*/ 170 h 221"/>
              <a:gd name="T56" fmla="*/ 93 w 138"/>
              <a:gd name="T57" fmla="*/ 186 h 221"/>
              <a:gd name="T58" fmla="*/ 84 w 138"/>
              <a:gd name="T59" fmla="*/ 200 h 221"/>
              <a:gd name="T60" fmla="*/ 77 w 138"/>
              <a:gd name="T61" fmla="*/ 210 h 221"/>
              <a:gd name="T62" fmla="*/ 70 w 138"/>
              <a:gd name="T63" fmla="*/ 218 h 221"/>
              <a:gd name="T64" fmla="*/ 69 w 138"/>
              <a:gd name="T65" fmla="*/ 221 h 221"/>
              <a:gd name="T66" fmla="*/ 67 w 138"/>
              <a:gd name="T67" fmla="*/ 218 h 221"/>
              <a:gd name="T68" fmla="*/ 62 w 138"/>
              <a:gd name="T69" fmla="*/ 210 h 221"/>
              <a:gd name="T70" fmla="*/ 54 w 138"/>
              <a:gd name="T71" fmla="*/ 200 h 221"/>
              <a:gd name="T72" fmla="*/ 45 w 138"/>
              <a:gd name="T73" fmla="*/ 186 h 221"/>
              <a:gd name="T74" fmla="*/ 35 w 138"/>
              <a:gd name="T75" fmla="*/ 170 h 221"/>
              <a:gd name="T76" fmla="*/ 25 w 138"/>
              <a:gd name="T77" fmla="*/ 150 h 221"/>
              <a:gd name="T78" fmla="*/ 16 w 138"/>
              <a:gd name="T79" fmla="*/ 130 h 221"/>
              <a:gd name="T80" fmla="*/ 8 w 138"/>
              <a:gd name="T81" fmla="*/ 110 h 221"/>
              <a:gd name="T82" fmla="*/ 3 w 138"/>
              <a:gd name="T83" fmla="*/ 89 h 221"/>
              <a:gd name="T84" fmla="*/ 0 w 138"/>
              <a:gd name="T85" fmla="*/ 69 h 221"/>
              <a:gd name="T86" fmla="*/ 4 w 138"/>
              <a:gd name="T87" fmla="*/ 47 h 221"/>
              <a:gd name="T88" fmla="*/ 13 w 138"/>
              <a:gd name="T89" fmla="*/ 28 h 221"/>
              <a:gd name="T90" fmla="*/ 28 w 138"/>
              <a:gd name="T91" fmla="*/ 13 h 221"/>
              <a:gd name="T92" fmla="*/ 48 w 138"/>
              <a:gd name="T93" fmla="*/ 4 h 221"/>
              <a:gd name="T94" fmla="*/ 69 w 138"/>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21">
                <a:moveTo>
                  <a:pt x="69" y="32"/>
                </a:moveTo>
                <a:lnTo>
                  <a:pt x="55" y="36"/>
                </a:lnTo>
                <a:lnTo>
                  <a:pt x="42" y="43"/>
                </a:lnTo>
                <a:lnTo>
                  <a:pt x="35" y="55"/>
                </a:lnTo>
                <a:lnTo>
                  <a:pt x="32" y="70"/>
                </a:lnTo>
                <a:lnTo>
                  <a:pt x="35" y="84"/>
                </a:lnTo>
                <a:lnTo>
                  <a:pt x="42" y="96"/>
                </a:lnTo>
                <a:lnTo>
                  <a:pt x="55" y="103"/>
                </a:lnTo>
                <a:lnTo>
                  <a:pt x="69" y="107"/>
                </a:lnTo>
                <a:lnTo>
                  <a:pt x="83" y="103"/>
                </a:lnTo>
                <a:lnTo>
                  <a:pt x="96" y="96"/>
                </a:lnTo>
                <a:lnTo>
                  <a:pt x="104" y="84"/>
                </a:lnTo>
                <a:lnTo>
                  <a:pt x="106" y="70"/>
                </a:lnTo>
                <a:lnTo>
                  <a:pt x="104" y="55"/>
                </a:lnTo>
                <a:lnTo>
                  <a:pt x="96" y="43"/>
                </a:lnTo>
                <a:lnTo>
                  <a:pt x="83" y="36"/>
                </a:lnTo>
                <a:lnTo>
                  <a:pt x="69" y="32"/>
                </a:lnTo>
                <a:close/>
                <a:moveTo>
                  <a:pt x="69" y="0"/>
                </a:moveTo>
                <a:lnTo>
                  <a:pt x="91" y="4"/>
                </a:lnTo>
                <a:lnTo>
                  <a:pt x="110" y="13"/>
                </a:lnTo>
                <a:lnTo>
                  <a:pt x="124" y="28"/>
                </a:lnTo>
                <a:lnTo>
                  <a:pt x="134" y="47"/>
                </a:lnTo>
                <a:lnTo>
                  <a:pt x="138" y="69"/>
                </a:lnTo>
                <a:lnTo>
                  <a:pt x="135" y="89"/>
                </a:lnTo>
                <a:lnTo>
                  <a:pt x="130" y="110"/>
                </a:lnTo>
                <a:lnTo>
                  <a:pt x="123" y="130"/>
                </a:lnTo>
                <a:lnTo>
                  <a:pt x="114" y="150"/>
                </a:lnTo>
                <a:lnTo>
                  <a:pt x="104" y="170"/>
                </a:lnTo>
                <a:lnTo>
                  <a:pt x="93" y="186"/>
                </a:lnTo>
                <a:lnTo>
                  <a:pt x="84" y="200"/>
                </a:lnTo>
                <a:lnTo>
                  <a:pt x="77" y="210"/>
                </a:lnTo>
                <a:lnTo>
                  <a:pt x="70" y="218"/>
                </a:lnTo>
                <a:lnTo>
                  <a:pt x="69" y="221"/>
                </a:lnTo>
                <a:lnTo>
                  <a:pt x="67" y="218"/>
                </a:lnTo>
                <a:lnTo>
                  <a:pt x="62" y="210"/>
                </a:lnTo>
                <a:lnTo>
                  <a:pt x="54" y="200"/>
                </a:lnTo>
                <a:lnTo>
                  <a:pt x="45" y="186"/>
                </a:lnTo>
                <a:lnTo>
                  <a:pt x="35" y="170"/>
                </a:lnTo>
                <a:lnTo>
                  <a:pt x="25" y="150"/>
                </a:lnTo>
                <a:lnTo>
                  <a:pt x="16" y="130"/>
                </a:lnTo>
                <a:lnTo>
                  <a:pt x="8" y="110"/>
                </a:lnTo>
                <a:lnTo>
                  <a:pt x="3" y="89"/>
                </a:lnTo>
                <a:lnTo>
                  <a:pt x="0" y="69"/>
                </a:lnTo>
                <a:lnTo>
                  <a:pt x="4" y="47"/>
                </a:lnTo>
                <a:lnTo>
                  <a:pt x="13" y="28"/>
                </a:lnTo>
                <a:lnTo>
                  <a:pt x="28" y="13"/>
                </a:lnTo>
                <a:lnTo>
                  <a:pt x="48" y="4"/>
                </a:lnTo>
                <a:lnTo>
                  <a:pt x="69" y="0"/>
                </a:lnTo>
                <a:close/>
              </a:path>
            </a:pathLst>
          </a:custGeom>
          <a:solidFill>
            <a:srgbClr val="17324D"/>
          </a:solidFill>
          <a:ln w="0">
            <a:solidFill>
              <a:srgbClr val="17324D"/>
            </a:solidFill>
            <a:prstDash val="solid"/>
            <a:round/>
            <a:headEnd/>
            <a:tailEnd/>
          </a:ln>
        </p:spPr>
        <p:txBody>
          <a:bodyPr vert="horz" wrap="square" lIns="91440" tIns="45720" rIns="91440" bIns="45720" numCol="1" anchor="t" anchorCtr="0" compatLnSpc="1">
            <a:prstTxWarp prst="textNoShape">
              <a:avLst/>
            </a:prstTxWarp>
          </a:bodyPr>
          <a:lstStyle/>
          <a:p>
            <a:endParaRPr lang="en-US" altLang="zh-CN" dirty="0" smtClean="0">
              <a:latin typeface="Calibri" panose="020F0502020204030204" pitchFamily="34" charset="0"/>
            </a:endParaRPr>
          </a:p>
        </p:txBody>
      </p:sp>
      <p:sp>
        <p:nvSpPr>
          <p:cNvPr id="25" name="Freeform 35"/>
          <p:cNvSpPr>
            <a:spLocks noEditPoints="1"/>
          </p:cNvSpPr>
          <p:nvPr/>
        </p:nvSpPr>
        <p:spPr bwMode="auto">
          <a:xfrm>
            <a:off x="994940" y="4225411"/>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26" name="Freeform 35"/>
          <p:cNvSpPr>
            <a:spLocks noEditPoints="1"/>
          </p:cNvSpPr>
          <p:nvPr/>
        </p:nvSpPr>
        <p:spPr bwMode="auto">
          <a:xfrm>
            <a:off x="712742" y="1360478"/>
            <a:ext cx="533400" cy="534988"/>
          </a:xfrm>
          <a:custGeom>
            <a:avLst/>
            <a:gdLst>
              <a:gd name="T0" fmla="*/ 168 w 336"/>
              <a:gd name="T1" fmla="*/ 112 h 337"/>
              <a:gd name="T2" fmla="*/ 146 w 336"/>
              <a:gd name="T3" fmla="*/ 116 h 337"/>
              <a:gd name="T4" fmla="*/ 128 w 336"/>
              <a:gd name="T5" fmla="*/ 128 h 337"/>
              <a:gd name="T6" fmla="*/ 116 w 336"/>
              <a:gd name="T7" fmla="*/ 146 h 337"/>
              <a:gd name="T8" fmla="*/ 112 w 336"/>
              <a:gd name="T9" fmla="*/ 168 h 337"/>
              <a:gd name="T10" fmla="*/ 116 w 336"/>
              <a:gd name="T11" fmla="*/ 190 h 337"/>
              <a:gd name="T12" fmla="*/ 128 w 336"/>
              <a:gd name="T13" fmla="*/ 208 h 337"/>
              <a:gd name="T14" fmla="*/ 146 w 336"/>
              <a:gd name="T15" fmla="*/ 220 h 337"/>
              <a:gd name="T16" fmla="*/ 168 w 336"/>
              <a:gd name="T17" fmla="*/ 224 h 337"/>
              <a:gd name="T18" fmla="*/ 190 w 336"/>
              <a:gd name="T19" fmla="*/ 220 h 337"/>
              <a:gd name="T20" fmla="*/ 208 w 336"/>
              <a:gd name="T21" fmla="*/ 208 h 337"/>
              <a:gd name="T22" fmla="*/ 220 w 336"/>
              <a:gd name="T23" fmla="*/ 190 h 337"/>
              <a:gd name="T24" fmla="*/ 224 w 336"/>
              <a:gd name="T25" fmla="*/ 168 h 337"/>
              <a:gd name="T26" fmla="*/ 220 w 336"/>
              <a:gd name="T27" fmla="*/ 146 h 337"/>
              <a:gd name="T28" fmla="*/ 208 w 336"/>
              <a:gd name="T29" fmla="*/ 128 h 337"/>
              <a:gd name="T30" fmla="*/ 190 w 336"/>
              <a:gd name="T31" fmla="*/ 116 h 337"/>
              <a:gd name="T32" fmla="*/ 168 w 336"/>
              <a:gd name="T33" fmla="*/ 112 h 337"/>
              <a:gd name="T34" fmla="*/ 144 w 336"/>
              <a:gd name="T35" fmla="*/ 0 h 337"/>
              <a:gd name="T36" fmla="*/ 192 w 336"/>
              <a:gd name="T37" fmla="*/ 0 h 337"/>
              <a:gd name="T38" fmla="*/ 208 w 336"/>
              <a:gd name="T39" fmla="*/ 56 h 337"/>
              <a:gd name="T40" fmla="*/ 220 w 336"/>
              <a:gd name="T41" fmla="*/ 60 h 337"/>
              <a:gd name="T42" fmla="*/ 270 w 336"/>
              <a:gd name="T43" fmla="*/ 32 h 337"/>
              <a:gd name="T44" fmla="*/ 304 w 336"/>
              <a:gd name="T45" fmla="*/ 66 h 337"/>
              <a:gd name="T46" fmla="*/ 276 w 336"/>
              <a:gd name="T47" fmla="*/ 116 h 337"/>
              <a:gd name="T48" fmla="*/ 282 w 336"/>
              <a:gd name="T49" fmla="*/ 128 h 337"/>
              <a:gd name="T50" fmla="*/ 336 w 336"/>
              <a:gd name="T51" fmla="*/ 144 h 337"/>
              <a:gd name="T52" fmla="*/ 336 w 336"/>
              <a:gd name="T53" fmla="*/ 192 h 337"/>
              <a:gd name="T54" fmla="*/ 282 w 336"/>
              <a:gd name="T55" fmla="*/ 208 h 337"/>
              <a:gd name="T56" fmla="*/ 276 w 336"/>
              <a:gd name="T57" fmla="*/ 220 h 337"/>
              <a:gd name="T58" fmla="*/ 304 w 336"/>
              <a:gd name="T59" fmla="*/ 270 h 337"/>
              <a:gd name="T60" fmla="*/ 270 w 336"/>
              <a:gd name="T61" fmla="*/ 305 h 337"/>
              <a:gd name="T62" fmla="*/ 220 w 336"/>
              <a:gd name="T63" fmla="*/ 276 h 337"/>
              <a:gd name="T64" fmla="*/ 208 w 336"/>
              <a:gd name="T65" fmla="*/ 282 h 337"/>
              <a:gd name="T66" fmla="*/ 192 w 336"/>
              <a:gd name="T67" fmla="*/ 337 h 337"/>
              <a:gd name="T68" fmla="*/ 144 w 336"/>
              <a:gd name="T69" fmla="*/ 337 h 337"/>
              <a:gd name="T70" fmla="*/ 128 w 336"/>
              <a:gd name="T71" fmla="*/ 282 h 337"/>
              <a:gd name="T72" fmla="*/ 116 w 336"/>
              <a:gd name="T73" fmla="*/ 276 h 337"/>
              <a:gd name="T74" fmla="*/ 66 w 336"/>
              <a:gd name="T75" fmla="*/ 305 h 337"/>
              <a:gd name="T76" fmla="*/ 32 w 336"/>
              <a:gd name="T77" fmla="*/ 270 h 337"/>
              <a:gd name="T78" fmla="*/ 60 w 336"/>
              <a:gd name="T79" fmla="*/ 220 h 337"/>
              <a:gd name="T80" fmla="*/ 54 w 336"/>
              <a:gd name="T81" fmla="*/ 208 h 337"/>
              <a:gd name="T82" fmla="*/ 0 w 336"/>
              <a:gd name="T83" fmla="*/ 192 h 337"/>
              <a:gd name="T84" fmla="*/ 0 w 336"/>
              <a:gd name="T85" fmla="*/ 144 h 337"/>
              <a:gd name="T86" fmla="*/ 54 w 336"/>
              <a:gd name="T87" fmla="*/ 128 h 337"/>
              <a:gd name="T88" fmla="*/ 60 w 336"/>
              <a:gd name="T89" fmla="*/ 116 h 337"/>
              <a:gd name="T90" fmla="*/ 32 w 336"/>
              <a:gd name="T91" fmla="*/ 66 h 337"/>
              <a:gd name="T92" fmla="*/ 66 w 336"/>
              <a:gd name="T93" fmla="*/ 32 h 337"/>
              <a:gd name="T94" fmla="*/ 116 w 336"/>
              <a:gd name="T95" fmla="*/ 60 h 337"/>
              <a:gd name="T96" fmla="*/ 128 w 336"/>
              <a:gd name="T97" fmla="*/ 56 h 337"/>
              <a:gd name="T98" fmla="*/ 144 w 336"/>
              <a:gd name="T9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6" h="337">
                <a:moveTo>
                  <a:pt x="168" y="112"/>
                </a:moveTo>
                <a:lnTo>
                  <a:pt x="146" y="116"/>
                </a:lnTo>
                <a:lnTo>
                  <a:pt x="128" y="128"/>
                </a:lnTo>
                <a:lnTo>
                  <a:pt x="116" y="146"/>
                </a:lnTo>
                <a:lnTo>
                  <a:pt x="112" y="168"/>
                </a:lnTo>
                <a:lnTo>
                  <a:pt x="116" y="190"/>
                </a:lnTo>
                <a:lnTo>
                  <a:pt x="128" y="208"/>
                </a:lnTo>
                <a:lnTo>
                  <a:pt x="146" y="220"/>
                </a:lnTo>
                <a:lnTo>
                  <a:pt x="168" y="224"/>
                </a:lnTo>
                <a:lnTo>
                  <a:pt x="190" y="220"/>
                </a:lnTo>
                <a:lnTo>
                  <a:pt x="208" y="208"/>
                </a:lnTo>
                <a:lnTo>
                  <a:pt x="220" y="190"/>
                </a:lnTo>
                <a:lnTo>
                  <a:pt x="224" y="168"/>
                </a:lnTo>
                <a:lnTo>
                  <a:pt x="220" y="146"/>
                </a:lnTo>
                <a:lnTo>
                  <a:pt x="208" y="128"/>
                </a:lnTo>
                <a:lnTo>
                  <a:pt x="190" y="116"/>
                </a:lnTo>
                <a:lnTo>
                  <a:pt x="168" y="112"/>
                </a:lnTo>
                <a:close/>
                <a:moveTo>
                  <a:pt x="144" y="0"/>
                </a:moveTo>
                <a:lnTo>
                  <a:pt x="192" y="0"/>
                </a:lnTo>
                <a:lnTo>
                  <a:pt x="208" y="56"/>
                </a:lnTo>
                <a:lnTo>
                  <a:pt x="220" y="60"/>
                </a:lnTo>
                <a:lnTo>
                  <a:pt x="270" y="32"/>
                </a:lnTo>
                <a:lnTo>
                  <a:pt x="304" y="66"/>
                </a:lnTo>
                <a:lnTo>
                  <a:pt x="276" y="116"/>
                </a:lnTo>
                <a:lnTo>
                  <a:pt x="282" y="128"/>
                </a:lnTo>
                <a:lnTo>
                  <a:pt x="336" y="144"/>
                </a:lnTo>
                <a:lnTo>
                  <a:pt x="336" y="192"/>
                </a:lnTo>
                <a:lnTo>
                  <a:pt x="282" y="208"/>
                </a:lnTo>
                <a:lnTo>
                  <a:pt x="276" y="220"/>
                </a:lnTo>
                <a:lnTo>
                  <a:pt x="304" y="270"/>
                </a:lnTo>
                <a:lnTo>
                  <a:pt x="270" y="305"/>
                </a:lnTo>
                <a:lnTo>
                  <a:pt x="220" y="276"/>
                </a:lnTo>
                <a:lnTo>
                  <a:pt x="208" y="282"/>
                </a:lnTo>
                <a:lnTo>
                  <a:pt x="192" y="337"/>
                </a:lnTo>
                <a:lnTo>
                  <a:pt x="144" y="337"/>
                </a:lnTo>
                <a:lnTo>
                  <a:pt x="128" y="282"/>
                </a:lnTo>
                <a:lnTo>
                  <a:pt x="116" y="276"/>
                </a:lnTo>
                <a:lnTo>
                  <a:pt x="66" y="305"/>
                </a:lnTo>
                <a:lnTo>
                  <a:pt x="32" y="270"/>
                </a:lnTo>
                <a:lnTo>
                  <a:pt x="60" y="220"/>
                </a:lnTo>
                <a:lnTo>
                  <a:pt x="54" y="208"/>
                </a:lnTo>
                <a:lnTo>
                  <a:pt x="0" y="192"/>
                </a:lnTo>
                <a:lnTo>
                  <a:pt x="0" y="144"/>
                </a:lnTo>
                <a:lnTo>
                  <a:pt x="54" y="128"/>
                </a:lnTo>
                <a:lnTo>
                  <a:pt x="60" y="116"/>
                </a:lnTo>
                <a:lnTo>
                  <a:pt x="32" y="66"/>
                </a:lnTo>
                <a:lnTo>
                  <a:pt x="66" y="32"/>
                </a:lnTo>
                <a:lnTo>
                  <a:pt x="116" y="60"/>
                </a:lnTo>
                <a:lnTo>
                  <a:pt x="128" y="56"/>
                </a:lnTo>
                <a:lnTo>
                  <a:pt x="144" y="0"/>
                </a:lnTo>
                <a:close/>
              </a:path>
            </a:pathLst>
          </a:custGeom>
          <a:solidFill>
            <a:srgbClr val="E2E6C3"/>
          </a:solidFill>
          <a:ln w="0">
            <a:solidFill>
              <a:srgbClr val="E2E6C3"/>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Tree>
    <p:extLst>
      <p:ext uri="{BB962C8B-B14F-4D97-AF65-F5344CB8AC3E}">
        <p14:creationId xmlns:p14="http://schemas.microsoft.com/office/powerpoint/2010/main" val="307263422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8.1 </a:t>
            </a:r>
            <a:r>
              <a:rPr lang="zh-CN" altLang="en-US"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三种可选系统及优缺点</a:t>
            </a:r>
            <a:r>
              <a:rPr lang="zh-CN" altLang="en-US"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分析</a:t>
            </a:r>
            <a:endParaRPr lang="zh-CN" altLang="en-US" dirty="0"/>
          </a:p>
        </p:txBody>
      </p:sp>
      <p:sp>
        <p:nvSpPr>
          <p:cNvPr id="3" name="内容占位符 2"/>
          <p:cNvSpPr>
            <a:spLocks noGrp="1"/>
          </p:cNvSpPr>
          <p:nvPr>
            <p:ph idx="1"/>
          </p:nvPr>
        </p:nvSpPr>
        <p:spPr>
          <a:xfrm>
            <a:off x="838200" y="1825625"/>
            <a:ext cx="10801027" cy="3691772"/>
          </a:xfrm>
        </p:spPr>
        <p:txBody>
          <a:bodyPr/>
          <a:lstStyle/>
          <a:p>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① 低端（外包给应用服务器供应商）</a:t>
            </a:r>
          </a:p>
          <a:p>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   </a:t>
            </a:r>
            <a:r>
              <a:rPr lang="zh-CN" altLang="en-US" sz="40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rPr>
              <a:t>      优点</a:t>
            </a:r>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为所有硬件以及应用程序的开发和专业管理都不在现场、应急响应时间短，但是也导致了系统灵活性不够，并且难以和现有系统集成使用。</a:t>
            </a:r>
          </a:p>
          <a:p>
            <a:endParaRPr lang="zh-CN" altLang="en-US" dirty="0"/>
          </a:p>
        </p:txBody>
      </p:sp>
    </p:spTree>
    <p:extLst>
      <p:ext uri="{BB962C8B-B14F-4D97-AF65-F5344CB8AC3E}">
        <p14:creationId xmlns:p14="http://schemas.microsoft.com/office/powerpoint/2010/main" val="2661749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8.1 </a:t>
            </a:r>
            <a:r>
              <a:rPr lang="zh-CN" altLang="en-US"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三种可选系统及优缺点</a:t>
            </a:r>
            <a:r>
              <a:rPr lang="zh-CN" altLang="en-US"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分析</a:t>
            </a:r>
            <a:endParaRPr lang="zh-CN" altLang="en-US" dirty="0"/>
          </a:p>
        </p:txBody>
      </p:sp>
      <p:sp>
        <p:nvSpPr>
          <p:cNvPr id="3" name="内容占位符 2"/>
          <p:cNvSpPr>
            <a:spLocks noGrp="1"/>
          </p:cNvSpPr>
          <p:nvPr>
            <p:ph idx="1"/>
          </p:nvPr>
        </p:nvSpPr>
        <p:spPr>
          <a:xfrm>
            <a:off x="838200" y="1515659"/>
            <a:ext cx="10801027" cy="3691772"/>
          </a:xfrm>
        </p:spPr>
        <p:txBody>
          <a:bodyPr>
            <a:normAutofit lnSpcReduction="10000"/>
          </a:bodyPr>
          <a:lstStyle/>
          <a:p>
            <a:pPr marL="0" indent="0">
              <a:buNone/>
            </a:pPr>
            <a:endParaRPr lang="en-US" altLang="zh-CN" dirty="0">
              <a:solidFill>
                <a:srgbClr val="17324D"/>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②高端（企业资源计划系统）</a:t>
            </a:r>
          </a:p>
          <a:p>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    优点为系统各阶段的文档资料比较齐全，整个系统稳定性较高，同时这个优点也导致了整个系统的开发过程需要一笔不菲的开销，要有昂贵的硬件和软件，并且对员工的技能和学习能力要求较高。</a:t>
            </a:r>
          </a:p>
          <a:p>
            <a:pPr marL="0" indent="0">
              <a:buNone/>
            </a:pPr>
            <a:endParaRPr lang="zh-CN" altLang="en-US" dirty="0"/>
          </a:p>
        </p:txBody>
      </p:sp>
    </p:spTree>
    <p:extLst>
      <p:ext uri="{BB962C8B-B14F-4D97-AF65-F5344CB8AC3E}">
        <p14:creationId xmlns:p14="http://schemas.microsoft.com/office/powerpoint/2010/main" val="2607277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8.1 </a:t>
            </a:r>
            <a:r>
              <a:rPr lang="zh-CN" altLang="en-US"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三种可选系统及优缺点</a:t>
            </a:r>
            <a:r>
              <a:rPr lang="zh-CN" altLang="en-US"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分析</a:t>
            </a:r>
            <a:endParaRPr lang="zh-CN" altLang="en-US" dirty="0"/>
          </a:p>
        </p:txBody>
      </p:sp>
      <p:sp>
        <p:nvSpPr>
          <p:cNvPr id="3" name="内容占位符 2"/>
          <p:cNvSpPr>
            <a:spLocks noGrp="1"/>
          </p:cNvSpPr>
          <p:nvPr>
            <p:ph idx="1"/>
          </p:nvPr>
        </p:nvSpPr>
        <p:spPr>
          <a:xfrm>
            <a:off x="822702" y="1748134"/>
            <a:ext cx="10801027" cy="3691772"/>
          </a:xfrm>
        </p:spPr>
        <p:txBody>
          <a:bodyPr>
            <a:normAutofit/>
          </a:bodyPr>
          <a:lstStyle/>
          <a:p>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 ③中端（应用服务器</a:t>
            </a:r>
            <a:r>
              <a:rPr lang="en-US" altLang="zh-CN"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a:t>
            </a:r>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对象框架）</a:t>
            </a:r>
          </a:p>
          <a:p>
            <a:r>
              <a:rPr lang="zh-CN" altLang="en-US" sz="4000" dirty="0">
                <a:solidFill>
                  <a:srgbClr val="17324D"/>
                </a:solidFill>
                <a:latin typeface="Calibri" panose="020F0502020204030204" pitchFamily="34" charset="0"/>
                <a:ea typeface="华文细黑" panose="02010600040101010101" pitchFamily="2" charset="-122"/>
                <a:cs typeface="Aharoni" panose="02010803020104030203" pitchFamily="2" charset="-79"/>
              </a:rPr>
              <a:t>   优点为可以灵活的开发系统使其与现有系统有很好的集成且有好的伸缩性。缺点为需要有专门的内部开发和专业顾问人员且计划和开发期间的文档需要妥善保管。</a:t>
            </a:r>
            <a:endParaRPr lang="en-US" altLang="zh-CN" sz="4000" dirty="0">
              <a:solidFill>
                <a:srgbClr val="17324D"/>
              </a:solidFill>
              <a:latin typeface="Calibri" panose="020F0502020204030204" pitchFamily="34" charset="0"/>
              <a:ea typeface="华文细黑" panose="02010600040101010101" pitchFamily="2" charset="-122"/>
              <a:cs typeface="Aharoni" panose="02010803020104030203" pitchFamily="2" charset="-79"/>
            </a:endParaRPr>
          </a:p>
        </p:txBody>
      </p:sp>
    </p:spTree>
    <p:extLst>
      <p:ext uri="{BB962C8B-B14F-4D97-AF65-F5344CB8AC3E}">
        <p14:creationId xmlns:p14="http://schemas.microsoft.com/office/powerpoint/2010/main" val="2716681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4984" y="0"/>
            <a:ext cx="6834753" cy="1007390"/>
          </a:xfrm>
        </p:spPr>
        <p:txBody>
          <a:bodyPr>
            <a:normAutofit/>
          </a:bodyPr>
          <a:lstStyle/>
          <a:p>
            <a:r>
              <a:rPr lang="en-US" altLang="zh-CN" sz="36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8.2</a:t>
            </a:r>
            <a:r>
              <a:rPr lang="zh-CN" altLang="en-US" sz="3600" dirty="0">
                <a:solidFill>
                  <a:srgbClr val="17324D"/>
                </a:solidFill>
                <a:latin typeface="Calibri" panose="020F0502020204030204" pitchFamily="34" charset="0"/>
                <a:ea typeface="华文细黑" panose="02010600040101010101" pitchFamily="2" charset="-122"/>
                <a:cs typeface="Aharoni" panose="02010803020104030203" pitchFamily="2" charset="-79"/>
                <a:sym typeface="Nixie One" charset="-122"/>
              </a:rPr>
              <a:t>三种可选系统的加权比较</a:t>
            </a: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965417758"/>
              </p:ext>
            </p:extLst>
          </p:nvPr>
        </p:nvGraphicFramePr>
        <p:xfrm>
          <a:off x="1193371" y="960891"/>
          <a:ext cx="10445857" cy="5780871"/>
        </p:xfrm>
        <a:graphic>
          <a:graphicData uri="http://schemas.openxmlformats.org/drawingml/2006/table">
            <a:tbl>
              <a:tblPr firstRow="1" firstCol="1" lastRow="1" lastCol="1" bandRow="1" bandCol="1">
                <a:tableStyleId>{72833802-FEF1-4C79-8D5D-14CF1EAF98D9}</a:tableStyleId>
              </a:tblPr>
              <a:tblGrid>
                <a:gridCol w="3483089"/>
                <a:gridCol w="819350"/>
                <a:gridCol w="1023903"/>
                <a:gridCol w="1023903"/>
                <a:gridCol w="819350"/>
                <a:gridCol w="819350"/>
                <a:gridCol w="1228456"/>
                <a:gridCol w="1228456"/>
              </a:tblGrid>
              <a:tr h="312789">
                <a:tc gridSpan="8">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96577">
                <a:tc>
                  <a:txBody>
                    <a:bodyPr/>
                    <a:lstStyle/>
                    <a:p>
                      <a:pPr algn="just">
                        <a:spcAft>
                          <a:spcPts val="0"/>
                        </a:spcAft>
                      </a:pPr>
                      <a:r>
                        <a:rPr lang="zh-CN" sz="1800" kern="100">
                          <a:effectLst/>
                        </a:rPr>
                        <a:t>准则</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tc>
                <a:tc gridSpan="2">
                  <a:txBody>
                    <a:bodyPr/>
                    <a:lstStyle/>
                    <a:p>
                      <a:pPr algn="ctr">
                        <a:spcAft>
                          <a:spcPts val="0"/>
                        </a:spcAft>
                      </a:pPr>
                      <a:r>
                        <a:rPr lang="zh-CN" sz="1800" kern="100">
                          <a:effectLst/>
                        </a:rPr>
                        <a:t>方案</a:t>
                      </a:r>
                      <a:r>
                        <a:rPr lang="en-US" sz="1800" kern="100">
                          <a:effectLst/>
                        </a:rPr>
                        <a:t>A</a:t>
                      </a:r>
                      <a:r>
                        <a:rPr lang="zh-CN" sz="1800" kern="100">
                          <a:effectLst/>
                        </a:rPr>
                        <a:t>：外包</a:t>
                      </a:r>
                      <a:endParaRPr lang="zh-CN" sz="1800" kern="100">
                        <a:effectLst/>
                        <a:latin typeface="Calibri"/>
                        <a:ea typeface="宋体"/>
                        <a:cs typeface="Times New Roman"/>
                      </a:endParaRPr>
                    </a:p>
                  </a:txBody>
                  <a:tcPr marL="68580" marR="68580" marT="0" marB="0"/>
                </a:tc>
                <a:tc hMerge="1">
                  <a:txBody>
                    <a:bodyPr/>
                    <a:lstStyle/>
                    <a:p>
                      <a:endParaRPr lang="zh-CN" altLang="en-US"/>
                    </a:p>
                  </a:txBody>
                  <a:tcPr/>
                </a:tc>
                <a:tc gridSpan="2">
                  <a:txBody>
                    <a:bodyPr/>
                    <a:lstStyle/>
                    <a:p>
                      <a:pPr algn="ctr">
                        <a:spcAft>
                          <a:spcPts val="0"/>
                        </a:spcAft>
                      </a:pPr>
                      <a:r>
                        <a:rPr lang="zh-CN" sz="1800" kern="100">
                          <a:effectLst/>
                        </a:rPr>
                        <a:t>方案</a:t>
                      </a:r>
                      <a:r>
                        <a:rPr lang="en-US" sz="1800" kern="100">
                          <a:effectLst/>
                        </a:rPr>
                        <a:t>B</a:t>
                      </a:r>
                      <a:r>
                        <a:rPr lang="zh-CN" sz="1800" kern="100">
                          <a:effectLst/>
                        </a:rPr>
                        <a:t>：</a:t>
                      </a:r>
                      <a:r>
                        <a:rPr lang="en-US" sz="1800" kern="100">
                          <a:effectLst/>
                        </a:rPr>
                        <a:t>ERP</a:t>
                      </a:r>
                      <a:endParaRPr lang="zh-CN" sz="1800" kern="100">
                        <a:effectLst/>
                        <a:latin typeface="Calibri"/>
                        <a:ea typeface="宋体"/>
                        <a:cs typeface="Times New Roman"/>
                      </a:endParaRPr>
                    </a:p>
                  </a:txBody>
                  <a:tcPr marL="68580" marR="68580" marT="0" marB="0"/>
                </a:tc>
                <a:tc hMerge="1">
                  <a:txBody>
                    <a:bodyPr/>
                    <a:lstStyle/>
                    <a:p>
                      <a:endParaRPr lang="zh-CN" altLang="en-US"/>
                    </a:p>
                  </a:txBody>
                  <a:tcPr/>
                </a:tc>
                <a:tc gridSpan="2">
                  <a:txBody>
                    <a:bodyPr/>
                    <a:lstStyle/>
                    <a:p>
                      <a:pPr algn="ctr">
                        <a:spcAft>
                          <a:spcPts val="0"/>
                        </a:spcAft>
                      </a:pPr>
                      <a:r>
                        <a:rPr lang="zh-CN" sz="1800" kern="100" dirty="0">
                          <a:solidFill>
                            <a:srgbClr val="C00000"/>
                          </a:solidFill>
                          <a:effectLst/>
                        </a:rPr>
                        <a:t>方案</a:t>
                      </a:r>
                      <a:r>
                        <a:rPr lang="en-US" sz="1800" kern="100" dirty="0">
                          <a:solidFill>
                            <a:srgbClr val="C00000"/>
                          </a:solidFill>
                          <a:effectLst/>
                        </a:rPr>
                        <a:t>C</a:t>
                      </a:r>
                      <a:r>
                        <a:rPr lang="zh-CN" sz="1800" kern="100" dirty="0">
                          <a:solidFill>
                            <a:srgbClr val="C00000"/>
                          </a:solidFill>
                          <a:effectLst/>
                        </a:rPr>
                        <a:t>：服务器</a:t>
                      </a:r>
                      <a:r>
                        <a:rPr lang="en-US" sz="1800" kern="100" dirty="0">
                          <a:solidFill>
                            <a:srgbClr val="C00000"/>
                          </a:solidFill>
                          <a:effectLst/>
                        </a:rPr>
                        <a:t>/</a:t>
                      </a:r>
                      <a:r>
                        <a:rPr lang="zh-CN" sz="1800" kern="100" dirty="0">
                          <a:solidFill>
                            <a:srgbClr val="C00000"/>
                          </a:solidFill>
                          <a:effectLst/>
                        </a:rPr>
                        <a:t>对象</a:t>
                      </a:r>
                      <a:endParaRPr lang="zh-CN" sz="1800" kern="100" dirty="0">
                        <a:solidFill>
                          <a:srgbClr val="C00000"/>
                        </a:solidFill>
                        <a:effectLst/>
                        <a:latin typeface="Calibri"/>
                        <a:ea typeface="宋体"/>
                        <a:cs typeface="Times New Roman"/>
                      </a:endParaRPr>
                    </a:p>
                  </a:txBody>
                  <a:tcPr marL="68580" marR="68580" marT="0" marB="0"/>
                </a:tc>
                <a:tc hMerge="1">
                  <a:txBody>
                    <a:bodyPr/>
                    <a:lstStyle/>
                    <a:p>
                      <a:endParaRPr lang="zh-CN" altLang="en-US"/>
                    </a:p>
                  </a:txBody>
                  <a:tcPr/>
                </a:tc>
              </a:tr>
              <a:tr h="312789">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zh-CN" sz="1800" kern="100" dirty="0">
                          <a:effectLst/>
                        </a:rPr>
                        <a:t>权值</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zh-CN" sz="1800" kern="100">
                          <a:effectLst/>
                        </a:rPr>
                        <a:t>等级</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zh-CN" sz="1800" kern="100">
                          <a:effectLst/>
                        </a:rPr>
                        <a:t>分数</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zh-CN" sz="1800" kern="100">
                          <a:effectLst/>
                        </a:rPr>
                        <a:t>等级</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zh-CN" sz="1800" kern="100">
                          <a:effectLst/>
                        </a:rPr>
                        <a:t>分数</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zh-CN" sz="1800" kern="100" dirty="0">
                          <a:solidFill>
                            <a:srgbClr val="C00000"/>
                          </a:solidFill>
                          <a:effectLst/>
                        </a:rPr>
                        <a:t>等级</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zh-CN" sz="1800" kern="100" dirty="0">
                          <a:solidFill>
                            <a:srgbClr val="C00000"/>
                          </a:solidFill>
                          <a:effectLst/>
                        </a:rPr>
                        <a:t>分数</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zh-CN" sz="1800" kern="100">
                          <a:effectLst/>
                        </a:rPr>
                        <a:t>需求</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r>
              <a:tr h="312789">
                <a:tc>
                  <a:txBody>
                    <a:bodyPr/>
                    <a:lstStyle/>
                    <a:p>
                      <a:pPr algn="just">
                        <a:spcAft>
                          <a:spcPts val="0"/>
                        </a:spcAft>
                      </a:pPr>
                      <a:r>
                        <a:rPr lang="en-US" sz="1800" kern="100">
                          <a:effectLst/>
                        </a:rPr>
                        <a:t>(1)</a:t>
                      </a:r>
                      <a:r>
                        <a:rPr lang="zh-CN" sz="1800" kern="100">
                          <a:effectLst/>
                        </a:rPr>
                        <a:t>与现有系统的集成</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2</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20</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40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50</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a:effectLst/>
                        </a:rPr>
                        <a:t>(2)</a:t>
                      </a:r>
                      <a:r>
                        <a:rPr lang="zh-CN" sz="1800" kern="100">
                          <a:effectLst/>
                        </a:rPr>
                        <a:t>正常运行时间</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50</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50</a:t>
                      </a:r>
                      <a:endParaRPr lang="zh-CN" sz="1800" kern="100" dirty="0">
                        <a:solidFill>
                          <a:srgbClr val="C00000"/>
                        </a:solidFill>
                        <a:effectLst/>
                        <a:latin typeface="Calibri"/>
                        <a:ea typeface="宋体"/>
                        <a:cs typeface="Times New Roman"/>
                      </a:endParaRPr>
                    </a:p>
                  </a:txBody>
                  <a:tcPr marL="68580" marR="68580" marT="0" marB="0"/>
                </a:tc>
              </a:tr>
              <a:tr h="312789">
                <a:tc>
                  <a:txBody>
                    <a:bodyPr/>
                    <a:lstStyle/>
                    <a:p>
                      <a:pPr algn="just">
                        <a:spcAft>
                          <a:spcPts val="0"/>
                        </a:spcAft>
                      </a:pPr>
                      <a:r>
                        <a:rPr lang="en-US" sz="1800" kern="100">
                          <a:effectLst/>
                        </a:rPr>
                        <a:t>(3)</a:t>
                      </a:r>
                      <a:r>
                        <a:rPr lang="zh-CN" sz="1800" kern="100">
                          <a:effectLst/>
                        </a:rPr>
                        <a:t>灵活性和可伸缩性</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20</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3</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a:effectLst/>
                        </a:rPr>
                        <a:t>30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4</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40</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a:effectLst/>
                        </a:rPr>
                        <a:t>(4)</a:t>
                      </a:r>
                      <a:r>
                        <a:rPr lang="zh-CN" sz="1800" kern="100">
                          <a:effectLst/>
                        </a:rPr>
                        <a:t>有效的系统管理</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5</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a:effectLst/>
                        </a:rPr>
                        <a:t>50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50</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a:effectLst/>
                        </a:rPr>
                        <a:t>(5)</a:t>
                      </a:r>
                      <a:r>
                        <a:rPr lang="zh-CN" sz="1800" kern="100">
                          <a:effectLst/>
                        </a:rPr>
                        <a:t>可获得的支持</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50</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50</a:t>
                      </a:r>
                      <a:endParaRPr lang="zh-CN" sz="1800" kern="100" dirty="0">
                        <a:solidFill>
                          <a:srgbClr val="C00000"/>
                        </a:solidFill>
                        <a:effectLst/>
                        <a:latin typeface="Calibri"/>
                        <a:ea typeface="宋体"/>
                        <a:cs typeface="Times New Roman"/>
                      </a:endParaRPr>
                    </a:p>
                  </a:txBody>
                  <a:tcPr marL="68580" marR="68580" marT="0" marB="0"/>
                </a:tc>
              </a:tr>
              <a:tr h="312789">
                <a:tc>
                  <a:txBody>
                    <a:bodyPr/>
                    <a:lstStyle/>
                    <a:p>
                      <a:pPr algn="just">
                        <a:spcAft>
                          <a:spcPts val="0"/>
                        </a:spcAft>
                      </a:pPr>
                      <a:r>
                        <a:rPr lang="en-US" sz="1800" kern="100">
                          <a:effectLst/>
                        </a:rPr>
                        <a:t>(6)</a:t>
                      </a:r>
                      <a:r>
                        <a:rPr lang="zh-CN" sz="1800" kern="100">
                          <a:effectLst/>
                        </a:rPr>
                        <a:t>文档资料</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40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40</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4</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40</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60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230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260</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280</a:t>
                      </a:r>
                      <a:endParaRPr lang="zh-CN" sz="1800" kern="100" dirty="0">
                        <a:solidFill>
                          <a:srgbClr val="C00000"/>
                        </a:solidFill>
                        <a:effectLst/>
                        <a:latin typeface="Calibri"/>
                        <a:ea typeface="宋体"/>
                        <a:cs typeface="Times New Roman"/>
                      </a:endParaRPr>
                    </a:p>
                  </a:txBody>
                  <a:tcPr marL="68580" marR="68580" marT="0" marB="0"/>
                </a:tc>
              </a:tr>
              <a:tr h="312789">
                <a:tc>
                  <a:txBody>
                    <a:bodyPr/>
                    <a:lstStyle/>
                    <a:p>
                      <a:pPr algn="just">
                        <a:spcAft>
                          <a:spcPts val="0"/>
                        </a:spcAft>
                      </a:pPr>
                      <a:r>
                        <a:rPr lang="zh-CN" sz="1800" kern="100">
                          <a:effectLst/>
                        </a:rPr>
                        <a:t>约束</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dirty="0">
                          <a:effectLst/>
                        </a:rPr>
                        <a:t>(1)</a:t>
                      </a:r>
                      <a:r>
                        <a:rPr lang="zh-CN" sz="1800" kern="100" dirty="0">
                          <a:effectLst/>
                        </a:rPr>
                        <a:t>时限：</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40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3</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30</a:t>
                      </a:r>
                      <a:endParaRPr lang="zh-CN" sz="1800" kern="100" dirty="0">
                        <a:solidFill>
                          <a:srgbClr val="C00000"/>
                        </a:solidFill>
                        <a:effectLst/>
                        <a:latin typeface="Calibri"/>
                        <a:ea typeface="宋体"/>
                        <a:cs typeface="Times New Roman"/>
                      </a:endParaRPr>
                    </a:p>
                  </a:txBody>
                  <a:tcPr marL="68580" marR="68580" marT="0" marB="0"/>
                </a:tc>
              </a:tr>
              <a:tr h="312789">
                <a:tc>
                  <a:txBody>
                    <a:bodyPr/>
                    <a:lstStyle/>
                    <a:p>
                      <a:pPr algn="just">
                        <a:spcAft>
                          <a:spcPts val="0"/>
                        </a:spcAft>
                      </a:pPr>
                      <a:r>
                        <a:rPr lang="en-US" sz="1800" kern="100">
                          <a:effectLst/>
                        </a:rPr>
                        <a:t>(2)</a:t>
                      </a:r>
                      <a:r>
                        <a:rPr lang="zh-CN" sz="1800" kern="100">
                          <a:effectLst/>
                        </a:rPr>
                        <a:t>少量的内部员工</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50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30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2</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20</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a:effectLst/>
                        </a:rPr>
                        <a:t>(3)</a:t>
                      </a:r>
                      <a:r>
                        <a:rPr lang="zh-CN" sz="1800" kern="100">
                          <a:effectLst/>
                        </a:rPr>
                        <a:t>与当前系统事务风格的交互</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30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50</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a:effectLst/>
                        </a:rPr>
                        <a:t>(4)</a:t>
                      </a:r>
                      <a:r>
                        <a:rPr lang="zh-CN" sz="1800" kern="100">
                          <a:effectLst/>
                        </a:rPr>
                        <a:t>有限的外部顾问预算</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3</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30</a:t>
                      </a:r>
                      <a:endParaRPr lang="zh-CN" sz="1800" kern="100" dirty="0">
                        <a:solidFill>
                          <a:srgbClr val="C00000"/>
                        </a:solidFill>
                        <a:effectLst/>
                        <a:latin typeface="Calibri"/>
                        <a:ea typeface="宋体"/>
                        <a:cs typeface="Times New Roman"/>
                      </a:endParaRPr>
                    </a:p>
                  </a:txBody>
                  <a:tcPr marL="68580" marR="68580" marT="0" marB="0"/>
                </a:tc>
              </a:tr>
              <a:tr h="312789">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40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140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120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130</a:t>
                      </a:r>
                      <a:endParaRPr lang="zh-CN" sz="1800" kern="100" dirty="0">
                        <a:solidFill>
                          <a:srgbClr val="C00000"/>
                        </a:solidFill>
                        <a:effectLst/>
                        <a:latin typeface="Calibri"/>
                        <a:ea typeface="宋体"/>
                        <a:cs typeface="Times New Roman"/>
                      </a:endParaRPr>
                    </a:p>
                  </a:txBody>
                  <a:tcPr marL="68580" marR="68580" marT="0" marB="0"/>
                </a:tc>
              </a:tr>
              <a:tr h="296577">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r>
              <a:tr h="312789">
                <a:tc>
                  <a:txBody>
                    <a:bodyPr/>
                    <a:lstStyle/>
                    <a:p>
                      <a:pPr algn="just">
                        <a:spcAft>
                          <a:spcPts val="0"/>
                        </a:spcAft>
                      </a:pPr>
                      <a:r>
                        <a:rPr lang="zh-CN" sz="1800" kern="100">
                          <a:effectLst/>
                        </a:rPr>
                        <a:t>合计</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100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370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a:effectLst/>
                        </a:rPr>
                        <a:t>380</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tc>
                <a:tc>
                  <a:txBody>
                    <a:bodyPr/>
                    <a:lstStyle/>
                    <a:p>
                      <a:pPr algn="ctr">
                        <a:spcAft>
                          <a:spcPts val="0"/>
                        </a:spcAft>
                      </a:pPr>
                      <a:r>
                        <a:rPr lang="en-US" sz="1800" kern="100" dirty="0">
                          <a:solidFill>
                            <a:srgbClr val="C00000"/>
                          </a:solidFill>
                          <a:effectLst/>
                        </a:rPr>
                        <a:t>410</a:t>
                      </a:r>
                      <a:endParaRPr lang="zh-CN" sz="1800" kern="100" dirty="0">
                        <a:solidFill>
                          <a:srgbClr val="C00000"/>
                        </a:solidFill>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568175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4" name="矩形 3"/>
          <p:cNvSpPr>
            <a:spLocks noChangeAspect="1"/>
          </p:cNvSpPr>
          <p:nvPr/>
        </p:nvSpPr>
        <p:spPr>
          <a:xfrm>
            <a:off x="2172004" y="2060437"/>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5" name="矩形 4"/>
          <p:cNvSpPr>
            <a:spLocks noChangeAspect="1"/>
          </p:cNvSpPr>
          <p:nvPr/>
        </p:nvSpPr>
        <p:spPr>
          <a:xfrm>
            <a:off x="866550" y="2060437"/>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6" name="矩形 5"/>
          <p:cNvSpPr>
            <a:spLocks noChangeAspect="1"/>
          </p:cNvSpPr>
          <p:nvPr/>
        </p:nvSpPr>
        <p:spPr>
          <a:xfrm>
            <a:off x="3477459" y="2060437"/>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7" name="文本框 6"/>
          <p:cNvSpPr txBox="1"/>
          <p:nvPr/>
        </p:nvSpPr>
        <p:spPr>
          <a:xfrm>
            <a:off x="1006115" y="2060437"/>
            <a:ext cx="890328" cy="1569660"/>
          </a:xfrm>
          <a:prstGeom prst="rect">
            <a:avLst/>
          </a:prstGeom>
          <a:noFill/>
        </p:spPr>
        <p:txBody>
          <a:bodyPr wrap="square" rtlCol="0">
            <a:spAutoFit/>
          </a:bodyPr>
          <a:lstStyle/>
          <a:p>
            <a:pPr algn="ctr"/>
            <a:r>
              <a:rPr lang="en-US" altLang="zh-CN" sz="9600" dirty="0" smtClean="0">
                <a:solidFill>
                  <a:srgbClr val="984C50"/>
                </a:solidFill>
                <a:latin typeface="Aharoni" panose="02010803020104030203" pitchFamily="2" charset="-79"/>
                <a:ea typeface="+mj-ea"/>
                <a:cs typeface="Aharoni" panose="02010803020104030203" pitchFamily="2" charset="-79"/>
              </a:rPr>
              <a:t>F</a:t>
            </a:r>
          </a:p>
        </p:txBody>
      </p:sp>
      <p:sp>
        <p:nvSpPr>
          <p:cNvPr id="8" name="文本框 7"/>
          <p:cNvSpPr txBox="1"/>
          <p:nvPr/>
        </p:nvSpPr>
        <p:spPr>
          <a:xfrm>
            <a:off x="2311569" y="2060437"/>
            <a:ext cx="890328" cy="1569660"/>
          </a:xfrm>
          <a:prstGeom prst="rect">
            <a:avLst/>
          </a:prstGeom>
          <a:noFill/>
        </p:spPr>
        <p:txBody>
          <a:bodyPr wrap="square" rtlCol="0">
            <a:spAutoFit/>
          </a:bodyPr>
          <a:lstStyle/>
          <a:p>
            <a:pPr algn="ctr"/>
            <a:r>
              <a:rPr lang="en-US" altLang="zh-CN" sz="9600" dirty="0" smtClean="0">
                <a:solidFill>
                  <a:srgbClr val="984C50"/>
                </a:solidFill>
                <a:latin typeface="Aharoni" panose="02010803020104030203" pitchFamily="2" charset="-79"/>
                <a:ea typeface="+mj-ea"/>
                <a:cs typeface="Aharoni" panose="02010803020104030203" pitchFamily="2" charset="-79"/>
              </a:rPr>
              <a:t>O</a:t>
            </a:r>
          </a:p>
        </p:txBody>
      </p:sp>
      <p:sp>
        <p:nvSpPr>
          <p:cNvPr id="9" name="文本框 8"/>
          <p:cNvSpPr txBox="1"/>
          <p:nvPr/>
        </p:nvSpPr>
        <p:spPr>
          <a:xfrm>
            <a:off x="3617024" y="2060437"/>
            <a:ext cx="890328" cy="1569660"/>
          </a:xfrm>
          <a:prstGeom prst="rect">
            <a:avLst/>
          </a:prstGeom>
          <a:noFill/>
        </p:spPr>
        <p:txBody>
          <a:bodyPr wrap="square" rtlCol="0">
            <a:spAutoFit/>
          </a:bodyPr>
          <a:lstStyle/>
          <a:p>
            <a:pPr algn="ctr"/>
            <a:r>
              <a:rPr lang="en-US" altLang="zh-CN" sz="9600" dirty="0" smtClean="0">
                <a:solidFill>
                  <a:srgbClr val="984C50"/>
                </a:solidFill>
                <a:latin typeface="Aharoni" panose="02010803020104030203" pitchFamily="2" charset="-79"/>
                <a:ea typeface="+mj-ea"/>
                <a:cs typeface="Aharoni" panose="02010803020104030203" pitchFamily="2" charset="-79"/>
              </a:rPr>
              <a:t>U</a:t>
            </a:r>
          </a:p>
        </p:txBody>
      </p:sp>
      <p:sp>
        <p:nvSpPr>
          <p:cNvPr id="10" name="椭圆 9"/>
          <p:cNvSpPr/>
          <p:nvPr/>
        </p:nvSpPr>
        <p:spPr>
          <a:xfrm>
            <a:off x="5909320" y="5769620"/>
            <a:ext cx="373360" cy="373360"/>
          </a:xfrm>
          <a:prstGeom prst="ellipse">
            <a:avLst/>
          </a:prstGeom>
          <a:noFill/>
          <a:ln>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ea typeface="+mj-ea"/>
              <a:cs typeface="Aharoni" panose="02010803020104030203" pitchFamily="2" charset="-79"/>
            </a:endParaRPr>
          </a:p>
        </p:txBody>
      </p:sp>
      <p:grpSp>
        <p:nvGrpSpPr>
          <p:cNvPr id="11" name="组合 10"/>
          <p:cNvGrpSpPr/>
          <p:nvPr/>
        </p:nvGrpSpPr>
        <p:grpSpPr>
          <a:xfrm>
            <a:off x="6002403" y="5862703"/>
            <a:ext cx="187194" cy="995297"/>
            <a:chOff x="6002403" y="5862703"/>
            <a:chExt cx="187194" cy="995297"/>
          </a:xfrm>
          <a:solidFill>
            <a:srgbClr val="E7B552"/>
          </a:solidFill>
        </p:grpSpPr>
        <p:cxnSp>
          <p:nvCxnSpPr>
            <p:cNvPr id="12" name="直接连接符 11"/>
            <p:cNvCxnSpPr/>
            <p:nvPr/>
          </p:nvCxnSpPr>
          <p:spPr>
            <a:xfrm flipV="1">
              <a:off x="6096000" y="5956300"/>
              <a:ext cx="0" cy="901700"/>
            </a:xfrm>
            <a:prstGeom prst="line">
              <a:avLst/>
            </a:prstGeom>
            <a:grpFill/>
            <a:ln w="19050">
              <a:solidFill>
                <a:srgbClr val="E7B55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002403" y="5862703"/>
              <a:ext cx="187194" cy="187194"/>
            </a:xfrm>
            <a:prstGeom prst="ellipse">
              <a:avLst/>
            </a:prstGeom>
            <a:grpFill/>
            <a:ln>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grpSp>
      <p:sp>
        <p:nvSpPr>
          <p:cNvPr id="14" name="矩形 13"/>
          <p:cNvSpPr>
            <a:spLocks noChangeAspect="1"/>
          </p:cNvSpPr>
          <p:nvPr/>
        </p:nvSpPr>
        <p:spPr>
          <a:xfrm>
            <a:off x="4782914" y="2060437"/>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15" name="文本框 14"/>
          <p:cNvSpPr txBox="1"/>
          <p:nvPr/>
        </p:nvSpPr>
        <p:spPr>
          <a:xfrm>
            <a:off x="4922479" y="2060437"/>
            <a:ext cx="890328" cy="1569660"/>
          </a:xfrm>
          <a:prstGeom prst="rect">
            <a:avLst/>
          </a:prstGeom>
          <a:noFill/>
        </p:spPr>
        <p:txBody>
          <a:bodyPr wrap="square" rtlCol="0">
            <a:spAutoFit/>
          </a:bodyPr>
          <a:lstStyle/>
          <a:p>
            <a:pPr algn="ctr"/>
            <a:r>
              <a:rPr lang="en-US" altLang="zh-CN" sz="9600" dirty="0" smtClean="0">
                <a:solidFill>
                  <a:srgbClr val="984C50"/>
                </a:solidFill>
                <a:latin typeface="Aharoni" panose="02010803020104030203" pitchFamily="2" charset="-79"/>
                <a:ea typeface="+mj-ea"/>
                <a:cs typeface="Aharoni" panose="02010803020104030203" pitchFamily="2" charset="-79"/>
              </a:rPr>
              <a:t>R</a:t>
            </a:r>
          </a:p>
        </p:txBody>
      </p:sp>
      <p:sp>
        <p:nvSpPr>
          <p:cNvPr id="16" name="TextBox 2"/>
          <p:cNvSpPr txBox="1"/>
          <p:nvPr/>
        </p:nvSpPr>
        <p:spPr>
          <a:xfrm>
            <a:off x="6767509" y="3445858"/>
            <a:ext cx="4276987" cy="1107996"/>
          </a:xfrm>
          <a:prstGeom prst="rect">
            <a:avLst/>
          </a:prstGeom>
          <a:noFill/>
        </p:spPr>
        <p:txBody>
          <a:bodyPr wrap="square" rtlCol="0">
            <a:spAutoFit/>
          </a:bodyPr>
          <a:lstStyle/>
          <a:p>
            <a:r>
              <a:rPr lang="zh-CN" altLang="en-US" sz="6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系统设计</a:t>
            </a:r>
            <a:endParaRPr lang="zh-CN" altLang="en-US" sz="66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Tree>
    <p:extLst>
      <p:ext uri="{BB962C8B-B14F-4D97-AF65-F5344CB8AC3E}">
        <p14:creationId xmlns:p14="http://schemas.microsoft.com/office/powerpoint/2010/main" val="244437832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ppt_x</p:attrName>
                                        </p:attrNameLst>
                                      </p:cBhvr>
                                      <p:tavLst>
                                        <p:tav tm="0">
                                          <p:val>
                                            <p:strVal val="#ppt_x-#ppt_w/2"/>
                                          </p:val>
                                        </p:tav>
                                        <p:tav tm="100000">
                                          <p:val>
                                            <p:strVal val="#ppt_x"/>
                                          </p:val>
                                        </p:tav>
                                      </p:tavLst>
                                    </p:anim>
                                    <p:anim calcmode="lin" valueType="num">
                                      <p:cBhvr>
                                        <p:cTn id="8" dur="300" fill="hold"/>
                                        <p:tgtEl>
                                          <p:spTgt spid="5"/>
                                        </p:tgtEl>
                                        <p:attrNameLst>
                                          <p:attrName>ppt_y</p:attrName>
                                        </p:attrNameLst>
                                      </p:cBhvr>
                                      <p:tavLst>
                                        <p:tav tm="0">
                                          <p:val>
                                            <p:strVal val="#ppt_y"/>
                                          </p:val>
                                        </p:tav>
                                        <p:tav tm="100000">
                                          <p:val>
                                            <p:strVal val="#ppt_y"/>
                                          </p:val>
                                        </p:tav>
                                      </p:tavLst>
                                    </p:anim>
                                    <p:anim calcmode="lin" valueType="num">
                                      <p:cBhvr>
                                        <p:cTn id="9" dur="300" fill="hold"/>
                                        <p:tgtEl>
                                          <p:spTgt spid="5"/>
                                        </p:tgtEl>
                                        <p:attrNameLst>
                                          <p:attrName>ppt_w</p:attrName>
                                        </p:attrNameLst>
                                      </p:cBhvr>
                                      <p:tavLst>
                                        <p:tav tm="0">
                                          <p:val>
                                            <p:fltVal val="0"/>
                                          </p:val>
                                        </p:tav>
                                        <p:tav tm="100000">
                                          <p:val>
                                            <p:strVal val="#ppt_w"/>
                                          </p:val>
                                        </p:tav>
                                      </p:tavLst>
                                    </p:anim>
                                    <p:anim calcmode="lin" valueType="num">
                                      <p:cBhvr>
                                        <p:cTn id="10" dur="300" fill="hold"/>
                                        <p:tgtEl>
                                          <p:spTgt spid="5"/>
                                        </p:tgtEl>
                                        <p:attrNameLst>
                                          <p:attrName>ppt_h</p:attrName>
                                        </p:attrNameLst>
                                      </p:cBhvr>
                                      <p:tavLst>
                                        <p:tav tm="0">
                                          <p:val>
                                            <p:strVal val="#ppt_h"/>
                                          </p:val>
                                        </p:tav>
                                        <p:tav tm="100000">
                                          <p:val>
                                            <p:strVal val="#ppt_h"/>
                                          </p:val>
                                        </p:tav>
                                      </p:tavLst>
                                    </p:anim>
                                  </p:childTnLst>
                                </p:cTn>
                              </p:par>
                              <p:par>
                                <p:cTn id="11" presetID="17" presetClass="entr" presetSubtype="4" fill="hold" grpId="0" nodeType="withEffect">
                                  <p:stCondLst>
                                    <p:cond delay="10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ppt_x</p:attrName>
                                        </p:attrNameLst>
                                      </p:cBhvr>
                                      <p:tavLst>
                                        <p:tav tm="0">
                                          <p:val>
                                            <p:strVal val="#ppt_x"/>
                                          </p:val>
                                        </p:tav>
                                        <p:tav tm="100000">
                                          <p:val>
                                            <p:strVal val="#ppt_x"/>
                                          </p:val>
                                        </p:tav>
                                      </p:tavLst>
                                    </p:anim>
                                    <p:anim calcmode="lin" valueType="num">
                                      <p:cBhvr>
                                        <p:cTn id="14" dur="300" fill="hold"/>
                                        <p:tgtEl>
                                          <p:spTgt spid="4"/>
                                        </p:tgtEl>
                                        <p:attrNameLst>
                                          <p:attrName>ppt_y</p:attrName>
                                        </p:attrNameLst>
                                      </p:cBhvr>
                                      <p:tavLst>
                                        <p:tav tm="0">
                                          <p:val>
                                            <p:strVal val="#ppt_y+#ppt_h/2"/>
                                          </p:val>
                                        </p:tav>
                                        <p:tav tm="100000">
                                          <p:val>
                                            <p:strVal val="#ppt_y"/>
                                          </p:val>
                                        </p:tav>
                                      </p:tavLst>
                                    </p:anim>
                                    <p:anim calcmode="lin" valueType="num">
                                      <p:cBhvr>
                                        <p:cTn id="15" dur="300" fill="hold"/>
                                        <p:tgtEl>
                                          <p:spTgt spid="4"/>
                                        </p:tgtEl>
                                        <p:attrNameLst>
                                          <p:attrName>ppt_w</p:attrName>
                                        </p:attrNameLst>
                                      </p:cBhvr>
                                      <p:tavLst>
                                        <p:tav tm="0">
                                          <p:val>
                                            <p:strVal val="#ppt_w"/>
                                          </p:val>
                                        </p:tav>
                                        <p:tav tm="100000">
                                          <p:val>
                                            <p:strVal val="#ppt_w"/>
                                          </p:val>
                                        </p:tav>
                                      </p:tavLst>
                                    </p:anim>
                                    <p:anim calcmode="lin" valueType="num">
                                      <p:cBhvr>
                                        <p:cTn id="16" dur="300" fill="hold"/>
                                        <p:tgtEl>
                                          <p:spTgt spid="4"/>
                                        </p:tgtEl>
                                        <p:attrNameLst>
                                          <p:attrName>ppt_h</p:attrName>
                                        </p:attrNameLst>
                                      </p:cBhvr>
                                      <p:tavLst>
                                        <p:tav tm="0">
                                          <p:val>
                                            <p:fltVal val="0"/>
                                          </p:val>
                                        </p:tav>
                                        <p:tav tm="100000">
                                          <p:val>
                                            <p:strVal val="#ppt_h"/>
                                          </p:val>
                                        </p:tav>
                                      </p:tavLst>
                                    </p:anim>
                                  </p:childTnLst>
                                </p:cTn>
                              </p:par>
                              <p:par>
                                <p:cTn id="17" presetID="17" presetClass="entr" presetSubtype="2"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300" fill="hold"/>
                                        <p:tgtEl>
                                          <p:spTgt spid="6"/>
                                        </p:tgtEl>
                                        <p:attrNameLst>
                                          <p:attrName>ppt_x</p:attrName>
                                        </p:attrNameLst>
                                      </p:cBhvr>
                                      <p:tavLst>
                                        <p:tav tm="0">
                                          <p:val>
                                            <p:strVal val="#ppt_x+#ppt_w/2"/>
                                          </p:val>
                                        </p:tav>
                                        <p:tav tm="100000">
                                          <p:val>
                                            <p:strVal val="#ppt_x"/>
                                          </p:val>
                                        </p:tav>
                                      </p:tavLst>
                                    </p:anim>
                                    <p:anim calcmode="lin" valueType="num">
                                      <p:cBhvr>
                                        <p:cTn id="20" dur="300" fill="hold"/>
                                        <p:tgtEl>
                                          <p:spTgt spid="6"/>
                                        </p:tgtEl>
                                        <p:attrNameLst>
                                          <p:attrName>ppt_y</p:attrName>
                                        </p:attrNameLst>
                                      </p:cBhvr>
                                      <p:tavLst>
                                        <p:tav tm="0">
                                          <p:val>
                                            <p:strVal val="#ppt_y"/>
                                          </p:val>
                                        </p:tav>
                                        <p:tav tm="100000">
                                          <p:val>
                                            <p:strVal val="#ppt_y"/>
                                          </p:val>
                                        </p:tav>
                                      </p:tavLst>
                                    </p:anim>
                                    <p:anim calcmode="lin" valueType="num">
                                      <p:cBhvr>
                                        <p:cTn id="21" dur="300" fill="hold"/>
                                        <p:tgtEl>
                                          <p:spTgt spid="6"/>
                                        </p:tgtEl>
                                        <p:attrNameLst>
                                          <p:attrName>ppt_w</p:attrName>
                                        </p:attrNameLst>
                                      </p:cBhvr>
                                      <p:tavLst>
                                        <p:tav tm="0">
                                          <p:val>
                                            <p:fltVal val="0"/>
                                          </p:val>
                                        </p:tav>
                                        <p:tav tm="100000">
                                          <p:val>
                                            <p:strVal val="#ppt_w"/>
                                          </p:val>
                                        </p:tav>
                                      </p:tavLst>
                                    </p:anim>
                                    <p:anim calcmode="lin" valueType="num">
                                      <p:cBhvr>
                                        <p:cTn id="22" dur="300" fill="hold"/>
                                        <p:tgtEl>
                                          <p:spTgt spid="6"/>
                                        </p:tgtEl>
                                        <p:attrNameLst>
                                          <p:attrName>ppt_h</p:attrName>
                                        </p:attrNameLst>
                                      </p:cBhvr>
                                      <p:tavLst>
                                        <p:tav tm="0">
                                          <p:val>
                                            <p:strVal val="#ppt_h"/>
                                          </p:val>
                                        </p:tav>
                                        <p:tav tm="100000">
                                          <p:val>
                                            <p:strVal val="#ppt_h"/>
                                          </p:val>
                                        </p:tav>
                                      </p:tavLst>
                                    </p:anim>
                                  </p:childTnLst>
                                </p:cTn>
                              </p:par>
                              <p:par>
                                <p:cTn id="23" presetID="17" presetClass="entr" presetSubtype="4" fill="hold" grpId="0" nodeType="withEffect">
                                  <p:stCondLst>
                                    <p:cond delay="3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ppt_x</p:attrName>
                                        </p:attrNameLst>
                                      </p:cBhvr>
                                      <p:tavLst>
                                        <p:tav tm="0">
                                          <p:val>
                                            <p:strVal val="#ppt_x"/>
                                          </p:val>
                                        </p:tav>
                                        <p:tav tm="100000">
                                          <p:val>
                                            <p:strVal val="#ppt_x"/>
                                          </p:val>
                                        </p:tav>
                                      </p:tavLst>
                                    </p:anim>
                                    <p:anim calcmode="lin" valueType="num">
                                      <p:cBhvr>
                                        <p:cTn id="26" dur="300" fill="hold"/>
                                        <p:tgtEl>
                                          <p:spTgt spid="14"/>
                                        </p:tgtEl>
                                        <p:attrNameLst>
                                          <p:attrName>ppt_y</p:attrName>
                                        </p:attrNameLst>
                                      </p:cBhvr>
                                      <p:tavLst>
                                        <p:tav tm="0">
                                          <p:val>
                                            <p:strVal val="#ppt_y+#ppt_h/2"/>
                                          </p:val>
                                        </p:tav>
                                        <p:tav tm="100000">
                                          <p:val>
                                            <p:strVal val="#ppt_y"/>
                                          </p:val>
                                        </p:tav>
                                      </p:tavLst>
                                    </p:anim>
                                    <p:anim calcmode="lin" valueType="num">
                                      <p:cBhvr>
                                        <p:cTn id="27" dur="300" fill="hold"/>
                                        <p:tgtEl>
                                          <p:spTgt spid="14"/>
                                        </p:tgtEl>
                                        <p:attrNameLst>
                                          <p:attrName>ppt_w</p:attrName>
                                        </p:attrNameLst>
                                      </p:cBhvr>
                                      <p:tavLst>
                                        <p:tav tm="0">
                                          <p:val>
                                            <p:strVal val="#ppt_w"/>
                                          </p:val>
                                        </p:tav>
                                        <p:tav tm="100000">
                                          <p:val>
                                            <p:strVal val="#ppt_w"/>
                                          </p:val>
                                        </p:tav>
                                      </p:tavLst>
                                    </p:anim>
                                    <p:anim calcmode="lin" valueType="num">
                                      <p:cBhvr>
                                        <p:cTn id="28" dur="300" fill="hold"/>
                                        <p:tgtEl>
                                          <p:spTgt spid="14"/>
                                        </p:tgtEl>
                                        <p:attrNameLst>
                                          <p:attrName>ppt_h</p:attrName>
                                        </p:attrNameLst>
                                      </p:cBhvr>
                                      <p:tavLst>
                                        <p:tav tm="0">
                                          <p:val>
                                            <p:fltVal val="0"/>
                                          </p:val>
                                        </p:tav>
                                        <p:tav tm="100000">
                                          <p:val>
                                            <p:strVal val="#ppt_h"/>
                                          </p:val>
                                        </p:tav>
                                      </p:tavLst>
                                    </p:anim>
                                  </p:childTnLst>
                                </p:cTn>
                              </p:par>
                              <p:par>
                                <p:cTn id="29" presetID="2" presetClass="entr" presetSubtype="4" fill="hold"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1" presetClass="entr" presetSubtype="1"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500"/>
                                        <p:tgtEl>
                                          <p:spTgt spid="10"/>
                                        </p:tgtEl>
                                      </p:cBhvr>
                                    </p:animEffect>
                                  </p:childTnLst>
                                </p:cTn>
                              </p:par>
                              <p:par>
                                <p:cTn id="36" presetID="6" presetClass="emph" presetSubtype="0" fill="hold" grpId="1" nodeType="withEffect">
                                  <p:stCondLst>
                                    <p:cond delay="1100"/>
                                  </p:stCondLst>
                                  <p:childTnLst>
                                    <p:animScale>
                                      <p:cBhvr>
                                        <p:cTn id="37" dur="500" fill="hold"/>
                                        <p:tgtEl>
                                          <p:spTgt spid="10"/>
                                        </p:tgtEl>
                                      </p:cBhvr>
                                      <p:by x="150000" y="150000"/>
                                    </p:animScale>
                                  </p:childTnLst>
                                </p:cTn>
                              </p:par>
                              <p:par>
                                <p:cTn id="38" presetID="10" presetClass="exit" presetSubtype="0" fill="hold" grpId="2" nodeType="withEffect">
                                  <p:stCondLst>
                                    <p:cond delay="110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0" grpId="1" animBg="1"/>
      <p:bldP spid="10" grpId="2"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4" name="矩形 3"/>
          <p:cNvSpPr/>
          <p:nvPr/>
        </p:nvSpPr>
        <p:spPr>
          <a:xfrm>
            <a:off x="-1787" y="204386"/>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5"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grpSp>
        <p:nvGrpSpPr>
          <p:cNvPr id="29" name="组合 28"/>
          <p:cNvGrpSpPr/>
          <p:nvPr/>
        </p:nvGrpSpPr>
        <p:grpSpPr>
          <a:xfrm>
            <a:off x="7449434" y="2516524"/>
            <a:ext cx="4561753" cy="1165824"/>
            <a:chOff x="7216959" y="4050032"/>
            <a:chExt cx="4276987" cy="392143"/>
          </a:xfrm>
        </p:grpSpPr>
        <p:sp>
          <p:nvSpPr>
            <p:cNvPr id="12" name="TextBox 2"/>
            <p:cNvSpPr txBox="1"/>
            <p:nvPr/>
          </p:nvSpPr>
          <p:spPr>
            <a:xfrm>
              <a:off x="7216959" y="4050032"/>
              <a:ext cx="4276987" cy="217403"/>
            </a:xfrm>
            <a:prstGeom prst="rect">
              <a:avLst/>
            </a:prstGeom>
            <a:noFill/>
          </p:spPr>
          <p:txBody>
            <a:bodyPr wrap="square" rtlCol="0">
              <a:spAutoFit/>
            </a:bodyPr>
            <a:lstStyle/>
            <a:p>
              <a:r>
                <a:rPr lang="zh-CN" altLang="en-US"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实验</a:t>
              </a:r>
              <a:r>
                <a:rPr lang="en-US" altLang="zh-CN"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11</a:t>
              </a:r>
              <a:endPar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3" name="文本框 12"/>
            <p:cNvSpPr txBox="1"/>
            <p:nvPr/>
          </p:nvSpPr>
          <p:spPr>
            <a:xfrm>
              <a:off x="7216959" y="4224772"/>
              <a:ext cx="3172644" cy="217403"/>
            </a:xfrm>
            <a:prstGeom prst="rect">
              <a:avLst/>
            </a:prstGeom>
            <a:noFill/>
          </p:spPr>
          <p:txBody>
            <a:bodyPr wrap="square" rtlCol="0">
              <a:spAutoFit/>
            </a:bodyPr>
            <a:lstStyle/>
            <a:p>
              <a:r>
                <a:rPr lang="zh-CN" altLang="en-US" sz="3600" b="1" dirty="0" smtClean="0">
                  <a:solidFill>
                    <a:srgbClr val="E7B552"/>
                  </a:solidFill>
                  <a:latin typeface="Calibri" panose="020F0502020204030204" pitchFamily="34" charset="0"/>
                </a:rPr>
                <a:t>     界面设计</a:t>
              </a:r>
              <a:endParaRPr lang="zh-CN" altLang="en-US" sz="3600" b="1" dirty="0">
                <a:solidFill>
                  <a:srgbClr val="E7B552"/>
                </a:solidFill>
                <a:latin typeface="Calibri" panose="020F0502020204030204" pitchFamily="34" charset="0"/>
              </a:endParaRPr>
            </a:p>
          </p:txBody>
        </p:sp>
      </p:grpSp>
      <p:grpSp>
        <p:nvGrpSpPr>
          <p:cNvPr id="27" name="组合 26"/>
          <p:cNvGrpSpPr/>
          <p:nvPr/>
        </p:nvGrpSpPr>
        <p:grpSpPr>
          <a:xfrm>
            <a:off x="2343874" y="4487648"/>
            <a:ext cx="5978716" cy="2296244"/>
            <a:chOff x="625030" y="3755985"/>
            <a:chExt cx="4276987" cy="2296244"/>
          </a:xfrm>
        </p:grpSpPr>
        <p:sp>
          <p:nvSpPr>
            <p:cNvPr id="14" name="TextBox 2"/>
            <p:cNvSpPr txBox="1"/>
            <p:nvPr/>
          </p:nvSpPr>
          <p:spPr>
            <a:xfrm>
              <a:off x="625030" y="4082459"/>
              <a:ext cx="4276987" cy="1969770"/>
            </a:xfrm>
            <a:prstGeom prst="rect">
              <a:avLst/>
            </a:prstGeom>
            <a:noFill/>
          </p:spPr>
          <p:txBody>
            <a:bodyPr wrap="square" rtlCol="0">
              <a:spAutoFit/>
            </a:bodyPr>
            <a:lstStyle/>
            <a:p>
              <a:pPr algn="r"/>
              <a:endParaRPr lang="zh-CN" altLang="en-US" sz="1400"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确定系统构架等设计元素、设计类图建模</a:t>
              </a:r>
            </a:p>
          </p:txBody>
        </p:sp>
        <p:sp>
          <p:nvSpPr>
            <p:cNvPr id="15" name="文本框 14"/>
            <p:cNvSpPr txBox="1"/>
            <p:nvPr/>
          </p:nvSpPr>
          <p:spPr>
            <a:xfrm>
              <a:off x="625030" y="3755985"/>
              <a:ext cx="4276987" cy="646331"/>
            </a:xfrm>
            <a:prstGeom prst="rect">
              <a:avLst/>
            </a:prstGeom>
            <a:noFill/>
          </p:spPr>
          <p:txBody>
            <a:bodyPr wrap="square" rtlCol="0">
              <a:spAutoFit/>
            </a:bodyPr>
            <a:lstStyle/>
            <a:p>
              <a:r>
                <a:rPr lang="zh-CN" altLang="en-US" sz="3600" b="1" dirty="0" smtClean="0">
                  <a:solidFill>
                    <a:srgbClr val="E7B552"/>
                  </a:solidFill>
                  <a:latin typeface="Calibri" panose="020F0502020204030204" pitchFamily="34" charset="0"/>
                </a:rPr>
                <a:t>实验</a:t>
              </a:r>
              <a:r>
                <a:rPr lang="en-US" altLang="zh-CN" sz="3600" b="1" dirty="0" smtClean="0">
                  <a:solidFill>
                    <a:srgbClr val="E7B552"/>
                  </a:solidFill>
                  <a:latin typeface="Calibri" panose="020F0502020204030204" pitchFamily="34" charset="0"/>
                </a:rPr>
                <a:t>10</a:t>
              </a:r>
              <a:endParaRPr lang="zh-CN" altLang="en-US" sz="3600" b="1" dirty="0">
                <a:solidFill>
                  <a:srgbClr val="E7B552"/>
                </a:solidFill>
                <a:latin typeface="Calibri" panose="020F0502020204030204" pitchFamily="34" charset="0"/>
              </a:endParaRPr>
            </a:p>
          </p:txBody>
        </p:sp>
      </p:grpSp>
      <p:grpSp>
        <p:nvGrpSpPr>
          <p:cNvPr id="26" name="组合 25"/>
          <p:cNvGrpSpPr/>
          <p:nvPr/>
        </p:nvGrpSpPr>
        <p:grpSpPr>
          <a:xfrm>
            <a:off x="-156179" y="2516525"/>
            <a:ext cx="4638546" cy="1156854"/>
            <a:chOff x="625030" y="2522054"/>
            <a:chExt cx="4276987" cy="880270"/>
          </a:xfrm>
        </p:grpSpPr>
        <p:sp>
          <p:nvSpPr>
            <p:cNvPr id="16" name="TextBox 2"/>
            <p:cNvSpPr txBox="1"/>
            <p:nvPr/>
          </p:nvSpPr>
          <p:spPr>
            <a:xfrm>
              <a:off x="625030" y="2910520"/>
              <a:ext cx="4276987" cy="491804"/>
            </a:xfrm>
            <a:prstGeom prst="rect">
              <a:avLst/>
            </a:prstGeom>
            <a:noFill/>
          </p:spPr>
          <p:txBody>
            <a:bodyPr wrap="square" rtlCol="0">
              <a:spAutoFit/>
            </a:bodyPr>
            <a:lstStyle/>
            <a:p>
              <a:pPr algn="r"/>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物理数据库设计</a:t>
              </a:r>
            </a:p>
          </p:txBody>
        </p:sp>
        <p:sp>
          <p:nvSpPr>
            <p:cNvPr id="17" name="文本框 16"/>
            <p:cNvSpPr txBox="1"/>
            <p:nvPr/>
          </p:nvSpPr>
          <p:spPr>
            <a:xfrm>
              <a:off x="625030" y="2522054"/>
              <a:ext cx="4276987" cy="491804"/>
            </a:xfrm>
            <a:prstGeom prst="rect">
              <a:avLst/>
            </a:prstGeom>
            <a:noFill/>
          </p:spPr>
          <p:txBody>
            <a:bodyPr wrap="square" rtlCol="0">
              <a:spAutoFit/>
            </a:bodyPr>
            <a:lstStyle/>
            <a:p>
              <a:pPr algn="r"/>
              <a:r>
                <a:rPr lang="zh-CN" altLang="en-US" sz="3600" b="1" dirty="0" smtClean="0">
                  <a:solidFill>
                    <a:srgbClr val="E7B552"/>
                  </a:solidFill>
                  <a:latin typeface="Calibri" panose="020F0502020204030204" pitchFamily="34" charset="0"/>
                </a:rPr>
                <a:t>实验</a:t>
              </a:r>
              <a:r>
                <a:rPr lang="en-US" altLang="zh-CN" sz="3600" b="1" dirty="0" smtClean="0">
                  <a:solidFill>
                    <a:srgbClr val="E7B552"/>
                  </a:solidFill>
                  <a:latin typeface="Calibri" panose="020F0502020204030204" pitchFamily="34" charset="0"/>
                </a:rPr>
                <a:t>9</a:t>
              </a:r>
              <a:endParaRPr lang="zh-CN" altLang="en-US" sz="3600" b="1" dirty="0">
                <a:solidFill>
                  <a:srgbClr val="E7B552"/>
                </a:solidFill>
                <a:latin typeface="Calibri" panose="020F0502020204030204" pitchFamily="34" charset="0"/>
              </a:endParaRPr>
            </a:p>
          </p:txBody>
        </p:sp>
      </p:grpSp>
      <p:grpSp>
        <p:nvGrpSpPr>
          <p:cNvPr id="25" name="组合 24"/>
          <p:cNvGrpSpPr/>
          <p:nvPr/>
        </p:nvGrpSpPr>
        <p:grpSpPr>
          <a:xfrm>
            <a:off x="6094213" y="3621262"/>
            <a:ext cx="1053296" cy="1053296"/>
            <a:chOff x="6094213" y="3776242"/>
            <a:chExt cx="1053296" cy="1053296"/>
          </a:xfrm>
        </p:grpSpPr>
        <p:sp>
          <p:nvSpPr>
            <p:cNvPr id="9" name="矩形 8"/>
            <p:cNvSpPr/>
            <p:nvPr/>
          </p:nvSpPr>
          <p:spPr>
            <a:xfrm>
              <a:off x="6094213" y="3776242"/>
              <a:ext cx="1053296" cy="1053296"/>
            </a:xfrm>
            <a:prstGeom prst="rect">
              <a:avLst/>
            </a:prstGeom>
            <a:noFill/>
            <a:ln w="19050">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8" name="Freeform 30"/>
            <p:cNvSpPr>
              <a:spLocks noChangeAspect="1" noEditPoints="1"/>
            </p:cNvSpPr>
            <p:nvPr/>
          </p:nvSpPr>
          <p:spPr bwMode="auto">
            <a:xfrm>
              <a:off x="6375317" y="4082459"/>
              <a:ext cx="537945" cy="540000"/>
            </a:xfrm>
            <a:custGeom>
              <a:avLst/>
              <a:gdLst>
                <a:gd name="T0" fmla="*/ 215 w 262"/>
                <a:gd name="T1" fmla="*/ 215 h 263"/>
                <a:gd name="T2" fmla="*/ 209 w 262"/>
                <a:gd name="T3" fmla="*/ 234 h 263"/>
                <a:gd name="T4" fmla="*/ 223 w 262"/>
                <a:gd name="T5" fmla="*/ 248 h 263"/>
                <a:gd name="T6" fmla="*/ 242 w 262"/>
                <a:gd name="T7" fmla="*/ 243 h 263"/>
                <a:gd name="T8" fmla="*/ 246 w 262"/>
                <a:gd name="T9" fmla="*/ 224 h 263"/>
                <a:gd name="T10" fmla="*/ 234 w 262"/>
                <a:gd name="T11" fmla="*/ 211 h 263"/>
                <a:gd name="T12" fmla="*/ 121 w 262"/>
                <a:gd name="T13" fmla="*/ 212 h 263"/>
                <a:gd name="T14" fmla="*/ 112 w 262"/>
                <a:gd name="T15" fmla="*/ 229 h 263"/>
                <a:gd name="T16" fmla="*/ 121 w 262"/>
                <a:gd name="T17" fmla="*/ 245 h 263"/>
                <a:gd name="T18" fmla="*/ 141 w 262"/>
                <a:gd name="T19" fmla="*/ 245 h 263"/>
                <a:gd name="T20" fmla="*/ 150 w 262"/>
                <a:gd name="T21" fmla="*/ 229 h 263"/>
                <a:gd name="T22" fmla="*/ 141 w 262"/>
                <a:gd name="T23" fmla="*/ 212 h 263"/>
                <a:gd name="T24" fmla="*/ 28 w 262"/>
                <a:gd name="T25" fmla="*/ 211 h 263"/>
                <a:gd name="T26" fmla="*/ 14 w 262"/>
                <a:gd name="T27" fmla="*/ 224 h 263"/>
                <a:gd name="T28" fmla="*/ 19 w 262"/>
                <a:gd name="T29" fmla="*/ 243 h 263"/>
                <a:gd name="T30" fmla="*/ 38 w 262"/>
                <a:gd name="T31" fmla="*/ 248 h 263"/>
                <a:gd name="T32" fmla="*/ 52 w 262"/>
                <a:gd name="T33" fmla="*/ 234 h 263"/>
                <a:gd name="T34" fmla="*/ 47 w 262"/>
                <a:gd name="T35" fmla="*/ 215 h 263"/>
                <a:gd name="T36" fmla="*/ 131 w 262"/>
                <a:gd name="T37" fmla="*/ 14 h 263"/>
                <a:gd name="T38" fmla="*/ 114 w 262"/>
                <a:gd name="T39" fmla="*/ 24 h 263"/>
                <a:gd name="T40" fmla="*/ 114 w 262"/>
                <a:gd name="T41" fmla="*/ 43 h 263"/>
                <a:gd name="T42" fmla="*/ 131 w 262"/>
                <a:gd name="T43" fmla="*/ 54 h 263"/>
                <a:gd name="T44" fmla="*/ 147 w 262"/>
                <a:gd name="T45" fmla="*/ 43 h 263"/>
                <a:gd name="T46" fmla="*/ 147 w 262"/>
                <a:gd name="T47" fmla="*/ 24 h 263"/>
                <a:gd name="T48" fmla="*/ 131 w 262"/>
                <a:gd name="T49" fmla="*/ 14 h 263"/>
                <a:gd name="T50" fmla="*/ 161 w 262"/>
                <a:gd name="T51" fmla="*/ 21 h 263"/>
                <a:gd name="T52" fmla="*/ 143 w 262"/>
                <a:gd name="T53" fmla="*/ 65 h 263"/>
                <a:gd name="T54" fmla="*/ 150 w 262"/>
                <a:gd name="T55" fmla="*/ 115 h 263"/>
                <a:gd name="T56" fmla="*/ 209 w 262"/>
                <a:gd name="T57" fmla="*/ 121 h 263"/>
                <a:gd name="T58" fmla="*/ 240 w 262"/>
                <a:gd name="T59" fmla="*/ 156 h 263"/>
                <a:gd name="T60" fmla="*/ 259 w 262"/>
                <a:gd name="T61" fmla="*/ 216 h 263"/>
                <a:gd name="T62" fmla="*/ 241 w 262"/>
                <a:gd name="T63" fmla="*/ 259 h 263"/>
                <a:gd name="T64" fmla="*/ 197 w 262"/>
                <a:gd name="T65" fmla="*/ 242 h 263"/>
                <a:gd name="T66" fmla="*/ 215 w 262"/>
                <a:gd name="T67" fmla="*/ 198 h 263"/>
                <a:gd name="T68" fmla="*/ 209 w 262"/>
                <a:gd name="T69" fmla="*/ 151 h 263"/>
                <a:gd name="T70" fmla="*/ 154 w 262"/>
                <a:gd name="T71" fmla="*/ 144 h 263"/>
                <a:gd name="T72" fmla="*/ 161 w 262"/>
                <a:gd name="T73" fmla="*/ 216 h 263"/>
                <a:gd name="T74" fmla="*/ 143 w 262"/>
                <a:gd name="T75" fmla="*/ 259 h 263"/>
                <a:gd name="T76" fmla="*/ 100 w 262"/>
                <a:gd name="T77" fmla="*/ 242 h 263"/>
                <a:gd name="T78" fmla="*/ 117 w 262"/>
                <a:gd name="T79" fmla="*/ 198 h 263"/>
                <a:gd name="T80" fmla="*/ 67 w 262"/>
                <a:gd name="T81" fmla="*/ 145 h 263"/>
                <a:gd name="T82" fmla="*/ 47 w 262"/>
                <a:gd name="T83" fmla="*/ 163 h 263"/>
                <a:gd name="T84" fmla="*/ 63 w 262"/>
                <a:gd name="T85" fmla="*/ 216 h 263"/>
                <a:gd name="T86" fmla="*/ 46 w 262"/>
                <a:gd name="T87" fmla="*/ 259 h 263"/>
                <a:gd name="T88" fmla="*/ 3 w 262"/>
                <a:gd name="T89" fmla="*/ 242 h 263"/>
                <a:gd name="T90" fmla="*/ 19 w 262"/>
                <a:gd name="T91" fmla="*/ 198 h 263"/>
                <a:gd name="T92" fmla="*/ 30 w 262"/>
                <a:gd name="T93" fmla="*/ 135 h 263"/>
                <a:gd name="T94" fmla="*/ 95 w 262"/>
                <a:gd name="T95" fmla="*/ 118 h 263"/>
                <a:gd name="T96" fmla="*/ 117 w 262"/>
                <a:gd name="T97" fmla="*/ 107 h 263"/>
                <a:gd name="T98" fmla="*/ 99 w 262"/>
                <a:gd name="T99" fmla="*/ 47 h 263"/>
                <a:gd name="T100" fmla="*/ 118 w 262"/>
                <a:gd name="T101" fmla="*/ 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2" h="263">
                  <a:moveTo>
                    <a:pt x="229" y="210"/>
                  </a:moveTo>
                  <a:lnTo>
                    <a:pt x="223" y="211"/>
                  </a:lnTo>
                  <a:lnTo>
                    <a:pt x="218" y="212"/>
                  </a:lnTo>
                  <a:lnTo>
                    <a:pt x="215" y="215"/>
                  </a:lnTo>
                  <a:lnTo>
                    <a:pt x="212" y="220"/>
                  </a:lnTo>
                  <a:lnTo>
                    <a:pt x="209" y="224"/>
                  </a:lnTo>
                  <a:lnTo>
                    <a:pt x="209" y="229"/>
                  </a:lnTo>
                  <a:lnTo>
                    <a:pt x="209" y="234"/>
                  </a:lnTo>
                  <a:lnTo>
                    <a:pt x="212" y="239"/>
                  </a:lnTo>
                  <a:lnTo>
                    <a:pt x="215" y="243"/>
                  </a:lnTo>
                  <a:lnTo>
                    <a:pt x="218" y="245"/>
                  </a:lnTo>
                  <a:lnTo>
                    <a:pt x="223" y="248"/>
                  </a:lnTo>
                  <a:lnTo>
                    <a:pt x="229" y="248"/>
                  </a:lnTo>
                  <a:lnTo>
                    <a:pt x="234" y="248"/>
                  </a:lnTo>
                  <a:lnTo>
                    <a:pt x="237" y="245"/>
                  </a:lnTo>
                  <a:lnTo>
                    <a:pt x="242" y="243"/>
                  </a:lnTo>
                  <a:lnTo>
                    <a:pt x="245" y="239"/>
                  </a:lnTo>
                  <a:lnTo>
                    <a:pt x="246" y="234"/>
                  </a:lnTo>
                  <a:lnTo>
                    <a:pt x="248" y="229"/>
                  </a:lnTo>
                  <a:lnTo>
                    <a:pt x="246" y="224"/>
                  </a:lnTo>
                  <a:lnTo>
                    <a:pt x="245" y="220"/>
                  </a:lnTo>
                  <a:lnTo>
                    <a:pt x="242" y="215"/>
                  </a:lnTo>
                  <a:lnTo>
                    <a:pt x="237" y="212"/>
                  </a:lnTo>
                  <a:lnTo>
                    <a:pt x="234" y="211"/>
                  </a:lnTo>
                  <a:lnTo>
                    <a:pt x="229" y="210"/>
                  </a:lnTo>
                  <a:close/>
                  <a:moveTo>
                    <a:pt x="131" y="210"/>
                  </a:moveTo>
                  <a:lnTo>
                    <a:pt x="126" y="211"/>
                  </a:lnTo>
                  <a:lnTo>
                    <a:pt x="121" y="212"/>
                  </a:lnTo>
                  <a:lnTo>
                    <a:pt x="117" y="215"/>
                  </a:lnTo>
                  <a:lnTo>
                    <a:pt x="114" y="220"/>
                  </a:lnTo>
                  <a:lnTo>
                    <a:pt x="112" y="224"/>
                  </a:lnTo>
                  <a:lnTo>
                    <a:pt x="112" y="229"/>
                  </a:lnTo>
                  <a:lnTo>
                    <a:pt x="112" y="234"/>
                  </a:lnTo>
                  <a:lnTo>
                    <a:pt x="114" y="239"/>
                  </a:lnTo>
                  <a:lnTo>
                    <a:pt x="117" y="243"/>
                  </a:lnTo>
                  <a:lnTo>
                    <a:pt x="121" y="245"/>
                  </a:lnTo>
                  <a:lnTo>
                    <a:pt x="126" y="248"/>
                  </a:lnTo>
                  <a:lnTo>
                    <a:pt x="131" y="248"/>
                  </a:lnTo>
                  <a:lnTo>
                    <a:pt x="136" y="248"/>
                  </a:lnTo>
                  <a:lnTo>
                    <a:pt x="141" y="245"/>
                  </a:lnTo>
                  <a:lnTo>
                    <a:pt x="145" y="243"/>
                  </a:lnTo>
                  <a:lnTo>
                    <a:pt x="147" y="239"/>
                  </a:lnTo>
                  <a:lnTo>
                    <a:pt x="149" y="234"/>
                  </a:lnTo>
                  <a:lnTo>
                    <a:pt x="150" y="229"/>
                  </a:lnTo>
                  <a:lnTo>
                    <a:pt x="149" y="224"/>
                  </a:lnTo>
                  <a:lnTo>
                    <a:pt x="147" y="220"/>
                  </a:lnTo>
                  <a:lnTo>
                    <a:pt x="145" y="215"/>
                  </a:lnTo>
                  <a:lnTo>
                    <a:pt x="141" y="212"/>
                  </a:lnTo>
                  <a:lnTo>
                    <a:pt x="136" y="211"/>
                  </a:lnTo>
                  <a:lnTo>
                    <a:pt x="131" y="210"/>
                  </a:lnTo>
                  <a:close/>
                  <a:moveTo>
                    <a:pt x="33" y="210"/>
                  </a:moveTo>
                  <a:lnTo>
                    <a:pt x="28" y="211"/>
                  </a:lnTo>
                  <a:lnTo>
                    <a:pt x="23" y="212"/>
                  </a:lnTo>
                  <a:lnTo>
                    <a:pt x="19" y="215"/>
                  </a:lnTo>
                  <a:lnTo>
                    <a:pt x="17" y="220"/>
                  </a:lnTo>
                  <a:lnTo>
                    <a:pt x="14" y="224"/>
                  </a:lnTo>
                  <a:lnTo>
                    <a:pt x="14" y="229"/>
                  </a:lnTo>
                  <a:lnTo>
                    <a:pt x="14" y="234"/>
                  </a:lnTo>
                  <a:lnTo>
                    <a:pt x="17" y="239"/>
                  </a:lnTo>
                  <a:lnTo>
                    <a:pt x="19" y="243"/>
                  </a:lnTo>
                  <a:lnTo>
                    <a:pt x="23" y="245"/>
                  </a:lnTo>
                  <a:lnTo>
                    <a:pt x="28" y="248"/>
                  </a:lnTo>
                  <a:lnTo>
                    <a:pt x="33" y="248"/>
                  </a:lnTo>
                  <a:lnTo>
                    <a:pt x="38" y="248"/>
                  </a:lnTo>
                  <a:lnTo>
                    <a:pt x="43" y="245"/>
                  </a:lnTo>
                  <a:lnTo>
                    <a:pt x="47" y="243"/>
                  </a:lnTo>
                  <a:lnTo>
                    <a:pt x="50" y="239"/>
                  </a:lnTo>
                  <a:lnTo>
                    <a:pt x="52" y="234"/>
                  </a:lnTo>
                  <a:lnTo>
                    <a:pt x="52" y="229"/>
                  </a:lnTo>
                  <a:lnTo>
                    <a:pt x="52" y="224"/>
                  </a:lnTo>
                  <a:lnTo>
                    <a:pt x="50" y="220"/>
                  </a:lnTo>
                  <a:lnTo>
                    <a:pt x="47" y="215"/>
                  </a:lnTo>
                  <a:lnTo>
                    <a:pt x="43" y="212"/>
                  </a:lnTo>
                  <a:lnTo>
                    <a:pt x="38" y="211"/>
                  </a:lnTo>
                  <a:lnTo>
                    <a:pt x="33" y="210"/>
                  </a:lnTo>
                  <a:close/>
                  <a:moveTo>
                    <a:pt x="131" y="14"/>
                  </a:moveTo>
                  <a:lnTo>
                    <a:pt x="126" y="16"/>
                  </a:lnTo>
                  <a:lnTo>
                    <a:pt x="121" y="17"/>
                  </a:lnTo>
                  <a:lnTo>
                    <a:pt x="117" y="21"/>
                  </a:lnTo>
                  <a:lnTo>
                    <a:pt x="114" y="24"/>
                  </a:lnTo>
                  <a:lnTo>
                    <a:pt x="112" y="28"/>
                  </a:lnTo>
                  <a:lnTo>
                    <a:pt x="112" y="33"/>
                  </a:lnTo>
                  <a:lnTo>
                    <a:pt x="112" y="38"/>
                  </a:lnTo>
                  <a:lnTo>
                    <a:pt x="114" y="43"/>
                  </a:lnTo>
                  <a:lnTo>
                    <a:pt x="117" y="47"/>
                  </a:lnTo>
                  <a:lnTo>
                    <a:pt x="121" y="50"/>
                  </a:lnTo>
                  <a:lnTo>
                    <a:pt x="126" y="52"/>
                  </a:lnTo>
                  <a:lnTo>
                    <a:pt x="131" y="54"/>
                  </a:lnTo>
                  <a:lnTo>
                    <a:pt x="136" y="52"/>
                  </a:lnTo>
                  <a:lnTo>
                    <a:pt x="141" y="50"/>
                  </a:lnTo>
                  <a:lnTo>
                    <a:pt x="145" y="47"/>
                  </a:lnTo>
                  <a:lnTo>
                    <a:pt x="147" y="43"/>
                  </a:lnTo>
                  <a:lnTo>
                    <a:pt x="149" y="38"/>
                  </a:lnTo>
                  <a:lnTo>
                    <a:pt x="150" y="33"/>
                  </a:lnTo>
                  <a:lnTo>
                    <a:pt x="149" y="28"/>
                  </a:lnTo>
                  <a:lnTo>
                    <a:pt x="147" y="24"/>
                  </a:lnTo>
                  <a:lnTo>
                    <a:pt x="145" y="21"/>
                  </a:lnTo>
                  <a:lnTo>
                    <a:pt x="141" y="17"/>
                  </a:lnTo>
                  <a:lnTo>
                    <a:pt x="136" y="16"/>
                  </a:lnTo>
                  <a:lnTo>
                    <a:pt x="131" y="14"/>
                  </a:lnTo>
                  <a:close/>
                  <a:moveTo>
                    <a:pt x="131" y="0"/>
                  </a:moveTo>
                  <a:lnTo>
                    <a:pt x="143" y="3"/>
                  </a:lnTo>
                  <a:lnTo>
                    <a:pt x="154" y="10"/>
                  </a:lnTo>
                  <a:lnTo>
                    <a:pt x="161" y="21"/>
                  </a:lnTo>
                  <a:lnTo>
                    <a:pt x="164" y="33"/>
                  </a:lnTo>
                  <a:lnTo>
                    <a:pt x="161" y="47"/>
                  </a:lnTo>
                  <a:lnTo>
                    <a:pt x="155" y="57"/>
                  </a:lnTo>
                  <a:lnTo>
                    <a:pt x="143" y="65"/>
                  </a:lnTo>
                  <a:lnTo>
                    <a:pt x="143" y="103"/>
                  </a:lnTo>
                  <a:lnTo>
                    <a:pt x="145" y="107"/>
                  </a:lnTo>
                  <a:lnTo>
                    <a:pt x="146" y="111"/>
                  </a:lnTo>
                  <a:lnTo>
                    <a:pt x="150" y="115"/>
                  </a:lnTo>
                  <a:lnTo>
                    <a:pt x="156" y="117"/>
                  </a:lnTo>
                  <a:lnTo>
                    <a:pt x="165" y="118"/>
                  </a:lnTo>
                  <a:lnTo>
                    <a:pt x="193" y="118"/>
                  </a:lnTo>
                  <a:lnTo>
                    <a:pt x="209" y="121"/>
                  </a:lnTo>
                  <a:lnTo>
                    <a:pt x="221" y="126"/>
                  </a:lnTo>
                  <a:lnTo>
                    <a:pt x="231" y="135"/>
                  </a:lnTo>
                  <a:lnTo>
                    <a:pt x="237" y="145"/>
                  </a:lnTo>
                  <a:lnTo>
                    <a:pt x="240" y="156"/>
                  </a:lnTo>
                  <a:lnTo>
                    <a:pt x="241" y="167"/>
                  </a:lnTo>
                  <a:lnTo>
                    <a:pt x="241" y="198"/>
                  </a:lnTo>
                  <a:lnTo>
                    <a:pt x="251" y="206"/>
                  </a:lnTo>
                  <a:lnTo>
                    <a:pt x="259" y="216"/>
                  </a:lnTo>
                  <a:lnTo>
                    <a:pt x="262" y="229"/>
                  </a:lnTo>
                  <a:lnTo>
                    <a:pt x="259" y="242"/>
                  </a:lnTo>
                  <a:lnTo>
                    <a:pt x="251" y="253"/>
                  </a:lnTo>
                  <a:lnTo>
                    <a:pt x="241" y="259"/>
                  </a:lnTo>
                  <a:lnTo>
                    <a:pt x="229" y="263"/>
                  </a:lnTo>
                  <a:lnTo>
                    <a:pt x="215" y="259"/>
                  </a:lnTo>
                  <a:lnTo>
                    <a:pt x="204" y="253"/>
                  </a:lnTo>
                  <a:lnTo>
                    <a:pt x="197" y="242"/>
                  </a:lnTo>
                  <a:lnTo>
                    <a:pt x="194" y="229"/>
                  </a:lnTo>
                  <a:lnTo>
                    <a:pt x="197" y="216"/>
                  </a:lnTo>
                  <a:lnTo>
                    <a:pt x="204" y="206"/>
                  </a:lnTo>
                  <a:lnTo>
                    <a:pt x="215" y="198"/>
                  </a:lnTo>
                  <a:lnTo>
                    <a:pt x="215" y="167"/>
                  </a:lnTo>
                  <a:lnTo>
                    <a:pt x="215" y="162"/>
                  </a:lnTo>
                  <a:lnTo>
                    <a:pt x="213" y="156"/>
                  </a:lnTo>
                  <a:lnTo>
                    <a:pt x="209" y="151"/>
                  </a:lnTo>
                  <a:lnTo>
                    <a:pt x="203" y="146"/>
                  </a:lnTo>
                  <a:lnTo>
                    <a:pt x="193" y="145"/>
                  </a:lnTo>
                  <a:lnTo>
                    <a:pt x="165" y="145"/>
                  </a:lnTo>
                  <a:lnTo>
                    <a:pt x="154" y="144"/>
                  </a:lnTo>
                  <a:lnTo>
                    <a:pt x="143" y="141"/>
                  </a:lnTo>
                  <a:lnTo>
                    <a:pt x="143" y="198"/>
                  </a:lnTo>
                  <a:lnTo>
                    <a:pt x="155" y="206"/>
                  </a:lnTo>
                  <a:lnTo>
                    <a:pt x="161" y="216"/>
                  </a:lnTo>
                  <a:lnTo>
                    <a:pt x="164" y="229"/>
                  </a:lnTo>
                  <a:lnTo>
                    <a:pt x="161" y="242"/>
                  </a:lnTo>
                  <a:lnTo>
                    <a:pt x="154" y="253"/>
                  </a:lnTo>
                  <a:lnTo>
                    <a:pt x="143" y="259"/>
                  </a:lnTo>
                  <a:lnTo>
                    <a:pt x="131" y="263"/>
                  </a:lnTo>
                  <a:lnTo>
                    <a:pt x="118" y="259"/>
                  </a:lnTo>
                  <a:lnTo>
                    <a:pt x="107" y="253"/>
                  </a:lnTo>
                  <a:lnTo>
                    <a:pt x="100" y="242"/>
                  </a:lnTo>
                  <a:lnTo>
                    <a:pt x="96" y="229"/>
                  </a:lnTo>
                  <a:lnTo>
                    <a:pt x="99" y="216"/>
                  </a:lnTo>
                  <a:lnTo>
                    <a:pt x="107" y="206"/>
                  </a:lnTo>
                  <a:lnTo>
                    <a:pt x="117" y="198"/>
                  </a:lnTo>
                  <a:lnTo>
                    <a:pt x="117" y="141"/>
                  </a:lnTo>
                  <a:lnTo>
                    <a:pt x="108" y="144"/>
                  </a:lnTo>
                  <a:lnTo>
                    <a:pt x="95" y="145"/>
                  </a:lnTo>
                  <a:lnTo>
                    <a:pt x="67" y="145"/>
                  </a:lnTo>
                  <a:lnTo>
                    <a:pt x="57" y="146"/>
                  </a:lnTo>
                  <a:lnTo>
                    <a:pt x="51" y="151"/>
                  </a:lnTo>
                  <a:lnTo>
                    <a:pt x="48" y="158"/>
                  </a:lnTo>
                  <a:lnTo>
                    <a:pt x="47" y="163"/>
                  </a:lnTo>
                  <a:lnTo>
                    <a:pt x="46" y="167"/>
                  </a:lnTo>
                  <a:lnTo>
                    <a:pt x="46" y="198"/>
                  </a:lnTo>
                  <a:lnTo>
                    <a:pt x="57" y="206"/>
                  </a:lnTo>
                  <a:lnTo>
                    <a:pt x="63" y="216"/>
                  </a:lnTo>
                  <a:lnTo>
                    <a:pt x="66" y="229"/>
                  </a:lnTo>
                  <a:lnTo>
                    <a:pt x="63" y="242"/>
                  </a:lnTo>
                  <a:lnTo>
                    <a:pt x="57" y="253"/>
                  </a:lnTo>
                  <a:lnTo>
                    <a:pt x="46" y="259"/>
                  </a:lnTo>
                  <a:lnTo>
                    <a:pt x="33" y="263"/>
                  </a:lnTo>
                  <a:lnTo>
                    <a:pt x="20" y="259"/>
                  </a:lnTo>
                  <a:lnTo>
                    <a:pt x="9" y="253"/>
                  </a:lnTo>
                  <a:lnTo>
                    <a:pt x="3" y="242"/>
                  </a:lnTo>
                  <a:lnTo>
                    <a:pt x="0" y="229"/>
                  </a:lnTo>
                  <a:lnTo>
                    <a:pt x="3" y="216"/>
                  </a:lnTo>
                  <a:lnTo>
                    <a:pt x="9" y="206"/>
                  </a:lnTo>
                  <a:lnTo>
                    <a:pt x="19" y="198"/>
                  </a:lnTo>
                  <a:lnTo>
                    <a:pt x="19" y="167"/>
                  </a:lnTo>
                  <a:lnTo>
                    <a:pt x="20" y="156"/>
                  </a:lnTo>
                  <a:lnTo>
                    <a:pt x="24" y="145"/>
                  </a:lnTo>
                  <a:lnTo>
                    <a:pt x="30" y="135"/>
                  </a:lnTo>
                  <a:lnTo>
                    <a:pt x="39" y="126"/>
                  </a:lnTo>
                  <a:lnTo>
                    <a:pt x="52" y="121"/>
                  </a:lnTo>
                  <a:lnTo>
                    <a:pt x="67" y="118"/>
                  </a:lnTo>
                  <a:lnTo>
                    <a:pt x="95" y="118"/>
                  </a:lnTo>
                  <a:lnTo>
                    <a:pt x="105" y="117"/>
                  </a:lnTo>
                  <a:lnTo>
                    <a:pt x="112" y="115"/>
                  </a:lnTo>
                  <a:lnTo>
                    <a:pt x="116" y="111"/>
                  </a:lnTo>
                  <a:lnTo>
                    <a:pt x="117" y="107"/>
                  </a:lnTo>
                  <a:lnTo>
                    <a:pt x="117" y="103"/>
                  </a:lnTo>
                  <a:lnTo>
                    <a:pt x="117" y="65"/>
                  </a:lnTo>
                  <a:lnTo>
                    <a:pt x="107" y="57"/>
                  </a:lnTo>
                  <a:lnTo>
                    <a:pt x="99" y="47"/>
                  </a:lnTo>
                  <a:lnTo>
                    <a:pt x="96" y="33"/>
                  </a:lnTo>
                  <a:lnTo>
                    <a:pt x="100" y="21"/>
                  </a:lnTo>
                  <a:lnTo>
                    <a:pt x="107" y="10"/>
                  </a:lnTo>
                  <a:lnTo>
                    <a:pt x="118" y="3"/>
                  </a:lnTo>
                  <a:lnTo>
                    <a:pt x="131" y="0"/>
                  </a:lnTo>
                  <a:close/>
                </a:path>
              </a:pathLst>
            </a:custGeom>
            <a:solidFill>
              <a:srgbClr val="E7B55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grpSp>
        <p:nvGrpSpPr>
          <p:cNvPr id="23" name="组合 22"/>
          <p:cNvGrpSpPr/>
          <p:nvPr/>
        </p:nvGrpSpPr>
        <p:grpSpPr>
          <a:xfrm>
            <a:off x="6094213" y="2510091"/>
            <a:ext cx="1053296" cy="1053296"/>
            <a:chOff x="6094213" y="2665071"/>
            <a:chExt cx="1053296" cy="1053296"/>
          </a:xfrm>
        </p:grpSpPr>
        <p:sp>
          <p:nvSpPr>
            <p:cNvPr id="7" name="矩形 6"/>
            <p:cNvSpPr/>
            <p:nvPr/>
          </p:nvSpPr>
          <p:spPr>
            <a:xfrm>
              <a:off x="6094213" y="2665071"/>
              <a:ext cx="1053296" cy="1053296"/>
            </a:xfrm>
            <a:prstGeom prst="rect">
              <a:avLst/>
            </a:prstGeom>
            <a:solidFill>
              <a:srgbClr val="E7B552"/>
            </a:solidFill>
            <a:ln w="19050">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9" name="Freeform 31"/>
            <p:cNvSpPr>
              <a:spLocks noChangeAspect="1" noEditPoints="1"/>
            </p:cNvSpPr>
            <p:nvPr/>
          </p:nvSpPr>
          <p:spPr bwMode="auto">
            <a:xfrm>
              <a:off x="6462756" y="2937305"/>
              <a:ext cx="411318" cy="540000"/>
            </a:xfrm>
            <a:custGeom>
              <a:avLst/>
              <a:gdLst>
                <a:gd name="T0" fmla="*/ 24 w 179"/>
                <a:gd name="T1" fmla="*/ 184 h 235"/>
                <a:gd name="T2" fmla="*/ 16 w 179"/>
                <a:gd name="T3" fmla="*/ 196 h 235"/>
                <a:gd name="T4" fmla="*/ 17 w 179"/>
                <a:gd name="T5" fmla="*/ 211 h 235"/>
                <a:gd name="T6" fmla="*/ 28 w 179"/>
                <a:gd name="T7" fmla="*/ 220 h 235"/>
                <a:gd name="T8" fmla="*/ 44 w 179"/>
                <a:gd name="T9" fmla="*/ 217 h 235"/>
                <a:gd name="T10" fmla="*/ 52 w 179"/>
                <a:gd name="T11" fmla="*/ 206 h 235"/>
                <a:gd name="T12" fmla="*/ 50 w 179"/>
                <a:gd name="T13" fmla="*/ 192 h 235"/>
                <a:gd name="T14" fmla="*/ 38 w 179"/>
                <a:gd name="T15" fmla="*/ 183 h 235"/>
                <a:gd name="T16" fmla="*/ 140 w 179"/>
                <a:gd name="T17" fmla="*/ 16 h 235"/>
                <a:gd name="T18" fmla="*/ 129 w 179"/>
                <a:gd name="T19" fmla="*/ 24 h 235"/>
                <a:gd name="T20" fmla="*/ 127 w 179"/>
                <a:gd name="T21" fmla="*/ 38 h 235"/>
                <a:gd name="T22" fmla="*/ 136 w 179"/>
                <a:gd name="T23" fmla="*/ 50 h 235"/>
                <a:gd name="T24" fmla="*/ 150 w 179"/>
                <a:gd name="T25" fmla="*/ 52 h 235"/>
                <a:gd name="T26" fmla="*/ 162 w 179"/>
                <a:gd name="T27" fmla="*/ 43 h 235"/>
                <a:gd name="T28" fmla="*/ 164 w 179"/>
                <a:gd name="T29" fmla="*/ 28 h 235"/>
                <a:gd name="T30" fmla="*/ 155 w 179"/>
                <a:gd name="T31" fmla="*/ 17 h 235"/>
                <a:gd name="T32" fmla="*/ 33 w 179"/>
                <a:gd name="T33" fmla="*/ 14 h 235"/>
                <a:gd name="T34" fmla="*/ 21 w 179"/>
                <a:gd name="T35" fmla="*/ 21 h 235"/>
                <a:gd name="T36" fmla="*/ 14 w 179"/>
                <a:gd name="T37" fmla="*/ 33 h 235"/>
                <a:gd name="T38" fmla="*/ 21 w 179"/>
                <a:gd name="T39" fmla="*/ 47 h 235"/>
                <a:gd name="T40" fmla="*/ 33 w 179"/>
                <a:gd name="T41" fmla="*/ 54 h 235"/>
                <a:gd name="T42" fmla="*/ 47 w 179"/>
                <a:gd name="T43" fmla="*/ 47 h 235"/>
                <a:gd name="T44" fmla="*/ 52 w 179"/>
                <a:gd name="T45" fmla="*/ 33 h 235"/>
                <a:gd name="T46" fmla="*/ 47 w 179"/>
                <a:gd name="T47" fmla="*/ 21 h 235"/>
                <a:gd name="T48" fmla="*/ 33 w 179"/>
                <a:gd name="T49" fmla="*/ 14 h 235"/>
                <a:gd name="T50" fmla="*/ 57 w 179"/>
                <a:gd name="T51" fmla="*/ 10 h 235"/>
                <a:gd name="T52" fmla="*/ 65 w 179"/>
                <a:gd name="T53" fmla="*/ 47 h 235"/>
                <a:gd name="T54" fmla="*/ 47 w 179"/>
                <a:gd name="T55" fmla="*/ 122 h 235"/>
                <a:gd name="T56" fmla="*/ 99 w 179"/>
                <a:gd name="T57" fmla="*/ 101 h 235"/>
                <a:gd name="T58" fmla="*/ 129 w 179"/>
                <a:gd name="T59" fmla="*/ 78 h 235"/>
                <a:gd name="T60" fmla="*/ 115 w 179"/>
                <a:gd name="T61" fmla="*/ 46 h 235"/>
                <a:gd name="T62" fmla="*/ 122 w 179"/>
                <a:gd name="T63" fmla="*/ 10 h 235"/>
                <a:gd name="T64" fmla="*/ 158 w 179"/>
                <a:gd name="T65" fmla="*/ 3 h 235"/>
                <a:gd name="T66" fmla="*/ 179 w 179"/>
                <a:gd name="T67" fmla="*/ 33 h 235"/>
                <a:gd name="T68" fmla="*/ 158 w 179"/>
                <a:gd name="T69" fmla="*/ 65 h 235"/>
                <a:gd name="T70" fmla="*/ 139 w 179"/>
                <a:gd name="T71" fmla="*/ 107 h 235"/>
                <a:gd name="T72" fmla="*/ 104 w 179"/>
                <a:gd name="T73" fmla="*/ 126 h 235"/>
                <a:gd name="T74" fmla="*/ 68 w 179"/>
                <a:gd name="T75" fmla="*/ 140 h 235"/>
                <a:gd name="T76" fmla="*/ 47 w 179"/>
                <a:gd name="T77" fmla="*/ 170 h 235"/>
                <a:gd name="T78" fmla="*/ 68 w 179"/>
                <a:gd name="T79" fmla="*/ 201 h 235"/>
                <a:gd name="T80" fmla="*/ 47 w 179"/>
                <a:gd name="T81" fmla="*/ 233 h 235"/>
                <a:gd name="T82" fmla="*/ 11 w 179"/>
                <a:gd name="T83" fmla="*/ 225 h 235"/>
                <a:gd name="T84" fmla="*/ 3 w 179"/>
                <a:gd name="T85" fmla="*/ 188 h 235"/>
                <a:gd name="T86" fmla="*/ 21 w 179"/>
                <a:gd name="T87" fmla="*/ 65 h 235"/>
                <a:gd name="T88" fmla="*/ 0 w 179"/>
                <a:gd name="T89" fmla="*/ 33 h 235"/>
                <a:gd name="T90" fmla="*/ 21 w 179"/>
                <a:gd name="T91" fmla="*/ 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9" h="235">
                  <a:moveTo>
                    <a:pt x="33" y="182"/>
                  </a:moveTo>
                  <a:lnTo>
                    <a:pt x="28" y="183"/>
                  </a:lnTo>
                  <a:lnTo>
                    <a:pt x="24" y="184"/>
                  </a:lnTo>
                  <a:lnTo>
                    <a:pt x="21" y="187"/>
                  </a:lnTo>
                  <a:lnTo>
                    <a:pt x="17" y="192"/>
                  </a:lnTo>
                  <a:lnTo>
                    <a:pt x="16" y="196"/>
                  </a:lnTo>
                  <a:lnTo>
                    <a:pt x="14" y="201"/>
                  </a:lnTo>
                  <a:lnTo>
                    <a:pt x="16" y="206"/>
                  </a:lnTo>
                  <a:lnTo>
                    <a:pt x="17" y="211"/>
                  </a:lnTo>
                  <a:lnTo>
                    <a:pt x="21" y="215"/>
                  </a:lnTo>
                  <a:lnTo>
                    <a:pt x="24" y="217"/>
                  </a:lnTo>
                  <a:lnTo>
                    <a:pt x="28" y="220"/>
                  </a:lnTo>
                  <a:lnTo>
                    <a:pt x="33" y="220"/>
                  </a:lnTo>
                  <a:lnTo>
                    <a:pt x="38" y="220"/>
                  </a:lnTo>
                  <a:lnTo>
                    <a:pt x="44" y="217"/>
                  </a:lnTo>
                  <a:lnTo>
                    <a:pt x="47" y="215"/>
                  </a:lnTo>
                  <a:lnTo>
                    <a:pt x="50" y="211"/>
                  </a:lnTo>
                  <a:lnTo>
                    <a:pt x="52" y="206"/>
                  </a:lnTo>
                  <a:lnTo>
                    <a:pt x="52" y="201"/>
                  </a:lnTo>
                  <a:lnTo>
                    <a:pt x="52" y="196"/>
                  </a:lnTo>
                  <a:lnTo>
                    <a:pt x="50" y="192"/>
                  </a:lnTo>
                  <a:lnTo>
                    <a:pt x="47" y="187"/>
                  </a:lnTo>
                  <a:lnTo>
                    <a:pt x="44" y="184"/>
                  </a:lnTo>
                  <a:lnTo>
                    <a:pt x="38" y="183"/>
                  </a:lnTo>
                  <a:lnTo>
                    <a:pt x="33" y="182"/>
                  </a:lnTo>
                  <a:close/>
                  <a:moveTo>
                    <a:pt x="145" y="14"/>
                  </a:moveTo>
                  <a:lnTo>
                    <a:pt x="140" y="16"/>
                  </a:lnTo>
                  <a:lnTo>
                    <a:pt x="136" y="17"/>
                  </a:lnTo>
                  <a:lnTo>
                    <a:pt x="131" y="21"/>
                  </a:lnTo>
                  <a:lnTo>
                    <a:pt x="129" y="24"/>
                  </a:lnTo>
                  <a:lnTo>
                    <a:pt x="127" y="28"/>
                  </a:lnTo>
                  <a:lnTo>
                    <a:pt x="126" y="33"/>
                  </a:lnTo>
                  <a:lnTo>
                    <a:pt x="127" y="38"/>
                  </a:lnTo>
                  <a:lnTo>
                    <a:pt x="129" y="43"/>
                  </a:lnTo>
                  <a:lnTo>
                    <a:pt x="131" y="47"/>
                  </a:lnTo>
                  <a:lnTo>
                    <a:pt x="136" y="50"/>
                  </a:lnTo>
                  <a:lnTo>
                    <a:pt x="140" y="52"/>
                  </a:lnTo>
                  <a:lnTo>
                    <a:pt x="145" y="54"/>
                  </a:lnTo>
                  <a:lnTo>
                    <a:pt x="150" y="52"/>
                  </a:lnTo>
                  <a:lnTo>
                    <a:pt x="155" y="50"/>
                  </a:lnTo>
                  <a:lnTo>
                    <a:pt x="159" y="47"/>
                  </a:lnTo>
                  <a:lnTo>
                    <a:pt x="162" y="43"/>
                  </a:lnTo>
                  <a:lnTo>
                    <a:pt x="164" y="38"/>
                  </a:lnTo>
                  <a:lnTo>
                    <a:pt x="164" y="33"/>
                  </a:lnTo>
                  <a:lnTo>
                    <a:pt x="164" y="28"/>
                  </a:lnTo>
                  <a:lnTo>
                    <a:pt x="162" y="24"/>
                  </a:lnTo>
                  <a:lnTo>
                    <a:pt x="159" y="21"/>
                  </a:lnTo>
                  <a:lnTo>
                    <a:pt x="155" y="17"/>
                  </a:lnTo>
                  <a:lnTo>
                    <a:pt x="150" y="16"/>
                  </a:lnTo>
                  <a:lnTo>
                    <a:pt x="145" y="14"/>
                  </a:lnTo>
                  <a:close/>
                  <a:moveTo>
                    <a:pt x="33" y="14"/>
                  </a:moveTo>
                  <a:lnTo>
                    <a:pt x="28" y="16"/>
                  </a:lnTo>
                  <a:lnTo>
                    <a:pt x="24" y="17"/>
                  </a:lnTo>
                  <a:lnTo>
                    <a:pt x="21" y="21"/>
                  </a:lnTo>
                  <a:lnTo>
                    <a:pt x="17" y="24"/>
                  </a:lnTo>
                  <a:lnTo>
                    <a:pt x="16" y="28"/>
                  </a:lnTo>
                  <a:lnTo>
                    <a:pt x="14" y="33"/>
                  </a:lnTo>
                  <a:lnTo>
                    <a:pt x="16" y="38"/>
                  </a:lnTo>
                  <a:lnTo>
                    <a:pt x="17" y="43"/>
                  </a:lnTo>
                  <a:lnTo>
                    <a:pt x="21" y="47"/>
                  </a:lnTo>
                  <a:lnTo>
                    <a:pt x="24" y="50"/>
                  </a:lnTo>
                  <a:lnTo>
                    <a:pt x="28" y="52"/>
                  </a:lnTo>
                  <a:lnTo>
                    <a:pt x="33" y="54"/>
                  </a:lnTo>
                  <a:lnTo>
                    <a:pt x="38" y="52"/>
                  </a:lnTo>
                  <a:lnTo>
                    <a:pt x="44" y="50"/>
                  </a:lnTo>
                  <a:lnTo>
                    <a:pt x="47" y="47"/>
                  </a:lnTo>
                  <a:lnTo>
                    <a:pt x="50" y="43"/>
                  </a:lnTo>
                  <a:lnTo>
                    <a:pt x="52" y="38"/>
                  </a:lnTo>
                  <a:lnTo>
                    <a:pt x="52" y="33"/>
                  </a:lnTo>
                  <a:lnTo>
                    <a:pt x="52" y="28"/>
                  </a:lnTo>
                  <a:lnTo>
                    <a:pt x="50" y="24"/>
                  </a:lnTo>
                  <a:lnTo>
                    <a:pt x="47" y="21"/>
                  </a:lnTo>
                  <a:lnTo>
                    <a:pt x="44" y="17"/>
                  </a:lnTo>
                  <a:lnTo>
                    <a:pt x="38" y="16"/>
                  </a:lnTo>
                  <a:lnTo>
                    <a:pt x="33" y="14"/>
                  </a:lnTo>
                  <a:close/>
                  <a:moveTo>
                    <a:pt x="33" y="0"/>
                  </a:moveTo>
                  <a:lnTo>
                    <a:pt x="47" y="3"/>
                  </a:lnTo>
                  <a:lnTo>
                    <a:pt x="57" y="10"/>
                  </a:lnTo>
                  <a:lnTo>
                    <a:pt x="65" y="21"/>
                  </a:lnTo>
                  <a:lnTo>
                    <a:pt x="68" y="33"/>
                  </a:lnTo>
                  <a:lnTo>
                    <a:pt x="65" y="47"/>
                  </a:lnTo>
                  <a:lnTo>
                    <a:pt x="57" y="57"/>
                  </a:lnTo>
                  <a:lnTo>
                    <a:pt x="47" y="65"/>
                  </a:lnTo>
                  <a:lnTo>
                    <a:pt x="47" y="122"/>
                  </a:lnTo>
                  <a:lnTo>
                    <a:pt x="66" y="112"/>
                  </a:lnTo>
                  <a:lnTo>
                    <a:pt x="85" y="104"/>
                  </a:lnTo>
                  <a:lnTo>
                    <a:pt x="99" y="101"/>
                  </a:lnTo>
                  <a:lnTo>
                    <a:pt x="112" y="96"/>
                  </a:lnTo>
                  <a:lnTo>
                    <a:pt x="121" y="88"/>
                  </a:lnTo>
                  <a:lnTo>
                    <a:pt x="129" y="78"/>
                  </a:lnTo>
                  <a:lnTo>
                    <a:pt x="131" y="64"/>
                  </a:lnTo>
                  <a:lnTo>
                    <a:pt x="121" y="57"/>
                  </a:lnTo>
                  <a:lnTo>
                    <a:pt x="115" y="46"/>
                  </a:lnTo>
                  <a:lnTo>
                    <a:pt x="112" y="33"/>
                  </a:lnTo>
                  <a:lnTo>
                    <a:pt x="115" y="21"/>
                  </a:lnTo>
                  <a:lnTo>
                    <a:pt x="122" y="10"/>
                  </a:lnTo>
                  <a:lnTo>
                    <a:pt x="132" y="3"/>
                  </a:lnTo>
                  <a:lnTo>
                    <a:pt x="145" y="0"/>
                  </a:lnTo>
                  <a:lnTo>
                    <a:pt x="158" y="3"/>
                  </a:lnTo>
                  <a:lnTo>
                    <a:pt x="169" y="10"/>
                  </a:lnTo>
                  <a:lnTo>
                    <a:pt x="177" y="21"/>
                  </a:lnTo>
                  <a:lnTo>
                    <a:pt x="179" y="33"/>
                  </a:lnTo>
                  <a:lnTo>
                    <a:pt x="176" y="47"/>
                  </a:lnTo>
                  <a:lnTo>
                    <a:pt x="169" y="57"/>
                  </a:lnTo>
                  <a:lnTo>
                    <a:pt x="158" y="65"/>
                  </a:lnTo>
                  <a:lnTo>
                    <a:pt x="154" y="83"/>
                  </a:lnTo>
                  <a:lnTo>
                    <a:pt x="148" y="97"/>
                  </a:lnTo>
                  <a:lnTo>
                    <a:pt x="139" y="107"/>
                  </a:lnTo>
                  <a:lnTo>
                    <a:pt x="129" y="116"/>
                  </a:lnTo>
                  <a:lnTo>
                    <a:pt x="117" y="122"/>
                  </a:lnTo>
                  <a:lnTo>
                    <a:pt x="104" y="126"/>
                  </a:lnTo>
                  <a:lnTo>
                    <a:pt x="93" y="130"/>
                  </a:lnTo>
                  <a:lnTo>
                    <a:pt x="79" y="135"/>
                  </a:lnTo>
                  <a:lnTo>
                    <a:pt x="68" y="140"/>
                  </a:lnTo>
                  <a:lnTo>
                    <a:pt x="57" y="146"/>
                  </a:lnTo>
                  <a:lnTo>
                    <a:pt x="51" y="156"/>
                  </a:lnTo>
                  <a:lnTo>
                    <a:pt x="47" y="170"/>
                  </a:lnTo>
                  <a:lnTo>
                    <a:pt x="57" y="178"/>
                  </a:lnTo>
                  <a:lnTo>
                    <a:pt x="65" y="188"/>
                  </a:lnTo>
                  <a:lnTo>
                    <a:pt x="68" y="201"/>
                  </a:lnTo>
                  <a:lnTo>
                    <a:pt x="65" y="214"/>
                  </a:lnTo>
                  <a:lnTo>
                    <a:pt x="57" y="225"/>
                  </a:lnTo>
                  <a:lnTo>
                    <a:pt x="47" y="233"/>
                  </a:lnTo>
                  <a:lnTo>
                    <a:pt x="33" y="235"/>
                  </a:lnTo>
                  <a:lnTo>
                    <a:pt x="21" y="233"/>
                  </a:lnTo>
                  <a:lnTo>
                    <a:pt x="11" y="225"/>
                  </a:lnTo>
                  <a:lnTo>
                    <a:pt x="3" y="214"/>
                  </a:lnTo>
                  <a:lnTo>
                    <a:pt x="0" y="201"/>
                  </a:lnTo>
                  <a:lnTo>
                    <a:pt x="3" y="188"/>
                  </a:lnTo>
                  <a:lnTo>
                    <a:pt x="11" y="178"/>
                  </a:lnTo>
                  <a:lnTo>
                    <a:pt x="21" y="170"/>
                  </a:lnTo>
                  <a:lnTo>
                    <a:pt x="21" y="65"/>
                  </a:lnTo>
                  <a:lnTo>
                    <a:pt x="11" y="57"/>
                  </a:lnTo>
                  <a:lnTo>
                    <a:pt x="3" y="47"/>
                  </a:lnTo>
                  <a:lnTo>
                    <a:pt x="0" y="33"/>
                  </a:lnTo>
                  <a:lnTo>
                    <a:pt x="3" y="21"/>
                  </a:lnTo>
                  <a:lnTo>
                    <a:pt x="11" y="10"/>
                  </a:lnTo>
                  <a:lnTo>
                    <a:pt x="21" y="3"/>
                  </a:lnTo>
                  <a:lnTo>
                    <a:pt x="33" y="0"/>
                  </a:lnTo>
                  <a:close/>
                </a:path>
              </a:pathLst>
            </a:custGeom>
            <a:solidFill>
              <a:srgbClr val="984C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grpSp>
        <p:nvGrpSpPr>
          <p:cNvPr id="22" name="组合 21"/>
          <p:cNvGrpSpPr/>
          <p:nvPr/>
        </p:nvGrpSpPr>
        <p:grpSpPr>
          <a:xfrm>
            <a:off x="4971467" y="2510091"/>
            <a:ext cx="1053296" cy="1053296"/>
            <a:chOff x="4971467" y="2665071"/>
            <a:chExt cx="1053296" cy="1053296"/>
          </a:xfrm>
        </p:grpSpPr>
        <p:sp>
          <p:nvSpPr>
            <p:cNvPr id="6" name="矩形 5"/>
            <p:cNvSpPr/>
            <p:nvPr/>
          </p:nvSpPr>
          <p:spPr>
            <a:xfrm>
              <a:off x="4971467" y="2665071"/>
              <a:ext cx="1053296" cy="1053296"/>
            </a:xfrm>
            <a:prstGeom prst="rect">
              <a:avLst/>
            </a:prstGeom>
            <a:solidFill>
              <a:srgbClr val="E7B552"/>
            </a:solidFill>
            <a:ln w="19050">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0" name="Freeform 32"/>
            <p:cNvSpPr>
              <a:spLocks noChangeAspect="1" noEditPoints="1"/>
            </p:cNvSpPr>
            <p:nvPr/>
          </p:nvSpPr>
          <p:spPr bwMode="auto">
            <a:xfrm>
              <a:off x="5314351" y="2937305"/>
              <a:ext cx="367527" cy="540000"/>
            </a:xfrm>
            <a:custGeom>
              <a:avLst/>
              <a:gdLst>
                <a:gd name="T0" fmla="*/ 136 w 179"/>
                <a:gd name="T1" fmla="*/ 212 h 263"/>
                <a:gd name="T2" fmla="*/ 127 w 179"/>
                <a:gd name="T3" fmla="*/ 224 h 263"/>
                <a:gd name="T4" fmla="*/ 128 w 179"/>
                <a:gd name="T5" fmla="*/ 239 h 263"/>
                <a:gd name="T6" fmla="*/ 141 w 179"/>
                <a:gd name="T7" fmla="*/ 248 h 263"/>
                <a:gd name="T8" fmla="*/ 155 w 179"/>
                <a:gd name="T9" fmla="*/ 245 h 263"/>
                <a:gd name="T10" fmla="*/ 164 w 179"/>
                <a:gd name="T11" fmla="*/ 234 h 263"/>
                <a:gd name="T12" fmla="*/ 162 w 179"/>
                <a:gd name="T13" fmla="*/ 220 h 263"/>
                <a:gd name="T14" fmla="*/ 151 w 179"/>
                <a:gd name="T15" fmla="*/ 211 h 263"/>
                <a:gd name="T16" fmla="*/ 141 w 179"/>
                <a:gd name="T17" fmla="*/ 113 h 263"/>
                <a:gd name="T18" fmla="*/ 128 w 179"/>
                <a:gd name="T19" fmla="*/ 122 h 263"/>
                <a:gd name="T20" fmla="*/ 127 w 179"/>
                <a:gd name="T21" fmla="*/ 136 h 263"/>
                <a:gd name="T22" fmla="*/ 136 w 179"/>
                <a:gd name="T23" fmla="*/ 148 h 263"/>
                <a:gd name="T24" fmla="*/ 151 w 179"/>
                <a:gd name="T25" fmla="*/ 150 h 263"/>
                <a:gd name="T26" fmla="*/ 162 w 179"/>
                <a:gd name="T27" fmla="*/ 141 h 263"/>
                <a:gd name="T28" fmla="*/ 164 w 179"/>
                <a:gd name="T29" fmla="*/ 126 h 263"/>
                <a:gd name="T30" fmla="*/ 155 w 179"/>
                <a:gd name="T31" fmla="*/ 115 h 263"/>
                <a:gd name="T32" fmla="*/ 34 w 179"/>
                <a:gd name="T33" fmla="*/ 14 h 263"/>
                <a:gd name="T34" fmla="*/ 20 w 179"/>
                <a:gd name="T35" fmla="*/ 21 h 263"/>
                <a:gd name="T36" fmla="*/ 14 w 179"/>
                <a:gd name="T37" fmla="*/ 33 h 263"/>
                <a:gd name="T38" fmla="*/ 20 w 179"/>
                <a:gd name="T39" fmla="*/ 47 h 263"/>
                <a:gd name="T40" fmla="*/ 34 w 179"/>
                <a:gd name="T41" fmla="*/ 54 h 263"/>
                <a:gd name="T42" fmla="*/ 47 w 179"/>
                <a:gd name="T43" fmla="*/ 47 h 263"/>
                <a:gd name="T44" fmla="*/ 53 w 179"/>
                <a:gd name="T45" fmla="*/ 33 h 263"/>
                <a:gd name="T46" fmla="*/ 47 w 179"/>
                <a:gd name="T47" fmla="*/ 21 h 263"/>
                <a:gd name="T48" fmla="*/ 34 w 179"/>
                <a:gd name="T49" fmla="*/ 14 h 263"/>
                <a:gd name="T50" fmla="*/ 57 w 179"/>
                <a:gd name="T51" fmla="*/ 10 h 263"/>
                <a:gd name="T52" fmla="*/ 65 w 179"/>
                <a:gd name="T53" fmla="*/ 47 h 263"/>
                <a:gd name="T54" fmla="*/ 47 w 179"/>
                <a:gd name="T55" fmla="*/ 97 h 263"/>
                <a:gd name="T56" fmla="*/ 52 w 179"/>
                <a:gd name="T57" fmla="*/ 112 h 263"/>
                <a:gd name="T58" fmla="*/ 114 w 179"/>
                <a:gd name="T59" fmla="*/ 118 h 263"/>
                <a:gd name="T60" fmla="*/ 146 w 179"/>
                <a:gd name="T61" fmla="*/ 98 h 263"/>
                <a:gd name="T62" fmla="*/ 176 w 179"/>
                <a:gd name="T63" fmla="*/ 118 h 263"/>
                <a:gd name="T64" fmla="*/ 169 w 179"/>
                <a:gd name="T65" fmla="*/ 155 h 263"/>
                <a:gd name="T66" fmla="*/ 132 w 179"/>
                <a:gd name="T67" fmla="*/ 163 h 263"/>
                <a:gd name="T68" fmla="*/ 68 w 179"/>
                <a:gd name="T69" fmla="*/ 145 h 263"/>
                <a:gd name="T70" fmla="*/ 47 w 179"/>
                <a:gd name="T71" fmla="*/ 195 h 263"/>
                <a:gd name="T72" fmla="*/ 52 w 179"/>
                <a:gd name="T73" fmla="*/ 210 h 263"/>
                <a:gd name="T74" fmla="*/ 114 w 179"/>
                <a:gd name="T75" fmla="*/ 216 h 263"/>
                <a:gd name="T76" fmla="*/ 146 w 179"/>
                <a:gd name="T77" fmla="*/ 196 h 263"/>
                <a:gd name="T78" fmla="*/ 176 w 179"/>
                <a:gd name="T79" fmla="*/ 216 h 263"/>
                <a:gd name="T80" fmla="*/ 169 w 179"/>
                <a:gd name="T81" fmla="*/ 253 h 263"/>
                <a:gd name="T82" fmla="*/ 132 w 179"/>
                <a:gd name="T83" fmla="*/ 261 h 263"/>
                <a:gd name="T84" fmla="*/ 68 w 179"/>
                <a:gd name="T85" fmla="*/ 243 h 263"/>
                <a:gd name="T86" fmla="*/ 32 w 179"/>
                <a:gd name="T87" fmla="*/ 225 h 263"/>
                <a:gd name="T88" fmla="*/ 20 w 179"/>
                <a:gd name="T89" fmla="*/ 195 h 263"/>
                <a:gd name="T90" fmla="*/ 2 w 179"/>
                <a:gd name="T91" fmla="*/ 47 h 263"/>
                <a:gd name="T92" fmla="*/ 10 w 179"/>
                <a:gd name="T93" fmla="*/ 1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9" h="263">
                  <a:moveTo>
                    <a:pt x="146" y="210"/>
                  </a:moveTo>
                  <a:lnTo>
                    <a:pt x="141" y="211"/>
                  </a:lnTo>
                  <a:lnTo>
                    <a:pt x="136" y="212"/>
                  </a:lnTo>
                  <a:lnTo>
                    <a:pt x="132" y="215"/>
                  </a:lnTo>
                  <a:lnTo>
                    <a:pt x="128" y="220"/>
                  </a:lnTo>
                  <a:lnTo>
                    <a:pt x="127" y="224"/>
                  </a:lnTo>
                  <a:lnTo>
                    <a:pt x="126" y="229"/>
                  </a:lnTo>
                  <a:lnTo>
                    <a:pt x="127" y="234"/>
                  </a:lnTo>
                  <a:lnTo>
                    <a:pt x="128" y="239"/>
                  </a:lnTo>
                  <a:lnTo>
                    <a:pt x="132" y="243"/>
                  </a:lnTo>
                  <a:lnTo>
                    <a:pt x="136" y="245"/>
                  </a:lnTo>
                  <a:lnTo>
                    <a:pt x="141" y="248"/>
                  </a:lnTo>
                  <a:lnTo>
                    <a:pt x="146" y="248"/>
                  </a:lnTo>
                  <a:lnTo>
                    <a:pt x="151" y="248"/>
                  </a:lnTo>
                  <a:lnTo>
                    <a:pt x="155" y="245"/>
                  </a:lnTo>
                  <a:lnTo>
                    <a:pt x="159" y="243"/>
                  </a:lnTo>
                  <a:lnTo>
                    <a:pt x="162" y="239"/>
                  </a:lnTo>
                  <a:lnTo>
                    <a:pt x="164" y="234"/>
                  </a:lnTo>
                  <a:lnTo>
                    <a:pt x="165" y="229"/>
                  </a:lnTo>
                  <a:lnTo>
                    <a:pt x="164" y="224"/>
                  </a:lnTo>
                  <a:lnTo>
                    <a:pt x="162" y="220"/>
                  </a:lnTo>
                  <a:lnTo>
                    <a:pt x="159" y="215"/>
                  </a:lnTo>
                  <a:lnTo>
                    <a:pt x="155" y="212"/>
                  </a:lnTo>
                  <a:lnTo>
                    <a:pt x="151" y="211"/>
                  </a:lnTo>
                  <a:lnTo>
                    <a:pt x="146" y="210"/>
                  </a:lnTo>
                  <a:close/>
                  <a:moveTo>
                    <a:pt x="146" y="112"/>
                  </a:moveTo>
                  <a:lnTo>
                    <a:pt x="141" y="113"/>
                  </a:lnTo>
                  <a:lnTo>
                    <a:pt x="136" y="115"/>
                  </a:lnTo>
                  <a:lnTo>
                    <a:pt x="132" y="118"/>
                  </a:lnTo>
                  <a:lnTo>
                    <a:pt x="128" y="122"/>
                  </a:lnTo>
                  <a:lnTo>
                    <a:pt x="127" y="126"/>
                  </a:lnTo>
                  <a:lnTo>
                    <a:pt x="126" y="131"/>
                  </a:lnTo>
                  <a:lnTo>
                    <a:pt x="127" y="136"/>
                  </a:lnTo>
                  <a:lnTo>
                    <a:pt x="128" y="141"/>
                  </a:lnTo>
                  <a:lnTo>
                    <a:pt x="132" y="145"/>
                  </a:lnTo>
                  <a:lnTo>
                    <a:pt x="136" y="148"/>
                  </a:lnTo>
                  <a:lnTo>
                    <a:pt x="141" y="150"/>
                  </a:lnTo>
                  <a:lnTo>
                    <a:pt x="146" y="150"/>
                  </a:lnTo>
                  <a:lnTo>
                    <a:pt x="151" y="150"/>
                  </a:lnTo>
                  <a:lnTo>
                    <a:pt x="155" y="148"/>
                  </a:lnTo>
                  <a:lnTo>
                    <a:pt x="159" y="145"/>
                  </a:lnTo>
                  <a:lnTo>
                    <a:pt x="162" y="141"/>
                  </a:lnTo>
                  <a:lnTo>
                    <a:pt x="164" y="136"/>
                  </a:lnTo>
                  <a:lnTo>
                    <a:pt x="165" y="131"/>
                  </a:lnTo>
                  <a:lnTo>
                    <a:pt x="164" y="126"/>
                  </a:lnTo>
                  <a:lnTo>
                    <a:pt x="162" y="122"/>
                  </a:lnTo>
                  <a:lnTo>
                    <a:pt x="159" y="118"/>
                  </a:lnTo>
                  <a:lnTo>
                    <a:pt x="155" y="115"/>
                  </a:lnTo>
                  <a:lnTo>
                    <a:pt x="151" y="113"/>
                  </a:lnTo>
                  <a:lnTo>
                    <a:pt x="146" y="112"/>
                  </a:lnTo>
                  <a:close/>
                  <a:moveTo>
                    <a:pt x="34" y="14"/>
                  </a:moveTo>
                  <a:lnTo>
                    <a:pt x="29" y="16"/>
                  </a:lnTo>
                  <a:lnTo>
                    <a:pt x="24" y="17"/>
                  </a:lnTo>
                  <a:lnTo>
                    <a:pt x="20" y="21"/>
                  </a:lnTo>
                  <a:lnTo>
                    <a:pt x="18" y="24"/>
                  </a:lnTo>
                  <a:lnTo>
                    <a:pt x="15" y="28"/>
                  </a:lnTo>
                  <a:lnTo>
                    <a:pt x="14" y="33"/>
                  </a:lnTo>
                  <a:lnTo>
                    <a:pt x="15" y="38"/>
                  </a:lnTo>
                  <a:lnTo>
                    <a:pt x="18" y="43"/>
                  </a:lnTo>
                  <a:lnTo>
                    <a:pt x="20" y="47"/>
                  </a:lnTo>
                  <a:lnTo>
                    <a:pt x="24" y="50"/>
                  </a:lnTo>
                  <a:lnTo>
                    <a:pt x="29" y="52"/>
                  </a:lnTo>
                  <a:lnTo>
                    <a:pt x="34" y="54"/>
                  </a:lnTo>
                  <a:lnTo>
                    <a:pt x="39" y="52"/>
                  </a:lnTo>
                  <a:lnTo>
                    <a:pt x="43" y="50"/>
                  </a:lnTo>
                  <a:lnTo>
                    <a:pt x="47" y="47"/>
                  </a:lnTo>
                  <a:lnTo>
                    <a:pt x="51" y="43"/>
                  </a:lnTo>
                  <a:lnTo>
                    <a:pt x="52" y="38"/>
                  </a:lnTo>
                  <a:lnTo>
                    <a:pt x="53" y="33"/>
                  </a:lnTo>
                  <a:lnTo>
                    <a:pt x="52" y="28"/>
                  </a:lnTo>
                  <a:lnTo>
                    <a:pt x="51" y="24"/>
                  </a:lnTo>
                  <a:lnTo>
                    <a:pt x="47" y="21"/>
                  </a:lnTo>
                  <a:lnTo>
                    <a:pt x="43" y="17"/>
                  </a:lnTo>
                  <a:lnTo>
                    <a:pt x="39" y="16"/>
                  </a:lnTo>
                  <a:lnTo>
                    <a:pt x="34" y="14"/>
                  </a:lnTo>
                  <a:close/>
                  <a:moveTo>
                    <a:pt x="34" y="0"/>
                  </a:moveTo>
                  <a:lnTo>
                    <a:pt x="47" y="3"/>
                  </a:lnTo>
                  <a:lnTo>
                    <a:pt x="57" y="10"/>
                  </a:lnTo>
                  <a:lnTo>
                    <a:pt x="65" y="21"/>
                  </a:lnTo>
                  <a:lnTo>
                    <a:pt x="67" y="33"/>
                  </a:lnTo>
                  <a:lnTo>
                    <a:pt x="65" y="47"/>
                  </a:lnTo>
                  <a:lnTo>
                    <a:pt x="57" y="57"/>
                  </a:lnTo>
                  <a:lnTo>
                    <a:pt x="47" y="65"/>
                  </a:lnTo>
                  <a:lnTo>
                    <a:pt x="47" y="97"/>
                  </a:lnTo>
                  <a:lnTo>
                    <a:pt x="47" y="101"/>
                  </a:lnTo>
                  <a:lnTo>
                    <a:pt x="49" y="106"/>
                  </a:lnTo>
                  <a:lnTo>
                    <a:pt x="52" y="112"/>
                  </a:lnTo>
                  <a:lnTo>
                    <a:pt x="58" y="116"/>
                  </a:lnTo>
                  <a:lnTo>
                    <a:pt x="68" y="118"/>
                  </a:lnTo>
                  <a:lnTo>
                    <a:pt x="114" y="118"/>
                  </a:lnTo>
                  <a:lnTo>
                    <a:pt x="122" y="108"/>
                  </a:lnTo>
                  <a:lnTo>
                    <a:pt x="132" y="101"/>
                  </a:lnTo>
                  <a:lnTo>
                    <a:pt x="146" y="98"/>
                  </a:lnTo>
                  <a:lnTo>
                    <a:pt x="159" y="101"/>
                  </a:lnTo>
                  <a:lnTo>
                    <a:pt x="169" y="108"/>
                  </a:lnTo>
                  <a:lnTo>
                    <a:pt x="176" y="118"/>
                  </a:lnTo>
                  <a:lnTo>
                    <a:pt x="179" y="131"/>
                  </a:lnTo>
                  <a:lnTo>
                    <a:pt x="176" y="145"/>
                  </a:lnTo>
                  <a:lnTo>
                    <a:pt x="169" y="155"/>
                  </a:lnTo>
                  <a:lnTo>
                    <a:pt x="159" y="163"/>
                  </a:lnTo>
                  <a:lnTo>
                    <a:pt x="146" y="165"/>
                  </a:lnTo>
                  <a:lnTo>
                    <a:pt x="132" y="163"/>
                  </a:lnTo>
                  <a:lnTo>
                    <a:pt x="122" y="155"/>
                  </a:lnTo>
                  <a:lnTo>
                    <a:pt x="114" y="145"/>
                  </a:lnTo>
                  <a:lnTo>
                    <a:pt x="68" y="145"/>
                  </a:lnTo>
                  <a:lnTo>
                    <a:pt x="57" y="144"/>
                  </a:lnTo>
                  <a:lnTo>
                    <a:pt x="47" y="140"/>
                  </a:lnTo>
                  <a:lnTo>
                    <a:pt x="47" y="195"/>
                  </a:lnTo>
                  <a:lnTo>
                    <a:pt x="47" y="198"/>
                  </a:lnTo>
                  <a:lnTo>
                    <a:pt x="49" y="203"/>
                  </a:lnTo>
                  <a:lnTo>
                    <a:pt x="52" y="210"/>
                  </a:lnTo>
                  <a:lnTo>
                    <a:pt x="58" y="214"/>
                  </a:lnTo>
                  <a:lnTo>
                    <a:pt x="68" y="216"/>
                  </a:lnTo>
                  <a:lnTo>
                    <a:pt x="114" y="216"/>
                  </a:lnTo>
                  <a:lnTo>
                    <a:pt x="122" y="205"/>
                  </a:lnTo>
                  <a:lnTo>
                    <a:pt x="132" y="198"/>
                  </a:lnTo>
                  <a:lnTo>
                    <a:pt x="146" y="196"/>
                  </a:lnTo>
                  <a:lnTo>
                    <a:pt x="159" y="198"/>
                  </a:lnTo>
                  <a:lnTo>
                    <a:pt x="169" y="206"/>
                  </a:lnTo>
                  <a:lnTo>
                    <a:pt x="176" y="216"/>
                  </a:lnTo>
                  <a:lnTo>
                    <a:pt x="179" y="229"/>
                  </a:lnTo>
                  <a:lnTo>
                    <a:pt x="176" y="242"/>
                  </a:lnTo>
                  <a:lnTo>
                    <a:pt x="169" y="253"/>
                  </a:lnTo>
                  <a:lnTo>
                    <a:pt x="159" y="259"/>
                  </a:lnTo>
                  <a:lnTo>
                    <a:pt x="146" y="263"/>
                  </a:lnTo>
                  <a:lnTo>
                    <a:pt x="132" y="261"/>
                  </a:lnTo>
                  <a:lnTo>
                    <a:pt x="122" y="253"/>
                  </a:lnTo>
                  <a:lnTo>
                    <a:pt x="114" y="243"/>
                  </a:lnTo>
                  <a:lnTo>
                    <a:pt x="68" y="243"/>
                  </a:lnTo>
                  <a:lnTo>
                    <a:pt x="53" y="240"/>
                  </a:lnTo>
                  <a:lnTo>
                    <a:pt x="40" y="234"/>
                  </a:lnTo>
                  <a:lnTo>
                    <a:pt x="32" y="225"/>
                  </a:lnTo>
                  <a:lnTo>
                    <a:pt x="25" y="215"/>
                  </a:lnTo>
                  <a:lnTo>
                    <a:pt x="21" y="205"/>
                  </a:lnTo>
                  <a:lnTo>
                    <a:pt x="20" y="195"/>
                  </a:lnTo>
                  <a:lnTo>
                    <a:pt x="20" y="65"/>
                  </a:lnTo>
                  <a:lnTo>
                    <a:pt x="10" y="57"/>
                  </a:lnTo>
                  <a:lnTo>
                    <a:pt x="2" y="47"/>
                  </a:lnTo>
                  <a:lnTo>
                    <a:pt x="0" y="33"/>
                  </a:lnTo>
                  <a:lnTo>
                    <a:pt x="2" y="21"/>
                  </a:lnTo>
                  <a:lnTo>
                    <a:pt x="10" y="10"/>
                  </a:lnTo>
                  <a:lnTo>
                    <a:pt x="20" y="3"/>
                  </a:lnTo>
                  <a:lnTo>
                    <a:pt x="34" y="0"/>
                  </a:lnTo>
                  <a:close/>
                </a:path>
              </a:pathLst>
            </a:custGeom>
            <a:solidFill>
              <a:srgbClr val="984C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grpSp>
        <p:nvGrpSpPr>
          <p:cNvPr id="24" name="组合 23"/>
          <p:cNvGrpSpPr/>
          <p:nvPr/>
        </p:nvGrpSpPr>
        <p:grpSpPr>
          <a:xfrm>
            <a:off x="4971467" y="3621262"/>
            <a:ext cx="1053296" cy="1053296"/>
            <a:chOff x="4971467" y="3776242"/>
            <a:chExt cx="1053296" cy="1053296"/>
          </a:xfrm>
        </p:grpSpPr>
        <p:sp>
          <p:nvSpPr>
            <p:cNvPr id="8" name="矩形 7"/>
            <p:cNvSpPr/>
            <p:nvPr/>
          </p:nvSpPr>
          <p:spPr>
            <a:xfrm>
              <a:off x="4971467" y="3776242"/>
              <a:ext cx="1053296" cy="1053296"/>
            </a:xfrm>
            <a:prstGeom prst="rect">
              <a:avLst/>
            </a:prstGeom>
            <a:solidFill>
              <a:srgbClr val="E7B552"/>
            </a:solidFill>
            <a:ln w="19050">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1" name="Freeform 33"/>
            <p:cNvSpPr>
              <a:spLocks noChangeAspect="1" noEditPoints="1"/>
            </p:cNvSpPr>
            <p:nvPr/>
          </p:nvSpPr>
          <p:spPr bwMode="auto">
            <a:xfrm>
              <a:off x="5421135" y="4082459"/>
              <a:ext cx="153957" cy="540000"/>
            </a:xfrm>
            <a:custGeom>
              <a:avLst/>
              <a:gdLst>
                <a:gd name="T0" fmla="*/ 28 w 67"/>
                <a:gd name="T1" fmla="*/ 183 h 235"/>
                <a:gd name="T2" fmla="*/ 20 w 67"/>
                <a:gd name="T3" fmla="*/ 187 h 235"/>
                <a:gd name="T4" fmla="*/ 15 w 67"/>
                <a:gd name="T5" fmla="*/ 196 h 235"/>
                <a:gd name="T6" fmla="*/ 15 w 67"/>
                <a:gd name="T7" fmla="*/ 206 h 235"/>
                <a:gd name="T8" fmla="*/ 20 w 67"/>
                <a:gd name="T9" fmla="*/ 215 h 235"/>
                <a:gd name="T10" fmla="*/ 28 w 67"/>
                <a:gd name="T11" fmla="*/ 220 h 235"/>
                <a:gd name="T12" fmla="*/ 38 w 67"/>
                <a:gd name="T13" fmla="*/ 220 h 235"/>
                <a:gd name="T14" fmla="*/ 47 w 67"/>
                <a:gd name="T15" fmla="*/ 215 h 235"/>
                <a:gd name="T16" fmla="*/ 52 w 67"/>
                <a:gd name="T17" fmla="*/ 206 h 235"/>
                <a:gd name="T18" fmla="*/ 52 w 67"/>
                <a:gd name="T19" fmla="*/ 196 h 235"/>
                <a:gd name="T20" fmla="*/ 47 w 67"/>
                <a:gd name="T21" fmla="*/ 187 h 235"/>
                <a:gd name="T22" fmla="*/ 38 w 67"/>
                <a:gd name="T23" fmla="*/ 183 h 235"/>
                <a:gd name="T24" fmla="*/ 33 w 67"/>
                <a:gd name="T25" fmla="*/ 14 h 235"/>
                <a:gd name="T26" fmla="*/ 24 w 67"/>
                <a:gd name="T27" fmla="*/ 17 h 235"/>
                <a:gd name="T28" fmla="*/ 17 w 67"/>
                <a:gd name="T29" fmla="*/ 24 h 235"/>
                <a:gd name="T30" fmla="*/ 14 w 67"/>
                <a:gd name="T31" fmla="*/ 33 h 235"/>
                <a:gd name="T32" fmla="*/ 17 w 67"/>
                <a:gd name="T33" fmla="*/ 43 h 235"/>
                <a:gd name="T34" fmla="*/ 24 w 67"/>
                <a:gd name="T35" fmla="*/ 50 h 235"/>
                <a:gd name="T36" fmla="*/ 33 w 67"/>
                <a:gd name="T37" fmla="*/ 54 h 235"/>
                <a:gd name="T38" fmla="*/ 43 w 67"/>
                <a:gd name="T39" fmla="*/ 50 h 235"/>
                <a:gd name="T40" fmla="*/ 51 w 67"/>
                <a:gd name="T41" fmla="*/ 43 h 235"/>
                <a:gd name="T42" fmla="*/ 53 w 67"/>
                <a:gd name="T43" fmla="*/ 33 h 235"/>
                <a:gd name="T44" fmla="*/ 51 w 67"/>
                <a:gd name="T45" fmla="*/ 24 h 235"/>
                <a:gd name="T46" fmla="*/ 43 w 67"/>
                <a:gd name="T47" fmla="*/ 17 h 235"/>
                <a:gd name="T48" fmla="*/ 33 w 67"/>
                <a:gd name="T49" fmla="*/ 14 h 235"/>
                <a:gd name="T50" fmla="*/ 47 w 67"/>
                <a:gd name="T51" fmla="*/ 3 h 235"/>
                <a:gd name="T52" fmla="*/ 65 w 67"/>
                <a:gd name="T53" fmla="*/ 21 h 235"/>
                <a:gd name="T54" fmla="*/ 65 w 67"/>
                <a:gd name="T55" fmla="*/ 47 h 235"/>
                <a:gd name="T56" fmla="*/ 47 w 67"/>
                <a:gd name="T57" fmla="*/ 65 h 235"/>
                <a:gd name="T58" fmla="*/ 57 w 67"/>
                <a:gd name="T59" fmla="*/ 178 h 235"/>
                <a:gd name="T60" fmla="*/ 67 w 67"/>
                <a:gd name="T61" fmla="*/ 201 h 235"/>
                <a:gd name="T62" fmla="*/ 57 w 67"/>
                <a:gd name="T63" fmla="*/ 225 h 235"/>
                <a:gd name="T64" fmla="*/ 33 w 67"/>
                <a:gd name="T65" fmla="*/ 235 h 235"/>
                <a:gd name="T66" fmla="*/ 10 w 67"/>
                <a:gd name="T67" fmla="*/ 225 h 235"/>
                <a:gd name="T68" fmla="*/ 0 w 67"/>
                <a:gd name="T69" fmla="*/ 201 h 235"/>
                <a:gd name="T70" fmla="*/ 10 w 67"/>
                <a:gd name="T71" fmla="*/ 178 h 235"/>
                <a:gd name="T72" fmla="*/ 20 w 67"/>
                <a:gd name="T73" fmla="*/ 65 h 235"/>
                <a:gd name="T74" fmla="*/ 3 w 67"/>
                <a:gd name="T75" fmla="*/ 47 h 235"/>
                <a:gd name="T76" fmla="*/ 3 w 67"/>
                <a:gd name="T77" fmla="*/ 21 h 235"/>
                <a:gd name="T78" fmla="*/ 20 w 67"/>
                <a:gd name="T79" fmla="*/ 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235">
                  <a:moveTo>
                    <a:pt x="33" y="182"/>
                  </a:moveTo>
                  <a:lnTo>
                    <a:pt x="28" y="183"/>
                  </a:lnTo>
                  <a:lnTo>
                    <a:pt x="24" y="184"/>
                  </a:lnTo>
                  <a:lnTo>
                    <a:pt x="20" y="187"/>
                  </a:lnTo>
                  <a:lnTo>
                    <a:pt x="17" y="192"/>
                  </a:lnTo>
                  <a:lnTo>
                    <a:pt x="15" y="196"/>
                  </a:lnTo>
                  <a:lnTo>
                    <a:pt x="14" y="201"/>
                  </a:lnTo>
                  <a:lnTo>
                    <a:pt x="15" y="206"/>
                  </a:lnTo>
                  <a:lnTo>
                    <a:pt x="17" y="211"/>
                  </a:lnTo>
                  <a:lnTo>
                    <a:pt x="20" y="215"/>
                  </a:lnTo>
                  <a:lnTo>
                    <a:pt x="24" y="217"/>
                  </a:lnTo>
                  <a:lnTo>
                    <a:pt x="28" y="220"/>
                  </a:lnTo>
                  <a:lnTo>
                    <a:pt x="33" y="220"/>
                  </a:lnTo>
                  <a:lnTo>
                    <a:pt x="38" y="220"/>
                  </a:lnTo>
                  <a:lnTo>
                    <a:pt x="43" y="217"/>
                  </a:lnTo>
                  <a:lnTo>
                    <a:pt x="47" y="215"/>
                  </a:lnTo>
                  <a:lnTo>
                    <a:pt x="51" y="211"/>
                  </a:lnTo>
                  <a:lnTo>
                    <a:pt x="52" y="206"/>
                  </a:lnTo>
                  <a:lnTo>
                    <a:pt x="53" y="201"/>
                  </a:lnTo>
                  <a:lnTo>
                    <a:pt x="52" y="196"/>
                  </a:lnTo>
                  <a:lnTo>
                    <a:pt x="51" y="192"/>
                  </a:lnTo>
                  <a:lnTo>
                    <a:pt x="47" y="187"/>
                  </a:lnTo>
                  <a:lnTo>
                    <a:pt x="43" y="184"/>
                  </a:lnTo>
                  <a:lnTo>
                    <a:pt x="38" y="183"/>
                  </a:lnTo>
                  <a:lnTo>
                    <a:pt x="33" y="182"/>
                  </a:lnTo>
                  <a:close/>
                  <a:moveTo>
                    <a:pt x="33" y="14"/>
                  </a:moveTo>
                  <a:lnTo>
                    <a:pt x="28" y="16"/>
                  </a:lnTo>
                  <a:lnTo>
                    <a:pt x="24" y="17"/>
                  </a:lnTo>
                  <a:lnTo>
                    <a:pt x="20" y="21"/>
                  </a:lnTo>
                  <a:lnTo>
                    <a:pt x="17" y="24"/>
                  </a:lnTo>
                  <a:lnTo>
                    <a:pt x="15" y="28"/>
                  </a:lnTo>
                  <a:lnTo>
                    <a:pt x="14" y="33"/>
                  </a:lnTo>
                  <a:lnTo>
                    <a:pt x="15" y="38"/>
                  </a:lnTo>
                  <a:lnTo>
                    <a:pt x="17" y="43"/>
                  </a:lnTo>
                  <a:lnTo>
                    <a:pt x="20" y="47"/>
                  </a:lnTo>
                  <a:lnTo>
                    <a:pt x="24" y="50"/>
                  </a:lnTo>
                  <a:lnTo>
                    <a:pt x="28" y="52"/>
                  </a:lnTo>
                  <a:lnTo>
                    <a:pt x="33" y="54"/>
                  </a:lnTo>
                  <a:lnTo>
                    <a:pt x="38" y="52"/>
                  </a:lnTo>
                  <a:lnTo>
                    <a:pt x="43" y="50"/>
                  </a:lnTo>
                  <a:lnTo>
                    <a:pt x="47" y="47"/>
                  </a:lnTo>
                  <a:lnTo>
                    <a:pt x="51" y="43"/>
                  </a:lnTo>
                  <a:lnTo>
                    <a:pt x="52" y="38"/>
                  </a:lnTo>
                  <a:lnTo>
                    <a:pt x="53" y="33"/>
                  </a:lnTo>
                  <a:lnTo>
                    <a:pt x="52" y="28"/>
                  </a:lnTo>
                  <a:lnTo>
                    <a:pt x="51" y="24"/>
                  </a:lnTo>
                  <a:lnTo>
                    <a:pt x="47" y="21"/>
                  </a:lnTo>
                  <a:lnTo>
                    <a:pt x="43" y="17"/>
                  </a:lnTo>
                  <a:lnTo>
                    <a:pt x="38" y="16"/>
                  </a:lnTo>
                  <a:lnTo>
                    <a:pt x="33" y="14"/>
                  </a:lnTo>
                  <a:close/>
                  <a:moveTo>
                    <a:pt x="33" y="0"/>
                  </a:moveTo>
                  <a:lnTo>
                    <a:pt x="47" y="3"/>
                  </a:lnTo>
                  <a:lnTo>
                    <a:pt x="57" y="10"/>
                  </a:lnTo>
                  <a:lnTo>
                    <a:pt x="65" y="21"/>
                  </a:lnTo>
                  <a:lnTo>
                    <a:pt x="67" y="33"/>
                  </a:lnTo>
                  <a:lnTo>
                    <a:pt x="65" y="47"/>
                  </a:lnTo>
                  <a:lnTo>
                    <a:pt x="57" y="57"/>
                  </a:lnTo>
                  <a:lnTo>
                    <a:pt x="47" y="65"/>
                  </a:lnTo>
                  <a:lnTo>
                    <a:pt x="47" y="170"/>
                  </a:lnTo>
                  <a:lnTo>
                    <a:pt x="57" y="178"/>
                  </a:lnTo>
                  <a:lnTo>
                    <a:pt x="65" y="188"/>
                  </a:lnTo>
                  <a:lnTo>
                    <a:pt x="67" y="201"/>
                  </a:lnTo>
                  <a:lnTo>
                    <a:pt x="65" y="214"/>
                  </a:lnTo>
                  <a:lnTo>
                    <a:pt x="57" y="225"/>
                  </a:lnTo>
                  <a:lnTo>
                    <a:pt x="47" y="233"/>
                  </a:lnTo>
                  <a:lnTo>
                    <a:pt x="33" y="235"/>
                  </a:lnTo>
                  <a:lnTo>
                    <a:pt x="20" y="233"/>
                  </a:lnTo>
                  <a:lnTo>
                    <a:pt x="10" y="225"/>
                  </a:lnTo>
                  <a:lnTo>
                    <a:pt x="3" y="214"/>
                  </a:lnTo>
                  <a:lnTo>
                    <a:pt x="0" y="201"/>
                  </a:lnTo>
                  <a:lnTo>
                    <a:pt x="3" y="188"/>
                  </a:lnTo>
                  <a:lnTo>
                    <a:pt x="10" y="178"/>
                  </a:lnTo>
                  <a:lnTo>
                    <a:pt x="20" y="170"/>
                  </a:lnTo>
                  <a:lnTo>
                    <a:pt x="20" y="65"/>
                  </a:lnTo>
                  <a:lnTo>
                    <a:pt x="10" y="57"/>
                  </a:lnTo>
                  <a:lnTo>
                    <a:pt x="3" y="47"/>
                  </a:lnTo>
                  <a:lnTo>
                    <a:pt x="0" y="33"/>
                  </a:lnTo>
                  <a:lnTo>
                    <a:pt x="3" y="21"/>
                  </a:lnTo>
                  <a:lnTo>
                    <a:pt x="10" y="10"/>
                  </a:lnTo>
                  <a:lnTo>
                    <a:pt x="20" y="3"/>
                  </a:lnTo>
                  <a:lnTo>
                    <a:pt x="33" y="0"/>
                  </a:lnTo>
                  <a:close/>
                </a:path>
              </a:pathLst>
            </a:custGeom>
            <a:solidFill>
              <a:srgbClr val="984C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spTree>
    <p:extLst>
      <p:ext uri="{BB962C8B-B14F-4D97-AF65-F5344CB8AC3E}">
        <p14:creationId xmlns:p14="http://schemas.microsoft.com/office/powerpoint/2010/main" val="3626149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8" name="文本框 7"/>
          <p:cNvSpPr txBox="1"/>
          <p:nvPr/>
        </p:nvSpPr>
        <p:spPr>
          <a:xfrm>
            <a:off x="145774" y="-57692"/>
            <a:ext cx="4032687" cy="830997"/>
          </a:xfrm>
          <a:prstGeom prst="rect">
            <a:avLst/>
          </a:prstGeom>
          <a:noFill/>
        </p:spPr>
        <p:txBody>
          <a:bodyPr wrap="square" rtlCol="0">
            <a:spAutoFit/>
          </a:bodyPr>
          <a:lstStyle/>
          <a:p>
            <a:r>
              <a:rPr lang="zh-CN" altLang="en-US" sz="4800" b="1" dirty="0">
                <a:solidFill>
                  <a:srgbClr val="E7B552"/>
                </a:solidFill>
                <a:latin typeface="Calibri" panose="020F0502020204030204" pitchFamily="34" charset="0"/>
              </a:rPr>
              <a:t>第</a:t>
            </a:r>
            <a:r>
              <a:rPr lang="zh-CN" altLang="en-US" sz="4800" b="1" dirty="0" smtClean="0">
                <a:solidFill>
                  <a:srgbClr val="E7B552"/>
                </a:solidFill>
                <a:latin typeface="Calibri" panose="020F0502020204030204" pitchFamily="34" charset="0"/>
              </a:rPr>
              <a:t>一部分</a:t>
            </a:r>
            <a:endParaRPr lang="zh-CN" altLang="en-US" sz="4800" b="1" dirty="0">
              <a:solidFill>
                <a:srgbClr val="E7B552"/>
              </a:solidFill>
              <a:latin typeface="Calibri" panose="020F0502020204030204" pitchFamily="34" charset="0"/>
            </a:endParaRPr>
          </a:p>
        </p:txBody>
      </p:sp>
      <p:sp>
        <p:nvSpPr>
          <p:cNvPr id="4" name="文本框 3"/>
          <p:cNvSpPr txBox="1"/>
          <p:nvPr/>
        </p:nvSpPr>
        <p:spPr>
          <a:xfrm>
            <a:off x="901939" y="922829"/>
            <a:ext cx="4894427"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rPr>
              <a:t>概述</a:t>
            </a:r>
            <a:r>
              <a:rPr lang="en-US" altLang="zh-CN" sz="3200" b="1" dirty="0">
                <a:solidFill>
                  <a:srgbClr val="984C50"/>
                </a:solidFill>
                <a:latin typeface="Calibri" panose="020F0502020204030204" pitchFamily="34" charset="0"/>
              </a:rPr>
              <a:t>1 </a:t>
            </a:r>
            <a:r>
              <a:rPr lang="en-US" altLang="zh-CN" sz="3200" b="1" dirty="0" smtClean="0">
                <a:solidFill>
                  <a:srgbClr val="984C50"/>
                </a:solidFill>
                <a:latin typeface="Calibri" panose="020F0502020204030204" pitchFamily="34" charset="0"/>
              </a:rPr>
              <a:t> </a:t>
            </a:r>
            <a:r>
              <a:rPr lang="zh-CN" altLang="en-US" sz="3200" b="1" dirty="0" smtClean="0">
                <a:solidFill>
                  <a:srgbClr val="984C50"/>
                </a:solidFill>
                <a:latin typeface="Calibri" panose="020F0502020204030204" pitchFamily="34" charset="0"/>
              </a:rPr>
              <a:t>系统开发</a:t>
            </a:r>
            <a:r>
              <a:rPr lang="zh-CN" altLang="en-US" sz="3200" b="1" dirty="0">
                <a:solidFill>
                  <a:srgbClr val="984C50"/>
                </a:solidFill>
                <a:latin typeface="Calibri" panose="020F0502020204030204" pitchFamily="34" charset="0"/>
              </a:rPr>
              <a:t>背景介绍</a:t>
            </a:r>
          </a:p>
        </p:txBody>
      </p:sp>
      <p:sp>
        <p:nvSpPr>
          <p:cNvPr id="6" name="文本框 5"/>
          <p:cNvSpPr txBox="1"/>
          <p:nvPr/>
        </p:nvSpPr>
        <p:spPr>
          <a:xfrm>
            <a:off x="986419" y="1645901"/>
            <a:ext cx="9567927" cy="4524315"/>
          </a:xfrm>
          <a:prstGeom prst="rect">
            <a:avLst/>
          </a:prstGeom>
          <a:noFill/>
        </p:spPr>
        <p:txBody>
          <a:bodyPr wrap="square" rtlCol="0">
            <a:spAutoFit/>
          </a:bodyPr>
          <a:lstStyle/>
          <a:p>
            <a:r>
              <a:rPr lang="zh-CN" altLang="en-US" sz="3200"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         </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酒店</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客房管理系统是典型的管理信息系统</a:t>
            </a:r>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(MIS),</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其开发主要包括后台数据库的建立和维护以及前台应用程序的开发两个方面。客房管理系统可以实现对客房的科学化、规范化、信息化的管理。系统功能主要包括入住管理、客房情况、以及结算信息、挂账管理等。客房管理系统是根据假日酒店对客房管理的实际情况进行设计的，主要目的是为了方便酒店对客房的实际情况进行集中的查询与管理工作，以提高整个酒店的工作效率。</a:t>
            </a:r>
          </a:p>
        </p:txBody>
      </p:sp>
      <p:sp>
        <p:nvSpPr>
          <p:cNvPr id="16" name="Freeform 102"/>
          <p:cNvSpPr>
            <a:spLocks noChangeAspect="1"/>
          </p:cNvSpPr>
          <p:nvPr/>
        </p:nvSpPr>
        <p:spPr bwMode="auto">
          <a:xfrm>
            <a:off x="145774" y="940337"/>
            <a:ext cx="576682" cy="468000"/>
          </a:xfrm>
          <a:custGeom>
            <a:avLst/>
            <a:gdLst>
              <a:gd name="T0" fmla="*/ 179 w 260"/>
              <a:gd name="T1" fmla="*/ 0 h 211"/>
              <a:gd name="T2" fmla="*/ 195 w 260"/>
              <a:gd name="T3" fmla="*/ 1 h 211"/>
              <a:gd name="T4" fmla="*/ 207 w 260"/>
              <a:gd name="T5" fmla="*/ 7 h 211"/>
              <a:gd name="T6" fmla="*/ 219 w 260"/>
              <a:gd name="T7" fmla="*/ 16 h 211"/>
              <a:gd name="T8" fmla="*/ 236 w 260"/>
              <a:gd name="T9" fmla="*/ 11 h 211"/>
              <a:gd name="T10" fmla="*/ 252 w 260"/>
              <a:gd name="T11" fmla="*/ 4 h 211"/>
              <a:gd name="T12" fmla="*/ 243 w 260"/>
              <a:gd name="T13" fmla="*/ 20 h 211"/>
              <a:gd name="T14" fmla="*/ 229 w 260"/>
              <a:gd name="T15" fmla="*/ 33 h 211"/>
              <a:gd name="T16" fmla="*/ 245 w 260"/>
              <a:gd name="T17" fmla="*/ 29 h 211"/>
              <a:gd name="T18" fmla="*/ 260 w 260"/>
              <a:gd name="T19" fmla="*/ 24 h 211"/>
              <a:gd name="T20" fmla="*/ 247 w 260"/>
              <a:gd name="T21" fmla="*/ 40 h 211"/>
              <a:gd name="T22" fmla="*/ 233 w 260"/>
              <a:gd name="T23" fmla="*/ 52 h 211"/>
              <a:gd name="T24" fmla="*/ 233 w 260"/>
              <a:gd name="T25" fmla="*/ 59 h 211"/>
              <a:gd name="T26" fmla="*/ 232 w 260"/>
              <a:gd name="T27" fmla="*/ 83 h 211"/>
              <a:gd name="T28" fmla="*/ 225 w 260"/>
              <a:gd name="T29" fmla="*/ 106 h 211"/>
              <a:gd name="T30" fmla="*/ 215 w 260"/>
              <a:gd name="T31" fmla="*/ 129 h 211"/>
              <a:gd name="T32" fmla="*/ 202 w 260"/>
              <a:gd name="T33" fmla="*/ 151 h 211"/>
              <a:gd name="T34" fmla="*/ 186 w 260"/>
              <a:gd name="T35" fmla="*/ 170 h 211"/>
              <a:gd name="T36" fmla="*/ 164 w 260"/>
              <a:gd name="T37" fmla="*/ 187 h 211"/>
              <a:gd name="T38" fmla="*/ 140 w 260"/>
              <a:gd name="T39" fmla="*/ 200 h 211"/>
              <a:gd name="T40" fmla="*/ 113 w 260"/>
              <a:gd name="T41" fmla="*/ 207 h 211"/>
              <a:gd name="T42" fmla="*/ 82 w 260"/>
              <a:gd name="T43" fmla="*/ 211 h 211"/>
              <a:gd name="T44" fmla="*/ 52 w 260"/>
              <a:gd name="T45" fmla="*/ 207 h 211"/>
              <a:gd name="T46" fmla="*/ 24 w 260"/>
              <a:gd name="T47" fmla="*/ 200 h 211"/>
              <a:gd name="T48" fmla="*/ 0 w 260"/>
              <a:gd name="T49" fmla="*/ 187 h 211"/>
              <a:gd name="T50" fmla="*/ 13 w 260"/>
              <a:gd name="T51" fmla="*/ 187 h 211"/>
              <a:gd name="T52" fmla="*/ 37 w 260"/>
              <a:gd name="T53" fmla="*/ 184 h 211"/>
              <a:gd name="T54" fmla="*/ 59 w 260"/>
              <a:gd name="T55" fmla="*/ 177 h 211"/>
              <a:gd name="T56" fmla="*/ 78 w 260"/>
              <a:gd name="T57" fmla="*/ 165 h 211"/>
              <a:gd name="T58" fmla="*/ 61 w 260"/>
              <a:gd name="T59" fmla="*/ 161 h 211"/>
              <a:gd name="T60" fmla="*/ 47 w 260"/>
              <a:gd name="T61" fmla="*/ 154 h 211"/>
              <a:gd name="T62" fmla="*/ 36 w 260"/>
              <a:gd name="T63" fmla="*/ 142 h 211"/>
              <a:gd name="T64" fmla="*/ 29 w 260"/>
              <a:gd name="T65" fmla="*/ 128 h 211"/>
              <a:gd name="T66" fmla="*/ 33 w 260"/>
              <a:gd name="T67" fmla="*/ 128 h 211"/>
              <a:gd name="T68" fmla="*/ 38 w 260"/>
              <a:gd name="T69" fmla="*/ 129 h 211"/>
              <a:gd name="T70" fmla="*/ 46 w 260"/>
              <a:gd name="T71" fmla="*/ 128 h 211"/>
              <a:gd name="T72" fmla="*/ 52 w 260"/>
              <a:gd name="T73" fmla="*/ 127 h 211"/>
              <a:gd name="T74" fmla="*/ 36 w 260"/>
              <a:gd name="T75" fmla="*/ 120 h 211"/>
              <a:gd name="T76" fmla="*/ 22 w 260"/>
              <a:gd name="T77" fmla="*/ 109 h 211"/>
              <a:gd name="T78" fmla="*/ 13 w 260"/>
              <a:gd name="T79" fmla="*/ 93 h 211"/>
              <a:gd name="T80" fmla="*/ 10 w 260"/>
              <a:gd name="T81" fmla="*/ 74 h 211"/>
              <a:gd name="T82" fmla="*/ 10 w 260"/>
              <a:gd name="T83" fmla="*/ 74 h 211"/>
              <a:gd name="T84" fmla="*/ 22 w 260"/>
              <a:gd name="T85" fmla="*/ 78 h 211"/>
              <a:gd name="T86" fmla="*/ 34 w 260"/>
              <a:gd name="T87" fmla="*/ 81 h 211"/>
              <a:gd name="T88" fmla="*/ 22 w 260"/>
              <a:gd name="T89" fmla="*/ 69 h 211"/>
              <a:gd name="T90" fmla="*/ 14 w 260"/>
              <a:gd name="T91" fmla="*/ 54 h 211"/>
              <a:gd name="T92" fmla="*/ 10 w 260"/>
              <a:gd name="T93" fmla="*/ 36 h 211"/>
              <a:gd name="T94" fmla="*/ 13 w 260"/>
              <a:gd name="T95" fmla="*/ 22 h 211"/>
              <a:gd name="T96" fmla="*/ 18 w 260"/>
              <a:gd name="T97" fmla="*/ 9 h 211"/>
              <a:gd name="T98" fmla="*/ 40 w 260"/>
              <a:gd name="T99" fmla="*/ 31 h 211"/>
              <a:gd name="T100" fmla="*/ 66 w 260"/>
              <a:gd name="T101" fmla="*/ 48 h 211"/>
              <a:gd name="T102" fmla="*/ 96 w 260"/>
              <a:gd name="T103" fmla="*/ 60 h 211"/>
              <a:gd name="T104" fmla="*/ 128 w 260"/>
              <a:gd name="T105" fmla="*/ 65 h 211"/>
              <a:gd name="T106" fmla="*/ 127 w 260"/>
              <a:gd name="T107" fmla="*/ 59 h 211"/>
              <a:gd name="T108" fmla="*/ 127 w 260"/>
              <a:gd name="T109" fmla="*/ 52 h 211"/>
              <a:gd name="T110" fmla="*/ 129 w 260"/>
              <a:gd name="T111" fmla="*/ 36 h 211"/>
              <a:gd name="T112" fmla="*/ 137 w 260"/>
              <a:gd name="T113" fmla="*/ 22 h 211"/>
              <a:gd name="T114" fmla="*/ 149 w 260"/>
              <a:gd name="T115" fmla="*/ 10 h 211"/>
              <a:gd name="T116" fmla="*/ 163 w 260"/>
              <a:gd name="T117" fmla="*/ 2 h 211"/>
              <a:gd name="T118" fmla="*/ 179 w 260"/>
              <a:gd name="T11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0" h="211">
                <a:moveTo>
                  <a:pt x="179" y="0"/>
                </a:moveTo>
                <a:lnTo>
                  <a:pt x="195" y="1"/>
                </a:lnTo>
                <a:lnTo>
                  <a:pt x="207" y="7"/>
                </a:lnTo>
                <a:lnTo>
                  <a:pt x="219" y="16"/>
                </a:lnTo>
                <a:lnTo>
                  <a:pt x="236" y="11"/>
                </a:lnTo>
                <a:lnTo>
                  <a:pt x="252" y="4"/>
                </a:lnTo>
                <a:lnTo>
                  <a:pt x="243" y="20"/>
                </a:lnTo>
                <a:lnTo>
                  <a:pt x="229" y="33"/>
                </a:lnTo>
                <a:lnTo>
                  <a:pt x="245" y="29"/>
                </a:lnTo>
                <a:lnTo>
                  <a:pt x="260" y="24"/>
                </a:lnTo>
                <a:lnTo>
                  <a:pt x="247" y="40"/>
                </a:lnTo>
                <a:lnTo>
                  <a:pt x="233" y="52"/>
                </a:lnTo>
                <a:lnTo>
                  <a:pt x="233" y="59"/>
                </a:lnTo>
                <a:lnTo>
                  <a:pt x="232" y="83"/>
                </a:lnTo>
                <a:lnTo>
                  <a:pt x="225" y="106"/>
                </a:lnTo>
                <a:lnTo>
                  <a:pt x="215" y="129"/>
                </a:lnTo>
                <a:lnTo>
                  <a:pt x="202" y="151"/>
                </a:lnTo>
                <a:lnTo>
                  <a:pt x="186" y="170"/>
                </a:lnTo>
                <a:lnTo>
                  <a:pt x="164" y="187"/>
                </a:lnTo>
                <a:lnTo>
                  <a:pt x="140" y="200"/>
                </a:lnTo>
                <a:lnTo>
                  <a:pt x="113" y="207"/>
                </a:lnTo>
                <a:lnTo>
                  <a:pt x="82" y="211"/>
                </a:lnTo>
                <a:lnTo>
                  <a:pt x="52" y="207"/>
                </a:lnTo>
                <a:lnTo>
                  <a:pt x="24" y="200"/>
                </a:lnTo>
                <a:lnTo>
                  <a:pt x="0" y="187"/>
                </a:lnTo>
                <a:lnTo>
                  <a:pt x="13" y="187"/>
                </a:lnTo>
                <a:lnTo>
                  <a:pt x="37" y="184"/>
                </a:lnTo>
                <a:lnTo>
                  <a:pt x="59" y="177"/>
                </a:lnTo>
                <a:lnTo>
                  <a:pt x="78" y="165"/>
                </a:lnTo>
                <a:lnTo>
                  <a:pt x="61" y="161"/>
                </a:lnTo>
                <a:lnTo>
                  <a:pt x="47" y="154"/>
                </a:lnTo>
                <a:lnTo>
                  <a:pt x="36" y="142"/>
                </a:lnTo>
                <a:lnTo>
                  <a:pt x="29" y="128"/>
                </a:lnTo>
                <a:lnTo>
                  <a:pt x="33" y="128"/>
                </a:lnTo>
                <a:lnTo>
                  <a:pt x="38" y="129"/>
                </a:lnTo>
                <a:lnTo>
                  <a:pt x="46" y="128"/>
                </a:lnTo>
                <a:lnTo>
                  <a:pt x="52" y="127"/>
                </a:lnTo>
                <a:lnTo>
                  <a:pt x="36" y="120"/>
                </a:lnTo>
                <a:lnTo>
                  <a:pt x="22" y="109"/>
                </a:lnTo>
                <a:lnTo>
                  <a:pt x="13" y="93"/>
                </a:lnTo>
                <a:lnTo>
                  <a:pt x="10" y="74"/>
                </a:lnTo>
                <a:lnTo>
                  <a:pt x="10" y="74"/>
                </a:lnTo>
                <a:lnTo>
                  <a:pt x="22" y="78"/>
                </a:lnTo>
                <a:lnTo>
                  <a:pt x="34" y="81"/>
                </a:lnTo>
                <a:lnTo>
                  <a:pt x="22" y="69"/>
                </a:lnTo>
                <a:lnTo>
                  <a:pt x="14" y="54"/>
                </a:lnTo>
                <a:lnTo>
                  <a:pt x="10" y="36"/>
                </a:lnTo>
                <a:lnTo>
                  <a:pt x="13" y="22"/>
                </a:lnTo>
                <a:lnTo>
                  <a:pt x="18" y="9"/>
                </a:lnTo>
                <a:lnTo>
                  <a:pt x="40" y="31"/>
                </a:lnTo>
                <a:lnTo>
                  <a:pt x="66" y="48"/>
                </a:lnTo>
                <a:lnTo>
                  <a:pt x="96" y="60"/>
                </a:lnTo>
                <a:lnTo>
                  <a:pt x="128" y="65"/>
                </a:lnTo>
                <a:lnTo>
                  <a:pt x="127" y="59"/>
                </a:lnTo>
                <a:lnTo>
                  <a:pt x="127" y="52"/>
                </a:lnTo>
                <a:lnTo>
                  <a:pt x="129" y="36"/>
                </a:lnTo>
                <a:lnTo>
                  <a:pt x="137" y="22"/>
                </a:lnTo>
                <a:lnTo>
                  <a:pt x="149" y="10"/>
                </a:lnTo>
                <a:lnTo>
                  <a:pt x="163" y="2"/>
                </a:lnTo>
                <a:lnTo>
                  <a:pt x="179" y="0"/>
                </a:lnTo>
                <a:close/>
              </a:path>
            </a:pathLst>
          </a:custGeom>
          <a:solidFill>
            <a:srgbClr val="984C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Tree>
    <p:extLst>
      <p:ext uri="{BB962C8B-B14F-4D97-AF65-F5344CB8AC3E}">
        <p14:creationId xmlns:p14="http://schemas.microsoft.com/office/powerpoint/2010/main" val="37039660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表的</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490696" y="2648236"/>
            <a:ext cx="5419282" cy="707886"/>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(1</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en-US" altLang="zh-CN" sz="4000" b="1" dirty="0" err="1" smtClean="0">
                <a:solidFill>
                  <a:srgbClr val="E7B552"/>
                </a:solidFill>
                <a:latin typeface="Calibri" panose="020F0502020204030204" pitchFamily="34" charset="0"/>
                <a:ea typeface="华文细黑" panose="02010600040101010101" pitchFamily="2" charset="-122"/>
                <a:cs typeface="Aharoni" panose="02010803020104030203" pitchFamily="2" charset="-79"/>
              </a:rPr>
              <a:t>Room_State</a:t>
            </a:r>
            <a:endParaRPr lang="zh-CN"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286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438" y="4368277"/>
            <a:ext cx="6520126" cy="2354490"/>
          </a:xfrm>
          <a:prstGeom prst="rect">
            <a:avLst/>
          </a:prstGeom>
          <a:noFill/>
          <a:extLst>
            <a:ext uri="{909E8E84-426E-40DD-AFC4-6F175D3DCCD1}">
              <a14:hiddenFill xmlns:a14="http://schemas.microsoft.com/office/drawing/2010/main">
                <a:solidFill>
                  <a:srgbClr val="FFFFFF"/>
                </a:solidFill>
              </a14:hiddenFill>
            </a:ext>
          </a:extLst>
        </p:spPr>
      </p:pic>
      <p:pic>
        <p:nvPicPr>
          <p:cNvPr id="286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672" y="1539913"/>
            <a:ext cx="3804436" cy="24020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5537708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表的</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490696" y="2648236"/>
            <a:ext cx="5419282" cy="1138773"/>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2</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en-US" altLang="zh-CN" sz="4000" b="1" dirty="0" err="1" smtClean="0">
                <a:solidFill>
                  <a:srgbClr val="E7B552"/>
                </a:solidFill>
                <a:latin typeface="Calibri" panose="020F0502020204030204" pitchFamily="34" charset="0"/>
                <a:ea typeface="华文细黑" panose="02010600040101010101" pitchFamily="2" charset="-122"/>
                <a:cs typeface="Aharoni" panose="02010803020104030203" pitchFamily="2" charset="-79"/>
              </a:rPr>
              <a:t>Room_Type</a:t>
            </a:r>
            <a:endParaRPr lang="zh-CN"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28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630" y="4343026"/>
            <a:ext cx="6691972" cy="232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9978" y="1186157"/>
            <a:ext cx="4267285" cy="280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3545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表的</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490696" y="2648236"/>
            <a:ext cx="5419282" cy="1138773"/>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(3)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Room</a:t>
            </a:r>
            <a:endParaRPr lang="zh-CN"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28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10" y="3787008"/>
            <a:ext cx="6168593" cy="244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50" y="5223645"/>
            <a:ext cx="3298825"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49" y="-230161"/>
            <a:ext cx="3298825" cy="546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4277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表的</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490696" y="2648236"/>
            <a:ext cx="5419282" cy="1138773"/>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(4)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Customer</a:t>
            </a:r>
            <a:endParaRPr lang="zh-CN"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28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183" y="1819275"/>
            <a:ext cx="6272227" cy="233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250" y="4497441"/>
            <a:ext cx="6712734" cy="198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4277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表的</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490696" y="2648236"/>
            <a:ext cx="5419282" cy="1138773"/>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(5)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Order</a:t>
            </a:r>
            <a:endParaRPr lang="zh-CN"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28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009" y="1355811"/>
            <a:ext cx="5693701" cy="298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068" y="4846637"/>
            <a:ext cx="9334898" cy="178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4277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表的</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490696" y="2648236"/>
            <a:ext cx="5419282" cy="1138773"/>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(6)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Staff</a:t>
            </a:r>
            <a:endParaRPr lang="zh-CN"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28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561" y="1893856"/>
            <a:ext cx="6393708" cy="239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560" y="4525505"/>
            <a:ext cx="6470624" cy="223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54400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物理表的设计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490696" y="2648236"/>
            <a:ext cx="5419282" cy="1138773"/>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(7)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数据库关系图</a:t>
            </a:r>
            <a:endParaRPr lang="zh-CN"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28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760" y="1798892"/>
            <a:ext cx="7164978" cy="475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0773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676717" y="1881421"/>
            <a:ext cx="10838565"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9.2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文件组织</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54974"/>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02952866"/>
              </p:ext>
            </p:extLst>
          </p:nvPr>
        </p:nvGraphicFramePr>
        <p:xfrm>
          <a:off x="991891" y="3099660"/>
          <a:ext cx="10709370" cy="3381985"/>
        </p:xfrm>
        <a:graphic>
          <a:graphicData uri="http://schemas.openxmlformats.org/drawingml/2006/table">
            <a:tbl>
              <a:tblPr firstRow="1" firstCol="1" bandRow="1">
                <a:tableStyleId>{7DF18680-E054-41AD-8BC1-D1AEF772440D}</a:tableStyleId>
              </a:tblPr>
              <a:tblGrid>
                <a:gridCol w="1797804"/>
                <a:gridCol w="1766807"/>
                <a:gridCol w="1813301"/>
                <a:gridCol w="1441343"/>
                <a:gridCol w="1038386"/>
                <a:gridCol w="1503336"/>
                <a:gridCol w="1348393"/>
              </a:tblGrid>
              <a:tr h="923444">
                <a:tc>
                  <a:txBody>
                    <a:bodyPr/>
                    <a:lstStyle/>
                    <a:p>
                      <a:pPr algn="l">
                        <a:spcAft>
                          <a:spcPts val="0"/>
                        </a:spcAft>
                      </a:pPr>
                      <a:r>
                        <a:rPr lang="en-US" sz="2400" kern="100" dirty="0">
                          <a:effectLst/>
                        </a:rPr>
                        <a:t> </a:t>
                      </a:r>
                      <a:endParaRPr lang="zh-CN" sz="2400" kern="100" dirty="0">
                        <a:effectLst/>
                      </a:endParaRPr>
                    </a:p>
                    <a:p>
                      <a:pPr algn="l">
                        <a:spcAft>
                          <a:spcPts val="0"/>
                        </a:spcAft>
                      </a:pPr>
                      <a:r>
                        <a:rPr lang="zh-CN" sz="2400" kern="100" dirty="0">
                          <a:effectLst/>
                        </a:rPr>
                        <a:t>表名</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a:t>
                      </a:r>
                      <a:endParaRPr lang="zh-CN" sz="2400" kern="100" dirty="0">
                        <a:effectLst/>
                      </a:endParaRPr>
                    </a:p>
                    <a:p>
                      <a:pPr algn="l">
                        <a:spcAft>
                          <a:spcPts val="0"/>
                        </a:spcAft>
                      </a:pPr>
                      <a:r>
                        <a:rPr lang="zh-CN" sz="2400" kern="100" dirty="0">
                          <a:effectLst/>
                        </a:rPr>
                        <a:t>行对象数目</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a:t>
                      </a:r>
                      <a:endParaRPr lang="zh-CN" sz="2400" kern="100" dirty="0">
                        <a:effectLst/>
                      </a:endParaRPr>
                    </a:p>
                    <a:p>
                      <a:pPr algn="l">
                        <a:spcAft>
                          <a:spcPts val="0"/>
                        </a:spcAft>
                      </a:pPr>
                      <a:r>
                        <a:rPr lang="zh-CN" sz="2400" kern="100" dirty="0">
                          <a:effectLst/>
                        </a:rPr>
                        <a:t>每个行对象的字节数</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a:t>
                      </a:r>
                      <a:endParaRPr lang="zh-CN" sz="2400" kern="100" dirty="0">
                        <a:effectLst/>
                      </a:endParaRPr>
                    </a:p>
                    <a:p>
                      <a:pPr algn="l">
                        <a:spcAft>
                          <a:spcPts val="0"/>
                        </a:spcAft>
                      </a:pPr>
                      <a:r>
                        <a:rPr lang="zh-CN" sz="2400" kern="100" dirty="0">
                          <a:effectLst/>
                        </a:rPr>
                        <a:t>分块因子</a:t>
                      </a:r>
                    </a:p>
                    <a:p>
                      <a:pPr indent="76200" algn="l">
                        <a:spcAft>
                          <a:spcPts val="0"/>
                        </a:spcAft>
                      </a:pPr>
                      <a:r>
                        <a:rPr lang="zh-CN" sz="2400" kern="100" dirty="0">
                          <a:effectLst/>
                        </a:rPr>
                        <a:t>（</a:t>
                      </a:r>
                      <a:r>
                        <a:rPr lang="en-US" sz="2400" kern="100" dirty="0">
                          <a:effectLst/>
                        </a:rPr>
                        <a:t>BF</a:t>
                      </a:r>
                      <a:r>
                        <a:rPr lang="zh-CN" sz="2400" kern="100" dirty="0">
                          <a:effectLst/>
                        </a:rPr>
                        <a:t>）</a:t>
                      </a:r>
                      <a:endParaRPr lang="zh-CN" sz="2400" kern="100" dirty="0">
                        <a:effectLst/>
                        <a:latin typeface="Calibri"/>
                        <a:ea typeface="宋体"/>
                        <a:cs typeface="Times New Roman"/>
                      </a:endParaRPr>
                    </a:p>
                  </a:txBody>
                  <a:tcPr marL="68580" marR="68580" marT="0" marB="0"/>
                </a:tc>
                <a:tc>
                  <a:txBody>
                    <a:bodyPr/>
                    <a:lstStyle/>
                    <a:p>
                      <a:pPr indent="153035" algn="l">
                        <a:spcAft>
                          <a:spcPts val="0"/>
                        </a:spcAft>
                      </a:pPr>
                      <a:r>
                        <a:rPr lang="en-US" sz="2400" kern="100" dirty="0">
                          <a:effectLst/>
                        </a:rPr>
                        <a:t> </a:t>
                      </a:r>
                      <a:endParaRPr lang="zh-CN" sz="2400" kern="100" dirty="0">
                        <a:effectLst/>
                      </a:endParaRPr>
                    </a:p>
                    <a:p>
                      <a:pPr indent="153035" algn="l">
                        <a:spcAft>
                          <a:spcPts val="0"/>
                        </a:spcAft>
                      </a:pPr>
                      <a:r>
                        <a:rPr lang="zh-CN" sz="2400" kern="100" dirty="0">
                          <a:effectLst/>
                        </a:rPr>
                        <a:t>块数</a:t>
                      </a:r>
                      <a:endParaRPr lang="zh-CN" sz="2400" kern="100" dirty="0">
                        <a:effectLst/>
                        <a:latin typeface="Calibri"/>
                        <a:ea typeface="宋体"/>
                        <a:cs typeface="Times New Roman"/>
                      </a:endParaRPr>
                    </a:p>
                  </a:txBody>
                  <a:tcPr marL="68580" marR="68580" marT="0" marB="0"/>
                </a:tc>
                <a:tc>
                  <a:txBody>
                    <a:bodyPr/>
                    <a:lstStyle/>
                    <a:p>
                      <a:pPr marL="153035" indent="-153035" algn="l">
                        <a:spcAft>
                          <a:spcPts val="0"/>
                        </a:spcAft>
                      </a:pPr>
                      <a:r>
                        <a:rPr lang="en-US" sz="2400" kern="100" dirty="0">
                          <a:effectLst/>
                        </a:rPr>
                        <a:t> </a:t>
                      </a:r>
                      <a:endParaRPr lang="zh-CN" sz="2400" kern="100" dirty="0">
                        <a:effectLst/>
                      </a:endParaRPr>
                    </a:p>
                    <a:p>
                      <a:pPr marL="153035" indent="-153035" algn="l">
                        <a:spcAft>
                          <a:spcPts val="0"/>
                        </a:spcAft>
                      </a:pPr>
                      <a:r>
                        <a:rPr lang="zh-CN" sz="2400" kern="100" dirty="0">
                          <a:effectLst/>
                        </a:rPr>
                        <a:t>扫描时间（</a:t>
                      </a:r>
                      <a:r>
                        <a:rPr lang="en-US" sz="2400" kern="100" dirty="0" err="1">
                          <a:effectLst/>
                        </a:rPr>
                        <a:t>ms</a:t>
                      </a:r>
                      <a:r>
                        <a:rPr lang="zh-CN" sz="2400" kern="100" dirty="0">
                          <a:effectLst/>
                        </a:rPr>
                        <a:t>）</a:t>
                      </a:r>
                      <a:endParaRPr lang="zh-CN" sz="2400" kern="100" dirty="0">
                        <a:effectLst/>
                        <a:latin typeface="Calibri"/>
                        <a:ea typeface="宋体"/>
                        <a:cs typeface="Times New Roman"/>
                      </a:endParaRPr>
                    </a:p>
                  </a:txBody>
                  <a:tcPr marL="68580" marR="68580" marT="0" marB="0"/>
                </a:tc>
                <a:tc>
                  <a:txBody>
                    <a:bodyPr/>
                    <a:lstStyle/>
                    <a:p>
                      <a:pPr marL="229235" indent="-229235" algn="l">
                        <a:spcAft>
                          <a:spcPts val="0"/>
                        </a:spcAft>
                      </a:pPr>
                      <a:r>
                        <a:rPr lang="en-US" sz="2400" kern="100" dirty="0">
                          <a:effectLst/>
                        </a:rPr>
                        <a:t> </a:t>
                      </a:r>
                      <a:endParaRPr lang="zh-CN" sz="2400" kern="100" dirty="0">
                        <a:effectLst/>
                      </a:endParaRPr>
                    </a:p>
                    <a:p>
                      <a:pPr marL="229235" indent="-229235" algn="ctr">
                        <a:spcAft>
                          <a:spcPts val="0"/>
                        </a:spcAft>
                      </a:pPr>
                      <a:r>
                        <a:rPr lang="zh-CN" sz="2400" kern="100" dirty="0" smtClean="0">
                          <a:effectLst/>
                        </a:rPr>
                        <a:t>是否需要</a:t>
                      </a:r>
                      <a:r>
                        <a:rPr lang="zh-CN" sz="2400" kern="100" dirty="0">
                          <a:effectLst/>
                        </a:rPr>
                        <a:t>索引</a:t>
                      </a:r>
                      <a:endParaRPr lang="zh-CN" sz="2400" kern="100" dirty="0">
                        <a:effectLst/>
                        <a:latin typeface="Calibri"/>
                        <a:ea typeface="宋体"/>
                        <a:cs typeface="Times New Roman"/>
                      </a:endParaRPr>
                    </a:p>
                  </a:txBody>
                  <a:tcPr marL="68580" marR="68580" marT="0" marB="0"/>
                </a:tc>
              </a:tr>
              <a:tr h="442850">
                <a:tc>
                  <a:txBody>
                    <a:bodyPr/>
                    <a:lstStyle/>
                    <a:p>
                      <a:pPr algn="l">
                        <a:spcAft>
                          <a:spcPts val="0"/>
                        </a:spcAft>
                      </a:pPr>
                      <a:r>
                        <a:rPr lang="en-US" sz="2400" kern="100">
                          <a:effectLst/>
                        </a:rPr>
                        <a:t>Room_State</a:t>
                      </a:r>
                      <a:endParaRPr lang="zh-CN" sz="2400" kern="100">
                        <a:effectLst/>
                        <a:latin typeface="Calibri"/>
                        <a:ea typeface="宋体"/>
                        <a:cs typeface="Times New Roman"/>
                      </a:endParaRPr>
                    </a:p>
                  </a:txBody>
                  <a:tcPr marL="68580" marR="68580" marT="0" marB="0"/>
                </a:tc>
                <a:tc>
                  <a:txBody>
                    <a:bodyPr/>
                    <a:lstStyle/>
                    <a:p>
                      <a:pPr indent="304800" algn="l">
                        <a:spcAft>
                          <a:spcPts val="0"/>
                        </a:spcAft>
                      </a:pPr>
                      <a:r>
                        <a:rPr lang="en-US" sz="2400" kern="100" dirty="0" smtClean="0">
                          <a:effectLst/>
                        </a:rPr>
                        <a:t> 4</a:t>
                      </a:r>
                      <a:endParaRPr lang="zh-CN" sz="2400" kern="100" dirty="0">
                        <a:effectLst/>
                        <a:latin typeface="Calibri"/>
                        <a:ea typeface="宋体"/>
                        <a:cs typeface="Times New Roman"/>
                      </a:endParaRPr>
                    </a:p>
                  </a:txBody>
                  <a:tcPr marL="68580" marR="68580" marT="0" marB="0"/>
                </a:tc>
                <a:tc>
                  <a:txBody>
                    <a:bodyPr/>
                    <a:lstStyle/>
                    <a:p>
                      <a:pPr indent="228600" algn="l">
                        <a:spcAft>
                          <a:spcPts val="0"/>
                        </a:spcAft>
                      </a:pPr>
                      <a:r>
                        <a:rPr lang="en-US" sz="2400" kern="100" dirty="0" smtClean="0">
                          <a:effectLst/>
                        </a:rPr>
                        <a:t> </a:t>
                      </a:r>
                      <a:r>
                        <a:rPr lang="en-US" sz="2400" kern="100" dirty="0" err="1" smtClean="0">
                          <a:effectLst/>
                        </a:rPr>
                        <a:t>2KB</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2</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a:effectLst/>
                        </a:rPr>
                        <a:t>   2</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5</a:t>
                      </a:r>
                      <a:endParaRPr lang="zh-CN" sz="2400" kern="100" dirty="0">
                        <a:effectLst/>
                        <a:latin typeface="Calibri"/>
                        <a:ea typeface="宋体"/>
                        <a:cs typeface="Times New Roman"/>
                      </a:endParaRPr>
                    </a:p>
                  </a:txBody>
                  <a:tcPr marL="68580" marR="68580" marT="0" marB="0"/>
                </a:tc>
                <a:tc>
                  <a:txBody>
                    <a:bodyPr/>
                    <a:lstStyle/>
                    <a:p>
                      <a:pPr indent="228600" algn="l">
                        <a:spcAft>
                          <a:spcPts val="0"/>
                        </a:spcAft>
                      </a:pPr>
                      <a:r>
                        <a:rPr lang="en-US" altLang="zh-CN" sz="2400" kern="100" dirty="0" smtClean="0">
                          <a:effectLst/>
                        </a:rPr>
                        <a:t> </a:t>
                      </a:r>
                      <a:r>
                        <a:rPr lang="zh-CN" sz="2400" kern="100" dirty="0" smtClean="0">
                          <a:effectLst/>
                        </a:rPr>
                        <a:t>否</a:t>
                      </a:r>
                      <a:endParaRPr lang="zh-CN" sz="2400" kern="100" dirty="0">
                        <a:effectLst/>
                        <a:latin typeface="Calibri"/>
                        <a:ea typeface="宋体"/>
                        <a:cs typeface="Times New Roman"/>
                      </a:endParaRPr>
                    </a:p>
                  </a:txBody>
                  <a:tcPr marL="68580" marR="68580" marT="0" marB="0"/>
                </a:tc>
              </a:tr>
              <a:tr h="466335">
                <a:tc>
                  <a:txBody>
                    <a:bodyPr/>
                    <a:lstStyle/>
                    <a:p>
                      <a:pPr algn="l">
                        <a:spcAft>
                          <a:spcPts val="0"/>
                        </a:spcAft>
                      </a:pPr>
                      <a:r>
                        <a:rPr lang="en-US" sz="2400" kern="100">
                          <a:effectLst/>
                        </a:rPr>
                        <a:t>Room_Type</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7</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a:effectLst/>
                        </a:rPr>
                        <a:t>   2KB</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2</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4</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a:effectLst/>
                        </a:rPr>
                        <a:t>    10</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a:t>
                      </a:r>
                      <a:r>
                        <a:rPr lang="zh-CN" sz="2400" kern="100">
                          <a:effectLst/>
                        </a:rPr>
                        <a:t>否</a:t>
                      </a:r>
                      <a:endParaRPr lang="zh-CN" sz="2400" kern="100">
                        <a:effectLst/>
                        <a:latin typeface="Calibri"/>
                        <a:ea typeface="宋体"/>
                        <a:cs typeface="Times New Roman"/>
                      </a:endParaRPr>
                    </a:p>
                  </a:txBody>
                  <a:tcPr marL="68580" marR="68580" marT="0" marB="0"/>
                </a:tc>
              </a:tr>
              <a:tr h="442850">
                <a:tc>
                  <a:txBody>
                    <a:bodyPr/>
                    <a:lstStyle/>
                    <a:p>
                      <a:pPr algn="l">
                        <a:spcAft>
                          <a:spcPts val="0"/>
                        </a:spcAft>
                      </a:pPr>
                      <a:r>
                        <a:rPr lang="en-US" sz="2400" kern="100">
                          <a:effectLst/>
                        </a:rPr>
                        <a:t>Room</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100</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4KB</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1</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100</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a:effectLst/>
                        </a:rPr>
                        <a:t>    250</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a:t>
                      </a:r>
                      <a:r>
                        <a:rPr lang="zh-CN" sz="2400" kern="100">
                          <a:effectLst/>
                        </a:rPr>
                        <a:t>是</a:t>
                      </a:r>
                      <a:endParaRPr lang="zh-CN" sz="2400" kern="100">
                        <a:effectLst/>
                        <a:latin typeface="Calibri"/>
                        <a:ea typeface="宋体"/>
                        <a:cs typeface="Times New Roman"/>
                      </a:endParaRPr>
                    </a:p>
                  </a:txBody>
                  <a:tcPr marL="68580" marR="68580" marT="0" marB="0"/>
                </a:tc>
              </a:tr>
              <a:tr h="466335">
                <a:tc>
                  <a:txBody>
                    <a:bodyPr/>
                    <a:lstStyle/>
                    <a:p>
                      <a:pPr algn="l">
                        <a:spcAft>
                          <a:spcPts val="0"/>
                        </a:spcAft>
                      </a:pPr>
                      <a:r>
                        <a:rPr lang="en-US" sz="2400" kern="100" dirty="0">
                          <a:effectLst/>
                        </a:rPr>
                        <a:t>Customer</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a:effectLst/>
                        </a:rPr>
                        <a:t>   70</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3KB</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2</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35 </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87.5</a:t>
                      </a:r>
                      <a:endParaRPr lang="zh-CN" sz="2400" kern="100" dirty="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a:t>
                      </a:r>
                      <a:r>
                        <a:rPr lang="zh-CN" sz="2400" kern="100" dirty="0">
                          <a:effectLst/>
                        </a:rPr>
                        <a:t>是</a:t>
                      </a:r>
                      <a:endParaRPr lang="zh-CN" sz="2400" kern="100" dirty="0">
                        <a:effectLst/>
                        <a:latin typeface="Calibri"/>
                        <a:ea typeface="宋体"/>
                        <a:cs typeface="Times New Roman"/>
                      </a:endParaRPr>
                    </a:p>
                  </a:txBody>
                  <a:tcPr marL="68580" marR="68580" marT="0" marB="0"/>
                </a:tc>
              </a:tr>
              <a:tr h="466335">
                <a:tc>
                  <a:txBody>
                    <a:bodyPr/>
                    <a:lstStyle/>
                    <a:p>
                      <a:pPr algn="l">
                        <a:spcAft>
                          <a:spcPts val="0"/>
                        </a:spcAft>
                      </a:pPr>
                      <a:r>
                        <a:rPr lang="en-US" sz="2400" kern="100">
                          <a:effectLst/>
                        </a:rPr>
                        <a:t>Order</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70</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5KB</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1</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70</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a:effectLst/>
                        </a:rPr>
                        <a:t>    175</a:t>
                      </a:r>
                      <a:endParaRPr lang="zh-CN" sz="2400" kern="100">
                        <a:effectLst/>
                        <a:latin typeface="Calibri"/>
                        <a:ea typeface="宋体"/>
                        <a:cs typeface="Times New Roman"/>
                      </a:endParaRPr>
                    </a:p>
                  </a:txBody>
                  <a:tcPr marL="68580" marR="68580" marT="0" marB="0"/>
                </a:tc>
                <a:tc>
                  <a:txBody>
                    <a:bodyPr/>
                    <a:lstStyle/>
                    <a:p>
                      <a:pPr algn="l">
                        <a:spcAft>
                          <a:spcPts val="0"/>
                        </a:spcAft>
                      </a:pPr>
                      <a:r>
                        <a:rPr lang="en-US" sz="2400" kern="100" dirty="0">
                          <a:effectLst/>
                        </a:rPr>
                        <a:t>   </a:t>
                      </a:r>
                      <a:r>
                        <a:rPr lang="zh-CN" sz="2400" kern="100" dirty="0">
                          <a:effectLst/>
                        </a:rPr>
                        <a:t>是</a:t>
                      </a:r>
                      <a:endParaRPr lang="zh-CN" sz="2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88043692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90" y="1878795"/>
            <a:ext cx="10838565" cy="646331"/>
          </a:xfrm>
          <a:prstGeom prst="rect">
            <a:avLst/>
          </a:prstGeom>
          <a:noFill/>
        </p:spPr>
        <p:txBody>
          <a:bodyPr wrap="square" rtlCol="0">
            <a:spAutoFit/>
          </a:bodyPr>
          <a:lstStyle/>
          <a:p>
            <a:r>
              <a:rPr lang="en-US" altLang="zh-CN"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9.2  </a:t>
            </a:r>
            <a:r>
              <a:rPr lang="zh-CN" altLang="en-US"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文件组织</a:t>
            </a:r>
            <a:endParaRPr lang="en-US" altLang="zh-CN"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TextBox 2"/>
          <p:cNvSpPr txBox="1"/>
          <p:nvPr/>
        </p:nvSpPr>
        <p:spPr>
          <a:xfrm>
            <a:off x="145774" y="2631202"/>
            <a:ext cx="11700181" cy="4031873"/>
          </a:xfrm>
          <a:prstGeom prst="rect">
            <a:avLst/>
          </a:prstGeom>
          <a:noFill/>
        </p:spPr>
        <p:txBody>
          <a:bodyPr wrap="square" rtlCol="0">
            <a:spAutoFit/>
          </a:bodyPr>
          <a:lstStyle/>
          <a:p>
            <a:pPr algn="ctr"/>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以</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“根据房间号来查询房间”为例：</a:t>
            </a:r>
          </a:p>
          <a:p>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假定</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房间号均匀分布，范围在</a:t>
            </a:r>
            <a:r>
              <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101</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a:t>
            </a:r>
            <a:r>
              <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702</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之间，考虑查询房间号为</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601</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的房间</a:t>
            </a:r>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信息。</a:t>
            </a:r>
            <a:endPar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如果</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不使用索引，则查询时间为（</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250/100</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80=</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200ms</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，即</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0.2s</a:t>
            </a:r>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如果</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使用索引，假定索引个数为</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7</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个，随机访问时间为</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10ms</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，则查询时间为</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7*10=</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70ms</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，即</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0.07s</a:t>
            </a:r>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a:t>
            </a:r>
            <a:endPar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由此</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可以看出，使用索引大大降低了查询时间。</a:t>
            </a:r>
          </a:p>
          <a:p>
            <a:endPar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3356391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676717" y="1881421"/>
            <a:ext cx="10838565" cy="707886"/>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9.3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对象</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关系特征的设计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54974"/>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2"/>
          <p:cNvSpPr txBox="1"/>
          <p:nvPr/>
        </p:nvSpPr>
        <p:spPr>
          <a:xfrm>
            <a:off x="829117" y="2793223"/>
            <a:ext cx="10838565" cy="2862322"/>
          </a:xfrm>
          <a:prstGeom prst="rect">
            <a:avLst/>
          </a:prstGeom>
          <a:noFill/>
        </p:spPr>
        <p:txBody>
          <a:bodyPr wrap="square" rtlCol="0">
            <a:spAutoFit/>
          </a:bodyPr>
          <a:lstStyle/>
          <a:p>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聚合关系：</a:t>
            </a:r>
          </a:p>
          <a:p>
            <a:r>
              <a:rPr lang="zh-CN" altLang="en-US"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聚合</a:t>
            </a:r>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是一种强连接的关联，如果两个对象是强连接的，并且对一个操作时可能对另外一个也应用同样的</a:t>
            </a:r>
            <a:r>
              <a:rPr lang="zh-CN" altLang="en-US"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操作。</a:t>
            </a:r>
            <a:endPar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5" name="Freeform 25"/>
          <p:cNvSpPr>
            <a:spLocks noEditPoints="1"/>
          </p:cNvSpPr>
          <p:nvPr/>
        </p:nvSpPr>
        <p:spPr bwMode="auto">
          <a:xfrm>
            <a:off x="202451" y="2954190"/>
            <a:ext cx="474266" cy="445923"/>
          </a:xfrm>
          <a:custGeom>
            <a:avLst/>
            <a:gdLst>
              <a:gd name="T0" fmla="*/ 264 w 384"/>
              <a:gd name="T1" fmla="*/ 264 h 384"/>
              <a:gd name="T2" fmla="*/ 72 w 384"/>
              <a:gd name="T3" fmla="*/ 312 h 384"/>
              <a:gd name="T4" fmla="*/ 169 w 384"/>
              <a:gd name="T5" fmla="*/ 48 h 384"/>
              <a:gd name="T6" fmla="*/ 55 w 384"/>
              <a:gd name="T7" fmla="*/ 295 h 384"/>
              <a:gd name="T8" fmla="*/ 49 w 384"/>
              <a:gd name="T9" fmla="*/ 318 h 384"/>
              <a:gd name="T10" fmla="*/ 59 w 384"/>
              <a:gd name="T11" fmla="*/ 333 h 384"/>
              <a:gd name="T12" fmla="*/ 68 w 384"/>
              <a:gd name="T13" fmla="*/ 336 h 384"/>
              <a:gd name="T14" fmla="*/ 312 w 384"/>
              <a:gd name="T15" fmla="*/ 336 h 384"/>
              <a:gd name="T16" fmla="*/ 319 w 384"/>
              <a:gd name="T17" fmla="*/ 335 h 384"/>
              <a:gd name="T18" fmla="*/ 330 w 384"/>
              <a:gd name="T19" fmla="*/ 329 h 384"/>
              <a:gd name="T20" fmla="*/ 335 w 384"/>
              <a:gd name="T21" fmla="*/ 320 h 384"/>
              <a:gd name="T22" fmla="*/ 336 w 384"/>
              <a:gd name="T23" fmla="*/ 312 h 384"/>
              <a:gd name="T24" fmla="*/ 335 w 384"/>
              <a:gd name="T25" fmla="*/ 304 h 384"/>
              <a:gd name="T26" fmla="*/ 330 w 384"/>
              <a:gd name="T27" fmla="*/ 295 h 384"/>
              <a:gd name="T28" fmla="*/ 216 w 384"/>
              <a:gd name="T29" fmla="*/ 48 h 384"/>
              <a:gd name="T30" fmla="*/ 120 w 384"/>
              <a:gd name="T31" fmla="*/ 0 h 384"/>
              <a:gd name="T32" fmla="*/ 275 w 384"/>
              <a:gd name="T33" fmla="*/ 3 h 384"/>
              <a:gd name="T34" fmla="*/ 288 w 384"/>
              <a:gd name="T35" fmla="*/ 24 h 384"/>
              <a:gd name="T36" fmla="*/ 275 w 384"/>
              <a:gd name="T37" fmla="*/ 46 h 384"/>
              <a:gd name="T38" fmla="*/ 264 w 384"/>
              <a:gd name="T39" fmla="*/ 163 h 384"/>
              <a:gd name="T40" fmla="*/ 375 w 384"/>
              <a:gd name="T41" fmla="*/ 277 h 384"/>
              <a:gd name="T42" fmla="*/ 384 w 384"/>
              <a:gd name="T43" fmla="*/ 312 h 384"/>
              <a:gd name="T44" fmla="*/ 375 w 384"/>
              <a:gd name="T45" fmla="*/ 348 h 384"/>
              <a:gd name="T46" fmla="*/ 348 w 384"/>
              <a:gd name="T47" fmla="*/ 375 h 384"/>
              <a:gd name="T48" fmla="*/ 312 w 384"/>
              <a:gd name="T49" fmla="*/ 384 h 384"/>
              <a:gd name="T50" fmla="*/ 54 w 384"/>
              <a:gd name="T51" fmla="*/ 382 h 384"/>
              <a:gd name="T52" fmla="*/ 20 w 384"/>
              <a:gd name="T53" fmla="*/ 364 h 384"/>
              <a:gd name="T54" fmla="*/ 2 w 384"/>
              <a:gd name="T55" fmla="*/ 330 h 384"/>
              <a:gd name="T56" fmla="*/ 2 w 384"/>
              <a:gd name="T57" fmla="*/ 294 h 384"/>
              <a:gd name="T58" fmla="*/ 20 w 384"/>
              <a:gd name="T59" fmla="*/ 262 h 384"/>
              <a:gd name="T60" fmla="*/ 120 w 384"/>
              <a:gd name="T61" fmla="*/ 48 h 384"/>
              <a:gd name="T62" fmla="*/ 99 w 384"/>
              <a:gd name="T63" fmla="*/ 37 h 384"/>
              <a:gd name="T64" fmla="*/ 99 w 384"/>
              <a:gd name="T65" fmla="*/ 12 h 384"/>
              <a:gd name="T66" fmla="*/ 120 w 384"/>
              <a:gd name="T67"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4">
                <a:moveTo>
                  <a:pt x="120" y="264"/>
                </a:moveTo>
                <a:lnTo>
                  <a:pt x="264" y="264"/>
                </a:lnTo>
                <a:lnTo>
                  <a:pt x="312" y="312"/>
                </a:lnTo>
                <a:lnTo>
                  <a:pt x="72" y="312"/>
                </a:lnTo>
                <a:lnTo>
                  <a:pt x="120" y="264"/>
                </a:lnTo>
                <a:close/>
                <a:moveTo>
                  <a:pt x="169" y="48"/>
                </a:moveTo>
                <a:lnTo>
                  <a:pt x="169" y="182"/>
                </a:lnTo>
                <a:lnTo>
                  <a:pt x="55" y="295"/>
                </a:lnTo>
                <a:lnTo>
                  <a:pt x="49" y="306"/>
                </a:lnTo>
                <a:lnTo>
                  <a:pt x="49" y="318"/>
                </a:lnTo>
                <a:lnTo>
                  <a:pt x="55" y="329"/>
                </a:lnTo>
                <a:lnTo>
                  <a:pt x="59" y="333"/>
                </a:lnTo>
                <a:lnTo>
                  <a:pt x="64" y="335"/>
                </a:lnTo>
                <a:lnTo>
                  <a:pt x="68" y="336"/>
                </a:lnTo>
                <a:lnTo>
                  <a:pt x="72" y="336"/>
                </a:lnTo>
                <a:lnTo>
                  <a:pt x="312" y="336"/>
                </a:lnTo>
                <a:lnTo>
                  <a:pt x="315" y="336"/>
                </a:lnTo>
                <a:lnTo>
                  <a:pt x="319" y="335"/>
                </a:lnTo>
                <a:lnTo>
                  <a:pt x="324" y="333"/>
                </a:lnTo>
                <a:lnTo>
                  <a:pt x="330" y="329"/>
                </a:lnTo>
                <a:lnTo>
                  <a:pt x="332" y="325"/>
                </a:lnTo>
                <a:lnTo>
                  <a:pt x="335" y="320"/>
                </a:lnTo>
                <a:lnTo>
                  <a:pt x="336" y="316"/>
                </a:lnTo>
                <a:lnTo>
                  <a:pt x="336" y="312"/>
                </a:lnTo>
                <a:lnTo>
                  <a:pt x="336" y="309"/>
                </a:lnTo>
                <a:lnTo>
                  <a:pt x="335" y="304"/>
                </a:lnTo>
                <a:lnTo>
                  <a:pt x="332" y="300"/>
                </a:lnTo>
                <a:lnTo>
                  <a:pt x="330" y="295"/>
                </a:lnTo>
                <a:lnTo>
                  <a:pt x="216" y="182"/>
                </a:lnTo>
                <a:lnTo>
                  <a:pt x="216" y="48"/>
                </a:lnTo>
                <a:lnTo>
                  <a:pt x="169" y="48"/>
                </a:lnTo>
                <a:close/>
                <a:moveTo>
                  <a:pt x="120" y="0"/>
                </a:moveTo>
                <a:lnTo>
                  <a:pt x="264" y="0"/>
                </a:lnTo>
                <a:lnTo>
                  <a:pt x="275" y="3"/>
                </a:lnTo>
                <a:lnTo>
                  <a:pt x="284" y="12"/>
                </a:lnTo>
                <a:lnTo>
                  <a:pt x="288" y="24"/>
                </a:lnTo>
                <a:lnTo>
                  <a:pt x="284" y="37"/>
                </a:lnTo>
                <a:lnTo>
                  <a:pt x="275" y="46"/>
                </a:lnTo>
                <a:lnTo>
                  <a:pt x="264" y="48"/>
                </a:lnTo>
                <a:lnTo>
                  <a:pt x="264" y="163"/>
                </a:lnTo>
                <a:lnTo>
                  <a:pt x="363" y="262"/>
                </a:lnTo>
                <a:lnTo>
                  <a:pt x="375" y="277"/>
                </a:lnTo>
                <a:lnTo>
                  <a:pt x="381" y="294"/>
                </a:lnTo>
                <a:lnTo>
                  <a:pt x="384" y="312"/>
                </a:lnTo>
                <a:lnTo>
                  <a:pt x="381" y="330"/>
                </a:lnTo>
                <a:lnTo>
                  <a:pt x="375" y="348"/>
                </a:lnTo>
                <a:lnTo>
                  <a:pt x="363" y="364"/>
                </a:lnTo>
                <a:lnTo>
                  <a:pt x="348" y="375"/>
                </a:lnTo>
                <a:lnTo>
                  <a:pt x="331" y="382"/>
                </a:lnTo>
                <a:lnTo>
                  <a:pt x="312" y="384"/>
                </a:lnTo>
                <a:lnTo>
                  <a:pt x="72" y="384"/>
                </a:lnTo>
                <a:lnTo>
                  <a:pt x="54" y="382"/>
                </a:lnTo>
                <a:lnTo>
                  <a:pt x="36" y="375"/>
                </a:lnTo>
                <a:lnTo>
                  <a:pt x="20" y="364"/>
                </a:lnTo>
                <a:lnTo>
                  <a:pt x="9" y="348"/>
                </a:lnTo>
                <a:lnTo>
                  <a:pt x="2" y="330"/>
                </a:lnTo>
                <a:lnTo>
                  <a:pt x="0" y="312"/>
                </a:lnTo>
                <a:lnTo>
                  <a:pt x="2" y="294"/>
                </a:lnTo>
                <a:lnTo>
                  <a:pt x="9" y="277"/>
                </a:lnTo>
                <a:lnTo>
                  <a:pt x="20" y="262"/>
                </a:lnTo>
                <a:lnTo>
                  <a:pt x="120" y="163"/>
                </a:lnTo>
                <a:lnTo>
                  <a:pt x="120" y="48"/>
                </a:lnTo>
                <a:lnTo>
                  <a:pt x="108" y="46"/>
                </a:lnTo>
                <a:lnTo>
                  <a:pt x="99" y="37"/>
                </a:lnTo>
                <a:lnTo>
                  <a:pt x="96" y="24"/>
                </a:lnTo>
                <a:lnTo>
                  <a:pt x="99" y="12"/>
                </a:lnTo>
                <a:lnTo>
                  <a:pt x="108" y="3"/>
                </a:lnTo>
                <a:lnTo>
                  <a:pt x="120" y="0"/>
                </a:lnTo>
                <a:close/>
              </a:path>
            </a:pathLst>
          </a:custGeom>
          <a:solidFill>
            <a:srgbClr val="E2E6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rgbClr val="E5B350"/>
              </a:solidFill>
              <a:latin typeface="Calibri" panose="020F0502020204030204" pitchFamily="34" charset="0"/>
            </a:endParaRPr>
          </a:p>
        </p:txBody>
      </p:sp>
    </p:spTree>
    <p:extLst>
      <p:ext uri="{BB962C8B-B14F-4D97-AF65-F5344CB8AC3E}">
        <p14:creationId xmlns:p14="http://schemas.microsoft.com/office/powerpoint/2010/main" val="16720289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8" name="文本框 7"/>
          <p:cNvSpPr txBox="1"/>
          <p:nvPr/>
        </p:nvSpPr>
        <p:spPr>
          <a:xfrm>
            <a:off x="145774" y="-57692"/>
            <a:ext cx="4032687" cy="830997"/>
          </a:xfrm>
          <a:prstGeom prst="rect">
            <a:avLst/>
          </a:prstGeom>
          <a:noFill/>
        </p:spPr>
        <p:txBody>
          <a:bodyPr wrap="square" rtlCol="0">
            <a:spAutoFit/>
          </a:bodyPr>
          <a:lstStyle/>
          <a:p>
            <a:r>
              <a:rPr lang="zh-CN" altLang="en-US" sz="4800" b="1" dirty="0">
                <a:solidFill>
                  <a:srgbClr val="E7B552"/>
                </a:solidFill>
                <a:latin typeface="Calibri" panose="020F0502020204030204" pitchFamily="34" charset="0"/>
              </a:rPr>
              <a:t>第</a:t>
            </a:r>
            <a:r>
              <a:rPr lang="zh-CN" altLang="en-US" sz="4800" b="1" dirty="0" smtClean="0">
                <a:solidFill>
                  <a:srgbClr val="E7B552"/>
                </a:solidFill>
                <a:latin typeface="Calibri" panose="020F0502020204030204" pitchFamily="34" charset="0"/>
              </a:rPr>
              <a:t>一部分</a:t>
            </a:r>
            <a:endParaRPr lang="zh-CN" altLang="en-US" sz="4800" b="1" dirty="0">
              <a:solidFill>
                <a:srgbClr val="E7B552"/>
              </a:solidFill>
              <a:latin typeface="Calibri" panose="020F0502020204030204" pitchFamily="34" charset="0"/>
            </a:endParaRPr>
          </a:p>
        </p:txBody>
      </p:sp>
      <p:sp>
        <p:nvSpPr>
          <p:cNvPr id="4" name="文本框 3"/>
          <p:cNvSpPr txBox="1"/>
          <p:nvPr/>
        </p:nvSpPr>
        <p:spPr>
          <a:xfrm>
            <a:off x="901939" y="922829"/>
            <a:ext cx="4987417" cy="584775"/>
          </a:xfrm>
          <a:prstGeom prst="rect">
            <a:avLst/>
          </a:prstGeom>
          <a:noFill/>
        </p:spPr>
        <p:txBody>
          <a:bodyPr wrap="square" rtlCol="0">
            <a:spAutoFit/>
          </a:bodyPr>
          <a:lstStyle/>
          <a:p>
            <a:r>
              <a:rPr lang="zh-CN" altLang="en-US" sz="3200" b="1" dirty="0">
                <a:solidFill>
                  <a:srgbClr val="984C50"/>
                </a:solidFill>
                <a:latin typeface="Calibri" panose="020F0502020204030204" pitchFamily="34" charset="0"/>
              </a:rPr>
              <a:t>概述</a:t>
            </a:r>
            <a:r>
              <a:rPr lang="en-US" altLang="zh-CN" sz="3200" b="1" dirty="0" smtClean="0">
                <a:solidFill>
                  <a:srgbClr val="984C50"/>
                </a:solidFill>
                <a:latin typeface="Calibri" panose="020F0502020204030204" pitchFamily="34" charset="0"/>
              </a:rPr>
              <a:t>2  </a:t>
            </a:r>
            <a:r>
              <a:rPr lang="zh-CN" altLang="en-US" sz="3200" b="1" dirty="0" smtClean="0">
                <a:solidFill>
                  <a:srgbClr val="984C50"/>
                </a:solidFill>
                <a:latin typeface="Calibri" panose="020F0502020204030204" pitchFamily="34" charset="0"/>
              </a:rPr>
              <a:t>系统</a:t>
            </a:r>
            <a:r>
              <a:rPr lang="zh-CN" altLang="en-US" sz="3200" b="1" dirty="0">
                <a:solidFill>
                  <a:srgbClr val="984C50"/>
                </a:solidFill>
                <a:latin typeface="Calibri" panose="020F0502020204030204" pitchFamily="34" charset="0"/>
              </a:rPr>
              <a:t>的功能简介</a:t>
            </a:r>
          </a:p>
        </p:txBody>
      </p:sp>
      <p:sp>
        <p:nvSpPr>
          <p:cNvPr id="6" name="文本框 5"/>
          <p:cNvSpPr txBox="1"/>
          <p:nvPr/>
        </p:nvSpPr>
        <p:spPr>
          <a:xfrm>
            <a:off x="453440" y="1878375"/>
            <a:ext cx="9229642" cy="3539430"/>
          </a:xfrm>
          <a:prstGeom prst="rect">
            <a:avLst/>
          </a:prstGeom>
          <a:noFill/>
        </p:spPr>
        <p:txBody>
          <a:bodyPr wrap="square" rtlCol="0">
            <a:spAutoFit/>
          </a:bodyPr>
          <a:lstStyle/>
          <a:p>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2.1</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工作人员</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登录</a:t>
            </a:r>
            <a:endPar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      </a:t>
            </a:r>
          </a:p>
          <a:p>
            <a:r>
              <a:rPr lang="en-US" altLang="zh-CN"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2.2</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客房预订与取消</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预订</a:t>
            </a:r>
            <a:endPar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    </a:t>
            </a:r>
          </a:p>
          <a:p>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2.3</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客户入住登记与退房</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登记</a:t>
            </a:r>
            <a:endPar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   </a:t>
            </a:r>
          </a:p>
          <a:p>
            <a:r>
              <a:rPr lang="en-US" altLang="zh-CN"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2.4</a:t>
            </a:r>
            <a:r>
              <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rPr>
              <a:t>信息</a:t>
            </a:r>
            <a:r>
              <a:rPr lang="zh-CN" altLang="en-US" sz="3200" b="1" dirty="0" smtClean="0">
                <a:solidFill>
                  <a:srgbClr val="984C50"/>
                </a:solidFill>
                <a:latin typeface="Calibri" panose="020F0502020204030204" pitchFamily="34" charset="0"/>
                <a:ea typeface="华文细黑" panose="02010600040101010101" pitchFamily="2" charset="-122"/>
                <a:cs typeface="Aharoni" panose="02010803020104030203" pitchFamily="2" charset="-79"/>
              </a:rPr>
              <a:t>查询</a:t>
            </a:r>
            <a:endParaRPr lang="zh-CN" altLang="en-US" sz="3200" b="1" dirty="0">
              <a:solidFill>
                <a:srgbClr val="984C50"/>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3" name="Freeform 94"/>
          <p:cNvSpPr>
            <a:spLocks noChangeAspect="1" noEditPoints="1"/>
          </p:cNvSpPr>
          <p:nvPr/>
        </p:nvSpPr>
        <p:spPr bwMode="auto">
          <a:xfrm>
            <a:off x="145774" y="922829"/>
            <a:ext cx="615333" cy="468000"/>
          </a:xfrm>
          <a:custGeom>
            <a:avLst/>
            <a:gdLst>
              <a:gd name="T0" fmla="*/ 176 w 284"/>
              <a:gd name="T1" fmla="*/ 125 h 216"/>
              <a:gd name="T2" fmla="*/ 205 w 284"/>
              <a:gd name="T3" fmla="*/ 153 h 216"/>
              <a:gd name="T4" fmla="*/ 208 w 284"/>
              <a:gd name="T5" fmla="*/ 162 h 216"/>
              <a:gd name="T6" fmla="*/ 216 w 284"/>
              <a:gd name="T7" fmla="*/ 167 h 216"/>
              <a:gd name="T8" fmla="*/ 225 w 284"/>
              <a:gd name="T9" fmla="*/ 167 h 216"/>
              <a:gd name="T10" fmla="*/ 232 w 284"/>
              <a:gd name="T11" fmla="*/ 162 h 216"/>
              <a:gd name="T12" fmla="*/ 235 w 284"/>
              <a:gd name="T13" fmla="*/ 153 h 216"/>
              <a:gd name="T14" fmla="*/ 284 w 284"/>
              <a:gd name="T15" fmla="*/ 116 h 216"/>
              <a:gd name="T16" fmla="*/ 280 w 284"/>
              <a:gd name="T17" fmla="*/ 172 h 216"/>
              <a:gd name="T18" fmla="*/ 257 w 284"/>
              <a:gd name="T19" fmla="*/ 204 h 216"/>
              <a:gd name="T20" fmla="*/ 219 w 284"/>
              <a:gd name="T21" fmla="*/ 216 h 216"/>
              <a:gd name="T22" fmla="*/ 182 w 284"/>
              <a:gd name="T23" fmla="*/ 204 h 216"/>
              <a:gd name="T24" fmla="*/ 159 w 284"/>
              <a:gd name="T25" fmla="*/ 172 h 216"/>
              <a:gd name="T26" fmla="*/ 157 w 284"/>
              <a:gd name="T27" fmla="*/ 114 h 216"/>
              <a:gd name="T28" fmla="*/ 162 w 284"/>
              <a:gd name="T29" fmla="*/ 4 h 216"/>
              <a:gd name="T30" fmla="*/ 193 w 284"/>
              <a:gd name="T31" fmla="*/ 27 h 216"/>
              <a:gd name="T32" fmla="*/ 205 w 284"/>
              <a:gd name="T33" fmla="*/ 64 h 216"/>
              <a:gd name="T34" fmla="*/ 176 w 284"/>
              <a:gd name="T35" fmla="*/ 90 h 216"/>
              <a:gd name="T36" fmla="*/ 157 w 284"/>
              <a:gd name="T37" fmla="*/ 64 h 216"/>
              <a:gd name="T38" fmla="*/ 154 w 284"/>
              <a:gd name="T39" fmla="*/ 55 h 216"/>
              <a:gd name="T40" fmla="*/ 146 w 284"/>
              <a:gd name="T41" fmla="*/ 50 h 216"/>
              <a:gd name="T42" fmla="*/ 137 w 284"/>
              <a:gd name="T43" fmla="*/ 50 h 216"/>
              <a:gd name="T44" fmla="*/ 130 w 284"/>
              <a:gd name="T45" fmla="*/ 55 h 216"/>
              <a:gd name="T46" fmla="*/ 127 w 284"/>
              <a:gd name="T47" fmla="*/ 64 h 216"/>
              <a:gd name="T48" fmla="*/ 123 w 284"/>
              <a:gd name="T49" fmla="*/ 172 h 216"/>
              <a:gd name="T50" fmla="*/ 100 w 284"/>
              <a:gd name="T51" fmla="*/ 204 h 216"/>
              <a:gd name="T52" fmla="*/ 63 w 284"/>
              <a:gd name="T53" fmla="*/ 216 h 216"/>
              <a:gd name="T54" fmla="*/ 26 w 284"/>
              <a:gd name="T55" fmla="*/ 204 h 216"/>
              <a:gd name="T56" fmla="*/ 4 w 284"/>
              <a:gd name="T57" fmla="*/ 172 h 216"/>
              <a:gd name="T58" fmla="*/ 0 w 284"/>
              <a:gd name="T59" fmla="*/ 116 h 216"/>
              <a:gd name="T60" fmla="*/ 49 w 284"/>
              <a:gd name="T61" fmla="*/ 153 h 216"/>
              <a:gd name="T62" fmla="*/ 52 w 284"/>
              <a:gd name="T63" fmla="*/ 162 h 216"/>
              <a:gd name="T64" fmla="*/ 59 w 284"/>
              <a:gd name="T65" fmla="*/ 167 h 216"/>
              <a:gd name="T66" fmla="*/ 68 w 284"/>
              <a:gd name="T67" fmla="*/ 167 h 216"/>
              <a:gd name="T68" fmla="*/ 76 w 284"/>
              <a:gd name="T69" fmla="*/ 162 h 216"/>
              <a:gd name="T70" fmla="*/ 78 w 284"/>
              <a:gd name="T71" fmla="*/ 153 h 216"/>
              <a:gd name="T72" fmla="*/ 81 w 284"/>
              <a:gd name="T73" fmla="*/ 44 h 216"/>
              <a:gd name="T74" fmla="*/ 104 w 284"/>
              <a:gd name="T75" fmla="*/ 13 h 216"/>
              <a:gd name="T76" fmla="*/ 141 w 284"/>
              <a:gd name="T7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4" h="216">
                <a:moveTo>
                  <a:pt x="157" y="114"/>
                </a:moveTo>
                <a:lnTo>
                  <a:pt x="176" y="125"/>
                </a:lnTo>
                <a:lnTo>
                  <a:pt x="205" y="114"/>
                </a:lnTo>
                <a:lnTo>
                  <a:pt x="205" y="153"/>
                </a:lnTo>
                <a:lnTo>
                  <a:pt x="205" y="158"/>
                </a:lnTo>
                <a:lnTo>
                  <a:pt x="208" y="162"/>
                </a:lnTo>
                <a:lnTo>
                  <a:pt x="211" y="164"/>
                </a:lnTo>
                <a:lnTo>
                  <a:pt x="216" y="167"/>
                </a:lnTo>
                <a:lnTo>
                  <a:pt x="219" y="167"/>
                </a:lnTo>
                <a:lnTo>
                  <a:pt x="225" y="167"/>
                </a:lnTo>
                <a:lnTo>
                  <a:pt x="228" y="164"/>
                </a:lnTo>
                <a:lnTo>
                  <a:pt x="232" y="162"/>
                </a:lnTo>
                <a:lnTo>
                  <a:pt x="234" y="158"/>
                </a:lnTo>
                <a:lnTo>
                  <a:pt x="235" y="153"/>
                </a:lnTo>
                <a:lnTo>
                  <a:pt x="235" y="116"/>
                </a:lnTo>
                <a:lnTo>
                  <a:pt x="284" y="116"/>
                </a:lnTo>
                <a:lnTo>
                  <a:pt x="284" y="153"/>
                </a:lnTo>
                <a:lnTo>
                  <a:pt x="280" y="172"/>
                </a:lnTo>
                <a:lnTo>
                  <a:pt x="271" y="190"/>
                </a:lnTo>
                <a:lnTo>
                  <a:pt x="257" y="204"/>
                </a:lnTo>
                <a:lnTo>
                  <a:pt x="240" y="213"/>
                </a:lnTo>
                <a:lnTo>
                  <a:pt x="219" y="216"/>
                </a:lnTo>
                <a:lnTo>
                  <a:pt x="200" y="213"/>
                </a:lnTo>
                <a:lnTo>
                  <a:pt x="182" y="204"/>
                </a:lnTo>
                <a:lnTo>
                  <a:pt x="168" y="190"/>
                </a:lnTo>
                <a:lnTo>
                  <a:pt x="159" y="172"/>
                </a:lnTo>
                <a:lnTo>
                  <a:pt x="157" y="153"/>
                </a:lnTo>
                <a:lnTo>
                  <a:pt x="157" y="114"/>
                </a:lnTo>
                <a:close/>
                <a:moveTo>
                  <a:pt x="141" y="0"/>
                </a:moveTo>
                <a:lnTo>
                  <a:pt x="162" y="4"/>
                </a:lnTo>
                <a:lnTo>
                  <a:pt x="178" y="13"/>
                </a:lnTo>
                <a:lnTo>
                  <a:pt x="193" y="27"/>
                </a:lnTo>
                <a:lnTo>
                  <a:pt x="202" y="44"/>
                </a:lnTo>
                <a:lnTo>
                  <a:pt x="205" y="64"/>
                </a:lnTo>
                <a:lnTo>
                  <a:pt x="205" y="81"/>
                </a:lnTo>
                <a:lnTo>
                  <a:pt x="176" y="90"/>
                </a:lnTo>
                <a:lnTo>
                  <a:pt x="157" y="81"/>
                </a:lnTo>
                <a:lnTo>
                  <a:pt x="157" y="64"/>
                </a:lnTo>
                <a:lnTo>
                  <a:pt x="155" y="59"/>
                </a:lnTo>
                <a:lnTo>
                  <a:pt x="154" y="55"/>
                </a:lnTo>
                <a:lnTo>
                  <a:pt x="150" y="52"/>
                </a:lnTo>
                <a:lnTo>
                  <a:pt x="146" y="50"/>
                </a:lnTo>
                <a:lnTo>
                  <a:pt x="141" y="49"/>
                </a:lnTo>
                <a:lnTo>
                  <a:pt x="137" y="50"/>
                </a:lnTo>
                <a:lnTo>
                  <a:pt x="132" y="52"/>
                </a:lnTo>
                <a:lnTo>
                  <a:pt x="130" y="55"/>
                </a:lnTo>
                <a:lnTo>
                  <a:pt x="127" y="59"/>
                </a:lnTo>
                <a:lnTo>
                  <a:pt x="127" y="64"/>
                </a:lnTo>
                <a:lnTo>
                  <a:pt x="127" y="153"/>
                </a:lnTo>
                <a:lnTo>
                  <a:pt x="123" y="172"/>
                </a:lnTo>
                <a:lnTo>
                  <a:pt x="114" y="190"/>
                </a:lnTo>
                <a:lnTo>
                  <a:pt x="100" y="204"/>
                </a:lnTo>
                <a:lnTo>
                  <a:pt x="84" y="213"/>
                </a:lnTo>
                <a:lnTo>
                  <a:pt x="63" y="216"/>
                </a:lnTo>
                <a:lnTo>
                  <a:pt x="44" y="213"/>
                </a:lnTo>
                <a:lnTo>
                  <a:pt x="26" y="204"/>
                </a:lnTo>
                <a:lnTo>
                  <a:pt x="13" y="190"/>
                </a:lnTo>
                <a:lnTo>
                  <a:pt x="4" y="172"/>
                </a:lnTo>
                <a:lnTo>
                  <a:pt x="0" y="153"/>
                </a:lnTo>
                <a:lnTo>
                  <a:pt x="0" y="116"/>
                </a:lnTo>
                <a:lnTo>
                  <a:pt x="49" y="116"/>
                </a:lnTo>
                <a:lnTo>
                  <a:pt x="49" y="153"/>
                </a:lnTo>
                <a:lnTo>
                  <a:pt x="49" y="158"/>
                </a:lnTo>
                <a:lnTo>
                  <a:pt x="52" y="162"/>
                </a:lnTo>
                <a:lnTo>
                  <a:pt x="54" y="164"/>
                </a:lnTo>
                <a:lnTo>
                  <a:pt x="59" y="167"/>
                </a:lnTo>
                <a:lnTo>
                  <a:pt x="63" y="167"/>
                </a:lnTo>
                <a:lnTo>
                  <a:pt x="68" y="167"/>
                </a:lnTo>
                <a:lnTo>
                  <a:pt x="72" y="164"/>
                </a:lnTo>
                <a:lnTo>
                  <a:pt x="76" y="162"/>
                </a:lnTo>
                <a:lnTo>
                  <a:pt x="77" y="158"/>
                </a:lnTo>
                <a:lnTo>
                  <a:pt x="78" y="153"/>
                </a:lnTo>
                <a:lnTo>
                  <a:pt x="78" y="64"/>
                </a:lnTo>
                <a:lnTo>
                  <a:pt x="81" y="44"/>
                </a:lnTo>
                <a:lnTo>
                  <a:pt x="90" y="27"/>
                </a:lnTo>
                <a:lnTo>
                  <a:pt x="104" y="13"/>
                </a:lnTo>
                <a:lnTo>
                  <a:pt x="122" y="4"/>
                </a:lnTo>
                <a:lnTo>
                  <a:pt x="141" y="0"/>
                </a:lnTo>
                <a:close/>
              </a:path>
            </a:pathLst>
          </a:custGeom>
          <a:solidFill>
            <a:srgbClr val="984C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5889356" y="1215216"/>
            <a:ext cx="5619750"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287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676717" y="1881421"/>
            <a:ext cx="10838565" cy="707886"/>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9.3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对象</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关系特征的设计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54974"/>
            <a:ext cx="608454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rPr>
              <a:t>实验</a:t>
            </a:r>
            <a:r>
              <a:rPr lang="en-US" altLang="zh-CN" sz="4000" b="1" dirty="0" smtClean="0">
                <a:solidFill>
                  <a:srgbClr val="E7B552"/>
                </a:solidFill>
                <a:latin typeface="Calibri" panose="020F0502020204030204" pitchFamily="34" charset="0"/>
              </a:rPr>
              <a:t>9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物理</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数据库</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2"/>
          <p:cNvSpPr txBox="1"/>
          <p:nvPr/>
        </p:nvSpPr>
        <p:spPr>
          <a:xfrm>
            <a:off x="202451" y="2793223"/>
            <a:ext cx="11465231" cy="4031873"/>
          </a:xfrm>
          <a:prstGeom prst="rect">
            <a:avLst/>
          </a:prstGeom>
          <a:noFill/>
        </p:spPr>
        <p:txBody>
          <a:bodyPr wrap="square" rtlCol="0">
            <a:spAutoFit/>
          </a:bodyPr>
          <a:lstStyle/>
          <a:p>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例如</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：如果一个</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Room</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对象被检索，很有可能</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Room_Type</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和</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Room_State</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对象也被检索（查询某个房间的信息时，由</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Room</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表中的</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typeID</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和</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stateID</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去检索</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Room_Type</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和</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Room_State</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表，由此得到房间类型和状态信息）</a:t>
            </a:r>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a:t>
            </a:r>
            <a:endPar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解决</a:t>
            </a:r>
            <a:r>
              <a:rPr lang="zh-CN" altLang="en-US"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这种情况，可以选择创建一个嵌套表或者是将对象聚集在一起，也就是把它们放在物理上接近的位置。嵌套表如下所示：</a:t>
            </a:r>
          </a:p>
          <a:p>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Room(</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roomID,stateID,stateName,typeID</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en-US" altLang="zh-CN" sz="32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typeName,typePrice</a:t>
            </a:r>
            <a:r>
              <a:rPr lang="en-US" altLang="zh-CN" sz="32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a:t>
            </a:r>
          </a:p>
          <a:p>
            <a:endParaRPr lang="en-US" altLang="zh-CN" sz="32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Tree>
    <p:extLst>
      <p:ext uri="{BB962C8B-B14F-4D97-AF65-F5344CB8AC3E}">
        <p14:creationId xmlns:p14="http://schemas.microsoft.com/office/powerpoint/2010/main" val="367847629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3" name="TextBox 2"/>
          <p:cNvSpPr txBox="1"/>
          <p:nvPr/>
        </p:nvSpPr>
        <p:spPr>
          <a:xfrm>
            <a:off x="1007389" y="2545222"/>
            <a:ext cx="10838565" cy="1938992"/>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10.1</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系统体系结构、构件、</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框架</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10.2</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设计类图</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4" name="文本框 16"/>
          <p:cNvSpPr txBox="1"/>
          <p:nvPr/>
        </p:nvSpPr>
        <p:spPr>
          <a:xfrm>
            <a:off x="145772" y="1185970"/>
            <a:ext cx="11152492" cy="707886"/>
          </a:xfrm>
          <a:prstGeom prst="rect">
            <a:avLst/>
          </a:prstGeom>
          <a:noFill/>
        </p:spPr>
        <p:txBody>
          <a:bodyPr wrap="square" rtlCol="0">
            <a:spAutoFit/>
          </a:bodyPr>
          <a:lstStyle/>
          <a:p>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实验</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10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确定</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系统构架等设计元素、设计类图建模</a:t>
            </a: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2608096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145772" y="1123978"/>
            <a:ext cx="8083828"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10.1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系统</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体系结构、构件、框架</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614725" y="1881421"/>
            <a:ext cx="10838565" cy="707886"/>
          </a:xfrm>
          <a:prstGeom prst="rect">
            <a:avLst/>
          </a:prstGeom>
          <a:noFill/>
        </p:spPr>
        <p:txBody>
          <a:bodyPr wrap="square" rtlCol="0">
            <a:spAutoFit/>
          </a:bodyPr>
          <a:lstStyle/>
          <a:p>
            <a:pPr algn="ct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本系统采用“两层体系结构”：</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15" name="图片 14" descr="3a"/>
          <p:cNvPicPr/>
          <p:nvPr/>
        </p:nvPicPr>
        <p:blipFill>
          <a:blip r:embed="rId2">
            <a:extLst>
              <a:ext uri="{28A0092B-C50C-407E-A947-70E740481C1C}">
                <a14:useLocalDpi xmlns:a14="http://schemas.microsoft.com/office/drawing/2010/main" val="0"/>
              </a:ext>
            </a:extLst>
          </a:blip>
          <a:srcRect/>
          <a:stretch>
            <a:fillRect/>
          </a:stretch>
        </p:blipFill>
        <p:spPr bwMode="auto">
          <a:xfrm>
            <a:off x="2202942" y="2775084"/>
            <a:ext cx="6894558" cy="3362245"/>
          </a:xfrm>
          <a:prstGeom prst="rect">
            <a:avLst/>
          </a:prstGeom>
          <a:noFill/>
          <a:ln>
            <a:noFill/>
          </a:ln>
        </p:spPr>
      </p:pic>
    </p:spTree>
    <p:extLst>
      <p:ext uri="{BB962C8B-B14F-4D97-AF65-F5344CB8AC3E}">
        <p14:creationId xmlns:p14="http://schemas.microsoft.com/office/powerpoint/2010/main" val="31703459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145772" y="1123978"/>
            <a:ext cx="8083828"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10.1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系统</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体系结构、构件、框架</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614725" y="2005408"/>
            <a:ext cx="10838565" cy="4401205"/>
          </a:xfrm>
          <a:prstGeom prst="rect">
            <a:avLst/>
          </a:prstGeom>
          <a:noFill/>
        </p:spPr>
        <p:txBody>
          <a:bodyPr wrap="square" rtlCol="0">
            <a:spAutoFit/>
          </a:bodyPr>
          <a:lstStyle/>
          <a:p>
            <a:pPr algn="ct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系统构件：</a:t>
            </a:r>
          </a:p>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本</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系统开发于</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Microsoft Windows</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平台，采用</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C#</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作为编写模块的主要语言，这些模块将</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Microsoft Visual </a:t>
            </a:r>
            <a:r>
              <a:rPr lang="en-US" altLang="zh-CN" sz="40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Studio2013</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提供的构件结合在一起，支持各种服务，符合</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COM+</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的标准。</a:t>
            </a:r>
          </a:p>
          <a:p>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pPr algn="ct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Tree>
    <p:extLst>
      <p:ext uri="{BB962C8B-B14F-4D97-AF65-F5344CB8AC3E}">
        <p14:creationId xmlns:p14="http://schemas.microsoft.com/office/powerpoint/2010/main" val="33863022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145772" y="1123978"/>
            <a:ext cx="8083828"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10.1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系统</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体系结构、构件、框架</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614725" y="2005408"/>
            <a:ext cx="10838565" cy="4524315"/>
          </a:xfrm>
          <a:prstGeom prst="rect">
            <a:avLst/>
          </a:prstGeom>
          <a:noFill/>
        </p:spPr>
        <p:txBody>
          <a:bodyPr wrap="square" rtlCol="0">
            <a:spAutoFit/>
          </a:bodyPr>
          <a:lstStyle/>
          <a:p>
            <a:pPr algn="ctr"/>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系统框架：</a:t>
            </a:r>
          </a:p>
          <a:p>
            <a:r>
              <a:rPr lang="zh-CN" altLang="en-US"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本</a:t>
            </a:r>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系统采用</a:t>
            </a:r>
            <a:r>
              <a:rPr lang="en-US" altLang="zh-CN"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.NET</a:t>
            </a:r>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框架，将应用程序和被访问的子系统分离，其中数据库连接部分用到了</a:t>
            </a:r>
            <a:r>
              <a:rPr lang="en-US" altLang="zh-CN" sz="3600" b="1" dirty="0" err="1">
                <a:solidFill>
                  <a:srgbClr val="E7B552"/>
                </a:solidFill>
                <a:latin typeface="Calibri" panose="020F0502020204030204" pitchFamily="34" charset="0"/>
                <a:ea typeface="华文细黑" panose="02010600040101010101" pitchFamily="2" charset="-122"/>
                <a:cs typeface="Aharoni" panose="02010803020104030203" pitchFamily="2" charset="-79"/>
              </a:rPr>
              <a:t>ADO.NET</a:t>
            </a:r>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技术。当一个应用程序被连接到数据库足够长的时间以检索或更新，然后被断开。一旦从一个数据库中检索到了信息，那么连接就被切断，因为每个应用只连接一段有限的时间，所以允许大量的用户访问一个数据库，增加了应用程序的可伸缩性。</a:t>
            </a:r>
            <a:endParaRPr lang="en-US" altLang="zh-CN"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Tree>
    <p:extLst>
      <p:ext uri="{BB962C8B-B14F-4D97-AF65-F5344CB8AC3E}">
        <p14:creationId xmlns:p14="http://schemas.microsoft.com/office/powerpoint/2010/main" val="308119761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145772" y="1061986"/>
            <a:ext cx="8083828"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10.1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系统</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体系结构、构件、框架</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614725" y="1803931"/>
            <a:ext cx="10838565" cy="1323439"/>
          </a:xfrm>
          <a:prstGeom prst="rect">
            <a:avLst/>
          </a:prstGeom>
          <a:noFill/>
        </p:spPr>
        <p:txBody>
          <a:bodyPr wrap="square" rtlCol="0">
            <a:spAutoFit/>
          </a:bodyPr>
          <a:lstStyle/>
          <a:p>
            <a:pPr algn="ctr"/>
            <a:r>
              <a:rPr lang="zh-CN" altLang="zh-CN" sz="4000" b="1" dirty="0">
                <a:solidFill>
                  <a:srgbClr val="E5B350"/>
                </a:solidFill>
              </a:rPr>
              <a:t>体系结构如下图</a:t>
            </a:r>
            <a:r>
              <a:rPr lang="zh-CN" altLang="zh-CN" sz="4000" b="1" dirty="0" smtClean="0">
                <a:solidFill>
                  <a:srgbClr val="E5B350"/>
                </a:solidFill>
              </a:rPr>
              <a:t>所示：</a:t>
            </a:r>
          </a:p>
          <a:p>
            <a:pPr algn="ct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9" name="图片 8" descr="t0185d767977c5e28f9"/>
          <p:cNvPicPr/>
          <p:nvPr/>
        </p:nvPicPr>
        <p:blipFill>
          <a:blip r:embed="rId2">
            <a:extLst>
              <a:ext uri="{28A0092B-C50C-407E-A947-70E740481C1C}">
                <a14:useLocalDpi xmlns:a14="http://schemas.microsoft.com/office/drawing/2010/main" val="0"/>
              </a:ext>
            </a:extLst>
          </a:blip>
          <a:srcRect/>
          <a:stretch>
            <a:fillRect/>
          </a:stretch>
        </p:blipFill>
        <p:spPr bwMode="auto">
          <a:xfrm>
            <a:off x="2867189" y="2712198"/>
            <a:ext cx="6462791" cy="3766089"/>
          </a:xfrm>
          <a:prstGeom prst="rect">
            <a:avLst/>
          </a:prstGeom>
          <a:noFill/>
          <a:ln>
            <a:noFill/>
          </a:ln>
        </p:spPr>
      </p:pic>
    </p:spTree>
    <p:extLst>
      <p:ext uri="{BB962C8B-B14F-4D97-AF65-F5344CB8AC3E}">
        <p14:creationId xmlns:p14="http://schemas.microsoft.com/office/powerpoint/2010/main" val="33863022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298173" y="2410338"/>
            <a:ext cx="5265720" cy="2554545"/>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类</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Room</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(2)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Customer</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类</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(3)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Order</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类</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(4)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Staff</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类</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6"/>
          <p:cNvSpPr txBox="1"/>
          <p:nvPr/>
        </p:nvSpPr>
        <p:spPr>
          <a:xfrm>
            <a:off x="298172" y="1260880"/>
            <a:ext cx="7742865" cy="707886"/>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10.2</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设计类</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图</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16" name="图片 15"/>
          <p:cNvPicPr/>
          <p:nvPr/>
        </p:nvPicPr>
        <p:blipFill>
          <a:blip r:embed="rId2">
            <a:extLst>
              <a:ext uri="{28A0092B-C50C-407E-A947-70E740481C1C}">
                <a14:useLocalDpi xmlns:a14="http://schemas.microsoft.com/office/drawing/2010/main" val="0"/>
              </a:ext>
            </a:extLst>
          </a:blip>
          <a:srcRect/>
          <a:stretch>
            <a:fillRect/>
          </a:stretch>
        </p:blipFill>
        <p:spPr bwMode="auto">
          <a:xfrm>
            <a:off x="4773477" y="990713"/>
            <a:ext cx="4664990" cy="4677489"/>
          </a:xfrm>
          <a:prstGeom prst="rect">
            <a:avLst/>
          </a:prstGeom>
          <a:noFill/>
          <a:ln>
            <a:noFill/>
          </a:ln>
        </p:spPr>
      </p:pic>
      <p:pic>
        <p:nvPicPr>
          <p:cNvPr id="17" name="图片 16"/>
          <p:cNvPicPr/>
          <p:nvPr/>
        </p:nvPicPr>
        <p:blipFill>
          <a:blip r:embed="rId3">
            <a:extLst>
              <a:ext uri="{28A0092B-C50C-407E-A947-70E740481C1C}">
                <a14:useLocalDpi xmlns:a14="http://schemas.microsoft.com/office/drawing/2010/main" val="0"/>
              </a:ext>
            </a:extLst>
          </a:blip>
          <a:srcRect/>
          <a:stretch>
            <a:fillRect/>
          </a:stretch>
        </p:blipFill>
        <p:spPr bwMode="auto">
          <a:xfrm>
            <a:off x="5230923" y="1351357"/>
            <a:ext cx="4597346" cy="4329113"/>
          </a:xfrm>
          <a:prstGeom prst="rect">
            <a:avLst/>
          </a:prstGeom>
          <a:noFill/>
          <a:ln>
            <a:noFill/>
          </a:ln>
        </p:spPr>
      </p:pic>
      <p:pic>
        <p:nvPicPr>
          <p:cNvPr id="18" name="图片 17"/>
          <p:cNvPicPr/>
          <p:nvPr/>
        </p:nvPicPr>
        <p:blipFill>
          <a:blip r:embed="rId4">
            <a:extLst>
              <a:ext uri="{28A0092B-C50C-407E-A947-70E740481C1C}">
                <a14:useLocalDpi xmlns:a14="http://schemas.microsoft.com/office/drawing/2010/main" val="0"/>
              </a:ext>
            </a:extLst>
          </a:blip>
          <a:srcRect/>
          <a:stretch>
            <a:fillRect/>
          </a:stretch>
        </p:blipFill>
        <p:spPr bwMode="auto">
          <a:xfrm>
            <a:off x="5770981" y="1850718"/>
            <a:ext cx="4535396" cy="4379606"/>
          </a:xfrm>
          <a:prstGeom prst="rect">
            <a:avLst/>
          </a:prstGeom>
          <a:noFill/>
          <a:ln>
            <a:noFill/>
          </a:ln>
        </p:spPr>
      </p:pic>
      <p:pic>
        <p:nvPicPr>
          <p:cNvPr id="19" name="图片 18"/>
          <p:cNvPicPr/>
          <p:nvPr/>
        </p:nvPicPr>
        <p:blipFill>
          <a:blip r:embed="rId5">
            <a:extLst>
              <a:ext uri="{28A0092B-C50C-407E-A947-70E740481C1C}">
                <a14:useLocalDpi xmlns:a14="http://schemas.microsoft.com/office/drawing/2010/main" val="0"/>
              </a:ext>
            </a:extLst>
          </a:blip>
          <a:srcRect/>
          <a:stretch>
            <a:fillRect/>
          </a:stretch>
        </p:blipFill>
        <p:spPr bwMode="auto">
          <a:xfrm>
            <a:off x="6386761" y="2270325"/>
            <a:ext cx="4446562" cy="4153731"/>
          </a:xfrm>
          <a:prstGeom prst="rect">
            <a:avLst/>
          </a:prstGeom>
          <a:noFill/>
          <a:ln>
            <a:noFill/>
          </a:ln>
        </p:spPr>
      </p:pic>
    </p:spTree>
    <p:extLst>
      <p:ext uri="{BB962C8B-B14F-4D97-AF65-F5344CB8AC3E}">
        <p14:creationId xmlns:p14="http://schemas.microsoft.com/office/powerpoint/2010/main" val="31703459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145772" y="1061986"/>
            <a:ext cx="8083828"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实验</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界面设计</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1353435" y="2067403"/>
            <a:ext cx="8410497" cy="2554545"/>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11.1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表</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单和报表</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11.2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对话</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与界面</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11.2.1</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界面</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         </a:t>
            </a:r>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11.2.1</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对话设计</a:t>
            </a:r>
          </a:p>
        </p:txBody>
      </p:sp>
    </p:spTree>
    <p:extLst>
      <p:ext uri="{BB962C8B-B14F-4D97-AF65-F5344CB8AC3E}">
        <p14:creationId xmlns:p14="http://schemas.microsoft.com/office/powerpoint/2010/main" val="279611395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145772" y="1061986"/>
            <a:ext cx="8083828" cy="1323439"/>
          </a:xfrm>
          <a:prstGeom prst="rect">
            <a:avLst/>
          </a:prstGeom>
          <a:noFill/>
        </p:spPr>
        <p:txBody>
          <a:bodyPr wrap="square" rtlCol="0">
            <a:spAutoFit/>
          </a:bodyPr>
          <a:lstStyle/>
          <a:p>
            <a:r>
              <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11.1 </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表单和报表设计</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614725" y="1803931"/>
            <a:ext cx="1083856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表</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单或报表的设计原则：</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3" name="TextBox 2"/>
          <p:cNvSpPr txBox="1"/>
          <p:nvPr/>
        </p:nvSpPr>
        <p:spPr>
          <a:xfrm>
            <a:off x="865492" y="3007075"/>
            <a:ext cx="12046226" cy="1754326"/>
          </a:xfrm>
          <a:prstGeom prst="rect">
            <a:avLst/>
          </a:prstGeom>
          <a:noFill/>
        </p:spPr>
        <p:txBody>
          <a:bodyPr wrap="square" rtlCol="0">
            <a:spAutoFit/>
          </a:bodyPr>
          <a:lstStyle/>
          <a:p>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这些设计原则在如下附录的“预订客房”的表单</a:t>
            </a:r>
            <a:r>
              <a:rPr lang="zh-CN" altLang="en-US"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信息</a:t>
            </a:r>
            <a:endParaRPr lang="en-US" altLang="zh-CN"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36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和</a:t>
            </a:r>
            <a:r>
              <a:rPr lang="zh-CN" altLang="en-US" sz="36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“当日房间状态”的报表中将得到充分体现：</a:t>
            </a:r>
          </a:p>
          <a:p>
            <a:endParaRPr lang="en-US" altLang="zh-CN" sz="36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graphicFrame>
        <p:nvGraphicFramePr>
          <p:cNvPr id="4" name="表格 3"/>
          <p:cNvGraphicFramePr>
            <a:graphicFrameLocks noGrp="1"/>
          </p:cNvGraphicFramePr>
          <p:nvPr>
            <p:extLst>
              <p:ext uri="{D42A27DB-BD31-4B8C-83A1-F6EECF244321}">
                <p14:modId xmlns:p14="http://schemas.microsoft.com/office/powerpoint/2010/main" val="3938457936"/>
              </p:ext>
            </p:extLst>
          </p:nvPr>
        </p:nvGraphicFramePr>
        <p:xfrm>
          <a:off x="2072908" y="2888515"/>
          <a:ext cx="8264461" cy="3566160"/>
        </p:xfrm>
        <a:graphic>
          <a:graphicData uri="http://schemas.openxmlformats.org/drawingml/2006/table">
            <a:tbl>
              <a:tblPr firstRow="1" firstCol="1" bandRow="1">
                <a:tableStyleId>{5C22544A-7EE6-4342-B048-85BDC9FD1C3A}</a:tableStyleId>
              </a:tblPr>
              <a:tblGrid>
                <a:gridCol w="2854061"/>
                <a:gridCol w="5410400"/>
              </a:tblGrid>
              <a:tr h="0">
                <a:tc>
                  <a:txBody>
                    <a:bodyPr/>
                    <a:lstStyle/>
                    <a:p>
                      <a:pPr algn="just">
                        <a:spcAft>
                          <a:spcPts val="0"/>
                        </a:spcAft>
                      </a:pPr>
                      <a:r>
                        <a:rPr lang="zh-CN" sz="2600" b="1" kern="100" dirty="0">
                          <a:effectLst/>
                        </a:rPr>
                        <a:t>指导原则</a:t>
                      </a:r>
                      <a:endParaRPr lang="zh-CN" sz="2600" b="1" kern="100" dirty="0">
                        <a:effectLst/>
                        <a:latin typeface="Calibri"/>
                        <a:ea typeface="宋体"/>
                        <a:cs typeface="Times New Roman"/>
                      </a:endParaRPr>
                    </a:p>
                  </a:txBody>
                  <a:tcPr marL="68580" marR="68580" marT="0" marB="0"/>
                </a:tc>
                <a:tc>
                  <a:txBody>
                    <a:bodyPr/>
                    <a:lstStyle/>
                    <a:p>
                      <a:pPr algn="just">
                        <a:spcAft>
                          <a:spcPts val="0"/>
                        </a:spcAft>
                      </a:pPr>
                      <a:r>
                        <a:rPr lang="zh-CN" sz="2600" b="1" kern="100" dirty="0">
                          <a:effectLst/>
                        </a:rPr>
                        <a:t>描述</a:t>
                      </a:r>
                      <a:endParaRPr lang="zh-CN" sz="2600" b="1" kern="100" dirty="0">
                        <a:effectLst/>
                        <a:latin typeface="Calibri"/>
                        <a:ea typeface="宋体"/>
                        <a:cs typeface="Times New Roman"/>
                      </a:endParaRPr>
                    </a:p>
                  </a:txBody>
                  <a:tcPr marL="68580" marR="68580" marT="0" marB="0"/>
                </a:tc>
              </a:tr>
              <a:tr h="0">
                <a:tc>
                  <a:txBody>
                    <a:bodyPr/>
                    <a:lstStyle/>
                    <a:p>
                      <a:pPr algn="just">
                        <a:spcAft>
                          <a:spcPts val="0"/>
                        </a:spcAft>
                      </a:pPr>
                      <a:r>
                        <a:rPr lang="zh-CN" sz="2600" b="1" kern="100">
                          <a:effectLst/>
                        </a:rPr>
                        <a:t>有意义的标题</a:t>
                      </a:r>
                      <a:endParaRPr lang="zh-CN" sz="2600" b="1" kern="100">
                        <a:effectLst/>
                        <a:latin typeface="Calibri"/>
                        <a:ea typeface="宋体"/>
                        <a:cs typeface="Times New Roman"/>
                      </a:endParaRPr>
                    </a:p>
                  </a:txBody>
                  <a:tcPr marL="68580" marR="68580" marT="0" marB="0"/>
                </a:tc>
                <a:tc>
                  <a:txBody>
                    <a:bodyPr/>
                    <a:lstStyle/>
                    <a:p>
                      <a:pPr algn="just">
                        <a:spcAft>
                          <a:spcPts val="0"/>
                        </a:spcAft>
                      </a:pPr>
                      <a:r>
                        <a:rPr lang="zh-CN" sz="2600" b="1" kern="100" dirty="0">
                          <a:effectLst/>
                        </a:rPr>
                        <a:t>清晰明确的描述表单或报表的内容</a:t>
                      </a:r>
                      <a:endParaRPr lang="zh-CN" sz="2600" b="1" kern="100" dirty="0">
                        <a:effectLst/>
                        <a:latin typeface="Calibri"/>
                        <a:ea typeface="宋体"/>
                        <a:cs typeface="Times New Roman"/>
                      </a:endParaRPr>
                    </a:p>
                  </a:txBody>
                  <a:tcPr marL="68580" marR="68580" marT="0" marB="0"/>
                </a:tc>
              </a:tr>
              <a:tr h="0">
                <a:tc>
                  <a:txBody>
                    <a:bodyPr/>
                    <a:lstStyle/>
                    <a:p>
                      <a:pPr algn="just">
                        <a:spcAft>
                          <a:spcPts val="0"/>
                        </a:spcAft>
                      </a:pPr>
                      <a:r>
                        <a:rPr lang="zh-CN" sz="2600" b="1" kern="100">
                          <a:effectLst/>
                        </a:rPr>
                        <a:t>包含有意义的信息</a:t>
                      </a:r>
                      <a:endParaRPr lang="zh-CN" sz="2600" b="1" kern="100">
                        <a:effectLst/>
                        <a:latin typeface="Calibri"/>
                        <a:ea typeface="宋体"/>
                        <a:cs typeface="Times New Roman"/>
                      </a:endParaRPr>
                    </a:p>
                  </a:txBody>
                  <a:tcPr marL="68580" marR="68580" marT="0" marB="0"/>
                </a:tc>
                <a:tc>
                  <a:txBody>
                    <a:bodyPr/>
                    <a:lstStyle/>
                    <a:p>
                      <a:pPr algn="just">
                        <a:spcAft>
                          <a:spcPts val="0"/>
                        </a:spcAft>
                      </a:pPr>
                      <a:r>
                        <a:rPr lang="zh-CN" sz="2600" b="1" kern="100" dirty="0">
                          <a:effectLst/>
                        </a:rPr>
                        <a:t>以一种有用的方式显示需要的信息</a:t>
                      </a:r>
                      <a:endParaRPr lang="zh-CN" sz="2600" b="1" kern="100" dirty="0">
                        <a:effectLst/>
                        <a:latin typeface="Calibri"/>
                        <a:ea typeface="宋体"/>
                        <a:cs typeface="Times New Roman"/>
                      </a:endParaRPr>
                    </a:p>
                  </a:txBody>
                  <a:tcPr marL="68580" marR="68580" marT="0" marB="0"/>
                </a:tc>
              </a:tr>
              <a:tr h="0">
                <a:tc>
                  <a:txBody>
                    <a:bodyPr/>
                    <a:lstStyle/>
                    <a:p>
                      <a:pPr algn="just">
                        <a:spcAft>
                          <a:spcPts val="0"/>
                        </a:spcAft>
                      </a:pPr>
                      <a:r>
                        <a:rPr lang="en-US" sz="2600" b="1" kern="100" dirty="0">
                          <a:effectLst/>
                        </a:rPr>
                        <a:t> </a:t>
                      </a:r>
                      <a:endParaRPr lang="zh-CN" sz="2600" b="1" kern="100" dirty="0">
                        <a:effectLst/>
                      </a:endParaRPr>
                    </a:p>
                    <a:p>
                      <a:pPr algn="just">
                        <a:spcAft>
                          <a:spcPts val="0"/>
                        </a:spcAft>
                      </a:pPr>
                      <a:r>
                        <a:rPr lang="zh-CN" sz="2600" b="1" kern="100" dirty="0">
                          <a:effectLst/>
                        </a:rPr>
                        <a:t>平衡布局</a:t>
                      </a:r>
                      <a:endParaRPr lang="zh-CN" sz="2600" b="1" kern="100" dirty="0">
                        <a:effectLst/>
                        <a:latin typeface="Calibri"/>
                        <a:ea typeface="宋体"/>
                        <a:cs typeface="Times New Roman"/>
                      </a:endParaRPr>
                    </a:p>
                  </a:txBody>
                  <a:tcPr marL="68580" marR="68580" marT="0" marB="0"/>
                </a:tc>
                <a:tc>
                  <a:txBody>
                    <a:bodyPr/>
                    <a:lstStyle/>
                    <a:p>
                      <a:pPr algn="just">
                        <a:spcAft>
                          <a:spcPts val="0"/>
                        </a:spcAft>
                      </a:pPr>
                      <a:r>
                        <a:rPr lang="zh-CN" sz="2600" b="1" kern="100" dirty="0">
                          <a:effectLst/>
                        </a:rPr>
                        <a:t>屏幕或页面上的信息平衡</a:t>
                      </a:r>
                    </a:p>
                    <a:p>
                      <a:pPr algn="just">
                        <a:spcAft>
                          <a:spcPts val="0"/>
                        </a:spcAft>
                      </a:pPr>
                      <a:r>
                        <a:rPr lang="zh-CN" sz="2600" b="1" kern="100" dirty="0">
                          <a:effectLst/>
                        </a:rPr>
                        <a:t>使用足够的空白和页边距</a:t>
                      </a:r>
                    </a:p>
                    <a:p>
                      <a:pPr algn="just">
                        <a:spcAft>
                          <a:spcPts val="0"/>
                        </a:spcAft>
                      </a:pPr>
                      <a:r>
                        <a:rPr lang="zh-CN" sz="2600" b="1" kern="100" dirty="0">
                          <a:effectLst/>
                        </a:rPr>
                        <a:t>所有的数据和录入域清晰标记</a:t>
                      </a:r>
                      <a:endParaRPr lang="zh-CN" sz="2600" b="1" kern="100" dirty="0">
                        <a:effectLst/>
                        <a:latin typeface="Calibri"/>
                        <a:ea typeface="宋体"/>
                        <a:cs typeface="Times New Roman"/>
                      </a:endParaRPr>
                    </a:p>
                  </a:txBody>
                  <a:tcPr marL="68580" marR="68580" marT="0" marB="0"/>
                </a:tc>
              </a:tr>
              <a:tr h="0">
                <a:tc>
                  <a:txBody>
                    <a:bodyPr/>
                    <a:lstStyle/>
                    <a:p>
                      <a:pPr algn="just">
                        <a:spcAft>
                          <a:spcPts val="0"/>
                        </a:spcAft>
                      </a:pPr>
                      <a:r>
                        <a:rPr lang="en-US" sz="2600" b="1" kern="100">
                          <a:effectLst/>
                        </a:rPr>
                        <a:t> </a:t>
                      </a:r>
                      <a:endParaRPr lang="zh-CN" sz="2600" b="1" kern="100">
                        <a:effectLst/>
                      </a:endParaRPr>
                    </a:p>
                    <a:p>
                      <a:pPr algn="just">
                        <a:spcAft>
                          <a:spcPts val="0"/>
                        </a:spcAft>
                      </a:pPr>
                      <a:r>
                        <a:rPr lang="zh-CN" sz="2600" b="1" kern="100">
                          <a:effectLst/>
                        </a:rPr>
                        <a:t>设计易导航的系统</a:t>
                      </a:r>
                      <a:endParaRPr lang="zh-CN" sz="2600" b="1" kern="100">
                        <a:effectLst/>
                        <a:latin typeface="Calibri"/>
                        <a:ea typeface="宋体"/>
                        <a:cs typeface="Times New Roman"/>
                      </a:endParaRPr>
                    </a:p>
                  </a:txBody>
                  <a:tcPr marL="68580" marR="68580" marT="0" marB="0"/>
                </a:tc>
                <a:tc>
                  <a:txBody>
                    <a:bodyPr/>
                    <a:lstStyle/>
                    <a:p>
                      <a:pPr algn="just">
                        <a:spcAft>
                          <a:spcPts val="0"/>
                        </a:spcAft>
                      </a:pPr>
                      <a:r>
                        <a:rPr lang="zh-CN" sz="2600" b="1" kern="100" dirty="0">
                          <a:effectLst/>
                        </a:rPr>
                        <a:t>清晰地显示如何向前和后退</a:t>
                      </a:r>
                    </a:p>
                    <a:p>
                      <a:pPr algn="just">
                        <a:spcAft>
                          <a:spcPts val="0"/>
                        </a:spcAft>
                      </a:pPr>
                      <a:r>
                        <a:rPr lang="zh-CN" sz="2600" b="1" kern="100" dirty="0">
                          <a:effectLst/>
                        </a:rPr>
                        <a:t>清晰地显示现在所处的位置</a:t>
                      </a:r>
                    </a:p>
                    <a:p>
                      <a:pPr algn="just">
                        <a:spcAft>
                          <a:spcPts val="0"/>
                        </a:spcAft>
                      </a:pPr>
                      <a:r>
                        <a:rPr lang="en-US" sz="2600" b="1" kern="100" dirty="0">
                          <a:effectLst/>
                        </a:rPr>
                        <a:t> </a:t>
                      </a:r>
                      <a:endParaRPr lang="zh-CN" sz="2600" b="1"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79611395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2" name="文本框 4"/>
          <p:cNvSpPr txBox="1"/>
          <p:nvPr/>
        </p:nvSpPr>
        <p:spPr>
          <a:xfrm>
            <a:off x="46501" y="228600"/>
            <a:ext cx="3186362" cy="1446550"/>
          </a:xfrm>
          <a:prstGeom prst="rect">
            <a:avLst/>
          </a:prstGeom>
          <a:noFill/>
        </p:spPr>
        <p:txBody>
          <a:bodyPr wrap="square" rtlCol="0">
            <a:spAutoFit/>
          </a:bodyPr>
          <a:lstStyle/>
          <a:p>
            <a:r>
              <a:rPr lang="zh-CN" altLang="en-US" sz="4400" b="1" dirty="0" smtClean="0">
                <a:solidFill>
                  <a:srgbClr val="E5B350"/>
                </a:solidFill>
                <a:latin typeface="Calibri" panose="020F0502020204030204" pitchFamily="34" charset="0"/>
              </a:rPr>
              <a:t>“预订客房”        表</a:t>
            </a:r>
            <a:r>
              <a:rPr lang="zh-CN" altLang="en-US" sz="4400" b="1" dirty="0">
                <a:solidFill>
                  <a:srgbClr val="E5B350"/>
                </a:solidFill>
                <a:latin typeface="Calibri" panose="020F0502020204030204" pitchFamily="34" charset="0"/>
              </a:rPr>
              <a:t>单信息</a:t>
            </a:r>
            <a:endParaRPr lang="zh-CN" altLang="en-US" sz="4400" b="1" dirty="0">
              <a:solidFill>
                <a:srgbClr val="E5B350"/>
              </a:solidFill>
              <a:latin typeface="Calibri" panose="020F0502020204030204" pitchFamily="34" charset="0"/>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357" y="137696"/>
            <a:ext cx="6664427" cy="664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488" y="168692"/>
            <a:ext cx="7057831" cy="653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6"/>
          <p:cNvSpPr txBox="1"/>
          <p:nvPr/>
        </p:nvSpPr>
        <p:spPr>
          <a:xfrm>
            <a:off x="46501" y="290155"/>
            <a:ext cx="3973681" cy="1323439"/>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“当日房间状态”报表</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Tree>
    <p:extLst>
      <p:ext uri="{BB962C8B-B14F-4D97-AF65-F5344CB8AC3E}">
        <p14:creationId xmlns:p14="http://schemas.microsoft.com/office/powerpoint/2010/main" val="223162475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exit" presetSubtype="0" fill="hold" nodeType="clickEffect">
                                  <p:stCondLst>
                                    <p:cond delay="0"/>
                                  </p:stCondLst>
                                  <p:childTnLst>
                                    <p:animEffect transition="out" filter="fade">
                                      <p:cBhvr>
                                        <p:cTn id="10" dur="1000"/>
                                        <p:tgtEl>
                                          <p:spTgt spid="40962"/>
                                        </p:tgtEl>
                                      </p:cBhvr>
                                    </p:animEffect>
                                    <p:anim calcmode="lin" valueType="num">
                                      <p:cBhvr>
                                        <p:cTn id="11" dur="1000"/>
                                        <p:tgtEl>
                                          <p:spTgt spid="40962"/>
                                        </p:tgtEl>
                                        <p:attrNameLst>
                                          <p:attrName>ppt_x</p:attrName>
                                        </p:attrNameLst>
                                      </p:cBhvr>
                                      <p:tavLst>
                                        <p:tav tm="0">
                                          <p:val>
                                            <p:strVal val="ppt_x"/>
                                          </p:val>
                                        </p:tav>
                                        <p:tav tm="100000">
                                          <p:val>
                                            <p:strVal val="ppt_x"/>
                                          </p:val>
                                        </p:tav>
                                      </p:tavLst>
                                    </p:anim>
                                    <p:anim calcmode="lin" valueType="num">
                                      <p:cBhvr>
                                        <p:cTn id="12" dur="1000"/>
                                        <p:tgtEl>
                                          <p:spTgt spid="40962"/>
                                        </p:tgtEl>
                                        <p:attrNameLst>
                                          <p:attrName>ppt_y</p:attrName>
                                        </p:attrNameLst>
                                      </p:cBhvr>
                                      <p:tavLst>
                                        <p:tav tm="0">
                                          <p:val>
                                            <p:strVal val="ppt_y"/>
                                          </p:val>
                                        </p:tav>
                                        <p:tav tm="100000">
                                          <p:val>
                                            <p:strVal val="ppt_y+.1"/>
                                          </p:val>
                                        </p:tav>
                                      </p:tavLst>
                                    </p:anim>
                                    <p:set>
                                      <p:cBhvr>
                                        <p:cTn id="13" dur="1" fill="hold">
                                          <p:stCondLst>
                                            <p:cond delay="999"/>
                                          </p:stCondLst>
                                        </p:cTn>
                                        <p:tgtEl>
                                          <p:spTgt spid="40962"/>
                                        </p:tgtEl>
                                        <p:attrNameLst>
                                          <p:attrName>style.visibility</p:attrName>
                                        </p:attrNameLst>
                                      </p:cBhvr>
                                      <p:to>
                                        <p:strVal val="hidden"/>
                                      </p:to>
                                    </p:se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0963"/>
                                        </p:tgtEl>
                                        <p:attrNameLst>
                                          <p:attrName>style.visibility</p:attrName>
                                        </p:attrNameLst>
                                      </p:cBhvr>
                                      <p:to>
                                        <p:strVal val="visible"/>
                                      </p:to>
                                    </p:set>
                                    <p:animEffect transition="in" filter="fade">
                                      <p:cBhvr>
                                        <p:cTn id="17" dur="500"/>
                                        <p:tgtEl>
                                          <p:spTgt spid="40963"/>
                                        </p:tgtEl>
                                      </p:cBhvr>
                                    </p:animEffect>
                                    <p:anim calcmode="lin" valueType="num">
                                      <p:cBhvr>
                                        <p:cTn id="18" dur="500" fill="hold"/>
                                        <p:tgtEl>
                                          <p:spTgt spid="40963"/>
                                        </p:tgtEl>
                                        <p:attrNameLst>
                                          <p:attrName>ppt_x</p:attrName>
                                        </p:attrNameLst>
                                      </p:cBhvr>
                                      <p:tavLst>
                                        <p:tav tm="0">
                                          <p:val>
                                            <p:strVal val="#ppt_x"/>
                                          </p:val>
                                        </p:tav>
                                        <p:tav tm="100000">
                                          <p:val>
                                            <p:strVal val="#ppt_x"/>
                                          </p:val>
                                        </p:tav>
                                      </p:tavLst>
                                    </p:anim>
                                    <p:anim calcmode="lin" valueType="num">
                                      <p:cBhvr>
                                        <p:cTn id="19" dur="500" fill="hold"/>
                                        <p:tgtEl>
                                          <p:spTgt spid="4096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324D"/>
        </a:solidFill>
        <a:effectLst/>
      </p:bgPr>
    </p:bg>
    <p:spTree>
      <p:nvGrpSpPr>
        <p:cNvPr id="1" name=""/>
        <p:cNvGrpSpPr/>
        <p:nvPr/>
      </p:nvGrpSpPr>
      <p:grpSpPr>
        <a:xfrm>
          <a:off x="0" y="0"/>
          <a:ext cx="0" cy="0"/>
          <a:chOff x="0" y="0"/>
          <a:chExt cx="0" cy="0"/>
        </a:xfrm>
      </p:grpSpPr>
      <p:sp>
        <p:nvSpPr>
          <p:cNvPr id="8" name="矩形 7"/>
          <p:cNvSpPr>
            <a:spLocks noChangeAspect="1"/>
          </p:cNvSpPr>
          <p:nvPr/>
        </p:nvSpPr>
        <p:spPr>
          <a:xfrm>
            <a:off x="2675136" y="1874461"/>
            <a:ext cx="1169459" cy="1559278"/>
          </a:xfrm>
          <a:prstGeom prst="rect">
            <a:avLst/>
          </a:prstGeom>
          <a:solidFill>
            <a:srgbClr val="D97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a:spLocks noChangeAspect="1"/>
          </p:cNvSpPr>
          <p:nvPr/>
        </p:nvSpPr>
        <p:spPr>
          <a:xfrm>
            <a:off x="1369682" y="1874461"/>
            <a:ext cx="1169459" cy="1559278"/>
          </a:xfrm>
          <a:prstGeom prst="rect">
            <a:avLst/>
          </a:prstGeom>
          <a:solidFill>
            <a:srgbClr val="D97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0" name="矩形 9"/>
          <p:cNvSpPr>
            <a:spLocks noChangeAspect="1"/>
          </p:cNvSpPr>
          <p:nvPr/>
        </p:nvSpPr>
        <p:spPr>
          <a:xfrm>
            <a:off x="3980591" y="1874461"/>
            <a:ext cx="1169459" cy="1559278"/>
          </a:xfrm>
          <a:prstGeom prst="rect">
            <a:avLst/>
          </a:prstGeom>
          <a:solidFill>
            <a:srgbClr val="D97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1509247" y="1874461"/>
            <a:ext cx="890328" cy="1569660"/>
          </a:xfrm>
          <a:prstGeom prst="rect">
            <a:avLst/>
          </a:prstGeom>
          <a:noFill/>
        </p:spPr>
        <p:txBody>
          <a:bodyPr wrap="square" rtlCol="0">
            <a:spAutoFit/>
          </a:bodyPr>
          <a:lstStyle/>
          <a:p>
            <a:pPr algn="ctr"/>
            <a:r>
              <a:rPr lang="en-US" altLang="zh-CN" sz="9600"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T</a:t>
            </a:r>
          </a:p>
        </p:txBody>
      </p:sp>
      <p:sp>
        <p:nvSpPr>
          <p:cNvPr id="13" name="文本框 12"/>
          <p:cNvSpPr txBox="1"/>
          <p:nvPr/>
        </p:nvSpPr>
        <p:spPr>
          <a:xfrm>
            <a:off x="2814701" y="1988761"/>
            <a:ext cx="890328" cy="1446550"/>
          </a:xfrm>
          <a:prstGeom prst="rect">
            <a:avLst/>
          </a:prstGeom>
          <a:noFill/>
        </p:spPr>
        <p:txBody>
          <a:bodyPr wrap="square" rtlCol="0">
            <a:spAutoFit/>
          </a:bodyPr>
          <a:lstStyle/>
          <a:p>
            <a:pPr algn="ctr"/>
            <a:r>
              <a:rPr lang="en-US" altLang="zh-CN" sz="8800"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W</a:t>
            </a:r>
          </a:p>
        </p:txBody>
      </p:sp>
      <p:sp>
        <p:nvSpPr>
          <p:cNvPr id="14" name="文本框 13"/>
          <p:cNvSpPr txBox="1"/>
          <p:nvPr/>
        </p:nvSpPr>
        <p:spPr>
          <a:xfrm>
            <a:off x="4120156" y="1874461"/>
            <a:ext cx="890328" cy="1569660"/>
          </a:xfrm>
          <a:prstGeom prst="rect">
            <a:avLst/>
          </a:prstGeom>
          <a:noFill/>
        </p:spPr>
        <p:txBody>
          <a:bodyPr wrap="square" rtlCol="0">
            <a:spAutoFit/>
          </a:bodyPr>
          <a:lstStyle/>
          <a:p>
            <a:pPr algn="ctr"/>
            <a:r>
              <a:rPr lang="en-US" altLang="zh-CN" sz="9600"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O</a:t>
            </a:r>
          </a:p>
        </p:txBody>
      </p:sp>
      <p:sp>
        <p:nvSpPr>
          <p:cNvPr id="11" name="椭圆 10"/>
          <p:cNvSpPr/>
          <p:nvPr/>
        </p:nvSpPr>
        <p:spPr>
          <a:xfrm>
            <a:off x="5909320" y="5769620"/>
            <a:ext cx="373360" cy="373360"/>
          </a:xfrm>
          <a:prstGeom prst="ellipse">
            <a:avLst/>
          </a:prstGeom>
          <a:noFill/>
          <a:ln>
            <a:solidFill>
              <a:srgbClr val="D97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grpSp>
        <p:nvGrpSpPr>
          <p:cNvPr id="15" name="组合 14"/>
          <p:cNvGrpSpPr/>
          <p:nvPr/>
        </p:nvGrpSpPr>
        <p:grpSpPr>
          <a:xfrm>
            <a:off x="6002403" y="5862703"/>
            <a:ext cx="187194" cy="995297"/>
            <a:chOff x="6002403" y="5862703"/>
            <a:chExt cx="187194" cy="995297"/>
          </a:xfrm>
          <a:solidFill>
            <a:srgbClr val="D9742C"/>
          </a:solidFill>
        </p:grpSpPr>
        <p:cxnSp>
          <p:nvCxnSpPr>
            <p:cNvPr id="16" name="直接连接符 15"/>
            <p:cNvCxnSpPr/>
            <p:nvPr/>
          </p:nvCxnSpPr>
          <p:spPr>
            <a:xfrm flipV="1">
              <a:off x="6096000" y="5956300"/>
              <a:ext cx="0" cy="901700"/>
            </a:xfrm>
            <a:prstGeom prst="line">
              <a:avLst/>
            </a:prstGeom>
            <a:grpFill/>
            <a:ln w="19050">
              <a:solidFill>
                <a:srgbClr val="D9742C"/>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002403" y="5862703"/>
              <a:ext cx="187194" cy="187194"/>
            </a:xfrm>
            <a:prstGeom prst="ellipse">
              <a:avLst/>
            </a:prstGeom>
            <a:grpFill/>
            <a:ln>
              <a:solidFill>
                <a:srgbClr val="D97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18" name="文本框 50"/>
          <p:cNvSpPr txBox="1"/>
          <p:nvPr/>
        </p:nvSpPr>
        <p:spPr>
          <a:xfrm>
            <a:off x="5470902" y="3709492"/>
            <a:ext cx="6292311" cy="1107996"/>
          </a:xfrm>
          <a:prstGeom prst="rect">
            <a:avLst/>
          </a:prstGeom>
          <a:noFill/>
        </p:spPr>
        <p:txBody>
          <a:bodyPr wrap="square" rtlCol="0">
            <a:spAutoFit/>
          </a:bodyPr>
          <a:lstStyle/>
          <a:p>
            <a:r>
              <a:rPr lang="zh-CN" altLang="en-US" sz="6600" b="1" dirty="0" smtClean="0">
                <a:solidFill>
                  <a:srgbClr val="D9742C"/>
                </a:solidFill>
                <a:latin typeface="Calibri" panose="020F0502020204030204" pitchFamily="34" charset="0"/>
              </a:rPr>
              <a:t>项目管理与计划 </a:t>
            </a:r>
            <a:endParaRPr lang="zh-CN" altLang="en-US" sz="6600" b="1" dirty="0">
              <a:solidFill>
                <a:srgbClr val="D9742C"/>
              </a:solidFill>
              <a:latin typeface="Calibri" panose="020F0502020204030204" pitchFamily="34" charset="0"/>
            </a:endParaRPr>
          </a:p>
        </p:txBody>
      </p:sp>
    </p:spTree>
    <p:extLst>
      <p:ext uri="{BB962C8B-B14F-4D97-AF65-F5344CB8AC3E}">
        <p14:creationId xmlns:p14="http://schemas.microsoft.com/office/powerpoint/2010/main" val="30194579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
                                          </p:val>
                                        </p:tav>
                                        <p:tav tm="100000">
                                          <p:val>
                                            <p:strVal val="#ppt_x"/>
                                          </p:val>
                                        </p:tav>
                                      </p:tavLst>
                                    </p:anim>
                                    <p:anim calcmode="lin" valueType="num">
                                      <p:cBhvr>
                                        <p:cTn id="8" dur="300" fill="hold"/>
                                        <p:tgtEl>
                                          <p:spTgt spid="9"/>
                                        </p:tgtEl>
                                        <p:attrNameLst>
                                          <p:attrName>ppt_y</p:attrName>
                                        </p:attrNameLst>
                                      </p:cBhvr>
                                      <p:tavLst>
                                        <p:tav tm="0">
                                          <p:val>
                                            <p:strVal val="#ppt_y-#ppt_h/2"/>
                                          </p:val>
                                        </p:tav>
                                        <p:tav tm="100000">
                                          <p:val>
                                            <p:strVal val="#ppt_y"/>
                                          </p:val>
                                        </p:tav>
                                      </p:tavLst>
                                    </p:anim>
                                    <p:anim calcmode="lin" valueType="num">
                                      <p:cBhvr>
                                        <p:cTn id="9" dur="300" fill="hold"/>
                                        <p:tgtEl>
                                          <p:spTgt spid="9"/>
                                        </p:tgtEl>
                                        <p:attrNameLst>
                                          <p:attrName>ppt_w</p:attrName>
                                        </p:attrNameLst>
                                      </p:cBhvr>
                                      <p:tavLst>
                                        <p:tav tm="0">
                                          <p:val>
                                            <p:strVal val="#ppt_w"/>
                                          </p:val>
                                        </p:tav>
                                        <p:tav tm="100000">
                                          <p:val>
                                            <p:strVal val="#ppt_w"/>
                                          </p:val>
                                        </p:tav>
                                      </p:tavLst>
                                    </p:anim>
                                    <p:anim calcmode="lin" valueType="num">
                                      <p:cBhvr>
                                        <p:cTn id="10" dur="300" fill="hold"/>
                                        <p:tgtEl>
                                          <p:spTgt spid="9"/>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10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ppt_x</p:attrName>
                                        </p:attrNameLst>
                                      </p:cBhvr>
                                      <p:tavLst>
                                        <p:tav tm="0">
                                          <p:val>
                                            <p:strVal val="#ppt_x"/>
                                          </p:val>
                                        </p:tav>
                                        <p:tav tm="100000">
                                          <p:val>
                                            <p:strVal val="#ppt_x"/>
                                          </p:val>
                                        </p:tav>
                                      </p:tavLst>
                                    </p:anim>
                                    <p:anim calcmode="lin" valueType="num">
                                      <p:cBhvr>
                                        <p:cTn id="14" dur="300" fill="hold"/>
                                        <p:tgtEl>
                                          <p:spTgt spid="8"/>
                                        </p:tgtEl>
                                        <p:attrNameLst>
                                          <p:attrName>ppt_y</p:attrName>
                                        </p:attrNameLst>
                                      </p:cBhvr>
                                      <p:tavLst>
                                        <p:tav tm="0">
                                          <p:val>
                                            <p:strVal val="#ppt_y+#ppt_h/2"/>
                                          </p:val>
                                        </p:tav>
                                        <p:tav tm="100000">
                                          <p:val>
                                            <p:strVal val="#ppt_y"/>
                                          </p:val>
                                        </p:tav>
                                      </p:tavLst>
                                    </p:anim>
                                    <p:anim calcmode="lin" valueType="num">
                                      <p:cBhvr>
                                        <p:cTn id="15" dur="300" fill="hold"/>
                                        <p:tgtEl>
                                          <p:spTgt spid="8"/>
                                        </p:tgtEl>
                                        <p:attrNameLst>
                                          <p:attrName>ppt_w</p:attrName>
                                        </p:attrNameLst>
                                      </p:cBhvr>
                                      <p:tavLst>
                                        <p:tav tm="0">
                                          <p:val>
                                            <p:strVal val="#ppt_w"/>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childTnLst>
                                </p:cTn>
                              </p:par>
                              <p:par>
                                <p:cTn id="17" presetID="17" presetClass="entr" presetSubtype="2" fill="hold" grpId="0" nodeType="withEffect">
                                  <p:stCondLst>
                                    <p:cond delay="2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300" fill="hold"/>
                                        <p:tgtEl>
                                          <p:spTgt spid="10"/>
                                        </p:tgtEl>
                                        <p:attrNameLst>
                                          <p:attrName>ppt_x</p:attrName>
                                        </p:attrNameLst>
                                      </p:cBhvr>
                                      <p:tavLst>
                                        <p:tav tm="0">
                                          <p:val>
                                            <p:strVal val="#ppt_x+#ppt_w/2"/>
                                          </p:val>
                                        </p:tav>
                                        <p:tav tm="100000">
                                          <p:val>
                                            <p:strVal val="#ppt_x"/>
                                          </p:val>
                                        </p:tav>
                                      </p:tavLst>
                                    </p:anim>
                                    <p:anim calcmode="lin" valueType="num">
                                      <p:cBhvr>
                                        <p:cTn id="20" dur="300" fill="hold"/>
                                        <p:tgtEl>
                                          <p:spTgt spid="10"/>
                                        </p:tgtEl>
                                        <p:attrNameLst>
                                          <p:attrName>ppt_y</p:attrName>
                                        </p:attrNameLst>
                                      </p:cBhvr>
                                      <p:tavLst>
                                        <p:tav tm="0">
                                          <p:val>
                                            <p:strVal val="#ppt_y"/>
                                          </p:val>
                                        </p:tav>
                                        <p:tav tm="100000">
                                          <p:val>
                                            <p:strVal val="#ppt_y"/>
                                          </p:val>
                                        </p:tav>
                                      </p:tavLst>
                                    </p:anim>
                                    <p:anim calcmode="lin" valueType="num">
                                      <p:cBhvr>
                                        <p:cTn id="21" dur="300" fill="hold"/>
                                        <p:tgtEl>
                                          <p:spTgt spid="10"/>
                                        </p:tgtEl>
                                        <p:attrNameLst>
                                          <p:attrName>ppt_w</p:attrName>
                                        </p:attrNameLst>
                                      </p:cBhvr>
                                      <p:tavLst>
                                        <p:tav tm="0">
                                          <p:val>
                                            <p:fltVal val="0"/>
                                          </p:val>
                                        </p:tav>
                                        <p:tav tm="100000">
                                          <p:val>
                                            <p:strVal val="#ppt_w"/>
                                          </p:val>
                                        </p:tav>
                                      </p:tavLst>
                                    </p:anim>
                                    <p:anim calcmode="lin" valueType="num">
                                      <p:cBhvr>
                                        <p:cTn id="22" dur="300" fill="hold"/>
                                        <p:tgtEl>
                                          <p:spTgt spid="10"/>
                                        </p:tgtEl>
                                        <p:attrNameLst>
                                          <p:attrName>ppt_h</p:attrName>
                                        </p:attrNameLst>
                                      </p:cBhvr>
                                      <p:tavLst>
                                        <p:tav tm="0">
                                          <p:val>
                                            <p:strVal val="#ppt_h"/>
                                          </p:val>
                                        </p:tav>
                                        <p:tav tm="100000">
                                          <p:val>
                                            <p:strVal val="#ppt_h"/>
                                          </p:val>
                                        </p:tav>
                                      </p:tavLst>
                                    </p:anim>
                                  </p:childTnLst>
                                </p:cTn>
                              </p:par>
                              <p:par>
                                <p:cTn id="23" presetID="2" presetClass="entr" presetSubtype="4" fill="hold" nodeType="withEffect">
                                  <p:stCondLst>
                                    <p:cond delay="20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60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par>
                                <p:cTn id="30" presetID="6" presetClass="emph" presetSubtype="0" fill="hold" grpId="1" nodeType="withEffect">
                                  <p:stCondLst>
                                    <p:cond delay="1100"/>
                                  </p:stCondLst>
                                  <p:childTnLst>
                                    <p:animScale>
                                      <p:cBhvr>
                                        <p:cTn id="31" dur="500" fill="hold"/>
                                        <p:tgtEl>
                                          <p:spTgt spid="11"/>
                                        </p:tgtEl>
                                      </p:cBhvr>
                                      <p:by x="150000" y="150000"/>
                                    </p:animScale>
                                  </p:childTnLst>
                                </p:cTn>
                              </p:par>
                              <p:par>
                                <p:cTn id="32" presetID="10" presetClass="exit" presetSubtype="0" fill="hold" grpId="2" nodeType="withEffect">
                                  <p:stCondLst>
                                    <p:cond delay="110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1"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14" name="文本框 16"/>
          <p:cNvSpPr txBox="1"/>
          <p:nvPr/>
        </p:nvSpPr>
        <p:spPr>
          <a:xfrm>
            <a:off x="145772" y="1061986"/>
            <a:ext cx="8083828" cy="1323439"/>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11.2.1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界面</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258264" y="1819275"/>
            <a:ext cx="5481275"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①</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主界面布局</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设计</a:t>
            </a:r>
            <a:endPar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835" y="189303"/>
            <a:ext cx="7637521" cy="658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44359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145774" y="1111389"/>
            <a:ext cx="4782688" cy="3170099"/>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②</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组织</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数据录入：</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尽量</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减少用户输入，能够通过计算获得的信息就不要让用户自行</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输入</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a:t>
            </a:r>
          </a:p>
        </p:txBody>
      </p:sp>
      <p:sp>
        <p:nvSpPr>
          <p:cNvPr id="9" name="TextBox 2"/>
          <p:cNvSpPr txBox="1"/>
          <p:nvPr/>
        </p:nvSpPr>
        <p:spPr>
          <a:xfrm>
            <a:off x="5645081" y="1102411"/>
            <a:ext cx="5575691" cy="1938992"/>
          </a:xfrm>
          <a:prstGeom prst="rect">
            <a:avLst/>
          </a:prstGeom>
          <a:noFill/>
        </p:spPr>
        <p:txBody>
          <a:bodyPr wrap="square" rtlCol="0">
            <a:spAutoFit/>
          </a:bodyPr>
          <a:lstStyle/>
          <a:p>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如下图的“房间类型”，提供一个下拉列表供用户选择：</a:t>
            </a:r>
          </a:p>
        </p:txBody>
      </p:sp>
      <p:pic>
        <p:nvPicPr>
          <p:cNvPr id="430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375" y="3354580"/>
            <a:ext cx="6176340" cy="328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
          <p:cNvSpPr txBox="1"/>
          <p:nvPr/>
        </p:nvSpPr>
        <p:spPr>
          <a:xfrm>
            <a:off x="298173" y="2277146"/>
            <a:ext cx="5079739" cy="3170099"/>
          </a:xfrm>
          <a:prstGeom prst="rect">
            <a:avLst/>
          </a:prstGeom>
          <a:noFill/>
        </p:spPr>
        <p:txBody>
          <a:bodyPr wrap="square" rtlCol="0">
            <a:spAutoFit/>
          </a:bodyPr>
          <a:lstStyle/>
          <a:p>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在“预订客房”界面，“入住时间”和“预离时间”的输入格式是固定的，不要让用户</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输入</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a:t>
            </a:r>
          </a:p>
        </p:txBody>
      </p:sp>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431" y="1301859"/>
            <a:ext cx="6881247" cy="498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10573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43010"/>
                                        </p:tgtEl>
                                      </p:cBhvr>
                                    </p:animEffect>
                                    <p:set>
                                      <p:cBhvr>
                                        <p:cTn id="10" dur="1" fill="hold">
                                          <p:stCondLst>
                                            <p:cond delay="499"/>
                                          </p:stCondLst>
                                        </p:cTn>
                                        <p:tgtEl>
                                          <p:spTgt spid="43010"/>
                                        </p:tgtEl>
                                        <p:attrNameLst>
                                          <p:attrName>style.visibility</p:attrName>
                                        </p:attrNameLst>
                                      </p:cBhvr>
                                      <p:to>
                                        <p:strVal val="hidden"/>
                                      </p:to>
                                    </p:set>
                                  </p:childTnLst>
                                </p:cTn>
                              </p:par>
                            </p:childTnLst>
                          </p:cTn>
                        </p:par>
                        <p:par>
                          <p:cTn id="11" fill="hold">
                            <p:stCondLst>
                              <p:cond delay="500"/>
                            </p:stCondLst>
                            <p:childTnLst>
                              <p:par>
                                <p:cTn id="12" presetID="42" presetClass="exit" presetSubtype="0" fill="hold" nodeType="afterEffect">
                                  <p:stCondLst>
                                    <p:cond delay="0"/>
                                  </p:stCondLst>
                                  <p:childTnLst>
                                    <p:animEffect transition="out" filter="fade">
                                      <p:cBhvr>
                                        <p:cTn id="13" dur="1000"/>
                                        <p:tgtEl>
                                          <p:spTgt spid="10">
                                            <p:txEl>
                                              <p:pRg st="1" end="1"/>
                                            </p:txEl>
                                          </p:spTgt>
                                        </p:tgtEl>
                                      </p:cBhvr>
                                    </p:animEffect>
                                    <p:anim calcmode="lin" valueType="num">
                                      <p:cBhvr>
                                        <p:cTn id="14" dur="1000"/>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p:tgtEl>
                                          <p:spTgt spid="10">
                                            <p:txEl>
                                              <p:pRg st="1" end="1"/>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10">
                                            <p:txEl>
                                              <p:pRg st="1" end="1"/>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6" presetClass="entr" presetSubtype="21" fill="hold" nodeType="withEffect">
                                  <p:stCondLst>
                                    <p:cond delay="0"/>
                                  </p:stCondLst>
                                  <p:childTnLst>
                                    <p:set>
                                      <p:cBhvr>
                                        <p:cTn id="21" dur="1" fill="hold">
                                          <p:stCondLst>
                                            <p:cond delay="0"/>
                                          </p:stCondLst>
                                        </p:cTn>
                                        <p:tgtEl>
                                          <p:spTgt spid="43012"/>
                                        </p:tgtEl>
                                        <p:attrNameLst>
                                          <p:attrName>style.visibility</p:attrName>
                                        </p:attrNameLst>
                                      </p:cBhvr>
                                      <p:to>
                                        <p:strVal val="visible"/>
                                      </p:to>
                                    </p:set>
                                    <p:animEffect transition="in" filter="barn(inVertical)">
                                      <p:cBhvr>
                                        <p:cTn id="22"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145774" y="1111389"/>
            <a:ext cx="4782688" cy="707886"/>
          </a:xfrm>
          <a:prstGeom prst="rect">
            <a:avLst/>
          </a:prstGeom>
          <a:noFill/>
        </p:spPr>
        <p:txBody>
          <a:bodyPr wrap="square" rtlCol="0">
            <a:spAutoFit/>
          </a:bodyPr>
          <a:lstStyle/>
          <a:p>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③控制数据输入</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402" y="174778"/>
            <a:ext cx="5813775" cy="65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46637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145773" y="1064895"/>
            <a:ext cx="5294131" cy="707886"/>
          </a:xfrm>
          <a:prstGeom prst="rect">
            <a:avLst/>
          </a:prstGeom>
          <a:noFill/>
        </p:spPr>
        <p:txBody>
          <a:bodyPr wrap="square" rtlCol="0">
            <a:spAutoFit/>
          </a:bodyPr>
          <a:lstStyle/>
          <a:p>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④提供错误与警告信息</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904" y="559498"/>
            <a:ext cx="6132130" cy="612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46637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89303"/>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74778"/>
            <a:ext cx="3081131" cy="769441"/>
          </a:xfrm>
          <a:prstGeom prst="rect">
            <a:avLst/>
          </a:prstGeom>
          <a:noFill/>
        </p:spPr>
        <p:txBody>
          <a:bodyPr wrap="square" rtlCol="0">
            <a:spAutoFit/>
          </a:bodyPr>
          <a:lstStyle/>
          <a:p>
            <a:r>
              <a:rPr lang="zh-CN" altLang="en-US" sz="4400" b="1" dirty="0">
                <a:solidFill>
                  <a:srgbClr val="984C50"/>
                </a:solidFill>
                <a:latin typeface="Calibri" panose="020F0502020204030204" pitchFamily="34" charset="0"/>
              </a:rPr>
              <a:t>第四部分</a:t>
            </a: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2"/>
          <p:cNvSpPr txBox="1"/>
          <p:nvPr/>
        </p:nvSpPr>
        <p:spPr>
          <a:xfrm>
            <a:off x="145774" y="1111389"/>
            <a:ext cx="4782688" cy="707886"/>
          </a:xfrm>
          <a:prstGeom prst="rect">
            <a:avLst/>
          </a:prstGeom>
          <a:noFill/>
        </p:spPr>
        <p:txBody>
          <a:bodyPr wrap="square" rtlCol="0">
            <a:spAutoFit/>
          </a:bodyPr>
          <a:lstStyle/>
          <a:p>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⑤</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提供反馈信息</a:t>
            </a:r>
            <a:endPar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4608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396" y="1896765"/>
            <a:ext cx="7123317" cy="480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46637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11" name="矩形 10"/>
          <p:cNvSpPr/>
          <p:nvPr/>
        </p:nvSpPr>
        <p:spPr>
          <a:xfrm>
            <a:off x="0" y="158307"/>
            <a:ext cx="12192000" cy="715617"/>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2" name="文本框 4"/>
          <p:cNvSpPr txBox="1"/>
          <p:nvPr/>
        </p:nvSpPr>
        <p:spPr>
          <a:xfrm>
            <a:off x="145774" y="143782"/>
            <a:ext cx="3081131" cy="769441"/>
          </a:xfrm>
          <a:prstGeom prst="rect">
            <a:avLst/>
          </a:prstGeom>
          <a:noFill/>
        </p:spPr>
        <p:txBody>
          <a:bodyPr wrap="square" rtlCol="0">
            <a:spAutoFit/>
          </a:bodyPr>
          <a:lstStyle/>
          <a:p>
            <a:r>
              <a:rPr lang="zh-CN" altLang="en-US" sz="4400" b="1" dirty="0" smtClean="0">
                <a:solidFill>
                  <a:srgbClr val="984C50"/>
                </a:solidFill>
                <a:latin typeface="Calibri" panose="020F0502020204030204" pitchFamily="34" charset="0"/>
              </a:rPr>
              <a:t>第四部分</a:t>
            </a:r>
            <a:endParaRPr lang="zh-CN" altLang="en-US" sz="4400" b="1" dirty="0">
              <a:solidFill>
                <a:srgbClr val="984C50"/>
              </a:solidFill>
              <a:latin typeface="Calibri" panose="020F0502020204030204" pitchFamily="34" charset="0"/>
            </a:endParaRPr>
          </a:p>
        </p:txBody>
      </p:sp>
      <p:sp>
        <p:nvSpPr>
          <p:cNvPr id="14" name="文本框 16"/>
          <p:cNvSpPr txBox="1"/>
          <p:nvPr/>
        </p:nvSpPr>
        <p:spPr>
          <a:xfrm>
            <a:off x="145772" y="1061986"/>
            <a:ext cx="4302242" cy="707886"/>
          </a:xfrm>
          <a:prstGeom prst="rect">
            <a:avLst/>
          </a:prstGeom>
          <a:noFill/>
        </p:spPr>
        <p:txBody>
          <a:bodyPr wrap="square" rtlCol="0">
            <a:spAutoFit/>
          </a:bodyPr>
          <a:lstStyle/>
          <a:p>
            <a:r>
              <a:rPr lang="en-US" altLang="zh-CN"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11.2.2  </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对话设计</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145774"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16"/>
          <p:cNvSpPr txBox="1"/>
          <p:nvPr/>
        </p:nvSpPr>
        <p:spPr>
          <a:xfrm>
            <a:off x="2199860" y="904920"/>
            <a:ext cx="8083828" cy="707886"/>
          </a:xfrm>
          <a:prstGeom prst="rect">
            <a:avLst/>
          </a:prstGeom>
          <a:noFill/>
        </p:spPr>
        <p:txBody>
          <a:bodyPr wrap="square" rtlCol="0">
            <a:spAutoFit/>
          </a:bodyPr>
          <a:lstStyle/>
          <a:p>
            <a:pPr algn="ct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      橘子</a:t>
            </a:r>
            <a:r>
              <a:rPr lang="zh-CN" altLang="en-US" sz="4000" b="1" dirty="0">
                <a:solidFill>
                  <a:srgbClr val="E7B552"/>
                </a:solidFill>
                <a:latin typeface="Calibri" panose="020F0502020204030204" pitchFamily="34" charset="0"/>
                <a:ea typeface="华文细黑" panose="02010600040101010101" pitchFamily="2" charset="-122"/>
                <a:cs typeface="Aharoni" panose="02010803020104030203" pitchFamily="2" charset="-79"/>
              </a:rPr>
              <a:t>洲酒店管理系统的对话</a:t>
            </a:r>
            <a:r>
              <a:rPr lang="zh-CN" altLang="en-US" sz="4000" b="1" dirty="0" smtClean="0">
                <a:solidFill>
                  <a:srgbClr val="E7B552"/>
                </a:solidFill>
                <a:latin typeface="Calibri" panose="020F0502020204030204" pitchFamily="34" charset="0"/>
                <a:ea typeface="华文细黑" panose="02010600040101010101" pitchFamily="2" charset="-122"/>
                <a:cs typeface="Aharoni" panose="02010803020104030203" pitchFamily="2" charset="-79"/>
              </a:rPr>
              <a:t>图</a:t>
            </a:r>
            <a:endParaRPr lang="en-US" altLang="zh-CN" sz="4000" b="1" dirty="0">
              <a:solidFill>
                <a:srgbClr val="E7B552"/>
              </a:solidFill>
              <a:latin typeface="Calibri" panose="020F0502020204030204" pitchFamily="34" charset="0"/>
              <a:ea typeface="华文细黑" panose="02010600040101010101" pitchFamily="2" charset="-122"/>
              <a:cs typeface="Aharoni" panose="02010803020104030203" pitchFamily="2" charset="-79"/>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893" y="1707729"/>
            <a:ext cx="7986795" cy="5052050"/>
          </a:xfrm>
          <a:prstGeom prst="rect">
            <a:avLst/>
          </a:prstGeom>
        </p:spPr>
      </p:pic>
      <p:sp>
        <p:nvSpPr>
          <p:cNvPr id="17" name="Freeform 60"/>
          <p:cNvSpPr>
            <a:spLocks noEditPoints="1"/>
          </p:cNvSpPr>
          <p:nvPr/>
        </p:nvSpPr>
        <p:spPr bwMode="auto">
          <a:xfrm>
            <a:off x="2296893" y="678570"/>
            <a:ext cx="606791" cy="766831"/>
          </a:xfrm>
          <a:custGeom>
            <a:avLst/>
            <a:gdLst>
              <a:gd name="T0" fmla="*/ 43 w 221"/>
              <a:gd name="T1" fmla="*/ 89 h 247"/>
              <a:gd name="T2" fmla="*/ 36 w 221"/>
              <a:gd name="T3" fmla="*/ 99 h 247"/>
              <a:gd name="T4" fmla="*/ 28 w 221"/>
              <a:gd name="T5" fmla="*/ 121 h 247"/>
              <a:gd name="T6" fmla="*/ 31 w 221"/>
              <a:gd name="T7" fmla="*/ 220 h 247"/>
              <a:gd name="T8" fmla="*/ 41 w 221"/>
              <a:gd name="T9" fmla="*/ 235 h 247"/>
              <a:gd name="T10" fmla="*/ 42 w 221"/>
              <a:gd name="T11" fmla="*/ 239 h 247"/>
              <a:gd name="T12" fmla="*/ 29 w 221"/>
              <a:gd name="T13" fmla="*/ 238 h 247"/>
              <a:gd name="T14" fmla="*/ 14 w 221"/>
              <a:gd name="T15" fmla="*/ 229 h 247"/>
              <a:gd name="T16" fmla="*/ 3 w 221"/>
              <a:gd name="T17" fmla="*/ 211 h 247"/>
              <a:gd name="T18" fmla="*/ 0 w 221"/>
              <a:gd name="T19" fmla="*/ 131 h 247"/>
              <a:gd name="T20" fmla="*/ 8 w 221"/>
              <a:gd name="T21" fmla="*/ 105 h 247"/>
              <a:gd name="T22" fmla="*/ 22 w 221"/>
              <a:gd name="T23" fmla="*/ 93 h 247"/>
              <a:gd name="T24" fmla="*/ 37 w 221"/>
              <a:gd name="T25" fmla="*/ 89 h 247"/>
              <a:gd name="T26" fmla="*/ 176 w 221"/>
              <a:gd name="T27" fmla="*/ 0 h 247"/>
              <a:gd name="T28" fmla="*/ 187 w 221"/>
              <a:gd name="T29" fmla="*/ 14 h 247"/>
              <a:gd name="T30" fmla="*/ 186 w 221"/>
              <a:gd name="T31" fmla="*/ 42 h 247"/>
              <a:gd name="T32" fmla="*/ 173 w 221"/>
              <a:gd name="T33" fmla="*/ 67 h 247"/>
              <a:gd name="T34" fmla="*/ 162 w 221"/>
              <a:gd name="T35" fmla="*/ 82 h 247"/>
              <a:gd name="T36" fmla="*/ 164 w 221"/>
              <a:gd name="T37" fmla="*/ 89 h 247"/>
              <a:gd name="T38" fmla="*/ 185 w 221"/>
              <a:gd name="T39" fmla="*/ 91 h 247"/>
              <a:gd name="T40" fmla="*/ 209 w 221"/>
              <a:gd name="T41" fmla="*/ 98 h 247"/>
              <a:gd name="T42" fmla="*/ 221 w 221"/>
              <a:gd name="T43" fmla="*/ 111 h 247"/>
              <a:gd name="T44" fmla="*/ 217 w 221"/>
              <a:gd name="T45" fmla="*/ 135 h 247"/>
              <a:gd name="T46" fmla="*/ 208 w 221"/>
              <a:gd name="T47" fmla="*/ 174 h 247"/>
              <a:gd name="T48" fmla="*/ 195 w 221"/>
              <a:gd name="T49" fmla="*/ 215 h 247"/>
              <a:gd name="T50" fmla="*/ 181 w 221"/>
              <a:gd name="T51" fmla="*/ 243 h 247"/>
              <a:gd name="T52" fmla="*/ 152 w 221"/>
              <a:gd name="T53" fmla="*/ 246 h 247"/>
              <a:gd name="T54" fmla="*/ 106 w 221"/>
              <a:gd name="T55" fmla="*/ 238 h 247"/>
              <a:gd name="T56" fmla="*/ 70 w 221"/>
              <a:gd name="T57" fmla="*/ 225 h 247"/>
              <a:gd name="T58" fmla="*/ 56 w 221"/>
              <a:gd name="T59" fmla="*/ 211 h 247"/>
              <a:gd name="T60" fmla="*/ 59 w 221"/>
              <a:gd name="T61" fmla="*/ 108 h 247"/>
              <a:gd name="T62" fmla="*/ 79 w 221"/>
              <a:gd name="T63" fmla="*/ 89 h 247"/>
              <a:gd name="T64" fmla="*/ 106 w 221"/>
              <a:gd name="T65" fmla="*/ 71 h 247"/>
              <a:gd name="T66" fmla="*/ 130 w 221"/>
              <a:gd name="T67" fmla="*/ 52 h 247"/>
              <a:gd name="T68" fmla="*/ 153 w 221"/>
              <a:gd name="T69" fmla="*/ 26 h 247"/>
              <a:gd name="T70" fmla="*/ 170 w 221"/>
              <a:gd name="T71" fmla="*/ 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7">
                <a:moveTo>
                  <a:pt x="42" y="88"/>
                </a:moveTo>
                <a:lnTo>
                  <a:pt x="43" y="89"/>
                </a:lnTo>
                <a:lnTo>
                  <a:pt x="41" y="93"/>
                </a:lnTo>
                <a:lnTo>
                  <a:pt x="36" y="99"/>
                </a:lnTo>
                <a:lnTo>
                  <a:pt x="31" y="108"/>
                </a:lnTo>
                <a:lnTo>
                  <a:pt x="28" y="121"/>
                </a:lnTo>
                <a:lnTo>
                  <a:pt x="28" y="207"/>
                </a:lnTo>
                <a:lnTo>
                  <a:pt x="31" y="220"/>
                </a:lnTo>
                <a:lnTo>
                  <a:pt x="36" y="229"/>
                </a:lnTo>
                <a:lnTo>
                  <a:pt x="41" y="235"/>
                </a:lnTo>
                <a:lnTo>
                  <a:pt x="43" y="238"/>
                </a:lnTo>
                <a:lnTo>
                  <a:pt x="42" y="239"/>
                </a:lnTo>
                <a:lnTo>
                  <a:pt x="37" y="239"/>
                </a:lnTo>
                <a:lnTo>
                  <a:pt x="29" y="238"/>
                </a:lnTo>
                <a:lnTo>
                  <a:pt x="22" y="234"/>
                </a:lnTo>
                <a:lnTo>
                  <a:pt x="14" y="229"/>
                </a:lnTo>
                <a:lnTo>
                  <a:pt x="8" y="223"/>
                </a:lnTo>
                <a:lnTo>
                  <a:pt x="3" y="211"/>
                </a:lnTo>
                <a:lnTo>
                  <a:pt x="0" y="197"/>
                </a:lnTo>
                <a:lnTo>
                  <a:pt x="0" y="131"/>
                </a:lnTo>
                <a:lnTo>
                  <a:pt x="3" y="117"/>
                </a:lnTo>
                <a:lnTo>
                  <a:pt x="8" y="105"/>
                </a:lnTo>
                <a:lnTo>
                  <a:pt x="14" y="98"/>
                </a:lnTo>
                <a:lnTo>
                  <a:pt x="22" y="93"/>
                </a:lnTo>
                <a:lnTo>
                  <a:pt x="29" y="90"/>
                </a:lnTo>
                <a:lnTo>
                  <a:pt x="37" y="89"/>
                </a:lnTo>
                <a:lnTo>
                  <a:pt x="42" y="88"/>
                </a:lnTo>
                <a:close/>
                <a:moveTo>
                  <a:pt x="176" y="0"/>
                </a:moveTo>
                <a:lnTo>
                  <a:pt x="180" y="0"/>
                </a:lnTo>
                <a:lnTo>
                  <a:pt x="187" y="14"/>
                </a:lnTo>
                <a:lnTo>
                  <a:pt x="189" y="29"/>
                </a:lnTo>
                <a:lnTo>
                  <a:pt x="186" y="42"/>
                </a:lnTo>
                <a:lnTo>
                  <a:pt x="181" y="56"/>
                </a:lnTo>
                <a:lnTo>
                  <a:pt x="173" y="67"/>
                </a:lnTo>
                <a:lnTo>
                  <a:pt x="167" y="76"/>
                </a:lnTo>
                <a:lnTo>
                  <a:pt x="162" y="82"/>
                </a:lnTo>
                <a:lnTo>
                  <a:pt x="161" y="86"/>
                </a:lnTo>
                <a:lnTo>
                  <a:pt x="164" y="89"/>
                </a:lnTo>
                <a:lnTo>
                  <a:pt x="173" y="90"/>
                </a:lnTo>
                <a:lnTo>
                  <a:pt x="185" y="91"/>
                </a:lnTo>
                <a:lnTo>
                  <a:pt x="198" y="94"/>
                </a:lnTo>
                <a:lnTo>
                  <a:pt x="209" y="98"/>
                </a:lnTo>
                <a:lnTo>
                  <a:pt x="217" y="103"/>
                </a:lnTo>
                <a:lnTo>
                  <a:pt x="221" y="111"/>
                </a:lnTo>
                <a:lnTo>
                  <a:pt x="219" y="119"/>
                </a:lnTo>
                <a:lnTo>
                  <a:pt x="217" y="135"/>
                </a:lnTo>
                <a:lnTo>
                  <a:pt x="213" y="154"/>
                </a:lnTo>
                <a:lnTo>
                  <a:pt x="208" y="174"/>
                </a:lnTo>
                <a:lnTo>
                  <a:pt x="201" y="196"/>
                </a:lnTo>
                <a:lnTo>
                  <a:pt x="195" y="215"/>
                </a:lnTo>
                <a:lnTo>
                  <a:pt x="187" y="232"/>
                </a:lnTo>
                <a:lnTo>
                  <a:pt x="181" y="243"/>
                </a:lnTo>
                <a:lnTo>
                  <a:pt x="175" y="247"/>
                </a:lnTo>
                <a:lnTo>
                  <a:pt x="152" y="246"/>
                </a:lnTo>
                <a:lnTo>
                  <a:pt x="129" y="243"/>
                </a:lnTo>
                <a:lnTo>
                  <a:pt x="106" y="238"/>
                </a:lnTo>
                <a:lnTo>
                  <a:pt x="87" y="232"/>
                </a:lnTo>
                <a:lnTo>
                  <a:pt x="70" y="225"/>
                </a:lnTo>
                <a:lnTo>
                  <a:pt x="60" y="218"/>
                </a:lnTo>
                <a:lnTo>
                  <a:pt x="56" y="211"/>
                </a:lnTo>
                <a:lnTo>
                  <a:pt x="56" y="117"/>
                </a:lnTo>
                <a:lnTo>
                  <a:pt x="59" y="108"/>
                </a:lnTo>
                <a:lnTo>
                  <a:pt x="68" y="99"/>
                </a:lnTo>
                <a:lnTo>
                  <a:pt x="79" y="89"/>
                </a:lnTo>
                <a:lnTo>
                  <a:pt x="93" y="80"/>
                </a:lnTo>
                <a:lnTo>
                  <a:pt x="106" y="71"/>
                </a:lnTo>
                <a:lnTo>
                  <a:pt x="116" y="63"/>
                </a:lnTo>
                <a:lnTo>
                  <a:pt x="130" y="52"/>
                </a:lnTo>
                <a:lnTo>
                  <a:pt x="143" y="39"/>
                </a:lnTo>
                <a:lnTo>
                  <a:pt x="153" y="26"/>
                </a:lnTo>
                <a:lnTo>
                  <a:pt x="162" y="15"/>
                </a:lnTo>
                <a:lnTo>
                  <a:pt x="170" y="5"/>
                </a:lnTo>
                <a:lnTo>
                  <a:pt x="176" y="0"/>
                </a:lnTo>
                <a:close/>
              </a:path>
            </a:pathLst>
          </a:custGeom>
          <a:solidFill>
            <a:srgbClr val="E2E6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Tree>
    <p:extLst>
      <p:ext uri="{BB962C8B-B14F-4D97-AF65-F5344CB8AC3E}">
        <p14:creationId xmlns:p14="http://schemas.microsoft.com/office/powerpoint/2010/main" val="299353792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1"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手动输入 3"/>
          <p:cNvSpPr/>
          <p:nvPr/>
        </p:nvSpPr>
        <p:spPr>
          <a:xfrm rot="5400000">
            <a:off x="-39916" y="39915"/>
            <a:ext cx="6858000" cy="6778171"/>
          </a:xfrm>
          <a:prstGeom prst="flowChartManualInput">
            <a:avLst/>
          </a:prstGeom>
          <a:solidFill>
            <a:srgbClr val="E2E6C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3" name="组合 2"/>
          <p:cNvGrpSpPr/>
          <p:nvPr/>
        </p:nvGrpSpPr>
        <p:grpSpPr>
          <a:xfrm>
            <a:off x="8892021" y="603249"/>
            <a:ext cx="1728599" cy="1458025"/>
            <a:chOff x="9019721" y="0"/>
            <a:chExt cx="1369472" cy="1206500"/>
          </a:xfrm>
        </p:grpSpPr>
        <p:sp>
          <p:nvSpPr>
            <p:cNvPr id="6" name="椭圆 5"/>
            <p:cNvSpPr/>
            <p:nvPr/>
          </p:nvSpPr>
          <p:spPr>
            <a:xfrm>
              <a:off x="9101207" y="0"/>
              <a:ext cx="1206500" cy="1206500"/>
            </a:xfrm>
            <a:prstGeom prst="ellipse">
              <a:avLst/>
            </a:prstGeom>
            <a:solidFill>
              <a:srgbClr val="E2E6C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alibri" panose="020F0502020204030204" pitchFamily="34" charset="0"/>
              </a:endParaRPr>
            </a:p>
          </p:txBody>
        </p:sp>
        <p:sp>
          <p:nvSpPr>
            <p:cNvPr id="8" name="文本框 7"/>
            <p:cNvSpPr txBox="1"/>
            <p:nvPr/>
          </p:nvSpPr>
          <p:spPr>
            <a:xfrm>
              <a:off x="9019721" y="341640"/>
              <a:ext cx="1369472" cy="432959"/>
            </a:xfrm>
            <a:prstGeom prst="rect">
              <a:avLst/>
            </a:prstGeom>
            <a:noFill/>
          </p:spPr>
          <p:txBody>
            <a:bodyPr wrap="square" rtlCol="0">
              <a:spAutoFit/>
            </a:bodyPr>
            <a:lstStyle/>
            <a:p>
              <a:pPr algn="ctr"/>
              <a:r>
                <a:rPr lang="en-US" altLang="zh-CN" sz="2800" b="1" dirty="0" smtClean="0">
                  <a:solidFill>
                    <a:srgbClr val="17324D"/>
                  </a:solidFill>
                  <a:latin typeface="Calibri" panose="020F0502020204030204" pitchFamily="34" charset="0"/>
                </a:rPr>
                <a:t>Thank</a:t>
              </a:r>
              <a:endParaRPr lang="zh-CN" altLang="en-US" sz="2800" b="1" dirty="0">
                <a:solidFill>
                  <a:srgbClr val="17324D"/>
                </a:solidFill>
                <a:latin typeface="Calibri" panose="020F0502020204030204" pitchFamily="34" charset="0"/>
              </a:endParaRPr>
            </a:p>
          </p:txBody>
        </p:sp>
      </p:grpSp>
      <p:grpSp>
        <p:nvGrpSpPr>
          <p:cNvPr id="9" name="组合 8"/>
          <p:cNvGrpSpPr/>
          <p:nvPr/>
        </p:nvGrpSpPr>
        <p:grpSpPr>
          <a:xfrm>
            <a:off x="7272407" y="2463800"/>
            <a:ext cx="1676400" cy="1676400"/>
            <a:chOff x="7272407" y="2463800"/>
            <a:chExt cx="1676400" cy="1676400"/>
          </a:xfrm>
        </p:grpSpPr>
        <p:sp>
          <p:nvSpPr>
            <p:cNvPr id="5" name="椭圆 4"/>
            <p:cNvSpPr/>
            <p:nvPr/>
          </p:nvSpPr>
          <p:spPr>
            <a:xfrm>
              <a:off x="7272407" y="2463800"/>
              <a:ext cx="1676400" cy="1676400"/>
            </a:xfrm>
            <a:prstGeom prst="ellipse">
              <a:avLst/>
            </a:prstGeom>
            <a:solidFill>
              <a:srgbClr val="994C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alibri" panose="020F0502020204030204" pitchFamily="34" charset="0"/>
              </a:endParaRPr>
            </a:p>
          </p:txBody>
        </p:sp>
        <p:sp>
          <p:nvSpPr>
            <p:cNvPr id="10" name="文本框 9"/>
            <p:cNvSpPr txBox="1"/>
            <p:nvPr/>
          </p:nvSpPr>
          <p:spPr>
            <a:xfrm>
              <a:off x="7273471" y="2978834"/>
              <a:ext cx="1675336" cy="584775"/>
            </a:xfrm>
            <a:prstGeom prst="rect">
              <a:avLst/>
            </a:prstGeom>
            <a:noFill/>
          </p:spPr>
          <p:txBody>
            <a:bodyPr wrap="square" rtlCol="0">
              <a:spAutoFit/>
            </a:bodyPr>
            <a:lstStyle/>
            <a:p>
              <a:pPr algn="ctr"/>
              <a:r>
                <a:rPr lang="en-US" altLang="zh-CN" sz="3200" b="1" dirty="0" smtClean="0">
                  <a:solidFill>
                    <a:srgbClr val="E2E6C3"/>
                  </a:solidFill>
                  <a:latin typeface="Calibri" panose="020F0502020204030204" pitchFamily="34" charset="0"/>
                </a:rPr>
                <a:t>You</a:t>
              </a:r>
              <a:endParaRPr lang="zh-CN" altLang="en-US" sz="3200" b="1" dirty="0">
                <a:solidFill>
                  <a:srgbClr val="E2E6C3"/>
                </a:solidFill>
                <a:latin typeface="Calibri" panose="020F0502020204030204" pitchFamily="34" charset="0"/>
              </a:endParaRPr>
            </a:p>
          </p:txBody>
        </p:sp>
      </p:grpSp>
      <p:grpSp>
        <p:nvGrpSpPr>
          <p:cNvPr id="15" name="组合 14"/>
          <p:cNvGrpSpPr/>
          <p:nvPr/>
        </p:nvGrpSpPr>
        <p:grpSpPr>
          <a:xfrm>
            <a:off x="9882256" y="4521200"/>
            <a:ext cx="1724026" cy="1301750"/>
            <a:chOff x="9882256" y="4521200"/>
            <a:chExt cx="1724026" cy="1301750"/>
          </a:xfrm>
        </p:grpSpPr>
        <p:sp>
          <p:nvSpPr>
            <p:cNvPr id="7" name="椭圆 6"/>
            <p:cNvSpPr/>
            <p:nvPr/>
          </p:nvSpPr>
          <p:spPr>
            <a:xfrm>
              <a:off x="10079107" y="4521200"/>
              <a:ext cx="1301750" cy="1301750"/>
            </a:xfrm>
            <a:prstGeom prst="ellipse">
              <a:avLst/>
            </a:prstGeom>
            <a:solidFill>
              <a:srgbClr val="D9742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alibri" panose="020F0502020204030204" pitchFamily="34" charset="0"/>
              </a:endParaRPr>
            </a:p>
          </p:txBody>
        </p:sp>
        <p:sp>
          <p:nvSpPr>
            <p:cNvPr id="11" name="文本框 10"/>
            <p:cNvSpPr txBox="1"/>
            <p:nvPr/>
          </p:nvSpPr>
          <p:spPr>
            <a:xfrm>
              <a:off x="9882256" y="4862840"/>
              <a:ext cx="1724026" cy="523220"/>
            </a:xfrm>
            <a:prstGeom prst="rect">
              <a:avLst/>
            </a:prstGeom>
            <a:noFill/>
          </p:spPr>
          <p:txBody>
            <a:bodyPr wrap="square" rtlCol="0">
              <a:spAutoFit/>
            </a:bodyPr>
            <a:lstStyle/>
            <a:p>
              <a:pPr algn="ctr"/>
              <a:endParaRPr lang="en-US" altLang="zh-CN" sz="2800" b="1" dirty="0" smtClean="0">
                <a:solidFill>
                  <a:srgbClr val="994C52"/>
                </a:solidFill>
                <a:latin typeface="Calibri" panose="020F0502020204030204" pitchFamily="34" charset="0"/>
              </a:endParaRPr>
            </a:p>
          </p:txBody>
        </p:sp>
      </p:grpSp>
      <p:sp>
        <p:nvSpPr>
          <p:cNvPr id="12" name="椭圆 11"/>
          <p:cNvSpPr/>
          <p:nvPr/>
        </p:nvSpPr>
        <p:spPr>
          <a:xfrm>
            <a:off x="8021706" y="5594349"/>
            <a:ext cx="927101" cy="927101"/>
          </a:xfrm>
          <a:prstGeom prst="ellipse">
            <a:avLst/>
          </a:prstGeom>
          <a:solidFill>
            <a:srgbClr val="E5B35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 name="圆角矩形 1"/>
          <p:cNvSpPr/>
          <p:nvPr/>
        </p:nvSpPr>
        <p:spPr>
          <a:xfrm>
            <a:off x="1005679" y="2472518"/>
            <a:ext cx="3201465" cy="675240"/>
          </a:xfrm>
          <a:prstGeom prst="roundRect">
            <a:avLst>
              <a:gd name="adj" fmla="val 50000"/>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Calibri" panose="020F0502020204030204" pitchFamily="34" charset="0"/>
              </a:rPr>
              <a:t>演示完毕！</a:t>
            </a:r>
            <a:endParaRPr lang="zh-CN" altLang="en-US" sz="4000" b="1" dirty="0">
              <a:latin typeface="Calibri" panose="020F0502020204030204" pitchFamily="34" charset="0"/>
            </a:endParaRPr>
          </a:p>
        </p:txBody>
      </p:sp>
      <p:sp>
        <p:nvSpPr>
          <p:cNvPr id="13" name="文本框 12"/>
          <p:cNvSpPr txBox="1"/>
          <p:nvPr/>
        </p:nvSpPr>
        <p:spPr>
          <a:xfrm>
            <a:off x="883476" y="5317349"/>
            <a:ext cx="5011215" cy="461665"/>
          </a:xfrm>
          <a:prstGeom prst="rect">
            <a:avLst/>
          </a:prstGeom>
          <a:noFill/>
        </p:spPr>
        <p:txBody>
          <a:bodyPr wrap="square" rtlCol="0">
            <a:spAutoFit/>
          </a:bodyPr>
          <a:lstStyle/>
          <a:p>
            <a:r>
              <a:rPr lang="zh-CN" altLang="en-US" sz="24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rPr>
              <a:t>信管</a:t>
            </a:r>
            <a:r>
              <a:rPr lang="en-US" altLang="zh-CN" sz="24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rPr>
              <a:t>1301</a:t>
            </a:r>
            <a:r>
              <a:rPr lang="zh-CN" altLang="en-US" sz="2400" dirty="0" smtClean="0">
                <a:solidFill>
                  <a:srgbClr val="17324D"/>
                </a:solidFill>
                <a:latin typeface="Calibri" panose="020F0502020204030204" pitchFamily="34" charset="0"/>
                <a:ea typeface="华文细黑" panose="02010600040101010101" pitchFamily="2" charset="-122"/>
                <a:cs typeface="Aharoni" panose="02010803020104030203" pitchFamily="2" charset="-79"/>
              </a:rPr>
              <a:t>班  葛鑫、何展、胡美娟</a:t>
            </a:r>
            <a:endParaRPr lang="zh-CN" altLang="en-US" sz="2400" dirty="0">
              <a:solidFill>
                <a:srgbClr val="17324D"/>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6" name="矩形 15"/>
          <p:cNvSpPr/>
          <p:nvPr/>
        </p:nvSpPr>
        <p:spPr>
          <a:xfrm>
            <a:off x="-224287" y="0"/>
            <a:ext cx="465827" cy="685800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14" name="TextBox 13"/>
          <p:cNvSpPr txBox="1"/>
          <p:nvPr/>
        </p:nvSpPr>
        <p:spPr>
          <a:xfrm>
            <a:off x="10440472" y="4830643"/>
            <a:ext cx="579020" cy="707886"/>
          </a:xfrm>
          <a:prstGeom prst="rect">
            <a:avLst/>
          </a:prstGeom>
          <a:noFill/>
        </p:spPr>
        <p:txBody>
          <a:bodyPr wrap="square" rtlCol="0">
            <a:spAutoFit/>
          </a:bodyPr>
          <a:lstStyle/>
          <a:p>
            <a:r>
              <a:rPr lang="zh-CN" altLang="en-US" sz="4000" b="1" dirty="0">
                <a:solidFill>
                  <a:schemeClr val="accent3">
                    <a:lumMod val="50000"/>
                  </a:schemeClr>
                </a:solidFill>
              </a:rPr>
              <a:t>！</a:t>
            </a:r>
          </a:p>
        </p:txBody>
      </p:sp>
    </p:spTree>
    <p:extLst>
      <p:ext uri="{BB962C8B-B14F-4D97-AF65-F5344CB8AC3E}">
        <p14:creationId xmlns:p14="http://schemas.microsoft.com/office/powerpoint/2010/main" val="7597119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324D"/>
        </a:solidFill>
        <a:effectLst/>
      </p:bgPr>
    </p:bg>
    <p:spTree>
      <p:nvGrpSpPr>
        <p:cNvPr id="1" name=""/>
        <p:cNvGrpSpPr/>
        <p:nvPr/>
      </p:nvGrpSpPr>
      <p:grpSpPr>
        <a:xfrm>
          <a:off x="0" y="0"/>
          <a:ext cx="0" cy="0"/>
          <a:chOff x="0" y="0"/>
          <a:chExt cx="0" cy="0"/>
        </a:xfrm>
      </p:grpSpPr>
      <p:sp>
        <p:nvSpPr>
          <p:cNvPr id="4" name="矩形 3"/>
          <p:cNvSpPr/>
          <p:nvPr/>
        </p:nvSpPr>
        <p:spPr>
          <a:xfrm>
            <a:off x="0" y="-1"/>
            <a:ext cx="12192000" cy="715617"/>
          </a:xfrm>
          <a:prstGeom prst="rect">
            <a:avLst/>
          </a:prstGeom>
          <a:solidFill>
            <a:srgbClr val="D97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5" name="文本框 4"/>
          <p:cNvSpPr txBox="1"/>
          <p:nvPr/>
        </p:nvSpPr>
        <p:spPr>
          <a:xfrm>
            <a:off x="145774" y="-57692"/>
            <a:ext cx="3980749" cy="830997"/>
          </a:xfrm>
          <a:prstGeom prst="rect">
            <a:avLst/>
          </a:prstGeom>
          <a:noFill/>
        </p:spPr>
        <p:txBody>
          <a:bodyPr wrap="square" rtlCol="0">
            <a:spAutoFit/>
          </a:bodyPr>
          <a:lstStyle/>
          <a:p>
            <a:r>
              <a:rPr lang="zh-CN" altLang="en-US" sz="4800" b="1" dirty="0" smtClean="0">
                <a:solidFill>
                  <a:srgbClr val="17324D"/>
                </a:solidFill>
                <a:latin typeface="Calibri" panose="020F0502020204030204" pitchFamily="34" charset="0"/>
              </a:rPr>
              <a:t>第二部分</a:t>
            </a:r>
            <a:endParaRPr lang="zh-CN" altLang="en-US" sz="4800" b="1" dirty="0">
              <a:solidFill>
                <a:srgbClr val="17324D"/>
              </a:solidFill>
              <a:latin typeface="Calibri" panose="020F0502020204030204" pitchFamily="34" charset="0"/>
            </a:endParaRPr>
          </a:p>
        </p:txBody>
      </p:sp>
      <p:sp>
        <p:nvSpPr>
          <p:cNvPr id="51" name="文本框 50"/>
          <p:cNvSpPr txBox="1"/>
          <p:nvPr/>
        </p:nvSpPr>
        <p:spPr>
          <a:xfrm>
            <a:off x="3332855" y="981790"/>
            <a:ext cx="4358154" cy="584775"/>
          </a:xfrm>
          <a:prstGeom prst="rect">
            <a:avLst/>
          </a:prstGeom>
          <a:noFill/>
        </p:spPr>
        <p:txBody>
          <a:bodyPr wrap="square" rtlCol="0">
            <a:spAutoFit/>
          </a:bodyPr>
          <a:lstStyle/>
          <a:p>
            <a:r>
              <a:rPr lang="zh-CN" altLang="en-US" sz="3200" b="1" dirty="0">
                <a:solidFill>
                  <a:srgbClr val="D9742C"/>
                </a:solidFill>
                <a:latin typeface="Calibri" panose="020F0502020204030204" pitchFamily="34" charset="0"/>
              </a:rPr>
              <a:t>实验</a:t>
            </a:r>
            <a:r>
              <a:rPr lang="en-US" altLang="zh-CN" sz="3200" b="1" dirty="0">
                <a:solidFill>
                  <a:srgbClr val="D9742C"/>
                </a:solidFill>
                <a:latin typeface="Calibri" panose="020F0502020204030204" pitchFamily="34" charset="0"/>
              </a:rPr>
              <a:t>1 </a:t>
            </a:r>
            <a:r>
              <a:rPr lang="en-US" altLang="zh-CN" sz="3200" b="1" dirty="0" smtClean="0">
                <a:solidFill>
                  <a:srgbClr val="D9742C"/>
                </a:solidFill>
                <a:latin typeface="Calibri" panose="020F0502020204030204" pitchFamily="34" charset="0"/>
              </a:rPr>
              <a:t> </a:t>
            </a:r>
            <a:r>
              <a:rPr lang="zh-CN" altLang="en-US" sz="3200" b="1" dirty="0" smtClean="0">
                <a:solidFill>
                  <a:srgbClr val="D9742C"/>
                </a:solidFill>
                <a:latin typeface="Calibri" panose="020F0502020204030204" pitchFamily="34" charset="0"/>
              </a:rPr>
              <a:t>指定项目计划 </a:t>
            </a:r>
            <a:endParaRPr lang="zh-CN" altLang="en-US" sz="3200" b="1" dirty="0">
              <a:solidFill>
                <a:srgbClr val="D9742C"/>
              </a:solidFill>
              <a:latin typeface="Calibri" panose="020F0502020204030204" pitchFamily="34" charset="0"/>
            </a:endParaRPr>
          </a:p>
        </p:txBody>
      </p:sp>
      <p:sp>
        <p:nvSpPr>
          <p:cNvPr id="52" name="文本框 51"/>
          <p:cNvSpPr txBox="1"/>
          <p:nvPr/>
        </p:nvSpPr>
        <p:spPr>
          <a:xfrm>
            <a:off x="1737132" y="1965654"/>
            <a:ext cx="7685837" cy="3108543"/>
          </a:xfrm>
          <a:prstGeom prst="rect">
            <a:avLst/>
          </a:prstGeom>
          <a:noFill/>
        </p:spPr>
        <p:txBody>
          <a:bodyPr wrap="square" rtlCol="0">
            <a:spAutoFit/>
          </a:bodyPr>
          <a:lstStyle/>
          <a:p>
            <a:r>
              <a:rPr lang="en-US" altLang="zh-CN" sz="2800" b="1" dirty="0" smtClean="0">
                <a:solidFill>
                  <a:srgbClr val="D9742C"/>
                </a:solidFill>
                <a:latin typeface="Calibri" panose="020F0502020204030204" pitchFamily="34" charset="0"/>
              </a:rPr>
              <a:t>1.1 </a:t>
            </a:r>
            <a:r>
              <a:rPr lang="zh-CN" altLang="en-US" sz="2800" b="1" dirty="0" smtClean="0">
                <a:solidFill>
                  <a:srgbClr val="D9742C"/>
                </a:solidFill>
                <a:latin typeface="Calibri" panose="020F0502020204030204" pitchFamily="34" charset="0"/>
              </a:rPr>
              <a:t>项目</a:t>
            </a:r>
            <a:r>
              <a:rPr lang="zh-CN" altLang="en-US" sz="2800" b="1" dirty="0">
                <a:solidFill>
                  <a:srgbClr val="D9742C"/>
                </a:solidFill>
                <a:latin typeface="Calibri" panose="020F0502020204030204" pitchFamily="34" charset="0"/>
              </a:rPr>
              <a:t>的工作分解结构（</a:t>
            </a:r>
            <a:r>
              <a:rPr lang="en-US" altLang="zh-CN" sz="2800" b="1" dirty="0">
                <a:solidFill>
                  <a:srgbClr val="D9742C"/>
                </a:solidFill>
                <a:latin typeface="Calibri" panose="020F0502020204030204" pitchFamily="34" charset="0"/>
              </a:rPr>
              <a:t>WBS</a:t>
            </a:r>
            <a:r>
              <a:rPr lang="zh-CN" altLang="en-US" sz="2800" b="1" dirty="0" smtClean="0">
                <a:solidFill>
                  <a:srgbClr val="D9742C"/>
                </a:solidFill>
                <a:latin typeface="Calibri" panose="020F0502020204030204" pitchFamily="34" charset="0"/>
              </a:rPr>
              <a:t>）、所</a:t>
            </a:r>
            <a:r>
              <a:rPr lang="zh-CN" altLang="en-US" sz="2800" b="1" dirty="0">
                <a:solidFill>
                  <a:srgbClr val="D9742C"/>
                </a:solidFill>
                <a:latin typeface="Calibri" panose="020F0502020204030204" pitchFamily="34" charset="0"/>
              </a:rPr>
              <a:t>需</a:t>
            </a:r>
            <a:r>
              <a:rPr lang="zh-CN" altLang="en-US" sz="2800" b="1" dirty="0" smtClean="0">
                <a:solidFill>
                  <a:srgbClr val="D9742C"/>
                </a:solidFill>
                <a:latin typeface="Calibri" panose="020F0502020204030204" pitchFamily="34" charset="0"/>
              </a:rPr>
              <a:t>资源</a:t>
            </a:r>
            <a:endParaRPr lang="en-US" altLang="zh-CN" sz="2800" b="1" dirty="0" smtClean="0">
              <a:solidFill>
                <a:srgbClr val="D9742C"/>
              </a:solidFill>
              <a:latin typeface="Calibri" panose="020F0502020204030204" pitchFamily="34" charset="0"/>
            </a:endParaRPr>
          </a:p>
          <a:p>
            <a:endParaRPr lang="en-US" altLang="zh-CN" sz="2800" b="1" dirty="0" smtClean="0">
              <a:solidFill>
                <a:srgbClr val="D9742C"/>
              </a:solidFill>
              <a:latin typeface="Calibri" panose="020F0502020204030204" pitchFamily="34" charset="0"/>
            </a:endParaRPr>
          </a:p>
          <a:p>
            <a:r>
              <a:rPr lang="en-US" altLang="zh-CN" sz="2800" b="1" dirty="0" smtClean="0">
                <a:solidFill>
                  <a:srgbClr val="D9742C"/>
                </a:solidFill>
                <a:latin typeface="Calibri" panose="020F0502020204030204" pitchFamily="34" charset="0"/>
              </a:rPr>
              <a:t>1.2 </a:t>
            </a:r>
            <a:r>
              <a:rPr lang="zh-CN" altLang="en-US" sz="2800" b="1" dirty="0" smtClean="0">
                <a:solidFill>
                  <a:srgbClr val="D9742C"/>
                </a:solidFill>
                <a:latin typeface="Calibri" panose="020F0502020204030204" pitchFamily="34" charset="0"/>
              </a:rPr>
              <a:t>通过</a:t>
            </a:r>
            <a:r>
              <a:rPr lang="en-US" altLang="zh-CN" sz="2800" b="1" dirty="0">
                <a:solidFill>
                  <a:srgbClr val="D9742C"/>
                </a:solidFill>
                <a:latin typeface="Calibri" panose="020F0502020204030204" pitchFamily="34" charset="0"/>
              </a:rPr>
              <a:t>PERT</a:t>
            </a:r>
            <a:r>
              <a:rPr lang="zh-CN" altLang="en-US" sz="2800" b="1" dirty="0">
                <a:solidFill>
                  <a:srgbClr val="D9742C"/>
                </a:solidFill>
                <a:latin typeface="Calibri" panose="020F0502020204030204" pitchFamily="34" charset="0"/>
              </a:rPr>
              <a:t>技术估算项目的</a:t>
            </a:r>
            <a:r>
              <a:rPr lang="zh-CN" altLang="en-US" sz="2800" b="1" dirty="0" smtClean="0">
                <a:solidFill>
                  <a:srgbClr val="D9742C"/>
                </a:solidFill>
                <a:latin typeface="Calibri" panose="020F0502020204030204" pitchFamily="34" charset="0"/>
              </a:rPr>
              <a:t>持续时间</a:t>
            </a:r>
            <a:endParaRPr lang="en-US" altLang="zh-CN" sz="2800" b="1" dirty="0" smtClean="0">
              <a:solidFill>
                <a:srgbClr val="D9742C"/>
              </a:solidFill>
              <a:latin typeface="Calibri" panose="020F0502020204030204" pitchFamily="34" charset="0"/>
            </a:endParaRPr>
          </a:p>
          <a:p>
            <a:endParaRPr lang="zh-CN" altLang="en-US" sz="2800" b="1" dirty="0">
              <a:solidFill>
                <a:srgbClr val="D9742C"/>
              </a:solidFill>
              <a:latin typeface="Calibri" panose="020F0502020204030204" pitchFamily="34" charset="0"/>
            </a:endParaRPr>
          </a:p>
          <a:p>
            <a:r>
              <a:rPr lang="en-US" altLang="zh-CN" sz="2800" b="1" dirty="0">
                <a:solidFill>
                  <a:srgbClr val="D9742C"/>
                </a:solidFill>
                <a:latin typeface="Calibri" panose="020F0502020204030204" pitchFamily="34" charset="0"/>
              </a:rPr>
              <a:t>1.3 </a:t>
            </a:r>
            <a:r>
              <a:rPr lang="zh-CN" altLang="en-US" sz="2800" b="1" dirty="0" smtClean="0">
                <a:solidFill>
                  <a:srgbClr val="D9742C"/>
                </a:solidFill>
                <a:latin typeface="Calibri" panose="020F0502020204030204" pitchFamily="34" charset="0"/>
              </a:rPr>
              <a:t>甘</a:t>
            </a:r>
            <a:r>
              <a:rPr lang="zh-CN" altLang="en-US" sz="2800" b="1" dirty="0">
                <a:solidFill>
                  <a:srgbClr val="D9742C"/>
                </a:solidFill>
                <a:latin typeface="Calibri" panose="020F0502020204030204" pitchFamily="34" charset="0"/>
              </a:rPr>
              <a:t>特图和</a:t>
            </a:r>
            <a:r>
              <a:rPr lang="zh-CN" altLang="en-US" sz="2800" b="1" dirty="0" smtClean="0">
                <a:solidFill>
                  <a:srgbClr val="D9742C"/>
                </a:solidFill>
                <a:latin typeface="Calibri" panose="020F0502020204030204" pitchFamily="34" charset="0"/>
              </a:rPr>
              <a:t>网络图</a:t>
            </a:r>
            <a:endParaRPr lang="en-US" altLang="zh-CN" sz="2800" b="1" dirty="0" smtClean="0">
              <a:solidFill>
                <a:srgbClr val="D9742C"/>
              </a:solidFill>
              <a:latin typeface="Calibri" panose="020F0502020204030204" pitchFamily="34" charset="0"/>
            </a:endParaRPr>
          </a:p>
          <a:p>
            <a:endParaRPr lang="zh-CN" altLang="en-US" sz="2800" b="1" dirty="0">
              <a:solidFill>
                <a:srgbClr val="D9742C"/>
              </a:solidFill>
              <a:latin typeface="Calibri" panose="020F0502020204030204" pitchFamily="34" charset="0"/>
            </a:endParaRPr>
          </a:p>
          <a:p>
            <a:r>
              <a:rPr lang="en-US" altLang="zh-CN" sz="2800" b="1" dirty="0">
                <a:solidFill>
                  <a:srgbClr val="D9742C"/>
                </a:solidFill>
                <a:latin typeface="Calibri" panose="020F0502020204030204" pitchFamily="34" charset="0"/>
              </a:rPr>
              <a:t>1.4 </a:t>
            </a:r>
            <a:r>
              <a:rPr lang="zh-CN" altLang="en-US" sz="2800" b="1" dirty="0" smtClean="0">
                <a:solidFill>
                  <a:srgbClr val="D9742C"/>
                </a:solidFill>
                <a:latin typeface="Calibri" panose="020F0502020204030204" pitchFamily="34" charset="0"/>
              </a:rPr>
              <a:t>里程碑</a:t>
            </a:r>
            <a:r>
              <a:rPr lang="zh-CN" altLang="en-US" sz="2800" b="1" dirty="0">
                <a:solidFill>
                  <a:srgbClr val="D9742C"/>
                </a:solidFill>
                <a:latin typeface="Calibri" panose="020F0502020204030204" pitchFamily="34" charset="0"/>
              </a:rPr>
              <a:t>图</a:t>
            </a:r>
          </a:p>
        </p:txBody>
      </p:sp>
      <p:sp>
        <p:nvSpPr>
          <p:cNvPr id="60" name="Freeform 37"/>
          <p:cNvSpPr>
            <a:spLocks noChangeAspect="1" noEditPoints="1"/>
          </p:cNvSpPr>
          <p:nvPr/>
        </p:nvSpPr>
        <p:spPr bwMode="auto">
          <a:xfrm>
            <a:off x="2274307" y="6159764"/>
            <a:ext cx="267272" cy="251999"/>
          </a:xfrm>
          <a:custGeom>
            <a:avLst/>
            <a:gdLst>
              <a:gd name="T0" fmla="*/ 233 w 280"/>
              <a:gd name="T1" fmla="*/ 147 h 264"/>
              <a:gd name="T2" fmla="*/ 186 w 280"/>
              <a:gd name="T3" fmla="*/ 164 h 264"/>
              <a:gd name="T4" fmla="*/ 150 w 280"/>
              <a:gd name="T5" fmla="*/ 201 h 264"/>
              <a:gd name="T6" fmla="*/ 112 w 280"/>
              <a:gd name="T7" fmla="*/ 152 h 264"/>
              <a:gd name="T8" fmla="*/ 85 w 280"/>
              <a:gd name="T9" fmla="*/ 213 h 264"/>
              <a:gd name="T10" fmla="*/ 85 w 280"/>
              <a:gd name="T11" fmla="*/ 236 h 264"/>
              <a:gd name="T12" fmla="*/ 253 w 280"/>
              <a:gd name="T13" fmla="*/ 236 h 264"/>
              <a:gd name="T14" fmla="*/ 253 w 280"/>
              <a:gd name="T15" fmla="*/ 192 h 264"/>
              <a:gd name="T16" fmla="*/ 233 w 280"/>
              <a:gd name="T17" fmla="*/ 147 h 264"/>
              <a:gd name="T18" fmla="*/ 66 w 280"/>
              <a:gd name="T19" fmla="*/ 110 h 264"/>
              <a:gd name="T20" fmla="*/ 268 w 280"/>
              <a:gd name="T21" fmla="*/ 110 h 264"/>
              <a:gd name="T22" fmla="*/ 272 w 280"/>
              <a:gd name="T23" fmla="*/ 112 h 264"/>
              <a:gd name="T24" fmla="*/ 276 w 280"/>
              <a:gd name="T25" fmla="*/ 114 h 264"/>
              <a:gd name="T26" fmla="*/ 278 w 280"/>
              <a:gd name="T27" fmla="*/ 118 h 264"/>
              <a:gd name="T28" fmla="*/ 280 w 280"/>
              <a:gd name="T29" fmla="*/ 122 h 264"/>
              <a:gd name="T30" fmla="*/ 280 w 280"/>
              <a:gd name="T31" fmla="*/ 254 h 264"/>
              <a:gd name="T32" fmla="*/ 278 w 280"/>
              <a:gd name="T33" fmla="*/ 258 h 264"/>
              <a:gd name="T34" fmla="*/ 276 w 280"/>
              <a:gd name="T35" fmla="*/ 262 h 264"/>
              <a:gd name="T36" fmla="*/ 272 w 280"/>
              <a:gd name="T37" fmla="*/ 264 h 264"/>
              <a:gd name="T38" fmla="*/ 268 w 280"/>
              <a:gd name="T39" fmla="*/ 264 h 264"/>
              <a:gd name="T40" fmla="*/ 66 w 280"/>
              <a:gd name="T41" fmla="*/ 264 h 264"/>
              <a:gd name="T42" fmla="*/ 63 w 280"/>
              <a:gd name="T43" fmla="*/ 264 h 264"/>
              <a:gd name="T44" fmla="*/ 59 w 280"/>
              <a:gd name="T45" fmla="*/ 262 h 264"/>
              <a:gd name="T46" fmla="*/ 56 w 280"/>
              <a:gd name="T47" fmla="*/ 258 h 264"/>
              <a:gd name="T48" fmla="*/ 56 w 280"/>
              <a:gd name="T49" fmla="*/ 254 h 264"/>
              <a:gd name="T50" fmla="*/ 56 w 280"/>
              <a:gd name="T51" fmla="*/ 122 h 264"/>
              <a:gd name="T52" fmla="*/ 56 w 280"/>
              <a:gd name="T53" fmla="*/ 118 h 264"/>
              <a:gd name="T54" fmla="*/ 59 w 280"/>
              <a:gd name="T55" fmla="*/ 114 h 264"/>
              <a:gd name="T56" fmla="*/ 63 w 280"/>
              <a:gd name="T57" fmla="*/ 112 h 264"/>
              <a:gd name="T58" fmla="*/ 66 w 280"/>
              <a:gd name="T59" fmla="*/ 110 h 264"/>
              <a:gd name="T60" fmla="*/ 200 w 280"/>
              <a:gd name="T61" fmla="*/ 0 h 264"/>
              <a:gd name="T62" fmla="*/ 203 w 280"/>
              <a:gd name="T63" fmla="*/ 0 h 264"/>
              <a:gd name="T64" fmla="*/ 206 w 280"/>
              <a:gd name="T65" fmla="*/ 1 h 264"/>
              <a:gd name="T66" fmla="*/ 209 w 280"/>
              <a:gd name="T67" fmla="*/ 4 h 264"/>
              <a:gd name="T68" fmla="*/ 210 w 280"/>
              <a:gd name="T69" fmla="*/ 8 h 264"/>
              <a:gd name="T70" fmla="*/ 239 w 280"/>
              <a:gd name="T71" fmla="*/ 86 h 264"/>
              <a:gd name="T72" fmla="*/ 211 w 280"/>
              <a:gd name="T73" fmla="*/ 86 h 264"/>
              <a:gd name="T74" fmla="*/ 177 w 280"/>
              <a:gd name="T75" fmla="*/ 43 h 264"/>
              <a:gd name="T76" fmla="*/ 117 w 280"/>
              <a:gd name="T77" fmla="*/ 86 h 264"/>
              <a:gd name="T78" fmla="*/ 66 w 280"/>
              <a:gd name="T79" fmla="*/ 86 h 264"/>
              <a:gd name="T80" fmla="*/ 52 w 280"/>
              <a:gd name="T81" fmla="*/ 89 h 264"/>
              <a:gd name="T82" fmla="*/ 41 w 280"/>
              <a:gd name="T83" fmla="*/ 96 h 264"/>
              <a:gd name="T84" fmla="*/ 33 w 280"/>
              <a:gd name="T85" fmla="*/ 108 h 264"/>
              <a:gd name="T86" fmla="*/ 31 w 280"/>
              <a:gd name="T87" fmla="*/ 122 h 264"/>
              <a:gd name="T88" fmla="*/ 31 w 280"/>
              <a:gd name="T89" fmla="*/ 166 h 264"/>
              <a:gd name="T90" fmla="*/ 0 w 280"/>
              <a:gd name="T91" fmla="*/ 84 h 264"/>
              <a:gd name="T92" fmla="*/ 0 w 280"/>
              <a:gd name="T93" fmla="*/ 80 h 264"/>
              <a:gd name="T94" fmla="*/ 0 w 280"/>
              <a:gd name="T95" fmla="*/ 76 h 264"/>
              <a:gd name="T96" fmla="*/ 2 w 280"/>
              <a:gd name="T97" fmla="*/ 74 h 264"/>
              <a:gd name="T98" fmla="*/ 4 w 280"/>
              <a:gd name="T99" fmla="*/ 71 h 264"/>
              <a:gd name="T100" fmla="*/ 7 w 280"/>
              <a:gd name="T101" fmla="*/ 70 h 264"/>
              <a:gd name="T102" fmla="*/ 197 w 280"/>
              <a:gd name="T103" fmla="*/ 0 h 264"/>
              <a:gd name="T104" fmla="*/ 200 w 280"/>
              <a:gd name="T105"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264">
                <a:moveTo>
                  <a:pt x="233" y="147"/>
                </a:moveTo>
                <a:lnTo>
                  <a:pt x="186" y="164"/>
                </a:lnTo>
                <a:lnTo>
                  <a:pt x="150" y="201"/>
                </a:lnTo>
                <a:lnTo>
                  <a:pt x="112" y="152"/>
                </a:lnTo>
                <a:lnTo>
                  <a:pt x="85" y="213"/>
                </a:lnTo>
                <a:lnTo>
                  <a:pt x="85" y="236"/>
                </a:lnTo>
                <a:lnTo>
                  <a:pt x="253" y="236"/>
                </a:lnTo>
                <a:lnTo>
                  <a:pt x="253" y="192"/>
                </a:lnTo>
                <a:lnTo>
                  <a:pt x="233" y="147"/>
                </a:lnTo>
                <a:close/>
                <a:moveTo>
                  <a:pt x="66" y="110"/>
                </a:moveTo>
                <a:lnTo>
                  <a:pt x="268" y="110"/>
                </a:lnTo>
                <a:lnTo>
                  <a:pt x="272" y="112"/>
                </a:lnTo>
                <a:lnTo>
                  <a:pt x="276" y="114"/>
                </a:lnTo>
                <a:lnTo>
                  <a:pt x="278" y="118"/>
                </a:lnTo>
                <a:lnTo>
                  <a:pt x="280" y="122"/>
                </a:lnTo>
                <a:lnTo>
                  <a:pt x="280" y="254"/>
                </a:lnTo>
                <a:lnTo>
                  <a:pt x="278" y="258"/>
                </a:lnTo>
                <a:lnTo>
                  <a:pt x="276" y="262"/>
                </a:lnTo>
                <a:lnTo>
                  <a:pt x="272" y="264"/>
                </a:lnTo>
                <a:lnTo>
                  <a:pt x="268" y="264"/>
                </a:lnTo>
                <a:lnTo>
                  <a:pt x="66" y="264"/>
                </a:lnTo>
                <a:lnTo>
                  <a:pt x="63" y="264"/>
                </a:lnTo>
                <a:lnTo>
                  <a:pt x="59" y="262"/>
                </a:lnTo>
                <a:lnTo>
                  <a:pt x="56" y="258"/>
                </a:lnTo>
                <a:lnTo>
                  <a:pt x="56" y="254"/>
                </a:lnTo>
                <a:lnTo>
                  <a:pt x="56" y="122"/>
                </a:lnTo>
                <a:lnTo>
                  <a:pt x="56" y="118"/>
                </a:lnTo>
                <a:lnTo>
                  <a:pt x="59" y="114"/>
                </a:lnTo>
                <a:lnTo>
                  <a:pt x="63" y="112"/>
                </a:lnTo>
                <a:lnTo>
                  <a:pt x="66" y="110"/>
                </a:lnTo>
                <a:close/>
                <a:moveTo>
                  <a:pt x="200" y="0"/>
                </a:moveTo>
                <a:lnTo>
                  <a:pt x="203" y="0"/>
                </a:lnTo>
                <a:lnTo>
                  <a:pt x="206" y="1"/>
                </a:lnTo>
                <a:lnTo>
                  <a:pt x="209" y="4"/>
                </a:lnTo>
                <a:lnTo>
                  <a:pt x="210" y="8"/>
                </a:lnTo>
                <a:lnTo>
                  <a:pt x="239" y="86"/>
                </a:lnTo>
                <a:lnTo>
                  <a:pt x="211" y="86"/>
                </a:lnTo>
                <a:lnTo>
                  <a:pt x="177" y="43"/>
                </a:lnTo>
                <a:lnTo>
                  <a:pt x="117" y="86"/>
                </a:lnTo>
                <a:lnTo>
                  <a:pt x="66" y="86"/>
                </a:lnTo>
                <a:lnTo>
                  <a:pt x="52" y="89"/>
                </a:lnTo>
                <a:lnTo>
                  <a:pt x="41" y="96"/>
                </a:lnTo>
                <a:lnTo>
                  <a:pt x="33" y="108"/>
                </a:lnTo>
                <a:lnTo>
                  <a:pt x="31" y="122"/>
                </a:lnTo>
                <a:lnTo>
                  <a:pt x="31" y="166"/>
                </a:lnTo>
                <a:lnTo>
                  <a:pt x="0" y="84"/>
                </a:lnTo>
                <a:lnTo>
                  <a:pt x="0" y="80"/>
                </a:lnTo>
                <a:lnTo>
                  <a:pt x="0" y="76"/>
                </a:lnTo>
                <a:lnTo>
                  <a:pt x="2" y="74"/>
                </a:lnTo>
                <a:lnTo>
                  <a:pt x="4" y="71"/>
                </a:lnTo>
                <a:lnTo>
                  <a:pt x="7" y="70"/>
                </a:lnTo>
                <a:lnTo>
                  <a:pt x="197" y="0"/>
                </a:lnTo>
                <a:lnTo>
                  <a:pt x="200" y="0"/>
                </a:lnTo>
                <a:close/>
              </a:path>
            </a:pathLst>
          </a:custGeom>
          <a:solidFill>
            <a:srgbClr val="D974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61" name="Freeform 16"/>
          <p:cNvSpPr>
            <a:spLocks noChangeAspect="1" noEditPoints="1"/>
          </p:cNvSpPr>
          <p:nvPr/>
        </p:nvSpPr>
        <p:spPr bwMode="auto">
          <a:xfrm>
            <a:off x="570907" y="6159764"/>
            <a:ext cx="315286" cy="251999"/>
          </a:xfrm>
          <a:custGeom>
            <a:avLst/>
            <a:gdLst>
              <a:gd name="T0" fmla="*/ 153 w 274"/>
              <a:gd name="T1" fmla="*/ 85 h 219"/>
              <a:gd name="T2" fmla="*/ 175 w 274"/>
              <a:gd name="T3" fmla="*/ 107 h 219"/>
              <a:gd name="T4" fmla="*/ 175 w 274"/>
              <a:gd name="T5" fmla="*/ 140 h 219"/>
              <a:gd name="T6" fmla="*/ 153 w 274"/>
              <a:gd name="T7" fmla="*/ 162 h 219"/>
              <a:gd name="T8" fmla="*/ 121 w 274"/>
              <a:gd name="T9" fmla="*/ 162 h 219"/>
              <a:gd name="T10" fmla="*/ 100 w 274"/>
              <a:gd name="T11" fmla="*/ 140 h 219"/>
              <a:gd name="T12" fmla="*/ 100 w 274"/>
              <a:gd name="T13" fmla="*/ 107 h 219"/>
              <a:gd name="T14" fmla="*/ 121 w 274"/>
              <a:gd name="T15" fmla="*/ 85 h 219"/>
              <a:gd name="T16" fmla="*/ 237 w 274"/>
              <a:gd name="T17" fmla="*/ 69 h 219"/>
              <a:gd name="T18" fmla="*/ 231 w 274"/>
              <a:gd name="T19" fmla="*/ 71 h 219"/>
              <a:gd name="T20" fmla="*/ 228 w 274"/>
              <a:gd name="T21" fmla="*/ 78 h 219"/>
              <a:gd name="T22" fmla="*/ 231 w 274"/>
              <a:gd name="T23" fmla="*/ 85 h 219"/>
              <a:gd name="T24" fmla="*/ 237 w 274"/>
              <a:gd name="T25" fmla="*/ 88 h 219"/>
              <a:gd name="T26" fmla="*/ 244 w 274"/>
              <a:gd name="T27" fmla="*/ 85 h 219"/>
              <a:gd name="T28" fmla="*/ 247 w 274"/>
              <a:gd name="T29" fmla="*/ 78 h 219"/>
              <a:gd name="T30" fmla="*/ 244 w 274"/>
              <a:gd name="T31" fmla="*/ 71 h 219"/>
              <a:gd name="T32" fmla="*/ 237 w 274"/>
              <a:gd name="T33" fmla="*/ 69 h 219"/>
              <a:gd name="T34" fmla="*/ 115 w 274"/>
              <a:gd name="T35" fmla="*/ 59 h 219"/>
              <a:gd name="T36" fmla="*/ 82 w 274"/>
              <a:gd name="T37" fmla="*/ 83 h 219"/>
              <a:gd name="T38" fmla="*/ 68 w 274"/>
              <a:gd name="T39" fmla="*/ 124 h 219"/>
              <a:gd name="T40" fmla="*/ 82 w 274"/>
              <a:gd name="T41" fmla="*/ 164 h 219"/>
              <a:gd name="T42" fmla="*/ 115 w 274"/>
              <a:gd name="T43" fmla="*/ 189 h 219"/>
              <a:gd name="T44" fmla="*/ 158 w 274"/>
              <a:gd name="T45" fmla="*/ 189 h 219"/>
              <a:gd name="T46" fmla="*/ 193 w 274"/>
              <a:gd name="T47" fmla="*/ 164 h 219"/>
              <a:gd name="T48" fmla="*/ 205 w 274"/>
              <a:gd name="T49" fmla="*/ 124 h 219"/>
              <a:gd name="T50" fmla="*/ 193 w 274"/>
              <a:gd name="T51" fmla="*/ 83 h 219"/>
              <a:gd name="T52" fmla="*/ 158 w 274"/>
              <a:gd name="T53" fmla="*/ 59 h 219"/>
              <a:gd name="T54" fmla="*/ 91 w 274"/>
              <a:gd name="T55" fmla="*/ 0 h 219"/>
              <a:gd name="T56" fmla="*/ 188 w 274"/>
              <a:gd name="T57" fmla="*/ 0 h 219"/>
              <a:gd name="T58" fmla="*/ 193 w 274"/>
              <a:gd name="T59" fmla="*/ 5 h 219"/>
              <a:gd name="T60" fmla="*/ 203 w 274"/>
              <a:gd name="T61" fmla="*/ 33 h 219"/>
              <a:gd name="T62" fmla="*/ 208 w 274"/>
              <a:gd name="T63" fmla="*/ 38 h 219"/>
              <a:gd name="T64" fmla="*/ 214 w 274"/>
              <a:gd name="T65" fmla="*/ 41 h 219"/>
              <a:gd name="T66" fmla="*/ 261 w 274"/>
              <a:gd name="T67" fmla="*/ 45 h 219"/>
              <a:gd name="T68" fmla="*/ 274 w 274"/>
              <a:gd name="T69" fmla="*/ 69 h 219"/>
              <a:gd name="T70" fmla="*/ 270 w 274"/>
              <a:gd name="T71" fmla="*/ 207 h 219"/>
              <a:gd name="T72" fmla="*/ 247 w 274"/>
              <a:gd name="T73" fmla="*/ 219 h 219"/>
              <a:gd name="T74" fmla="*/ 13 w 274"/>
              <a:gd name="T75" fmla="*/ 217 h 219"/>
              <a:gd name="T76" fmla="*/ 0 w 274"/>
              <a:gd name="T77" fmla="*/ 193 h 219"/>
              <a:gd name="T78" fmla="*/ 3 w 274"/>
              <a:gd name="T79" fmla="*/ 55 h 219"/>
              <a:gd name="T80" fmla="*/ 27 w 274"/>
              <a:gd name="T81" fmla="*/ 41 h 219"/>
              <a:gd name="T82" fmla="*/ 64 w 274"/>
              <a:gd name="T83" fmla="*/ 41 h 219"/>
              <a:gd name="T84" fmla="*/ 69 w 274"/>
              <a:gd name="T85" fmla="*/ 36 h 219"/>
              <a:gd name="T86" fmla="*/ 79 w 274"/>
              <a:gd name="T87" fmla="*/ 8 h 219"/>
              <a:gd name="T88" fmla="*/ 84 w 274"/>
              <a:gd name="T89" fmla="*/ 3 h 219"/>
              <a:gd name="T90" fmla="*/ 91 w 274"/>
              <a:gd name="T9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4" h="219">
                <a:moveTo>
                  <a:pt x="137" y="83"/>
                </a:moveTo>
                <a:lnTo>
                  <a:pt x="153" y="85"/>
                </a:lnTo>
                <a:lnTo>
                  <a:pt x="166" y="94"/>
                </a:lnTo>
                <a:lnTo>
                  <a:pt x="175" y="107"/>
                </a:lnTo>
                <a:lnTo>
                  <a:pt x="179" y="124"/>
                </a:lnTo>
                <a:lnTo>
                  <a:pt x="175" y="140"/>
                </a:lnTo>
                <a:lnTo>
                  <a:pt x="166" y="153"/>
                </a:lnTo>
                <a:lnTo>
                  <a:pt x="153" y="162"/>
                </a:lnTo>
                <a:lnTo>
                  <a:pt x="137" y="164"/>
                </a:lnTo>
                <a:lnTo>
                  <a:pt x="121" y="162"/>
                </a:lnTo>
                <a:lnTo>
                  <a:pt x="108" y="153"/>
                </a:lnTo>
                <a:lnTo>
                  <a:pt x="100" y="140"/>
                </a:lnTo>
                <a:lnTo>
                  <a:pt x="96" y="124"/>
                </a:lnTo>
                <a:lnTo>
                  <a:pt x="100" y="107"/>
                </a:lnTo>
                <a:lnTo>
                  <a:pt x="108" y="94"/>
                </a:lnTo>
                <a:lnTo>
                  <a:pt x="121" y="85"/>
                </a:lnTo>
                <a:lnTo>
                  <a:pt x="137" y="83"/>
                </a:lnTo>
                <a:close/>
                <a:moveTo>
                  <a:pt x="237" y="69"/>
                </a:moveTo>
                <a:lnTo>
                  <a:pt x="233" y="69"/>
                </a:lnTo>
                <a:lnTo>
                  <a:pt x="231" y="71"/>
                </a:lnTo>
                <a:lnTo>
                  <a:pt x="228" y="74"/>
                </a:lnTo>
                <a:lnTo>
                  <a:pt x="228" y="78"/>
                </a:lnTo>
                <a:lnTo>
                  <a:pt x="228" y="82"/>
                </a:lnTo>
                <a:lnTo>
                  <a:pt x="231" y="85"/>
                </a:lnTo>
                <a:lnTo>
                  <a:pt x="233" y="87"/>
                </a:lnTo>
                <a:lnTo>
                  <a:pt x="237" y="88"/>
                </a:lnTo>
                <a:lnTo>
                  <a:pt x="241" y="87"/>
                </a:lnTo>
                <a:lnTo>
                  <a:pt x="244" y="85"/>
                </a:lnTo>
                <a:lnTo>
                  <a:pt x="246" y="82"/>
                </a:lnTo>
                <a:lnTo>
                  <a:pt x="247" y="78"/>
                </a:lnTo>
                <a:lnTo>
                  <a:pt x="246" y="74"/>
                </a:lnTo>
                <a:lnTo>
                  <a:pt x="244" y="71"/>
                </a:lnTo>
                <a:lnTo>
                  <a:pt x="241" y="69"/>
                </a:lnTo>
                <a:lnTo>
                  <a:pt x="237" y="69"/>
                </a:lnTo>
                <a:close/>
                <a:moveTo>
                  <a:pt x="137" y="55"/>
                </a:moveTo>
                <a:lnTo>
                  <a:pt x="115" y="59"/>
                </a:lnTo>
                <a:lnTo>
                  <a:pt x="97" y="68"/>
                </a:lnTo>
                <a:lnTo>
                  <a:pt x="82" y="83"/>
                </a:lnTo>
                <a:lnTo>
                  <a:pt x="72" y="102"/>
                </a:lnTo>
                <a:lnTo>
                  <a:pt x="68" y="124"/>
                </a:lnTo>
                <a:lnTo>
                  <a:pt x="72" y="145"/>
                </a:lnTo>
                <a:lnTo>
                  <a:pt x="82" y="164"/>
                </a:lnTo>
                <a:lnTo>
                  <a:pt x="97" y="179"/>
                </a:lnTo>
                <a:lnTo>
                  <a:pt x="115" y="189"/>
                </a:lnTo>
                <a:lnTo>
                  <a:pt x="137" y="193"/>
                </a:lnTo>
                <a:lnTo>
                  <a:pt x="158" y="189"/>
                </a:lnTo>
                <a:lnTo>
                  <a:pt x="177" y="179"/>
                </a:lnTo>
                <a:lnTo>
                  <a:pt x="193" y="164"/>
                </a:lnTo>
                <a:lnTo>
                  <a:pt x="203" y="145"/>
                </a:lnTo>
                <a:lnTo>
                  <a:pt x="205" y="124"/>
                </a:lnTo>
                <a:lnTo>
                  <a:pt x="203" y="102"/>
                </a:lnTo>
                <a:lnTo>
                  <a:pt x="193" y="83"/>
                </a:lnTo>
                <a:lnTo>
                  <a:pt x="177" y="68"/>
                </a:lnTo>
                <a:lnTo>
                  <a:pt x="158" y="59"/>
                </a:lnTo>
                <a:lnTo>
                  <a:pt x="137" y="55"/>
                </a:lnTo>
                <a:close/>
                <a:moveTo>
                  <a:pt x="91" y="0"/>
                </a:moveTo>
                <a:lnTo>
                  <a:pt x="184" y="0"/>
                </a:lnTo>
                <a:lnTo>
                  <a:pt x="188" y="0"/>
                </a:lnTo>
                <a:lnTo>
                  <a:pt x="190" y="3"/>
                </a:lnTo>
                <a:lnTo>
                  <a:pt x="193" y="5"/>
                </a:lnTo>
                <a:lnTo>
                  <a:pt x="195" y="8"/>
                </a:lnTo>
                <a:lnTo>
                  <a:pt x="203" y="33"/>
                </a:lnTo>
                <a:lnTo>
                  <a:pt x="205" y="36"/>
                </a:lnTo>
                <a:lnTo>
                  <a:pt x="208" y="38"/>
                </a:lnTo>
                <a:lnTo>
                  <a:pt x="210" y="41"/>
                </a:lnTo>
                <a:lnTo>
                  <a:pt x="214" y="41"/>
                </a:lnTo>
                <a:lnTo>
                  <a:pt x="247" y="41"/>
                </a:lnTo>
                <a:lnTo>
                  <a:pt x="261" y="45"/>
                </a:lnTo>
                <a:lnTo>
                  <a:pt x="270" y="55"/>
                </a:lnTo>
                <a:lnTo>
                  <a:pt x="274" y="69"/>
                </a:lnTo>
                <a:lnTo>
                  <a:pt x="274" y="193"/>
                </a:lnTo>
                <a:lnTo>
                  <a:pt x="270" y="207"/>
                </a:lnTo>
                <a:lnTo>
                  <a:pt x="261" y="217"/>
                </a:lnTo>
                <a:lnTo>
                  <a:pt x="247" y="219"/>
                </a:lnTo>
                <a:lnTo>
                  <a:pt x="27" y="219"/>
                </a:lnTo>
                <a:lnTo>
                  <a:pt x="13" y="217"/>
                </a:lnTo>
                <a:lnTo>
                  <a:pt x="3" y="207"/>
                </a:lnTo>
                <a:lnTo>
                  <a:pt x="0" y="193"/>
                </a:lnTo>
                <a:lnTo>
                  <a:pt x="0" y="69"/>
                </a:lnTo>
                <a:lnTo>
                  <a:pt x="3" y="55"/>
                </a:lnTo>
                <a:lnTo>
                  <a:pt x="13" y="45"/>
                </a:lnTo>
                <a:lnTo>
                  <a:pt x="27" y="41"/>
                </a:lnTo>
                <a:lnTo>
                  <a:pt x="60" y="41"/>
                </a:lnTo>
                <a:lnTo>
                  <a:pt x="64" y="41"/>
                </a:lnTo>
                <a:lnTo>
                  <a:pt x="66" y="38"/>
                </a:lnTo>
                <a:lnTo>
                  <a:pt x="69" y="36"/>
                </a:lnTo>
                <a:lnTo>
                  <a:pt x="72" y="33"/>
                </a:lnTo>
                <a:lnTo>
                  <a:pt x="79" y="8"/>
                </a:lnTo>
                <a:lnTo>
                  <a:pt x="82" y="5"/>
                </a:lnTo>
                <a:lnTo>
                  <a:pt x="84" y="3"/>
                </a:lnTo>
                <a:lnTo>
                  <a:pt x="87" y="0"/>
                </a:lnTo>
                <a:lnTo>
                  <a:pt x="91" y="0"/>
                </a:lnTo>
                <a:close/>
              </a:path>
            </a:pathLst>
          </a:custGeom>
          <a:solidFill>
            <a:srgbClr val="D974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62" name="Freeform 53"/>
          <p:cNvSpPr>
            <a:spLocks noChangeAspect="1" noEditPoints="1"/>
          </p:cNvSpPr>
          <p:nvPr/>
        </p:nvSpPr>
        <p:spPr bwMode="auto">
          <a:xfrm>
            <a:off x="1423368" y="6164676"/>
            <a:ext cx="313764" cy="251999"/>
          </a:xfrm>
          <a:custGeom>
            <a:avLst/>
            <a:gdLst>
              <a:gd name="T0" fmla="*/ 130 w 254"/>
              <a:gd name="T1" fmla="*/ 167 h 204"/>
              <a:gd name="T2" fmla="*/ 123 w 254"/>
              <a:gd name="T3" fmla="*/ 174 h 204"/>
              <a:gd name="T4" fmla="*/ 107 w 254"/>
              <a:gd name="T5" fmla="*/ 188 h 204"/>
              <a:gd name="T6" fmla="*/ 95 w 254"/>
              <a:gd name="T7" fmla="*/ 199 h 204"/>
              <a:gd name="T8" fmla="*/ 90 w 254"/>
              <a:gd name="T9" fmla="*/ 204 h 204"/>
              <a:gd name="T10" fmla="*/ 87 w 254"/>
              <a:gd name="T11" fmla="*/ 203 h 204"/>
              <a:gd name="T12" fmla="*/ 87 w 254"/>
              <a:gd name="T13" fmla="*/ 144 h 204"/>
              <a:gd name="T14" fmla="*/ 253 w 254"/>
              <a:gd name="T15" fmla="*/ 2 h 204"/>
              <a:gd name="T16" fmla="*/ 253 w 254"/>
              <a:gd name="T17" fmla="*/ 7 h 204"/>
              <a:gd name="T18" fmla="*/ 250 w 254"/>
              <a:gd name="T19" fmla="*/ 23 h 204"/>
              <a:gd name="T20" fmla="*/ 241 w 254"/>
              <a:gd name="T21" fmla="*/ 59 h 204"/>
              <a:gd name="T22" fmla="*/ 231 w 254"/>
              <a:gd name="T23" fmla="*/ 103 h 204"/>
              <a:gd name="T24" fmla="*/ 221 w 254"/>
              <a:gd name="T25" fmla="*/ 146 h 204"/>
              <a:gd name="T26" fmla="*/ 214 w 254"/>
              <a:gd name="T27" fmla="*/ 174 h 204"/>
              <a:gd name="T28" fmla="*/ 212 w 254"/>
              <a:gd name="T29" fmla="*/ 181 h 204"/>
              <a:gd name="T30" fmla="*/ 208 w 254"/>
              <a:gd name="T31" fmla="*/ 184 h 204"/>
              <a:gd name="T32" fmla="*/ 203 w 254"/>
              <a:gd name="T33" fmla="*/ 184 h 204"/>
              <a:gd name="T34" fmla="*/ 190 w 254"/>
              <a:gd name="T35" fmla="*/ 176 h 204"/>
              <a:gd name="T36" fmla="*/ 167 w 254"/>
              <a:gd name="T37" fmla="*/ 165 h 204"/>
              <a:gd name="T38" fmla="*/ 144 w 254"/>
              <a:gd name="T39" fmla="*/ 152 h 204"/>
              <a:gd name="T40" fmla="*/ 134 w 254"/>
              <a:gd name="T41" fmla="*/ 147 h 204"/>
              <a:gd name="T42" fmla="*/ 127 w 254"/>
              <a:gd name="T43" fmla="*/ 142 h 204"/>
              <a:gd name="T44" fmla="*/ 133 w 254"/>
              <a:gd name="T45" fmla="*/ 135 h 204"/>
              <a:gd name="T46" fmla="*/ 141 w 254"/>
              <a:gd name="T47" fmla="*/ 126 h 204"/>
              <a:gd name="T48" fmla="*/ 160 w 254"/>
              <a:gd name="T49" fmla="*/ 105 h 204"/>
              <a:gd name="T50" fmla="*/ 186 w 254"/>
              <a:gd name="T51" fmla="*/ 77 h 204"/>
              <a:gd name="T52" fmla="*/ 212 w 254"/>
              <a:gd name="T53" fmla="*/ 49 h 204"/>
              <a:gd name="T54" fmla="*/ 232 w 254"/>
              <a:gd name="T55" fmla="*/ 27 h 204"/>
              <a:gd name="T56" fmla="*/ 241 w 254"/>
              <a:gd name="T57" fmla="*/ 18 h 204"/>
              <a:gd name="T58" fmla="*/ 240 w 254"/>
              <a:gd name="T59" fmla="*/ 16 h 204"/>
              <a:gd name="T60" fmla="*/ 237 w 254"/>
              <a:gd name="T61" fmla="*/ 16 h 204"/>
              <a:gd name="T62" fmla="*/ 227 w 254"/>
              <a:gd name="T63" fmla="*/ 23 h 204"/>
              <a:gd name="T64" fmla="*/ 203 w 254"/>
              <a:gd name="T65" fmla="*/ 41 h 204"/>
              <a:gd name="T66" fmla="*/ 170 w 254"/>
              <a:gd name="T67" fmla="*/ 65 h 204"/>
              <a:gd name="T68" fmla="*/ 137 w 254"/>
              <a:gd name="T69" fmla="*/ 89 h 204"/>
              <a:gd name="T70" fmla="*/ 107 w 254"/>
              <a:gd name="T71" fmla="*/ 111 h 204"/>
              <a:gd name="T72" fmla="*/ 90 w 254"/>
              <a:gd name="T73" fmla="*/ 124 h 204"/>
              <a:gd name="T74" fmla="*/ 56 w 254"/>
              <a:gd name="T75" fmla="*/ 114 h 204"/>
              <a:gd name="T76" fmla="*/ 54 w 254"/>
              <a:gd name="T77" fmla="*/ 112 h 204"/>
              <a:gd name="T78" fmla="*/ 37 w 254"/>
              <a:gd name="T79" fmla="*/ 106 h 204"/>
              <a:gd name="T80" fmla="*/ 17 w 254"/>
              <a:gd name="T81" fmla="*/ 98 h 204"/>
              <a:gd name="T82" fmla="*/ 4 w 254"/>
              <a:gd name="T83" fmla="*/ 93 h 204"/>
              <a:gd name="T84" fmla="*/ 0 w 254"/>
              <a:gd name="T85" fmla="*/ 91 h 204"/>
              <a:gd name="T86" fmla="*/ 2 w 254"/>
              <a:gd name="T87" fmla="*/ 87 h 204"/>
              <a:gd name="T88" fmla="*/ 8 w 254"/>
              <a:gd name="T89" fmla="*/ 84 h 204"/>
              <a:gd name="T90" fmla="*/ 33 w 254"/>
              <a:gd name="T91" fmla="*/ 75 h 204"/>
              <a:gd name="T92" fmla="*/ 76 w 254"/>
              <a:gd name="T93" fmla="*/ 61 h 204"/>
              <a:gd name="T94" fmla="*/ 125 w 254"/>
              <a:gd name="T95" fmla="*/ 44 h 204"/>
              <a:gd name="T96" fmla="*/ 175 w 254"/>
              <a:gd name="T97" fmla="*/ 26 h 204"/>
              <a:gd name="T98" fmla="*/ 217 w 254"/>
              <a:gd name="T99" fmla="*/ 12 h 204"/>
              <a:gd name="T100" fmla="*/ 243 w 254"/>
              <a:gd name="T101" fmla="*/ 3 h 204"/>
              <a:gd name="T102" fmla="*/ 250 w 254"/>
              <a:gd name="T10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4" h="204">
                <a:moveTo>
                  <a:pt x="87" y="144"/>
                </a:moveTo>
                <a:lnTo>
                  <a:pt x="130" y="167"/>
                </a:lnTo>
                <a:lnTo>
                  <a:pt x="128" y="169"/>
                </a:lnTo>
                <a:lnTo>
                  <a:pt x="123" y="174"/>
                </a:lnTo>
                <a:lnTo>
                  <a:pt x="116" y="180"/>
                </a:lnTo>
                <a:lnTo>
                  <a:pt x="107" y="188"/>
                </a:lnTo>
                <a:lnTo>
                  <a:pt x="100" y="194"/>
                </a:lnTo>
                <a:lnTo>
                  <a:pt x="95" y="199"/>
                </a:lnTo>
                <a:lnTo>
                  <a:pt x="91" y="203"/>
                </a:lnTo>
                <a:lnTo>
                  <a:pt x="90" y="204"/>
                </a:lnTo>
                <a:lnTo>
                  <a:pt x="88" y="204"/>
                </a:lnTo>
                <a:lnTo>
                  <a:pt x="87" y="203"/>
                </a:lnTo>
                <a:lnTo>
                  <a:pt x="87" y="200"/>
                </a:lnTo>
                <a:lnTo>
                  <a:pt x="87" y="144"/>
                </a:lnTo>
                <a:close/>
                <a:moveTo>
                  <a:pt x="250" y="0"/>
                </a:moveTo>
                <a:lnTo>
                  <a:pt x="253" y="2"/>
                </a:lnTo>
                <a:lnTo>
                  <a:pt x="254" y="4"/>
                </a:lnTo>
                <a:lnTo>
                  <a:pt x="253" y="7"/>
                </a:lnTo>
                <a:lnTo>
                  <a:pt x="253" y="12"/>
                </a:lnTo>
                <a:lnTo>
                  <a:pt x="250" y="23"/>
                </a:lnTo>
                <a:lnTo>
                  <a:pt x="246" y="38"/>
                </a:lnTo>
                <a:lnTo>
                  <a:pt x="241" y="59"/>
                </a:lnTo>
                <a:lnTo>
                  <a:pt x="236" y="81"/>
                </a:lnTo>
                <a:lnTo>
                  <a:pt x="231" y="103"/>
                </a:lnTo>
                <a:lnTo>
                  <a:pt x="226" y="125"/>
                </a:lnTo>
                <a:lnTo>
                  <a:pt x="221" y="146"/>
                </a:lnTo>
                <a:lnTo>
                  <a:pt x="217" y="162"/>
                </a:lnTo>
                <a:lnTo>
                  <a:pt x="214" y="174"/>
                </a:lnTo>
                <a:lnTo>
                  <a:pt x="213" y="179"/>
                </a:lnTo>
                <a:lnTo>
                  <a:pt x="212" y="181"/>
                </a:lnTo>
                <a:lnTo>
                  <a:pt x="211" y="184"/>
                </a:lnTo>
                <a:lnTo>
                  <a:pt x="208" y="184"/>
                </a:lnTo>
                <a:lnTo>
                  <a:pt x="206" y="184"/>
                </a:lnTo>
                <a:lnTo>
                  <a:pt x="203" y="184"/>
                </a:lnTo>
                <a:lnTo>
                  <a:pt x="199" y="181"/>
                </a:lnTo>
                <a:lnTo>
                  <a:pt x="190" y="176"/>
                </a:lnTo>
                <a:lnTo>
                  <a:pt x="179" y="171"/>
                </a:lnTo>
                <a:lnTo>
                  <a:pt x="167" y="165"/>
                </a:lnTo>
                <a:lnTo>
                  <a:pt x="155" y="157"/>
                </a:lnTo>
                <a:lnTo>
                  <a:pt x="144" y="152"/>
                </a:lnTo>
                <a:lnTo>
                  <a:pt x="137" y="148"/>
                </a:lnTo>
                <a:lnTo>
                  <a:pt x="134" y="147"/>
                </a:lnTo>
                <a:lnTo>
                  <a:pt x="134" y="147"/>
                </a:lnTo>
                <a:lnTo>
                  <a:pt x="127" y="142"/>
                </a:lnTo>
                <a:lnTo>
                  <a:pt x="133" y="135"/>
                </a:lnTo>
                <a:lnTo>
                  <a:pt x="133" y="135"/>
                </a:lnTo>
                <a:lnTo>
                  <a:pt x="134" y="133"/>
                </a:lnTo>
                <a:lnTo>
                  <a:pt x="141" y="126"/>
                </a:lnTo>
                <a:lnTo>
                  <a:pt x="149" y="118"/>
                </a:lnTo>
                <a:lnTo>
                  <a:pt x="160" y="105"/>
                </a:lnTo>
                <a:lnTo>
                  <a:pt x="172" y="92"/>
                </a:lnTo>
                <a:lnTo>
                  <a:pt x="186" y="77"/>
                </a:lnTo>
                <a:lnTo>
                  <a:pt x="199" y="63"/>
                </a:lnTo>
                <a:lnTo>
                  <a:pt x="212" y="49"/>
                </a:lnTo>
                <a:lnTo>
                  <a:pt x="223" y="37"/>
                </a:lnTo>
                <a:lnTo>
                  <a:pt x="232" y="27"/>
                </a:lnTo>
                <a:lnTo>
                  <a:pt x="239" y="21"/>
                </a:lnTo>
                <a:lnTo>
                  <a:pt x="241" y="18"/>
                </a:lnTo>
                <a:lnTo>
                  <a:pt x="241" y="17"/>
                </a:lnTo>
                <a:lnTo>
                  <a:pt x="240" y="16"/>
                </a:lnTo>
                <a:lnTo>
                  <a:pt x="240" y="16"/>
                </a:lnTo>
                <a:lnTo>
                  <a:pt x="237" y="16"/>
                </a:lnTo>
                <a:lnTo>
                  <a:pt x="235" y="18"/>
                </a:lnTo>
                <a:lnTo>
                  <a:pt x="227" y="23"/>
                </a:lnTo>
                <a:lnTo>
                  <a:pt x="217" y="31"/>
                </a:lnTo>
                <a:lnTo>
                  <a:pt x="203" y="41"/>
                </a:lnTo>
                <a:lnTo>
                  <a:pt x="188" y="53"/>
                </a:lnTo>
                <a:lnTo>
                  <a:pt x="170" y="65"/>
                </a:lnTo>
                <a:lnTo>
                  <a:pt x="153" y="78"/>
                </a:lnTo>
                <a:lnTo>
                  <a:pt x="137" y="89"/>
                </a:lnTo>
                <a:lnTo>
                  <a:pt x="120" y="101"/>
                </a:lnTo>
                <a:lnTo>
                  <a:pt x="107" y="111"/>
                </a:lnTo>
                <a:lnTo>
                  <a:pt x="96" y="119"/>
                </a:lnTo>
                <a:lnTo>
                  <a:pt x="90" y="124"/>
                </a:lnTo>
                <a:lnTo>
                  <a:pt x="87" y="126"/>
                </a:lnTo>
                <a:lnTo>
                  <a:pt x="56" y="114"/>
                </a:lnTo>
                <a:lnTo>
                  <a:pt x="56" y="114"/>
                </a:lnTo>
                <a:lnTo>
                  <a:pt x="54" y="112"/>
                </a:lnTo>
                <a:lnTo>
                  <a:pt x="46" y="110"/>
                </a:lnTo>
                <a:lnTo>
                  <a:pt x="37" y="106"/>
                </a:lnTo>
                <a:lnTo>
                  <a:pt x="27" y="102"/>
                </a:lnTo>
                <a:lnTo>
                  <a:pt x="17" y="98"/>
                </a:lnTo>
                <a:lnTo>
                  <a:pt x="8" y="95"/>
                </a:lnTo>
                <a:lnTo>
                  <a:pt x="4" y="93"/>
                </a:lnTo>
                <a:lnTo>
                  <a:pt x="2" y="92"/>
                </a:lnTo>
                <a:lnTo>
                  <a:pt x="0" y="91"/>
                </a:lnTo>
                <a:lnTo>
                  <a:pt x="0" y="88"/>
                </a:lnTo>
                <a:lnTo>
                  <a:pt x="2" y="87"/>
                </a:lnTo>
                <a:lnTo>
                  <a:pt x="4" y="87"/>
                </a:lnTo>
                <a:lnTo>
                  <a:pt x="8" y="84"/>
                </a:lnTo>
                <a:lnTo>
                  <a:pt x="18" y="81"/>
                </a:lnTo>
                <a:lnTo>
                  <a:pt x="33" y="75"/>
                </a:lnTo>
                <a:lnTo>
                  <a:pt x="53" y="69"/>
                </a:lnTo>
                <a:lnTo>
                  <a:pt x="76" y="61"/>
                </a:lnTo>
                <a:lnTo>
                  <a:pt x="100" y="53"/>
                </a:lnTo>
                <a:lnTo>
                  <a:pt x="125" y="44"/>
                </a:lnTo>
                <a:lnTo>
                  <a:pt x="151" y="35"/>
                </a:lnTo>
                <a:lnTo>
                  <a:pt x="175" y="26"/>
                </a:lnTo>
                <a:lnTo>
                  <a:pt x="197" y="18"/>
                </a:lnTo>
                <a:lnTo>
                  <a:pt x="217" y="12"/>
                </a:lnTo>
                <a:lnTo>
                  <a:pt x="232" y="5"/>
                </a:lnTo>
                <a:lnTo>
                  <a:pt x="243" y="3"/>
                </a:lnTo>
                <a:lnTo>
                  <a:pt x="246" y="0"/>
                </a:lnTo>
                <a:lnTo>
                  <a:pt x="250" y="0"/>
                </a:lnTo>
                <a:close/>
              </a:path>
            </a:pathLst>
          </a:custGeom>
          <a:solidFill>
            <a:srgbClr val="D974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Tree>
    <p:extLst>
      <p:ext uri="{BB962C8B-B14F-4D97-AF65-F5344CB8AC3E}">
        <p14:creationId xmlns:p14="http://schemas.microsoft.com/office/powerpoint/2010/main" val="887661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5" name="矩形 4"/>
          <p:cNvSpPr/>
          <p:nvPr/>
        </p:nvSpPr>
        <p:spPr>
          <a:xfrm>
            <a:off x="6096000" y="0"/>
            <a:ext cx="6096000" cy="6858000"/>
          </a:xfrm>
          <a:prstGeom prst="rect">
            <a:avLst/>
          </a:prstGeom>
          <a:solidFill>
            <a:srgbClr val="D97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9" name="TextBox 2"/>
          <p:cNvSpPr txBox="1"/>
          <p:nvPr/>
        </p:nvSpPr>
        <p:spPr>
          <a:xfrm>
            <a:off x="658371" y="3433173"/>
            <a:ext cx="4744131" cy="400110"/>
          </a:xfrm>
          <a:prstGeom prst="rect">
            <a:avLst/>
          </a:prstGeom>
          <a:noFill/>
        </p:spPr>
        <p:txBody>
          <a:bodyPr wrap="square" rtlCol="0">
            <a:spAutoFit/>
          </a:bodyPr>
          <a:lstStyle/>
          <a:p>
            <a:endParaRPr lang="zh-CN" altLang="en-US" sz="2000" dirty="0">
              <a:solidFill>
                <a:srgbClr val="D9742C"/>
              </a:solidFill>
              <a:latin typeface="Calibri" panose="020F0502020204030204" pitchFamily="34" charset="0"/>
              <a:ea typeface="华文细黑" panose="02010600040101010101" pitchFamily="2" charset="-122"/>
              <a:cs typeface="Aharoni" panose="02010803020104030203" pitchFamily="2" charset="-79"/>
            </a:endParaRPr>
          </a:p>
        </p:txBody>
      </p:sp>
      <p:sp>
        <p:nvSpPr>
          <p:cNvPr id="13" name="文本框 12"/>
          <p:cNvSpPr txBox="1"/>
          <p:nvPr/>
        </p:nvSpPr>
        <p:spPr>
          <a:xfrm>
            <a:off x="149773" y="197326"/>
            <a:ext cx="5796454" cy="954107"/>
          </a:xfrm>
          <a:prstGeom prst="rect">
            <a:avLst/>
          </a:prstGeom>
          <a:noFill/>
        </p:spPr>
        <p:txBody>
          <a:bodyPr wrap="square" rtlCol="0">
            <a:spAutoFit/>
          </a:bodyPr>
          <a:lstStyle/>
          <a:p>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通过</a:t>
            </a: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PERT</a:t>
            </a:r>
            <a:r>
              <a:rPr lang="zh-CN"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技术估算项目的持续时间</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anose="020F0502020204030204" pitchFamily="34" charset="0"/>
            </a:endParaRPr>
          </a:p>
        </p:txBody>
      </p:sp>
      <p:sp>
        <p:nvSpPr>
          <p:cNvPr id="16" name="文本框 15"/>
          <p:cNvSpPr txBox="1"/>
          <p:nvPr/>
        </p:nvSpPr>
        <p:spPr>
          <a:xfrm>
            <a:off x="6214820" y="39394"/>
            <a:ext cx="2176301" cy="2308324"/>
          </a:xfrm>
          <a:prstGeom prst="rect">
            <a:avLst/>
          </a:prstGeom>
          <a:noFill/>
        </p:spPr>
        <p:txBody>
          <a:bodyPr wrap="square" rtlCol="0">
            <a:spAutoFit/>
          </a:bodyPr>
          <a:lstStyle/>
          <a:p>
            <a:pPr algn="r"/>
            <a:endParaRPr lang="en-US" altLang="zh-CN" sz="3600" b="1" dirty="0" smtClean="0">
              <a:solidFill>
                <a:srgbClr val="17324D"/>
              </a:solidFill>
              <a:latin typeface="Calibri" panose="020F0502020204030204" pitchFamily="34" charset="0"/>
            </a:endParaRPr>
          </a:p>
          <a:p>
            <a:pPr algn="r"/>
            <a:endParaRPr lang="en-US" altLang="zh-CN" sz="3600" b="1" dirty="0">
              <a:solidFill>
                <a:srgbClr val="17324D"/>
              </a:solidFill>
              <a:latin typeface="Calibri" panose="020F0502020204030204" pitchFamily="34" charset="0"/>
            </a:endParaRPr>
          </a:p>
          <a:p>
            <a:pPr algn="r"/>
            <a:endParaRPr lang="en-US" altLang="zh-CN" sz="3600" b="1" dirty="0" smtClean="0">
              <a:solidFill>
                <a:srgbClr val="17324D"/>
              </a:solidFill>
              <a:latin typeface="Calibri" panose="020F0502020204030204" pitchFamily="34" charset="0"/>
            </a:endParaRPr>
          </a:p>
          <a:p>
            <a:pPr algn="r"/>
            <a:r>
              <a:rPr lang="zh-CN" altLang="en-US" sz="3600" b="1" dirty="0" smtClean="0">
                <a:solidFill>
                  <a:srgbClr val="17324D"/>
                </a:solidFill>
                <a:latin typeface="Calibri" panose="020F0502020204030204" pitchFamily="34" charset="0"/>
              </a:rPr>
              <a:t>里程碑图</a:t>
            </a:r>
            <a:endParaRPr lang="zh-CN" altLang="en-US" sz="3600" b="1" dirty="0">
              <a:solidFill>
                <a:srgbClr val="17324D"/>
              </a:solidFill>
              <a:latin typeface="Calibri" panose="020F050202020403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805527008"/>
              </p:ext>
            </p:extLst>
          </p:nvPr>
        </p:nvGraphicFramePr>
        <p:xfrm>
          <a:off x="170478" y="1484666"/>
          <a:ext cx="5629275" cy="3837305"/>
        </p:xfrm>
        <a:graphic>
          <a:graphicData uri="http://schemas.openxmlformats.org/drawingml/2006/table">
            <a:tbl>
              <a:tblPr>
                <a:tableStyleId>{5C22544A-7EE6-4342-B048-85BDC9FD1C3A}</a:tableStyleId>
              </a:tblPr>
              <a:tblGrid>
                <a:gridCol w="994933"/>
                <a:gridCol w="1045092"/>
                <a:gridCol w="1116839"/>
                <a:gridCol w="1035568"/>
                <a:gridCol w="1436843"/>
              </a:tblGrid>
              <a:tr h="854075">
                <a:tc>
                  <a:txBody>
                    <a:bodyPr/>
                    <a:lstStyle/>
                    <a:p>
                      <a:pPr algn="just">
                        <a:spcAft>
                          <a:spcPts val="0"/>
                        </a:spcAft>
                      </a:pPr>
                      <a:r>
                        <a:rPr lang="zh-CN" sz="1600" kern="0">
                          <a:effectLst/>
                        </a:rPr>
                        <a:t>模块</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600" kern="0">
                          <a:effectLst/>
                        </a:rPr>
                        <a:t>乐观时间（</a:t>
                      </a:r>
                      <a:r>
                        <a:rPr lang="en-US" sz="1600" kern="0">
                          <a:effectLst/>
                        </a:rPr>
                        <a:t>day</a:t>
                      </a:r>
                      <a:r>
                        <a:rPr lang="zh-CN" sz="1600" kern="0">
                          <a:effectLst/>
                        </a:rPr>
                        <a: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600" kern="0">
                          <a:effectLst/>
                        </a:rPr>
                        <a:t>最可能时间</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600" kern="0">
                          <a:effectLst/>
                        </a:rPr>
                        <a:t>悲观时间</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PERT</a:t>
                      </a:r>
                      <a:r>
                        <a:rPr lang="zh-CN" sz="1600" kern="0">
                          <a:effectLst/>
                        </a:rPr>
                        <a:t>估计期望时间</a:t>
                      </a:r>
                      <a:endParaRPr lang="zh-CN" sz="1050" kern="100">
                        <a:effectLst/>
                        <a:latin typeface="Calibri"/>
                        <a:ea typeface="宋体"/>
                        <a:cs typeface="Times New Roman"/>
                      </a:endParaRPr>
                    </a:p>
                  </a:txBody>
                  <a:tcPr marL="68580" marR="68580" marT="0" marB="0"/>
                </a:tc>
              </a:tr>
              <a:tr h="421005">
                <a:tc>
                  <a:txBody>
                    <a:bodyPr/>
                    <a:lstStyle/>
                    <a:p>
                      <a:pPr algn="just">
                        <a:spcAft>
                          <a:spcPts val="0"/>
                        </a:spcAft>
                      </a:pPr>
                      <a:r>
                        <a:rPr lang="zh-CN" sz="1600" kern="0">
                          <a:effectLst/>
                        </a:rPr>
                        <a:t>需求开发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11</a:t>
                      </a:r>
                      <a:endParaRPr lang="zh-CN" sz="1050" kern="100">
                        <a:effectLst/>
                        <a:latin typeface="Calibri"/>
                        <a:ea typeface="宋体"/>
                        <a:cs typeface="Times New Roman"/>
                      </a:endParaRPr>
                    </a:p>
                  </a:txBody>
                  <a:tcPr marL="68580" marR="68580" marT="0" marB="0"/>
                </a:tc>
              </a:tr>
              <a:tr h="433070">
                <a:tc>
                  <a:txBody>
                    <a:bodyPr/>
                    <a:lstStyle/>
                    <a:p>
                      <a:pPr algn="just">
                        <a:spcAft>
                          <a:spcPts val="0"/>
                        </a:spcAft>
                      </a:pPr>
                      <a:r>
                        <a:rPr lang="zh-CN" sz="1600" kern="0">
                          <a:effectLst/>
                        </a:rPr>
                        <a:t>总体设计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4</a:t>
                      </a:r>
                      <a:endParaRPr lang="zh-CN" sz="1050" kern="100">
                        <a:effectLst/>
                        <a:latin typeface="Calibri"/>
                        <a:ea typeface="宋体"/>
                        <a:cs typeface="Times New Roman"/>
                      </a:endParaRPr>
                    </a:p>
                  </a:txBody>
                  <a:tcPr marL="68580" marR="68580" marT="0" marB="0"/>
                </a:tc>
              </a:tr>
              <a:tr h="421005">
                <a:tc>
                  <a:txBody>
                    <a:bodyPr/>
                    <a:lstStyle/>
                    <a:p>
                      <a:pPr algn="just">
                        <a:spcAft>
                          <a:spcPts val="0"/>
                        </a:spcAft>
                      </a:pPr>
                      <a:r>
                        <a:rPr lang="zh-CN" sz="1600" kern="0">
                          <a:effectLst/>
                        </a:rPr>
                        <a:t>详细设计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7</a:t>
                      </a:r>
                      <a:endParaRPr lang="zh-CN" sz="1050" kern="100">
                        <a:effectLst/>
                        <a:latin typeface="Calibri"/>
                        <a:ea typeface="宋体"/>
                        <a:cs typeface="Times New Roman"/>
                      </a:endParaRPr>
                    </a:p>
                  </a:txBody>
                  <a:tcPr marL="68580" marR="68580" marT="0" marB="0"/>
                </a:tc>
              </a:tr>
              <a:tr h="421005">
                <a:tc>
                  <a:txBody>
                    <a:bodyPr/>
                    <a:lstStyle/>
                    <a:p>
                      <a:pPr algn="just">
                        <a:spcAft>
                          <a:spcPts val="0"/>
                        </a:spcAft>
                      </a:pPr>
                      <a:r>
                        <a:rPr lang="zh-CN" sz="1600" kern="0">
                          <a:effectLst/>
                        </a:rPr>
                        <a:t>设计实施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20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32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21</a:t>
                      </a:r>
                      <a:endParaRPr lang="zh-CN" sz="1050" kern="100">
                        <a:effectLst/>
                        <a:latin typeface="Calibri"/>
                        <a:ea typeface="宋体"/>
                        <a:cs typeface="Times New Roman"/>
                      </a:endParaRPr>
                    </a:p>
                  </a:txBody>
                  <a:tcPr marL="68580" marR="68580" marT="0" marB="0"/>
                </a:tc>
              </a:tr>
              <a:tr h="433070">
                <a:tc>
                  <a:txBody>
                    <a:bodyPr/>
                    <a:lstStyle/>
                    <a:p>
                      <a:pPr algn="just">
                        <a:spcAft>
                          <a:spcPts val="0"/>
                        </a:spcAft>
                      </a:pPr>
                      <a:r>
                        <a:rPr lang="zh-CN" sz="1600" kern="0">
                          <a:effectLst/>
                        </a:rPr>
                        <a:t>测试</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7</a:t>
                      </a:r>
                      <a:endParaRPr lang="zh-CN" sz="1050" kern="100">
                        <a:effectLst/>
                        <a:latin typeface="Calibri"/>
                        <a:ea typeface="宋体"/>
                        <a:cs typeface="Times New Roman"/>
                      </a:endParaRPr>
                    </a:p>
                  </a:txBody>
                  <a:tcPr marL="68580" marR="68580" marT="0" marB="0"/>
                </a:tc>
              </a:tr>
              <a:tr h="433070">
                <a:tc>
                  <a:txBody>
                    <a:bodyPr/>
                    <a:lstStyle/>
                    <a:p>
                      <a:pPr algn="just">
                        <a:spcAft>
                          <a:spcPts val="0"/>
                        </a:spcAft>
                      </a:pPr>
                      <a:r>
                        <a:rPr lang="zh-CN" sz="1600" kern="0">
                          <a:effectLst/>
                        </a:rPr>
                        <a:t>交付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12</a:t>
                      </a:r>
                      <a:endParaRPr lang="zh-CN" sz="1050" kern="100">
                        <a:effectLst/>
                        <a:latin typeface="Calibri"/>
                        <a:ea typeface="宋体"/>
                        <a:cs typeface="Times New Roman"/>
                      </a:endParaRPr>
                    </a:p>
                  </a:txBody>
                  <a:tcPr marL="68580" marR="68580" marT="0" marB="0"/>
                </a:tc>
              </a:tr>
              <a:tr h="421005">
                <a:tc>
                  <a:txBody>
                    <a:bodyPr/>
                    <a:lstStyle/>
                    <a:p>
                      <a:pPr algn="just">
                        <a:spcAft>
                          <a:spcPts val="0"/>
                        </a:spcAft>
                      </a:pPr>
                      <a:r>
                        <a:rPr lang="zh-CN" sz="1600" kern="0">
                          <a:effectLst/>
                        </a:rPr>
                        <a:t>总计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39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61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a:effectLst/>
                        </a:rPr>
                        <a:t>91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600" kern="0" dirty="0">
                          <a:effectLst/>
                        </a:rPr>
                        <a:t>62</a:t>
                      </a:r>
                      <a:endParaRPr lang="zh-CN" sz="1050" kern="100" dirty="0">
                        <a:effectLst/>
                        <a:latin typeface="Calibri"/>
                        <a:ea typeface="宋体"/>
                        <a:cs typeface="Times New Roman"/>
                      </a:endParaRPr>
                    </a:p>
                  </a:txBody>
                  <a:tcPr marL="68580" marR="68580" marT="0" marB="0"/>
                </a:tc>
              </a:tr>
            </a:tbl>
          </a:graphicData>
        </a:graphic>
      </p:graphicFrame>
      <p:pic>
        <p:nvPicPr>
          <p:cNvPr id="1025" name="图片 2" descr="D:\Documents\Tencent Files\1175106593\FileRecv\MobileFile\Image\~)[(WU[A9URBJUCPOSMAB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651" y="2567017"/>
            <a:ext cx="6262406" cy="423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2286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324D"/>
        </a:solidFill>
        <a:effectLst/>
      </p:bgPr>
    </p:bg>
    <p:spTree>
      <p:nvGrpSpPr>
        <p:cNvPr id="1" name=""/>
        <p:cNvGrpSpPr/>
        <p:nvPr/>
      </p:nvGrpSpPr>
      <p:grpSpPr>
        <a:xfrm>
          <a:off x="0" y="0"/>
          <a:ext cx="0" cy="0"/>
          <a:chOff x="0" y="0"/>
          <a:chExt cx="0" cy="0"/>
        </a:xfrm>
      </p:grpSpPr>
      <p:sp>
        <p:nvSpPr>
          <p:cNvPr id="4" name="矩形 3"/>
          <p:cNvSpPr/>
          <p:nvPr/>
        </p:nvSpPr>
        <p:spPr>
          <a:xfrm>
            <a:off x="0" y="-1"/>
            <a:ext cx="12192000" cy="715617"/>
          </a:xfrm>
          <a:prstGeom prst="rect">
            <a:avLst/>
          </a:prstGeom>
          <a:solidFill>
            <a:srgbClr val="D97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5" name="文本框 4"/>
          <p:cNvSpPr txBox="1"/>
          <p:nvPr/>
        </p:nvSpPr>
        <p:spPr>
          <a:xfrm>
            <a:off x="145774" y="-57692"/>
            <a:ext cx="3980749" cy="830997"/>
          </a:xfrm>
          <a:prstGeom prst="rect">
            <a:avLst/>
          </a:prstGeom>
          <a:noFill/>
        </p:spPr>
        <p:txBody>
          <a:bodyPr wrap="square" rtlCol="0">
            <a:spAutoFit/>
          </a:bodyPr>
          <a:lstStyle/>
          <a:p>
            <a:r>
              <a:rPr lang="zh-CN" altLang="en-US" sz="4800" b="1" dirty="0" smtClean="0">
                <a:solidFill>
                  <a:srgbClr val="17324D"/>
                </a:solidFill>
                <a:latin typeface="Calibri" panose="020F0502020204030204" pitchFamily="34" charset="0"/>
              </a:rPr>
              <a:t>第二部分</a:t>
            </a:r>
            <a:endParaRPr lang="zh-CN" altLang="en-US" sz="4800" b="1" dirty="0">
              <a:solidFill>
                <a:srgbClr val="17324D"/>
              </a:solidFill>
              <a:latin typeface="Calibri" panose="020F0502020204030204" pitchFamily="34" charset="0"/>
            </a:endParaRPr>
          </a:p>
        </p:txBody>
      </p:sp>
      <p:sp>
        <p:nvSpPr>
          <p:cNvPr id="56" name="文本框 55"/>
          <p:cNvSpPr txBox="1"/>
          <p:nvPr/>
        </p:nvSpPr>
        <p:spPr>
          <a:xfrm>
            <a:off x="728550" y="2234232"/>
            <a:ext cx="6122825" cy="1938992"/>
          </a:xfrm>
          <a:prstGeom prst="rect">
            <a:avLst/>
          </a:prstGeom>
          <a:noFill/>
        </p:spPr>
        <p:txBody>
          <a:bodyPr wrap="square" rtlCol="0">
            <a:spAutoFit/>
          </a:bodyPr>
          <a:lstStyle/>
          <a:p>
            <a:r>
              <a:rPr lang="en-US" altLang="zh-CN" sz="3000" b="1" dirty="0">
                <a:solidFill>
                  <a:srgbClr val="D9742C"/>
                </a:solidFill>
                <a:latin typeface="Calibri" panose="020F0502020204030204" pitchFamily="34" charset="0"/>
              </a:rPr>
              <a:t>2.1</a:t>
            </a:r>
            <a:r>
              <a:rPr lang="zh-CN" altLang="en-US" sz="3000" b="1" dirty="0">
                <a:solidFill>
                  <a:srgbClr val="D9742C"/>
                </a:solidFill>
                <a:latin typeface="Calibri" panose="020F0502020204030204" pitchFamily="34" charset="0"/>
              </a:rPr>
              <a:t>经济可行性分析</a:t>
            </a:r>
            <a:r>
              <a:rPr lang="zh-CN" altLang="en-US" sz="3000" b="1" dirty="0" smtClean="0">
                <a:solidFill>
                  <a:srgbClr val="D9742C"/>
                </a:solidFill>
                <a:latin typeface="Calibri" panose="020F0502020204030204" pitchFamily="34" charset="0"/>
              </a:rPr>
              <a:t>：√</a:t>
            </a:r>
            <a:endParaRPr lang="zh-CN" altLang="en-US" sz="3000" b="1" dirty="0">
              <a:solidFill>
                <a:srgbClr val="D9742C"/>
              </a:solidFill>
              <a:latin typeface="Calibri" panose="020F0502020204030204" pitchFamily="34" charset="0"/>
            </a:endParaRPr>
          </a:p>
          <a:p>
            <a:r>
              <a:rPr lang="zh-CN" altLang="en-US" sz="3000" b="1" dirty="0">
                <a:solidFill>
                  <a:srgbClr val="D9742C"/>
                </a:solidFill>
                <a:latin typeface="Calibri" panose="020F0502020204030204" pitchFamily="34" charset="0"/>
              </a:rPr>
              <a:t>（</a:t>
            </a:r>
            <a:r>
              <a:rPr lang="en-US" altLang="zh-CN" sz="3000" b="1" dirty="0">
                <a:solidFill>
                  <a:srgbClr val="D9742C"/>
                </a:solidFill>
                <a:latin typeface="Calibri" panose="020F0502020204030204" pitchFamily="34" charset="0"/>
              </a:rPr>
              <a:t>1</a:t>
            </a:r>
            <a:r>
              <a:rPr lang="zh-CN" altLang="en-US" sz="3000" b="1" dirty="0">
                <a:solidFill>
                  <a:srgbClr val="D9742C"/>
                </a:solidFill>
                <a:latin typeface="Calibri" panose="020F0502020204030204" pitchFamily="34" charset="0"/>
              </a:rPr>
              <a:t>）成本</a:t>
            </a:r>
            <a:r>
              <a:rPr lang="zh-CN" altLang="en-US" sz="3000" b="1" dirty="0" smtClean="0">
                <a:solidFill>
                  <a:srgbClr val="D9742C"/>
                </a:solidFill>
                <a:latin typeface="Calibri" panose="020F0502020204030204" pitchFamily="34" charset="0"/>
              </a:rPr>
              <a:t>分析</a:t>
            </a:r>
            <a:endParaRPr lang="zh-CN" altLang="en-US" sz="3000" b="1" dirty="0">
              <a:solidFill>
                <a:srgbClr val="D9742C"/>
              </a:solidFill>
              <a:latin typeface="Calibri" panose="020F0502020204030204" pitchFamily="34" charset="0"/>
            </a:endParaRPr>
          </a:p>
          <a:p>
            <a:r>
              <a:rPr lang="zh-CN" altLang="en-US" sz="3000" b="1" dirty="0">
                <a:solidFill>
                  <a:srgbClr val="D9742C"/>
                </a:solidFill>
                <a:latin typeface="Calibri" panose="020F0502020204030204" pitchFamily="34" charset="0"/>
              </a:rPr>
              <a:t>（</a:t>
            </a:r>
            <a:r>
              <a:rPr lang="en-US" altLang="zh-CN" sz="3000" b="1" dirty="0">
                <a:solidFill>
                  <a:srgbClr val="D9742C"/>
                </a:solidFill>
                <a:latin typeface="Calibri" panose="020F0502020204030204" pitchFamily="34" charset="0"/>
              </a:rPr>
              <a:t>2</a:t>
            </a:r>
            <a:r>
              <a:rPr lang="zh-CN" altLang="en-US" sz="3000" b="1" dirty="0">
                <a:solidFill>
                  <a:srgbClr val="D9742C"/>
                </a:solidFill>
                <a:latin typeface="Calibri" panose="020F0502020204030204" pitchFamily="34" charset="0"/>
              </a:rPr>
              <a:t>）直接经济效益</a:t>
            </a:r>
            <a:r>
              <a:rPr lang="zh-CN" altLang="en-US" sz="3000" b="1" dirty="0" smtClean="0">
                <a:solidFill>
                  <a:srgbClr val="D9742C"/>
                </a:solidFill>
                <a:latin typeface="Calibri" panose="020F0502020204030204" pitchFamily="34" charset="0"/>
              </a:rPr>
              <a:t>分析</a:t>
            </a:r>
            <a:endParaRPr lang="zh-CN" altLang="en-US" sz="3000" b="1" dirty="0">
              <a:solidFill>
                <a:srgbClr val="D9742C"/>
              </a:solidFill>
              <a:latin typeface="Calibri" panose="020F0502020204030204" pitchFamily="34" charset="0"/>
            </a:endParaRPr>
          </a:p>
          <a:p>
            <a:r>
              <a:rPr lang="zh-CN" altLang="en-US" sz="3000" b="1" dirty="0">
                <a:solidFill>
                  <a:srgbClr val="D9742C"/>
                </a:solidFill>
                <a:latin typeface="Calibri" panose="020F0502020204030204" pitchFamily="34" charset="0"/>
              </a:rPr>
              <a:t>（</a:t>
            </a:r>
            <a:r>
              <a:rPr lang="en-US" altLang="zh-CN" sz="3000" b="1" dirty="0">
                <a:solidFill>
                  <a:srgbClr val="D9742C"/>
                </a:solidFill>
                <a:latin typeface="Calibri" panose="020F0502020204030204" pitchFamily="34" charset="0"/>
              </a:rPr>
              <a:t>3</a:t>
            </a:r>
            <a:r>
              <a:rPr lang="zh-CN" altLang="en-US" sz="3000" b="1" dirty="0">
                <a:solidFill>
                  <a:srgbClr val="D9742C"/>
                </a:solidFill>
                <a:latin typeface="Calibri" panose="020F0502020204030204" pitchFamily="34" charset="0"/>
              </a:rPr>
              <a:t>）间接经济（社会）效益</a:t>
            </a:r>
            <a:r>
              <a:rPr lang="zh-CN" altLang="en-US" sz="3000" b="1" dirty="0" smtClean="0">
                <a:solidFill>
                  <a:srgbClr val="D9742C"/>
                </a:solidFill>
                <a:latin typeface="Calibri" panose="020F0502020204030204" pitchFamily="34" charset="0"/>
              </a:rPr>
              <a:t>分析</a:t>
            </a:r>
            <a:endParaRPr lang="zh-CN" altLang="en-US" sz="3000" b="1" dirty="0">
              <a:solidFill>
                <a:srgbClr val="D9742C"/>
              </a:solidFill>
              <a:latin typeface="Calibri" panose="020F0502020204030204" pitchFamily="34" charset="0"/>
            </a:endParaRPr>
          </a:p>
        </p:txBody>
      </p:sp>
      <p:sp>
        <p:nvSpPr>
          <p:cNvPr id="57" name="文本框 56"/>
          <p:cNvSpPr txBox="1"/>
          <p:nvPr/>
        </p:nvSpPr>
        <p:spPr>
          <a:xfrm>
            <a:off x="3842965" y="1212622"/>
            <a:ext cx="4944574" cy="584775"/>
          </a:xfrm>
          <a:prstGeom prst="rect">
            <a:avLst/>
          </a:prstGeom>
          <a:noFill/>
        </p:spPr>
        <p:txBody>
          <a:bodyPr wrap="square" rtlCol="0">
            <a:spAutoFit/>
          </a:bodyPr>
          <a:lstStyle/>
          <a:p>
            <a:r>
              <a:rPr lang="zh-CN" altLang="en-US" sz="3200" b="1" dirty="0">
                <a:solidFill>
                  <a:srgbClr val="D9742C"/>
                </a:solidFill>
                <a:latin typeface="Calibri" panose="020F0502020204030204" pitchFamily="34" charset="0"/>
              </a:rPr>
              <a:t>实验</a:t>
            </a:r>
            <a:r>
              <a:rPr lang="en-US" altLang="zh-CN" sz="3200" b="1" dirty="0">
                <a:solidFill>
                  <a:srgbClr val="D9742C"/>
                </a:solidFill>
                <a:latin typeface="Calibri" panose="020F0502020204030204" pitchFamily="34" charset="0"/>
              </a:rPr>
              <a:t>2 </a:t>
            </a:r>
            <a:r>
              <a:rPr lang="en-US" altLang="zh-CN" sz="3200" b="1" dirty="0" smtClean="0">
                <a:solidFill>
                  <a:srgbClr val="D9742C"/>
                </a:solidFill>
                <a:latin typeface="Calibri" panose="020F0502020204030204" pitchFamily="34" charset="0"/>
              </a:rPr>
              <a:t> </a:t>
            </a:r>
            <a:r>
              <a:rPr lang="zh-CN" altLang="en-US" sz="3200" b="1" dirty="0" smtClean="0">
                <a:solidFill>
                  <a:srgbClr val="D9742C"/>
                </a:solidFill>
                <a:latin typeface="Calibri" panose="020F0502020204030204" pitchFamily="34" charset="0"/>
              </a:rPr>
              <a:t>项目</a:t>
            </a:r>
            <a:r>
              <a:rPr lang="zh-CN" altLang="en-US" sz="3200" b="1" dirty="0">
                <a:solidFill>
                  <a:srgbClr val="D9742C"/>
                </a:solidFill>
                <a:latin typeface="Calibri" panose="020F0502020204030204" pitchFamily="34" charset="0"/>
              </a:rPr>
              <a:t>可行性分析</a:t>
            </a:r>
          </a:p>
        </p:txBody>
      </p:sp>
      <p:sp>
        <p:nvSpPr>
          <p:cNvPr id="60" name="Freeform 37"/>
          <p:cNvSpPr>
            <a:spLocks noChangeAspect="1" noEditPoints="1"/>
          </p:cNvSpPr>
          <p:nvPr/>
        </p:nvSpPr>
        <p:spPr bwMode="auto">
          <a:xfrm>
            <a:off x="2274307" y="6159764"/>
            <a:ext cx="267272" cy="251999"/>
          </a:xfrm>
          <a:custGeom>
            <a:avLst/>
            <a:gdLst>
              <a:gd name="T0" fmla="*/ 233 w 280"/>
              <a:gd name="T1" fmla="*/ 147 h 264"/>
              <a:gd name="T2" fmla="*/ 186 w 280"/>
              <a:gd name="T3" fmla="*/ 164 h 264"/>
              <a:gd name="T4" fmla="*/ 150 w 280"/>
              <a:gd name="T5" fmla="*/ 201 h 264"/>
              <a:gd name="T6" fmla="*/ 112 w 280"/>
              <a:gd name="T7" fmla="*/ 152 h 264"/>
              <a:gd name="T8" fmla="*/ 85 w 280"/>
              <a:gd name="T9" fmla="*/ 213 h 264"/>
              <a:gd name="T10" fmla="*/ 85 w 280"/>
              <a:gd name="T11" fmla="*/ 236 h 264"/>
              <a:gd name="T12" fmla="*/ 253 w 280"/>
              <a:gd name="T13" fmla="*/ 236 h 264"/>
              <a:gd name="T14" fmla="*/ 253 w 280"/>
              <a:gd name="T15" fmla="*/ 192 h 264"/>
              <a:gd name="T16" fmla="*/ 233 w 280"/>
              <a:gd name="T17" fmla="*/ 147 h 264"/>
              <a:gd name="T18" fmla="*/ 66 w 280"/>
              <a:gd name="T19" fmla="*/ 110 h 264"/>
              <a:gd name="T20" fmla="*/ 268 w 280"/>
              <a:gd name="T21" fmla="*/ 110 h 264"/>
              <a:gd name="T22" fmla="*/ 272 w 280"/>
              <a:gd name="T23" fmla="*/ 112 h 264"/>
              <a:gd name="T24" fmla="*/ 276 w 280"/>
              <a:gd name="T25" fmla="*/ 114 h 264"/>
              <a:gd name="T26" fmla="*/ 278 w 280"/>
              <a:gd name="T27" fmla="*/ 118 h 264"/>
              <a:gd name="T28" fmla="*/ 280 w 280"/>
              <a:gd name="T29" fmla="*/ 122 h 264"/>
              <a:gd name="T30" fmla="*/ 280 w 280"/>
              <a:gd name="T31" fmla="*/ 254 h 264"/>
              <a:gd name="T32" fmla="*/ 278 w 280"/>
              <a:gd name="T33" fmla="*/ 258 h 264"/>
              <a:gd name="T34" fmla="*/ 276 w 280"/>
              <a:gd name="T35" fmla="*/ 262 h 264"/>
              <a:gd name="T36" fmla="*/ 272 w 280"/>
              <a:gd name="T37" fmla="*/ 264 h 264"/>
              <a:gd name="T38" fmla="*/ 268 w 280"/>
              <a:gd name="T39" fmla="*/ 264 h 264"/>
              <a:gd name="T40" fmla="*/ 66 w 280"/>
              <a:gd name="T41" fmla="*/ 264 h 264"/>
              <a:gd name="T42" fmla="*/ 63 w 280"/>
              <a:gd name="T43" fmla="*/ 264 h 264"/>
              <a:gd name="T44" fmla="*/ 59 w 280"/>
              <a:gd name="T45" fmla="*/ 262 h 264"/>
              <a:gd name="T46" fmla="*/ 56 w 280"/>
              <a:gd name="T47" fmla="*/ 258 h 264"/>
              <a:gd name="T48" fmla="*/ 56 w 280"/>
              <a:gd name="T49" fmla="*/ 254 h 264"/>
              <a:gd name="T50" fmla="*/ 56 w 280"/>
              <a:gd name="T51" fmla="*/ 122 h 264"/>
              <a:gd name="T52" fmla="*/ 56 w 280"/>
              <a:gd name="T53" fmla="*/ 118 h 264"/>
              <a:gd name="T54" fmla="*/ 59 w 280"/>
              <a:gd name="T55" fmla="*/ 114 h 264"/>
              <a:gd name="T56" fmla="*/ 63 w 280"/>
              <a:gd name="T57" fmla="*/ 112 h 264"/>
              <a:gd name="T58" fmla="*/ 66 w 280"/>
              <a:gd name="T59" fmla="*/ 110 h 264"/>
              <a:gd name="T60" fmla="*/ 200 w 280"/>
              <a:gd name="T61" fmla="*/ 0 h 264"/>
              <a:gd name="T62" fmla="*/ 203 w 280"/>
              <a:gd name="T63" fmla="*/ 0 h 264"/>
              <a:gd name="T64" fmla="*/ 206 w 280"/>
              <a:gd name="T65" fmla="*/ 1 h 264"/>
              <a:gd name="T66" fmla="*/ 209 w 280"/>
              <a:gd name="T67" fmla="*/ 4 h 264"/>
              <a:gd name="T68" fmla="*/ 210 w 280"/>
              <a:gd name="T69" fmla="*/ 8 h 264"/>
              <a:gd name="T70" fmla="*/ 239 w 280"/>
              <a:gd name="T71" fmla="*/ 86 h 264"/>
              <a:gd name="T72" fmla="*/ 211 w 280"/>
              <a:gd name="T73" fmla="*/ 86 h 264"/>
              <a:gd name="T74" fmla="*/ 177 w 280"/>
              <a:gd name="T75" fmla="*/ 43 h 264"/>
              <a:gd name="T76" fmla="*/ 117 w 280"/>
              <a:gd name="T77" fmla="*/ 86 h 264"/>
              <a:gd name="T78" fmla="*/ 66 w 280"/>
              <a:gd name="T79" fmla="*/ 86 h 264"/>
              <a:gd name="T80" fmla="*/ 52 w 280"/>
              <a:gd name="T81" fmla="*/ 89 h 264"/>
              <a:gd name="T82" fmla="*/ 41 w 280"/>
              <a:gd name="T83" fmla="*/ 96 h 264"/>
              <a:gd name="T84" fmla="*/ 33 w 280"/>
              <a:gd name="T85" fmla="*/ 108 h 264"/>
              <a:gd name="T86" fmla="*/ 31 w 280"/>
              <a:gd name="T87" fmla="*/ 122 h 264"/>
              <a:gd name="T88" fmla="*/ 31 w 280"/>
              <a:gd name="T89" fmla="*/ 166 h 264"/>
              <a:gd name="T90" fmla="*/ 0 w 280"/>
              <a:gd name="T91" fmla="*/ 84 h 264"/>
              <a:gd name="T92" fmla="*/ 0 w 280"/>
              <a:gd name="T93" fmla="*/ 80 h 264"/>
              <a:gd name="T94" fmla="*/ 0 w 280"/>
              <a:gd name="T95" fmla="*/ 76 h 264"/>
              <a:gd name="T96" fmla="*/ 2 w 280"/>
              <a:gd name="T97" fmla="*/ 74 h 264"/>
              <a:gd name="T98" fmla="*/ 4 w 280"/>
              <a:gd name="T99" fmla="*/ 71 h 264"/>
              <a:gd name="T100" fmla="*/ 7 w 280"/>
              <a:gd name="T101" fmla="*/ 70 h 264"/>
              <a:gd name="T102" fmla="*/ 197 w 280"/>
              <a:gd name="T103" fmla="*/ 0 h 264"/>
              <a:gd name="T104" fmla="*/ 200 w 280"/>
              <a:gd name="T105"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264">
                <a:moveTo>
                  <a:pt x="233" y="147"/>
                </a:moveTo>
                <a:lnTo>
                  <a:pt x="186" y="164"/>
                </a:lnTo>
                <a:lnTo>
                  <a:pt x="150" y="201"/>
                </a:lnTo>
                <a:lnTo>
                  <a:pt x="112" y="152"/>
                </a:lnTo>
                <a:lnTo>
                  <a:pt x="85" y="213"/>
                </a:lnTo>
                <a:lnTo>
                  <a:pt x="85" y="236"/>
                </a:lnTo>
                <a:lnTo>
                  <a:pt x="253" y="236"/>
                </a:lnTo>
                <a:lnTo>
                  <a:pt x="253" y="192"/>
                </a:lnTo>
                <a:lnTo>
                  <a:pt x="233" y="147"/>
                </a:lnTo>
                <a:close/>
                <a:moveTo>
                  <a:pt x="66" y="110"/>
                </a:moveTo>
                <a:lnTo>
                  <a:pt x="268" y="110"/>
                </a:lnTo>
                <a:lnTo>
                  <a:pt x="272" y="112"/>
                </a:lnTo>
                <a:lnTo>
                  <a:pt x="276" y="114"/>
                </a:lnTo>
                <a:lnTo>
                  <a:pt x="278" y="118"/>
                </a:lnTo>
                <a:lnTo>
                  <a:pt x="280" y="122"/>
                </a:lnTo>
                <a:lnTo>
                  <a:pt x="280" y="254"/>
                </a:lnTo>
                <a:lnTo>
                  <a:pt x="278" y="258"/>
                </a:lnTo>
                <a:lnTo>
                  <a:pt x="276" y="262"/>
                </a:lnTo>
                <a:lnTo>
                  <a:pt x="272" y="264"/>
                </a:lnTo>
                <a:lnTo>
                  <a:pt x="268" y="264"/>
                </a:lnTo>
                <a:lnTo>
                  <a:pt x="66" y="264"/>
                </a:lnTo>
                <a:lnTo>
                  <a:pt x="63" y="264"/>
                </a:lnTo>
                <a:lnTo>
                  <a:pt x="59" y="262"/>
                </a:lnTo>
                <a:lnTo>
                  <a:pt x="56" y="258"/>
                </a:lnTo>
                <a:lnTo>
                  <a:pt x="56" y="254"/>
                </a:lnTo>
                <a:lnTo>
                  <a:pt x="56" y="122"/>
                </a:lnTo>
                <a:lnTo>
                  <a:pt x="56" y="118"/>
                </a:lnTo>
                <a:lnTo>
                  <a:pt x="59" y="114"/>
                </a:lnTo>
                <a:lnTo>
                  <a:pt x="63" y="112"/>
                </a:lnTo>
                <a:lnTo>
                  <a:pt x="66" y="110"/>
                </a:lnTo>
                <a:close/>
                <a:moveTo>
                  <a:pt x="200" y="0"/>
                </a:moveTo>
                <a:lnTo>
                  <a:pt x="203" y="0"/>
                </a:lnTo>
                <a:lnTo>
                  <a:pt x="206" y="1"/>
                </a:lnTo>
                <a:lnTo>
                  <a:pt x="209" y="4"/>
                </a:lnTo>
                <a:lnTo>
                  <a:pt x="210" y="8"/>
                </a:lnTo>
                <a:lnTo>
                  <a:pt x="239" y="86"/>
                </a:lnTo>
                <a:lnTo>
                  <a:pt x="211" y="86"/>
                </a:lnTo>
                <a:lnTo>
                  <a:pt x="177" y="43"/>
                </a:lnTo>
                <a:lnTo>
                  <a:pt x="117" y="86"/>
                </a:lnTo>
                <a:lnTo>
                  <a:pt x="66" y="86"/>
                </a:lnTo>
                <a:lnTo>
                  <a:pt x="52" y="89"/>
                </a:lnTo>
                <a:lnTo>
                  <a:pt x="41" y="96"/>
                </a:lnTo>
                <a:lnTo>
                  <a:pt x="33" y="108"/>
                </a:lnTo>
                <a:lnTo>
                  <a:pt x="31" y="122"/>
                </a:lnTo>
                <a:lnTo>
                  <a:pt x="31" y="166"/>
                </a:lnTo>
                <a:lnTo>
                  <a:pt x="0" y="84"/>
                </a:lnTo>
                <a:lnTo>
                  <a:pt x="0" y="80"/>
                </a:lnTo>
                <a:lnTo>
                  <a:pt x="0" y="76"/>
                </a:lnTo>
                <a:lnTo>
                  <a:pt x="2" y="74"/>
                </a:lnTo>
                <a:lnTo>
                  <a:pt x="4" y="71"/>
                </a:lnTo>
                <a:lnTo>
                  <a:pt x="7" y="70"/>
                </a:lnTo>
                <a:lnTo>
                  <a:pt x="197" y="0"/>
                </a:lnTo>
                <a:lnTo>
                  <a:pt x="200" y="0"/>
                </a:lnTo>
                <a:close/>
              </a:path>
            </a:pathLst>
          </a:custGeom>
          <a:solidFill>
            <a:srgbClr val="D974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61" name="Freeform 16"/>
          <p:cNvSpPr>
            <a:spLocks noChangeAspect="1" noEditPoints="1"/>
          </p:cNvSpPr>
          <p:nvPr/>
        </p:nvSpPr>
        <p:spPr bwMode="auto">
          <a:xfrm>
            <a:off x="570907" y="6159764"/>
            <a:ext cx="315286" cy="251999"/>
          </a:xfrm>
          <a:custGeom>
            <a:avLst/>
            <a:gdLst>
              <a:gd name="T0" fmla="*/ 153 w 274"/>
              <a:gd name="T1" fmla="*/ 85 h 219"/>
              <a:gd name="T2" fmla="*/ 175 w 274"/>
              <a:gd name="T3" fmla="*/ 107 h 219"/>
              <a:gd name="T4" fmla="*/ 175 w 274"/>
              <a:gd name="T5" fmla="*/ 140 h 219"/>
              <a:gd name="T6" fmla="*/ 153 w 274"/>
              <a:gd name="T7" fmla="*/ 162 h 219"/>
              <a:gd name="T8" fmla="*/ 121 w 274"/>
              <a:gd name="T9" fmla="*/ 162 h 219"/>
              <a:gd name="T10" fmla="*/ 100 w 274"/>
              <a:gd name="T11" fmla="*/ 140 h 219"/>
              <a:gd name="T12" fmla="*/ 100 w 274"/>
              <a:gd name="T13" fmla="*/ 107 h 219"/>
              <a:gd name="T14" fmla="*/ 121 w 274"/>
              <a:gd name="T15" fmla="*/ 85 h 219"/>
              <a:gd name="T16" fmla="*/ 237 w 274"/>
              <a:gd name="T17" fmla="*/ 69 h 219"/>
              <a:gd name="T18" fmla="*/ 231 w 274"/>
              <a:gd name="T19" fmla="*/ 71 h 219"/>
              <a:gd name="T20" fmla="*/ 228 w 274"/>
              <a:gd name="T21" fmla="*/ 78 h 219"/>
              <a:gd name="T22" fmla="*/ 231 w 274"/>
              <a:gd name="T23" fmla="*/ 85 h 219"/>
              <a:gd name="T24" fmla="*/ 237 w 274"/>
              <a:gd name="T25" fmla="*/ 88 h 219"/>
              <a:gd name="T26" fmla="*/ 244 w 274"/>
              <a:gd name="T27" fmla="*/ 85 h 219"/>
              <a:gd name="T28" fmla="*/ 247 w 274"/>
              <a:gd name="T29" fmla="*/ 78 h 219"/>
              <a:gd name="T30" fmla="*/ 244 w 274"/>
              <a:gd name="T31" fmla="*/ 71 h 219"/>
              <a:gd name="T32" fmla="*/ 237 w 274"/>
              <a:gd name="T33" fmla="*/ 69 h 219"/>
              <a:gd name="T34" fmla="*/ 115 w 274"/>
              <a:gd name="T35" fmla="*/ 59 h 219"/>
              <a:gd name="T36" fmla="*/ 82 w 274"/>
              <a:gd name="T37" fmla="*/ 83 h 219"/>
              <a:gd name="T38" fmla="*/ 68 w 274"/>
              <a:gd name="T39" fmla="*/ 124 h 219"/>
              <a:gd name="T40" fmla="*/ 82 w 274"/>
              <a:gd name="T41" fmla="*/ 164 h 219"/>
              <a:gd name="T42" fmla="*/ 115 w 274"/>
              <a:gd name="T43" fmla="*/ 189 h 219"/>
              <a:gd name="T44" fmla="*/ 158 w 274"/>
              <a:gd name="T45" fmla="*/ 189 h 219"/>
              <a:gd name="T46" fmla="*/ 193 w 274"/>
              <a:gd name="T47" fmla="*/ 164 h 219"/>
              <a:gd name="T48" fmla="*/ 205 w 274"/>
              <a:gd name="T49" fmla="*/ 124 h 219"/>
              <a:gd name="T50" fmla="*/ 193 w 274"/>
              <a:gd name="T51" fmla="*/ 83 h 219"/>
              <a:gd name="T52" fmla="*/ 158 w 274"/>
              <a:gd name="T53" fmla="*/ 59 h 219"/>
              <a:gd name="T54" fmla="*/ 91 w 274"/>
              <a:gd name="T55" fmla="*/ 0 h 219"/>
              <a:gd name="T56" fmla="*/ 188 w 274"/>
              <a:gd name="T57" fmla="*/ 0 h 219"/>
              <a:gd name="T58" fmla="*/ 193 w 274"/>
              <a:gd name="T59" fmla="*/ 5 h 219"/>
              <a:gd name="T60" fmla="*/ 203 w 274"/>
              <a:gd name="T61" fmla="*/ 33 h 219"/>
              <a:gd name="T62" fmla="*/ 208 w 274"/>
              <a:gd name="T63" fmla="*/ 38 h 219"/>
              <a:gd name="T64" fmla="*/ 214 w 274"/>
              <a:gd name="T65" fmla="*/ 41 h 219"/>
              <a:gd name="T66" fmla="*/ 261 w 274"/>
              <a:gd name="T67" fmla="*/ 45 h 219"/>
              <a:gd name="T68" fmla="*/ 274 w 274"/>
              <a:gd name="T69" fmla="*/ 69 h 219"/>
              <a:gd name="T70" fmla="*/ 270 w 274"/>
              <a:gd name="T71" fmla="*/ 207 h 219"/>
              <a:gd name="T72" fmla="*/ 247 w 274"/>
              <a:gd name="T73" fmla="*/ 219 h 219"/>
              <a:gd name="T74" fmla="*/ 13 w 274"/>
              <a:gd name="T75" fmla="*/ 217 h 219"/>
              <a:gd name="T76" fmla="*/ 0 w 274"/>
              <a:gd name="T77" fmla="*/ 193 h 219"/>
              <a:gd name="T78" fmla="*/ 3 w 274"/>
              <a:gd name="T79" fmla="*/ 55 h 219"/>
              <a:gd name="T80" fmla="*/ 27 w 274"/>
              <a:gd name="T81" fmla="*/ 41 h 219"/>
              <a:gd name="T82" fmla="*/ 64 w 274"/>
              <a:gd name="T83" fmla="*/ 41 h 219"/>
              <a:gd name="T84" fmla="*/ 69 w 274"/>
              <a:gd name="T85" fmla="*/ 36 h 219"/>
              <a:gd name="T86" fmla="*/ 79 w 274"/>
              <a:gd name="T87" fmla="*/ 8 h 219"/>
              <a:gd name="T88" fmla="*/ 84 w 274"/>
              <a:gd name="T89" fmla="*/ 3 h 219"/>
              <a:gd name="T90" fmla="*/ 91 w 274"/>
              <a:gd name="T9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4" h="219">
                <a:moveTo>
                  <a:pt x="137" y="83"/>
                </a:moveTo>
                <a:lnTo>
                  <a:pt x="153" y="85"/>
                </a:lnTo>
                <a:lnTo>
                  <a:pt x="166" y="94"/>
                </a:lnTo>
                <a:lnTo>
                  <a:pt x="175" y="107"/>
                </a:lnTo>
                <a:lnTo>
                  <a:pt x="179" y="124"/>
                </a:lnTo>
                <a:lnTo>
                  <a:pt x="175" y="140"/>
                </a:lnTo>
                <a:lnTo>
                  <a:pt x="166" y="153"/>
                </a:lnTo>
                <a:lnTo>
                  <a:pt x="153" y="162"/>
                </a:lnTo>
                <a:lnTo>
                  <a:pt x="137" y="164"/>
                </a:lnTo>
                <a:lnTo>
                  <a:pt x="121" y="162"/>
                </a:lnTo>
                <a:lnTo>
                  <a:pt x="108" y="153"/>
                </a:lnTo>
                <a:lnTo>
                  <a:pt x="100" y="140"/>
                </a:lnTo>
                <a:lnTo>
                  <a:pt x="96" y="124"/>
                </a:lnTo>
                <a:lnTo>
                  <a:pt x="100" y="107"/>
                </a:lnTo>
                <a:lnTo>
                  <a:pt x="108" y="94"/>
                </a:lnTo>
                <a:lnTo>
                  <a:pt x="121" y="85"/>
                </a:lnTo>
                <a:lnTo>
                  <a:pt x="137" y="83"/>
                </a:lnTo>
                <a:close/>
                <a:moveTo>
                  <a:pt x="237" y="69"/>
                </a:moveTo>
                <a:lnTo>
                  <a:pt x="233" y="69"/>
                </a:lnTo>
                <a:lnTo>
                  <a:pt x="231" y="71"/>
                </a:lnTo>
                <a:lnTo>
                  <a:pt x="228" y="74"/>
                </a:lnTo>
                <a:lnTo>
                  <a:pt x="228" y="78"/>
                </a:lnTo>
                <a:lnTo>
                  <a:pt x="228" y="82"/>
                </a:lnTo>
                <a:lnTo>
                  <a:pt x="231" y="85"/>
                </a:lnTo>
                <a:lnTo>
                  <a:pt x="233" y="87"/>
                </a:lnTo>
                <a:lnTo>
                  <a:pt x="237" y="88"/>
                </a:lnTo>
                <a:lnTo>
                  <a:pt x="241" y="87"/>
                </a:lnTo>
                <a:lnTo>
                  <a:pt x="244" y="85"/>
                </a:lnTo>
                <a:lnTo>
                  <a:pt x="246" y="82"/>
                </a:lnTo>
                <a:lnTo>
                  <a:pt x="247" y="78"/>
                </a:lnTo>
                <a:lnTo>
                  <a:pt x="246" y="74"/>
                </a:lnTo>
                <a:lnTo>
                  <a:pt x="244" y="71"/>
                </a:lnTo>
                <a:lnTo>
                  <a:pt x="241" y="69"/>
                </a:lnTo>
                <a:lnTo>
                  <a:pt x="237" y="69"/>
                </a:lnTo>
                <a:close/>
                <a:moveTo>
                  <a:pt x="137" y="55"/>
                </a:moveTo>
                <a:lnTo>
                  <a:pt x="115" y="59"/>
                </a:lnTo>
                <a:lnTo>
                  <a:pt x="97" y="68"/>
                </a:lnTo>
                <a:lnTo>
                  <a:pt x="82" y="83"/>
                </a:lnTo>
                <a:lnTo>
                  <a:pt x="72" y="102"/>
                </a:lnTo>
                <a:lnTo>
                  <a:pt x="68" y="124"/>
                </a:lnTo>
                <a:lnTo>
                  <a:pt x="72" y="145"/>
                </a:lnTo>
                <a:lnTo>
                  <a:pt x="82" y="164"/>
                </a:lnTo>
                <a:lnTo>
                  <a:pt x="97" y="179"/>
                </a:lnTo>
                <a:lnTo>
                  <a:pt x="115" y="189"/>
                </a:lnTo>
                <a:lnTo>
                  <a:pt x="137" y="193"/>
                </a:lnTo>
                <a:lnTo>
                  <a:pt x="158" y="189"/>
                </a:lnTo>
                <a:lnTo>
                  <a:pt x="177" y="179"/>
                </a:lnTo>
                <a:lnTo>
                  <a:pt x="193" y="164"/>
                </a:lnTo>
                <a:lnTo>
                  <a:pt x="203" y="145"/>
                </a:lnTo>
                <a:lnTo>
                  <a:pt x="205" y="124"/>
                </a:lnTo>
                <a:lnTo>
                  <a:pt x="203" y="102"/>
                </a:lnTo>
                <a:lnTo>
                  <a:pt x="193" y="83"/>
                </a:lnTo>
                <a:lnTo>
                  <a:pt x="177" y="68"/>
                </a:lnTo>
                <a:lnTo>
                  <a:pt x="158" y="59"/>
                </a:lnTo>
                <a:lnTo>
                  <a:pt x="137" y="55"/>
                </a:lnTo>
                <a:close/>
                <a:moveTo>
                  <a:pt x="91" y="0"/>
                </a:moveTo>
                <a:lnTo>
                  <a:pt x="184" y="0"/>
                </a:lnTo>
                <a:lnTo>
                  <a:pt x="188" y="0"/>
                </a:lnTo>
                <a:lnTo>
                  <a:pt x="190" y="3"/>
                </a:lnTo>
                <a:lnTo>
                  <a:pt x="193" y="5"/>
                </a:lnTo>
                <a:lnTo>
                  <a:pt x="195" y="8"/>
                </a:lnTo>
                <a:lnTo>
                  <a:pt x="203" y="33"/>
                </a:lnTo>
                <a:lnTo>
                  <a:pt x="205" y="36"/>
                </a:lnTo>
                <a:lnTo>
                  <a:pt x="208" y="38"/>
                </a:lnTo>
                <a:lnTo>
                  <a:pt x="210" y="41"/>
                </a:lnTo>
                <a:lnTo>
                  <a:pt x="214" y="41"/>
                </a:lnTo>
                <a:lnTo>
                  <a:pt x="247" y="41"/>
                </a:lnTo>
                <a:lnTo>
                  <a:pt x="261" y="45"/>
                </a:lnTo>
                <a:lnTo>
                  <a:pt x="270" y="55"/>
                </a:lnTo>
                <a:lnTo>
                  <a:pt x="274" y="69"/>
                </a:lnTo>
                <a:lnTo>
                  <a:pt x="274" y="193"/>
                </a:lnTo>
                <a:lnTo>
                  <a:pt x="270" y="207"/>
                </a:lnTo>
                <a:lnTo>
                  <a:pt x="261" y="217"/>
                </a:lnTo>
                <a:lnTo>
                  <a:pt x="247" y="219"/>
                </a:lnTo>
                <a:lnTo>
                  <a:pt x="27" y="219"/>
                </a:lnTo>
                <a:lnTo>
                  <a:pt x="13" y="217"/>
                </a:lnTo>
                <a:lnTo>
                  <a:pt x="3" y="207"/>
                </a:lnTo>
                <a:lnTo>
                  <a:pt x="0" y="193"/>
                </a:lnTo>
                <a:lnTo>
                  <a:pt x="0" y="69"/>
                </a:lnTo>
                <a:lnTo>
                  <a:pt x="3" y="55"/>
                </a:lnTo>
                <a:lnTo>
                  <a:pt x="13" y="45"/>
                </a:lnTo>
                <a:lnTo>
                  <a:pt x="27" y="41"/>
                </a:lnTo>
                <a:lnTo>
                  <a:pt x="60" y="41"/>
                </a:lnTo>
                <a:lnTo>
                  <a:pt x="64" y="41"/>
                </a:lnTo>
                <a:lnTo>
                  <a:pt x="66" y="38"/>
                </a:lnTo>
                <a:lnTo>
                  <a:pt x="69" y="36"/>
                </a:lnTo>
                <a:lnTo>
                  <a:pt x="72" y="33"/>
                </a:lnTo>
                <a:lnTo>
                  <a:pt x="79" y="8"/>
                </a:lnTo>
                <a:lnTo>
                  <a:pt x="82" y="5"/>
                </a:lnTo>
                <a:lnTo>
                  <a:pt x="84" y="3"/>
                </a:lnTo>
                <a:lnTo>
                  <a:pt x="87" y="0"/>
                </a:lnTo>
                <a:lnTo>
                  <a:pt x="91" y="0"/>
                </a:lnTo>
                <a:close/>
              </a:path>
            </a:pathLst>
          </a:custGeom>
          <a:solidFill>
            <a:srgbClr val="D974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62" name="Freeform 53"/>
          <p:cNvSpPr>
            <a:spLocks noChangeAspect="1" noEditPoints="1"/>
          </p:cNvSpPr>
          <p:nvPr/>
        </p:nvSpPr>
        <p:spPr bwMode="auto">
          <a:xfrm>
            <a:off x="1423368" y="6164676"/>
            <a:ext cx="313764" cy="251999"/>
          </a:xfrm>
          <a:custGeom>
            <a:avLst/>
            <a:gdLst>
              <a:gd name="T0" fmla="*/ 130 w 254"/>
              <a:gd name="T1" fmla="*/ 167 h 204"/>
              <a:gd name="T2" fmla="*/ 123 w 254"/>
              <a:gd name="T3" fmla="*/ 174 h 204"/>
              <a:gd name="T4" fmla="*/ 107 w 254"/>
              <a:gd name="T5" fmla="*/ 188 h 204"/>
              <a:gd name="T6" fmla="*/ 95 w 254"/>
              <a:gd name="T7" fmla="*/ 199 h 204"/>
              <a:gd name="T8" fmla="*/ 90 w 254"/>
              <a:gd name="T9" fmla="*/ 204 h 204"/>
              <a:gd name="T10" fmla="*/ 87 w 254"/>
              <a:gd name="T11" fmla="*/ 203 h 204"/>
              <a:gd name="T12" fmla="*/ 87 w 254"/>
              <a:gd name="T13" fmla="*/ 144 h 204"/>
              <a:gd name="T14" fmla="*/ 253 w 254"/>
              <a:gd name="T15" fmla="*/ 2 h 204"/>
              <a:gd name="T16" fmla="*/ 253 w 254"/>
              <a:gd name="T17" fmla="*/ 7 h 204"/>
              <a:gd name="T18" fmla="*/ 250 w 254"/>
              <a:gd name="T19" fmla="*/ 23 h 204"/>
              <a:gd name="T20" fmla="*/ 241 w 254"/>
              <a:gd name="T21" fmla="*/ 59 h 204"/>
              <a:gd name="T22" fmla="*/ 231 w 254"/>
              <a:gd name="T23" fmla="*/ 103 h 204"/>
              <a:gd name="T24" fmla="*/ 221 w 254"/>
              <a:gd name="T25" fmla="*/ 146 h 204"/>
              <a:gd name="T26" fmla="*/ 214 w 254"/>
              <a:gd name="T27" fmla="*/ 174 h 204"/>
              <a:gd name="T28" fmla="*/ 212 w 254"/>
              <a:gd name="T29" fmla="*/ 181 h 204"/>
              <a:gd name="T30" fmla="*/ 208 w 254"/>
              <a:gd name="T31" fmla="*/ 184 h 204"/>
              <a:gd name="T32" fmla="*/ 203 w 254"/>
              <a:gd name="T33" fmla="*/ 184 h 204"/>
              <a:gd name="T34" fmla="*/ 190 w 254"/>
              <a:gd name="T35" fmla="*/ 176 h 204"/>
              <a:gd name="T36" fmla="*/ 167 w 254"/>
              <a:gd name="T37" fmla="*/ 165 h 204"/>
              <a:gd name="T38" fmla="*/ 144 w 254"/>
              <a:gd name="T39" fmla="*/ 152 h 204"/>
              <a:gd name="T40" fmla="*/ 134 w 254"/>
              <a:gd name="T41" fmla="*/ 147 h 204"/>
              <a:gd name="T42" fmla="*/ 127 w 254"/>
              <a:gd name="T43" fmla="*/ 142 h 204"/>
              <a:gd name="T44" fmla="*/ 133 w 254"/>
              <a:gd name="T45" fmla="*/ 135 h 204"/>
              <a:gd name="T46" fmla="*/ 141 w 254"/>
              <a:gd name="T47" fmla="*/ 126 h 204"/>
              <a:gd name="T48" fmla="*/ 160 w 254"/>
              <a:gd name="T49" fmla="*/ 105 h 204"/>
              <a:gd name="T50" fmla="*/ 186 w 254"/>
              <a:gd name="T51" fmla="*/ 77 h 204"/>
              <a:gd name="T52" fmla="*/ 212 w 254"/>
              <a:gd name="T53" fmla="*/ 49 h 204"/>
              <a:gd name="T54" fmla="*/ 232 w 254"/>
              <a:gd name="T55" fmla="*/ 27 h 204"/>
              <a:gd name="T56" fmla="*/ 241 w 254"/>
              <a:gd name="T57" fmla="*/ 18 h 204"/>
              <a:gd name="T58" fmla="*/ 240 w 254"/>
              <a:gd name="T59" fmla="*/ 16 h 204"/>
              <a:gd name="T60" fmla="*/ 237 w 254"/>
              <a:gd name="T61" fmla="*/ 16 h 204"/>
              <a:gd name="T62" fmla="*/ 227 w 254"/>
              <a:gd name="T63" fmla="*/ 23 h 204"/>
              <a:gd name="T64" fmla="*/ 203 w 254"/>
              <a:gd name="T65" fmla="*/ 41 h 204"/>
              <a:gd name="T66" fmla="*/ 170 w 254"/>
              <a:gd name="T67" fmla="*/ 65 h 204"/>
              <a:gd name="T68" fmla="*/ 137 w 254"/>
              <a:gd name="T69" fmla="*/ 89 h 204"/>
              <a:gd name="T70" fmla="*/ 107 w 254"/>
              <a:gd name="T71" fmla="*/ 111 h 204"/>
              <a:gd name="T72" fmla="*/ 90 w 254"/>
              <a:gd name="T73" fmla="*/ 124 h 204"/>
              <a:gd name="T74" fmla="*/ 56 w 254"/>
              <a:gd name="T75" fmla="*/ 114 h 204"/>
              <a:gd name="T76" fmla="*/ 54 w 254"/>
              <a:gd name="T77" fmla="*/ 112 h 204"/>
              <a:gd name="T78" fmla="*/ 37 w 254"/>
              <a:gd name="T79" fmla="*/ 106 h 204"/>
              <a:gd name="T80" fmla="*/ 17 w 254"/>
              <a:gd name="T81" fmla="*/ 98 h 204"/>
              <a:gd name="T82" fmla="*/ 4 w 254"/>
              <a:gd name="T83" fmla="*/ 93 h 204"/>
              <a:gd name="T84" fmla="*/ 0 w 254"/>
              <a:gd name="T85" fmla="*/ 91 h 204"/>
              <a:gd name="T86" fmla="*/ 2 w 254"/>
              <a:gd name="T87" fmla="*/ 87 h 204"/>
              <a:gd name="T88" fmla="*/ 8 w 254"/>
              <a:gd name="T89" fmla="*/ 84 h 204"/>
              <a:gd name="T90" fmla="*/ 33 w 254"/>
              <a:gd name="T91" fmla="*/ 75 h 204"/>
              <a:gd name="T92" fmla="*/ 76 w 254"/>
              <a:gd name="T93" fmla="*/ 61 h 204"/>
              <a:gd name="T94" fmla="*/ 125 w 254"/>
              <a:gd name="T95" fmla="*/ 44 h 204"/>
              <a:gd name="T96" fmla="*/ 175 w 254"/>
              <a:gd name="T97" fmla="*/ 26 h 204"/>
              <a:gd name="T98" fmla="*/ 217 w 254"/>
              <a:gd name="T99" fmla="*/ 12 h 204"/>
              <a:gd name="T100" fmla="*/ 243 w 254"/>
              <a:gd name="T101" fmla="*/ 3 h 204"/>
              <a:gd name="T102" fmla="*/ 250 w 254"/>
              <a:gd name="T10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4" h="204">
                <a:moveTo>
                  <a:pt x="87" y="144"/>
                </a:moveTo>
                <a:lnTo>
                  <a:pt x="130" y="167"/>
                </a:lnTo>
                <a:lnTo>
                  <a:pt x="128" y="169"/>
                </a:lnTo>
                <a:lnTo>
                  <a:pt x="123" y="174"/>
                </a:lnTo>
                <a:lnTo>
                  <a:pt x="116" y="180"/>
                </a:lnTo>
                <a:lnTo>
                  <a:pt x="107" y="188"/>
                </a:lnTo>
                <a:lnTo>
                  <a:pt x="100" y="194"/>
                </a:lnTo>
                <a:lnTo>
                  <a:pt x="95" y="199"/>
                </a:lnTo>
                <a:lnTo>
                  <a:pt x="91" y="203"/>
                </a:lnTo>
                <a:lnTo>
                  <a:pt x="90" y="204"/>
                </a:lnTo>
                <a:lnTo>
                  <a:pt x="88" y="204"/>
                </a:lnTo>
                <a:lnTo>
                  <a:pt x="87" y="203"/>
                </a:lnTo>
                <a:lnTo>
                  <a:pt x="87" y="200"/>
                </a:lnTo>
                <a:lnTo>
                  <a:pt x="87" y="144"/>
                </a:lnTo>
                <a:close/>
                <a:moveTo>
                  <a:pt x="250" y="0"/>
                </a:moveTo>
                <a:lnTo>
                  <a:pt x="253" y="2"/>
                </a:lnTo>
                <a:lnTo>
                  <a:pt x="254" y="4"/>
                </a:lnTo>
                <a:lnTo>
                  <a:pt x="253" y="7"/>
                </a:lnTo>
                <a:lnTo>
                  <a:pt x="253" y="12"/>
                </a:lnTo>
                <a:lnTo>
                  <a:pt x="250" y="23"/>
                </a:lnTo>
                <a:lnTo>
                  <a:pt x="246" y="38"/>
                </a:lnTo>
                <a:lnTo>
                  <a:pt x="241" y="59"/>
                </a:lnTo>
                <a:lnTo>
                  <a:pt x="236" y="81"/>
                </a:lnTo>
                <a:lnTo>
                  <a:pt x="231" y="103"/>
                </a:lnTo>
                <a:lnTo>
                  <a:pt x="226" y="125"/>
                </a:lnTo>
                <a:lnTo>
                  <a:pt x="221" y="146"/>
                </a:lnTo>
                <a:lnTo>
                  <a:pt x="217" y="162"/>
                </a:lnTo>
                <a:lnTo>
                  <a:pt x="214" y="174"/>
                </a:lnTo>
                <a:lnTo>
                  <a:pt x="213" y="179"/>
                </a:lnTo>
                <a:lnTo>
                  <a:pt x="212" y="181"/>
                </a:lnTo>
                <a:lnTo>
                  <a:pt x="211" y="184"/>
                </a:lnTo>
                <a:lnTo>
                  <a:pt x="208" y="184"/>
                </a:lnTo>
                <a:lnTo>
                  <a:pt x="206" y="184"/>
                </a:lnTo>
                <a:lnTo>
                  <a:pt x="203" y="184"/>
                </a:lnTo>
                <a:lnTo>
                  <a:pt x="199" y="181"/>
                </a:lnTo>
                <a:lnTo>
                  <a:pt x="190" y="176"/>
                </a:lnTo>
                <a:lnTo>
                  <a:pt x="179" y="171"/>
                </a:lnTo>
                <a:lnTo>
                  <a:pt x="167" y="165"/>
                </a:lnTo>
                <a:lnTo>
                  <a:pt x="155" y="157"/>
                </a:lnTo>
                <a:lnTo>
                  <a:pt x="144" y="152"/>
                </a:lnTo>
                <a:lnTo>
                  <a:pt x="137" y="148"/>
                </a:lnTo>
                <a:lnTo>
                  <a:pt x="134" y="147"/>
                </a:lnTo>
                <a:lnTo>
                  <a:pt x="134" y="147"/>
                </a:lnTo>
                <a:lnTo>
                  <a:pt x="127" y="142"/>
                </a:lnTo>
                <a:lnTo>
                  <a:pt x="133" y="135"/>
                </a:lnTo>
                <a:lnTo>
                  <a:pt x="133" y="135"/>
                </a:lnTo>
                <a:lnTo>
                  <a:pt x="134" y="133"/>
                </a:lnTo>
                <a:lnTo>
                  <a:pt x="141" y="126"/>
                </a:lnTo>
                <a:lnTo>
                  <a:pt x="149" y="118"/>
                </a:lnTo>
                <a:lnTo>
                  <a:pt x="160" y="105"/>
                </a:lnTo>
                <a:lnTo>
                  <a:pt x="172" y="92"/>
                </a:lnTo>
                <a:lnTo>
                  <a:pt x="186" y="77"/>
                </a:lnTo>
                <a:lnTo>
                  <a:pt x="199" y="63"/>
                </a:lnTo>
                <a:lnTo>
                  <a:pt x="212" y="49"/>
                </a:lnTo>
                <a:lnTo>
                  <a:pt x="223" y="37"/>
                </a:lnTo>
                <a:lnTo>
                  <a:pt x="232" y="27"/>
                </a:lnTo>
                <a:lnTo>
                  <a:pt x="239" y="21"/>
                </a:lnTo>
                <a:lnTo>
                  <a:pt x="241" y="18"/>
                </a:lnTo>
                <a:lnTo>
                  <a:pt x="241" y="17"/>
                </a:lnTo>
                <a:lnTo>
                  <a:pt x="240" y="16"/>
                </a:lnTo>
                <a:lnTo>
                  <a:pt x="240" y="16"/>
                </a:lnTo>
                <a:lnTo>
                  <a:pt x="237" y="16"/>
                </a:lnTo>
                <a:lnTo>
                  <a:pt x="235" y="18"/>
                </a:lnTo>
                <a:lnTo>
                  <a:pt x="227" y="23"/>
                </a:lnTo>
                <a:lnTo>
                  <a:pt x="217" y="31"/>
                </a:lnTo>
                <a:lnTo>
                  <a:pt x="203" y="41"/>
                </a:lnTo>
                <a:lnTo>
                  <a:pt x="188" y="53"/>
                </a:lnTo>
                <a:lnTo>
                  <a:pt x="170" y="65"/>
                </a:lnTo>
                <a:lnTo>
                  <a:pt x="153" y="78"/>
                </a:lnTo>
                <a:lnTo>
                  <a:pt x="137" y="89"/>
                </a:lnTo>
                <a:lnTo>
                  <a:pt x="120" y="101"/>
                </a:lnTo>
                <a:lnTo>
                  <a:pt x="107" y="111"/>
                </a:lnTo>
                <a:lnTo>
                  <a:pt x="96" y="119"/>
                </a:lnTo>
                <a:lnTo>
                  <a:pt x="90" y="124"/>
                </a:lnTo>
                <a:lnTo>
                  <a:pt x="87" y="126"/>
                </a:lnTo>
                <a:lnTo>
                  <a:pt x="56" y="114"/>
                </a:lnTo>
                <a:lnTo>
                  <a:pt x="56" y="114"/>
                </a:lnTo>
                <a:lnTo>
                  <a:pt x="54" y="112"/>
                </a:lnTo>
                <a:lnTo>
                  <a:pt x="46" y="110"/>
                </a:lnTo>
                <a:lnTo>
                  <a:pt x="37" y="106"/>
                </a:lnTo>
                <a:lnTo>
                  <a:pt x="27" y="102"/>
                </a:lnTo>
                <a:lnTo>
                  <a:pt x="17" y="98"/>
                </a:lnTo>
                <a:lnTo>
                  <a:pt x="8" y="95"/>
                </a:lnTo>
                <a:lnTo>
                  <a:pt x="4" y="93"/>
                </a:lnTo>
                <a:lnTo>
                  <a:pt x="2" y="92"/>
                </a:lnTo>
                <a:lnTo>
                  <a:pt x="0" y="91"/>
                </a:lnTo>
                <a:lnTo>
                  <a:pt x="0" y="88"/>
                </a:lnTo>
                <a:lnTo>
                  <a:pt x="2" y="87"/>
                </a:lnTo>
                <a:lnTo>
                  <a:pt x="4" y="87"/>
                </a:lnTo>
                <a:lnTo>
                  <a:pt x="8" y="84"/>
                </a:lnTo>
                <a:lnTo>
                  <a:pt x="18" y="81"/>
                </a:lnTo>
                <a:lnTo>
                  <a:pt x="33" y="75"/>
                </a:lnTo>
                <a:lnTo>
                  <a:pt x="53" y="69"/>
                </a:lnTo>
                <a:lnTo>
                  <a:pt x="76" y="61"/>
                </a:lnTo>
                <a:lnTo>
                  <a:pt x="100" y="53"/>
                </a:lnTo>
                <a:lnTo>
                  <a:pt x="125" y="44"/>
                </a:lnTo>
                <a:lnTo>
                  <a:pt x="151" y="35"/>
                </a:lnTo>
                <a:lnTo>
                  <a:pt x="175" y="26"/>
                </a:lnTo>
                <a:lnTo>
                  <a:pt x="197" y="18"/>
                </a:lnTo>
                <a:lnTo>
                  <a:pt x="217" y="12"/>
                </a:lnTo>
                <a:lnTo>
                  <a:pt x="232" y="5"/>
                </a:lnTo>
                <a:lnTo>
                  <a:pt x="243" y="3"/>
                </a:lnTo>
                <a:lnTo>
                  <a:pt x="246" y="0"/>
                </a:lnTo>
                <a:lnTo>
                  <a:pt x="250" y="0"/>
                </a:lnTo>
                <a:close/>
              </a:path>
            </a:pathLst>
          </a:custGeom>
          <a:solidFill>
            <a:srgbClr val="D974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11" name="文本框 55"/>
          <p:cNvSpPr txBox="1"/>
          <p:nvPr/>
        </p:nvSpPr>
        <p:spPr>
          <a:xfrm>
            <a:off x="6851375" y="2234233"/>
            <a:ext cx="4756856" cy="2400657"/>
          </a:xfrm>
          <a:prstGeom prst="rect">
            <a:avLst/>
          </a:prstGeom>
          <a:noFill/>
        </p:spPr>
        <p:txBody>
          <a:bodyPr wrap="square" rtlCol="0">
            <a:spAutoFit/>
          </a:bodyPr>
          <a:lstStyle/>
          <a:p>
            <a:r>
              <a:rPr lang="en-US" altLang="zh-CN" sz="3000" b="1" dirty="0">
                <a:solidFill>
                  <a:srgbClr val="D9742C"/>
                </a:solidFill>
                <a:latin typeface="Calibri" panose="020F0502020204030204" pitchFamily="34" charset="0"/>
              </a:rPr>
              <a:t>2.2</a:t>
            </a:r>
            <a:r>
              <a:rPr lang="zh-CN" altLang="en-US" sz="3000" b="1" dirty="0">
                <a:solidFill>
                  <a:srgbClr val="D9742C"/>
                </a:solidFill>
                <a:latin typeface="Calibri" panose="020F0502020204030204" pitchFamily="34" charset="0"/>
              </a:rPr>
              <a:t>技术可行性分析</a:t>
            </a:r>
            <a:r>
              <a:rPr lang="zh-CN" altLang="en-US" sz="3000" b="1" dirty="0" smtClean="0">
                <a:solidFill>
                  <a:srgbClr val="D9742C"/>
                </a:solidFill>
                <a:latin typeface="Calibri" panose="020F0502020204030204" pitchFamily="34" charset="0"/>
              </a:rPr>
              <a:t>：</a:t>
            </a:r>
            <a:r>
              <a:rPr lang="zh-CN" altLang="en-US" sz="3000" b="1" dirty="0">
                <a:solidFill>
                  <a:srgbClr val="D9742C"/>
                </a:solidFill>
                <a:latin typeface="Calibri" panose="020F0502020204030204" pitchFamily="34" charset="0"/>
              </a:rPr>
              <a:t> √</a:t>
            </a:r>
          </a:p>
          <a:p>
            <a:r>
              <a:rPr lang="zh-CN" altLang="en-US" sz="3000" b="1" dirty="0">
                <a:solidFill>
                  <a:srgbClr val="D9742C"/>
                </a:solidFill>
                <a:latin typeface="Calibri" panose="020F0502020204030204" pitchFamily="34" charset="0"/>
              </a:rPr>
              <a:t>（</a:t>
            </a:r>
            <a:r>
              <a:rPr lang="en-US" altLang="zh-CN" sz="3000" b="1" dirty="0">
                <a:solidFill>
                  <a:srgbClr val="D9742C"/>
                </a:solidFill>
                <a:latin typeface="Calibri" panose="020F0502020204030204" pitchFamily="34" charset="0"/>
              </a:rPr>
              <a:t>1</a:t>
            </a:r>
            <a:r>
              <a:rPr lang="zh-CN" altLang="en-US" sz="3000" b="1" dirty="0">
                <a:solidFill>
                  <a:srgbClr val="D9742C"/>
                </a:solidFill>
                <a:latin typeface="Calibri" panose="020F0502020204030204" pitchFamily="34" charset="0"/>
              </a:rPr>
              <a:t>）项目开发的技术风险</a:t>
            </a:r>
          </a:p>
          <a:p>
            <a:r>
              <a:rPr lang="zh-CN" altLang="en-US" sz="3000" b="1" dirty="0">
                <a:solidFill>
                  <a:srgbClr val="D9742C"/>
                </a:solidFill>
                <a:latin typeface="Calibri" panose="020F0502020204030204" pitchFamily="34" charset="0"/>
              </a:rPr>
              <a:t>（</a:t>
            </a:r>
            <a:r>
              <a:rPr lang="en-US" altLang="zh-CN" sz="3000" b="1" dirty="0">
                <a:solidFill>
                  <a:srgbClr val="D9742C"/>
                </a:solidFill>
                <a:latin typeface="Calibri" panose="020F0502020204030204" pitchFamily="34" charset="0"/>
              </a:rPr>
              <a:t>2</a:t>
            </a:r>
            <a:r>
              <a:rPr lang="zh-CN" altLang="en-US" sz="3000" b="1" dirty="0">
                <a:solidFill>
                  <a:srgbClr val="D9742C"/>
                </a:solidFill>
                <a:latin typeface="Calibri" panose="020F0502020204030204" pitchFamily="34" charset="0"/>
              </a:rPr>
              <a:t>）人力资源的有效性</a:t>
            </a:r>
          </a:p>
          <a:p>
            <a:r>
              <a:rPr lang="zh-CN" altLang="en-US" sz="3000" b="1" dirty="0">
                <a:solidFill>
                  <a:srgbClr val="D9742C"/>
                </a:solidFill>
                <a:latin typeface="Calibri" panose="020F0502020204030204" pitchFamily="34" charset="0"/>
              </a:rPr>
              <a:t>（</a:t>
            </a:r>
            <a:r>
              <a:rPr lang="en-US" altLang="zh-CN" sz="3000" b="1" dirty="0">
                <a:solidFill>
                  <a:srgbClr val="D9742C"/>
                </a:solidFill>
                <a:latin typeface="Calibri" panose="020F0502020204030204" pitchFamily="34" charset="0"/>
              </a:rPr>
              <a:t>3</a:t>
            </a:r>
            <a:r>
              <a:rPr lang="zh-CN" altLang="en-US" sz="3000" b="1" dirty="0">
                <a:solidFill>
                  <a:srgbClr val="D9742C"/>
                </a:solidFill>
                <a:latin typeface="Calibri" panose="020F0502020204030204" pitchFamily="34" charset="0"/>
              </a:rPr>
              <a:t>）技术能力的可行性 </a:t>
            </a:r>
          </a:p>
          <a:p>
            <a:endParaRPr lang="zh-CN" altLang="en-US" sz="3000" b="1" dirty="0">
              <a:solidFill>
                <a:srgbClr val="D9742C"/>
              </a:solidFill>
              <a:latin typeface="Calibri" panose="020F0502020204030204" pitchFamily="34" charset="0"/>
            </a:endParaRPr>
          </a:p>
        </p:txBody>
      </p:sp>
      <p:sp>
        <p:nvSpPr>
          <p:cNvPr id="12" name="文本框 55"/>
          <p:cNvSpPr txBox="1"/>
          <p:nvPr/>
        </p:nvSpPr>
        <p:spPr>
          <a:xfrm>
            <a:off x="886193" y="4976461"/>
            <a:ext cx="11016505" cy="553998"/>
          </a:xfrm>
          <a:prstGeom prst="rect">
            <a:avLst/>
          </a:prstGeom>
          <a:noFill/>
        </p:spPr>
        <p:txBody>
          <a:bodyPr wrap="square" rtlCol="0">
            <a:spAutoFit/>
          </a:bodyPr>
          <a:lstStyle/>
          <a:p>
            <a:r>
              <a:rPr lang="en-US" altLang="zh-CN" sz="3000" b="1" dirty="0" smtClean="0">
                <a:solidFill>
                  <a:srgbClr val="D9742C"/>
                </a:solidFill>
                <a:latin typeface="Calibri" panose="020F0502020204030204" pitchFamily="34" charset="0"/>
              </a:rPr>
              <a:t>2.3</a:t>
            </a:r>
            <a:r>
              <a:rPr lang="zh-CN" altLang="en-US" sz="3000" b="1" dirty="0">
                <a:solidFill>
                  <a:srgbClr val="D9742C"/>
                </a:solidFill>
                <a:latin typeface="Calibri" panose="020F0502020204030204" pitchFamily="34" charset="0"/>
              </a:rPr>
              <a:t>管理</a:t>
            </a:r>
            <a:r>
              <a:rPr lang="zh-CN" altLang="en-US" sz="3000" b="1" dirty="0" smtClean="0">
                <a:solidFill>
                  <a:srgbClr val="D9742C"/>
                </a:solidFill>
                <a:latin typeface="Calibri" panose="020F0502020204030204" pitchFamily="34" charset="0"/>
              </a:rPr>
              <a:t>可行性分析   √                            </a:t>
            </a:r>
            <a:r>
              <a:rPr lang="en-US" altLang="zh-CN" sz="3000" b="1" dirty="0" smtClean="0">
                <a:solidFill>
                  <a:srgbClr val="D9742C"/>
                </a:solidFill>
                <a:latin typeface="Calibri" panose="020F0502020204030204" pitchFamily="34" charset="0"/>
              </a:rPr>
              <a:t>2.4</a:t>
            </a:r>
            <a:r>
              <a:rPr lang="zh-CN" altLang="en-US" sz="3000" b="1" dirty="0">
                <a:solidFill>
                  <a:srgbClr val="D9742C"/>
                </a:solidFill>
                <a:latin typeface="Calibri" panose="020F0502020204030204" pitchFamily="34" charset="0"/>
              </a:rPr>
              <a:t>法律政策</a:t>
            </a:r>
            <a:r>
              <a:rPr lang="zh-CN" altLang="en-US" sz="3000" b="1" dirty="0" smtClean="0">
                <a:solidFill>
                  <a:srgbClr val="D9742C"/>
                </a:solidFill>
                <a:latin typeface="Calibri" panose="020F0502020204030204" pitchFamily="34" charset="0"/>
              </a:rPr>
              <a:t>可行性分析   √</a:t>
            </a:r>
            <a:endParaRPr lang="zh-CN" altLang="en-US" sz="3000" b="1" dirty="0">
              <a:solidFill>
                <a:srgbClr val="D9742C"/>
              </a:solidFill>
              <a:latin typeface="Calibri" panose="020F0502020204030204" pitchFamily="34" charset="0"/>
            </a:endParaRPr>
          </a:p>
        </p:txBody>
      </p:sp>
    </p:spTree>
    <p:extLst>
      <p:ext uri="{BB962C8B-B14F-4D97-AF65-F5344CB8AC3E}">
        <p14:creationId xmlns:p14="http://schemas.microsoft.com/office/powerpoint/2010/main" val="8315294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3056</Words>
  <Application>Microsoft Office PowerPoint</Application>
  <PresentationFormat>自定义</PresentationFormat>
  <Paragraphs>657</Paragraphs>
  <Slides>66</Slides>
  <Notes>0</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 三种可选系统及优缺点分析</vt:lpstr>
      <vt:lpstr>8.1 三种可选系统及优缺点分析</vt:lpstr>
      <vt:lpstr>8.1 三种可选系统及优缺点分析</vt:lpstr>
      <vt:lpstr>8.2三种可选系统的加权比较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139</cp:revision>
  <dcterms:created xsi:type="dcterms:W3CDTF">2015-10-14T15:29:36Z</dcterms:created>
  <dcterms:modified xsi:type="dcterms:W3CDTF">2016-01-02T15:21:51Z</dcterms:modified>
</cp:coreProperties>
</file>