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handoutMasterIdLst>
    <p:handoutMasterId r:id="rId18"/>
  </p:handoutMasterIdLst>
  <p:sldIdLst>
    <p:sldId id="256" r:id="rId2"/>
    <p:sldId id="257" r:id="rId3"/>
    <p:sldId id="258" r:id="rId4"/>
    <p:sldId id="271" r:id="rId5"/>
    <p:sldId id="263" r:id="rId6"/>
    <p:sldId id="264" r:id="rId7"/>
    <p:sldId id="265" r:id="rId8"/>
    <p:sldId id="261" r:id="rId9"/>
    <p:sldId id="262" r:id="rId10"/>
    <p:sldId id="269" r:id="rId11"/>
    <p:sldId id="272" r:id="rId12"/>
    <p:sldId id="270" r:id="rId13"/>
    <p:sldId id="260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2391FC8-90EF-4356-BE1F-E4E3A88DEDE3}">
          <p14:sldIdLst>
            <p14:sldId id="256"/>
            <p14:sldId id="257"/>
            <p14:sldId id="258"/>
            <p14:sldId id="271"/>
            <p14:sldId id="263"/>
            <p14:sldId id="264"/>
            <p14:sldId id="265"/>
          </p14:sldIdLst>
        </p14:section>
        <p14:section name="개선과제" id="{035DF4AC-AA95-4A9F-8DE0-88F4AA422F39}">
          <p14:sldIdLst>
            <p14:sldId id="261"/>
            <p14:sldId id="262"/>
            <p14:sldId id="269"/>
            <p14:sldId id="272"/>
            <p14:sldId id="270"/>
            <p14:sldId id="260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9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171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D3FE6-3E2A-4F5C-93B1-1E56E303340E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94AF6-D43C-46F6-9FAF-34845825A9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8342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4129" y="4960137"/>
            <a:ext cx="7205471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2133791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ko-KR" altLang="en-US" dirty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CB2033C-AABD-41B8-A786-FE0DB0247DBA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CA013-B6A8-4C20-A66E-840B3341033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630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033C-AABD-41B8-A786-FE0DB0247DBA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CA013-B6A8-4C20-A66E-840B3341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552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033C-AABD-41B8-A786-FE0DB0247DBA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CA013-B6A8-4C20-A66E-840B3341033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405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033C-AABD-41B8-A786-FE0DB0247DBA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CA013-B6A8-4C20-A66E-840B3341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016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033C-AABD-41B8-A786-FE0DB0247DBA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CA013-B6A8-4C20-A66E-840B3341033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14854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1986455"/>
            <a:ext cx="4754880" cy="4322905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33384" y="1986455"/>
            <a:ext cx="4754880" cy="432290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033C-AABD-41B8-A786-FE0DB0247DBA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CA013-B6A8-4C20-A66E-840B3341033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10143744" cy="11555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877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052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4952" y="2052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34952" y="2967788"/>
            <a:ext cx="4754880" cy="33415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033C-AABD-41B8-A786-FE0DB0247DBA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CA013-B6A8-4C20-A66E-840B3341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285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033C-AABD-41B8-A786-FE0DB0247DBA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CA013-B6A8-4C20-A66E-840B3341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074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033C-AABD-41B8-A786-FE0DB0247DBA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CA013-B6A8-4C20-A66E-840B3341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909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033C-AABD-41B8-A786-FE0DB0247DBA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CA013-B6A8-4C20-A66E-840B334103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58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033C-AABD-41B8-A786-FE0DB0247DBA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CA013-B6A8-4C20-A66E-840B3341033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727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10143744" cy="11555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033752"/>
            <a:ext cx="10143744" cy="4275608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CB2033C-AABD-41B8-A786-FE0DB0247DBA}" type="datetimeFigureOut">
              <a:rPr lang="ko-KR" altLang="en-US" smtClean="0"/>
              <a:t>2017-03-26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A6CA013-B6A8-4C20-A66E-840B3341033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925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4000" b="1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CS</a:t>
            </a:r>
            <a:r>
              <a:rPr lang="ko-KR" altLang="en-US" dirty="0"/>
              <a:t>개선방향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시사컨설팅</a:t>
            </a:r>
          </a:p>
        </p:txBody>
      </p:sp>
    </p:spTree>
    <p:extLst>
      <p:ext uri="{BB962C8B-B14F-4D97-AF65-F5344CB8AC3E}">
        <p14:creationId xmlns:p14="http://schemas.microsoft.com/office/powerpoint/2010/main" val="2828639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정책적 개선과제</a:t>
            </a:r>
          </a:p>
        </p:txBody>
      </p:sp>
      <p:sp>
        <p:nvSpPr>
          <p:cNvPr id="5" name="그림 개체 틀 4"/>
          <p:cNvSpPr>
            <a:spLocks noGrp="1"/>
          </p:cNvSpPr>
          <p:nvPr>
            <p:ph type="pic" idx="1"/>
          </p:nvPr>
        </p:nvSpPr>
        <p:spPr/>
      </p:sp>
      <p:sp>
        <p:nvSpPr>
          <p:cNvPr id="3" name="내용 개체 틀 2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/>
              <a:t>외국 전문가에 대한 제도적 지원 필요</a:t>
            </a:r>
            <a:endParaRPr lang="en-US" altLang="ko-KR" dirty="0"/>
          </a:p>
          <a:p>
            <a:r>
              <a:rPr lang="ko-KR" altLang="en-US" dirty="0"/>
              <a:t>지역 사업자를 통한 배급</a:t>
            </a:r>
            <a:endParaRPr lang="en-US" altLang="ko-KR" dirty="0"/>
          </a:p>
          <a:p>
            <a:r>
              <a:rPr lang="ko-KR" altLang="en-US" dirty="0"/>
              <a:t>각 지역의 임차를 통한 서비스 확대</a:t>
            </a:r>
            <a:endParaRPr lang="en-US" altLang="ko-KR" dirty="0"/>
          </a:p>
          <a:p>
            <a:r>
              <a:rPr lang="ko-KR" altLang="en-US" dirty="0"/>
              <a:t>정부의 재원 및 정책적 지원 필요</a:t>
            </a:r>
          </a:p>
        </p:txBody>
      </p:sp>
    </p:spTree>
    <p:extLst>
      <p:ext uri="{BB962C8B-B14F-4D97-AF65-F5344CB8AC3E}">
        <p14:creationId xmlns:p14="http://schemas.microsoft.com/office/powerpoint/2010/main" val="4062963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개선과제 도출 방법론</a:t>
            </a:r>
          </a:p>
        </p:txBody>
      </p:sp>
      <p:sp>
        <p:nvSpPr>
          <p:cNvPr id="8" name="다이아몬드 7"/>
          <p:cNvSpPr/>
          <p:nvPr/>
        </p:nvSpPr>
        <p:spPr>
          <a:xfrm>
            <a:off x="3958196" y="2033752"/>
            <a:ext cx="4275608" cy="4275608"/>
          </a:xfrm>
          <a:prstGeom prst="diamond">
            <a:avLst/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5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5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자유형 8"/>
          <p:cNvSpPr/>
          <p:nvPr/>
        </p:nvSpPr>
        <p:spPr>
          <a:xfrm>
            <a:off x="4364378" y="2439934"/>
            <a:ext cx="1667487" cy="1667487"/>
          </a:xfrm>
          <a:custGeom>
            <a:avLst/>
            <a:gdLst>
              <a:gd name="connsiteX0" fmla="*/ 0 w 1667487"/>
              <a:gd name="connsiteY0" fmla="*/ 277920 h 1667487"/>
              <a:gd name="connsiteX1" fmla="*/ 277920 w 1667487"/>
              <a:gd name="connsiteY1" fmla="*/ 0 h 1667487"/>
              <a:gd name="connsiteX2" fmla="*/ 1389567 w 1667487"/>
              <a:gd name="connsiteY2" fmla="*/ 0 h 1667487"/>
              <a:gd name="connsiteX3" fmla="*/ 1667487 w 1667487"/>
              <a:gd name="connsiteY3" fmla="*/ 277920 h 1667487"/>
              <a:gd name="connsiteX4" fmla="*/ 1667487 w 1667487"/>
              <a:gd name="connsiteY4" fmla="*/ 1389567 h 1667487"/>
              <a:gd name="connsiteX5" fmla="*/ 1389567 w 1667487"/>
              <a:gd name="connsiteY5" fmla="*/ 1667487 h 1667487"/>
              <a:gd name="connsiteX6" fmla="*/ 277920 w 1667487"/>
              <a:gd name="connsiteY6" fmla="*/ 1667487 h 1667487"/>
              <a:gd name="connsiteX7" fmla="*/ 0 w 1667487"/>
              <a:gd name="connsiteY7" fmla="*/ 1389567 h 1667487"/>
              <a:gd name="connsiteX8" fmla="*/ 0 w 1667487"/>
              <a:gd name="connsiteY8" fmla="*/ 277920 h 1667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7487" h="1667487">
                <a:moveTo>
                  <a:pt x="0" y="277920"/>
                </a:moveTo>
                <a:cubicBezTo>
                  <a:pt x="0" y="124429"/>
                  <a:pt x="124429" y="0"/>
                  <a:pt x="277920" y="0"/>
                </a:cubicBezTo>
                <a:lnTo>
                  <a:pt x="1389567" y="0"/>
                </a:lnTo>
                <a:cubicBezTo>
                  <a:pt x="1543058" y="0"/>
                  <a:pt x="1667487" y="124429"/>
                  <a:pt x="1667487" y="277920"/>
                </a:cubicBezTo>
                <a:lnTo>
                  <a:pt x="1667487" y="1389567"/>
                </a:lnTo>
                <a:cubicBezTo>
                  <a:pt x="1667487" y="1543058"/>
                  <a:pt x="1543058" y="1667487"/>
                  <a:pt x="1389567" y="1667487"/>
                </a:cubicBezTo>
                <a:lnTo>
                  <a:pt x="277920" y="1667487"/>
                </a:lnTo>
                <a:cubicBezTo>
                  <a:pt x="124429" y="1667487"/>
                  <a:pt x="0" y="1543058"/>
                  <a:pt x="0" y="1389567"/>
                </a:cubicBezTo>
                <a:lnTo>
                  <a:pt x="0" y="27792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9510" tIns="199510" rIns="199510" bIns="199510" numCol="1" spcCol="1270" anchor="ctr" anchorCtr="0">
            <a:noAutofit/>
          </a:bodyPr>
          <a:lstStyle/>
          <a:p>
            <a:pPr lvl="0" algn="ctr" defTabSz="137795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sz="3100" kern="1200"/>
              <a:t>현상</a:t>
            </a:r>
          </a:p>
        </p:txBody>
      </p:sp>
      <p:sp>
        <p:nvSpPr>
          <p:cNvPr id="10" name="자유형 9"/>
          <p:cNvSpPr/>
          <p:nvPr/>
        </p:nvSpPr>
        <p:spPr>
          <a:xfrm>
            <a:off x="6160134" y="2439934"/>
            <a:ext cx="1667487" cy="1667487"/>
          </a:xfrm>
          <a:custGeom>
            <a:avLst/>
            <a:gdLst>
              <a:gd name="connsiteX0" fmla="*/ 0 w 1667487"/>
              <a:gd name="connsiteY0" fmla="*/ 277920 h 1667487"/>
              <a:gd name="connsiteX1" fmla="*/ 277920 w 1667487"/>
              <a:gd name="connsiteY1" fmla="*/ 0 h 1667487"/>
              <a:gd name="connsiteX2" fmla="*/ 1389567 w 1667487"/>
              <a:gd name="connsiteY2" fmla="*/ 0 h 1667487"/>
              <a:gd name="connsiteX3" fmla="*/ 1667487 w 1667487"/>
              <a:gd name="connsiteY3" fmla="*/ 277920 h 1667487"/>
              <a:gd name="connsiteX4" fmla="*/ 1667487 w 1667487"/>
              <a:gd name="connsiteY4" fmla="*/ 1389567 h 1667487"/>
              <a:gd name="connsiteX5" fmla="*/ 1389567 w 1667487"/>
              <a:gd name="connsiteY5" fmla="*/ 1667487 h 1667487"/>
              <a:gd name="connsiteX6" fmla="*/ 277920 w 1667487"/>
              <a:gd name="connsiteY6" fmla="*/ 1667487 h 1667487"/>
              <a:gd name="connsiteX7" fmla="*/ 0 w 1667487"/>
              <a:gd name="connsiteY7" fmla="*/ 1389567 h 1667487"/>
              <a:gd name="connsiteX8" fmla="*/ 0 w 1667487"/>
              <a:gd name="connsiteY8" fmla="*/ 277920 h 1667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7487" h="1667487">
                <a:moveTo>
                  <a:pt x="0" y="277920"/>
                </a:moveTo>
                <a:cubicBezTo>
                  <a:pt x="0" y="124429"/>
                  <a:pt x="124429" y="0"/>
                  <a:pt x="277920" y="0"/>
                </a:cubicBezTo>
                <a:lnTo>
                  <a:pt x="1389567" y="0"/>
                </a:lnTo>
                <a:cubicBezTo>
                  <a:pt x="1543058" y="0"/>
                  <a:pt x="1667487" y="124429"/>
                  <a:pt x="1667487" y="277920"/>
                </a:cubicBezTo>
                <a:lnTo>
                  <a:pt x="1667487" y="1389567"/>
                </a:lnTo>
                <a:cubicBezTo>
                  <a:pt x="1667487" y="1543058"/>
                  <a:pt x="1543058" y="1667487"/>
                  <a:pt x="1389567" y="1667487"/>
                </a:cubicBezTo>
                <a:lnTo>
                  <a:pt x="277920" y="1667487"/>
                </a:lnTo>
                <a:cubicBezTo>
                  <a:pt x="124429" y="1667487"/>
                  <a:pt x="0" y="1543058"/>
                  <a:pt x="0" y="1389567"/>
                </a:cubicBezTo>
                <a:lnTo>
                  <a:pt x="0" y="27792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9795"/>
              <a:satOff val="-2368"/>
              <a:lumOff val="-4183"/>
              <a:alphaOff val="0"/>
            </a:schemeClr>
          </a:fillRef>
          <a:effectRef idx="0">
            <a:schemeClr val="accent5">
              <a:hueOff val="9795"/>
              <a:satOff val="-2368"/>
              <a:lumOff val="-418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9510" tIns="199510" rIns="199510" bIns="199510" numCol="1" spcCol="1270" anchor="ctr" anchorCtr="0">
            <a:noAutofit/>
          </a:bodyPr>
          <a:lstStyle/>
          <a:p>
            <a:pPr lvl="0" algn="ctr" defTabSz="137795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sz="3100" kern="1200"/>
              <a:t>문제점</a:t>
            </a:r>
          </a:p>
        </p:txBody>
      </p:sp>
      <p:sp>
        <p:nvSpPr>
          <p:cNvPr id="11" name="자유형 10"/>
          <p:cNvSpPr/>
          <p:nvPr/>
        </p:nvSpPr>
        <p:spPr>
          <a:xfrm>
            <a:off x="4364378" y="4235690"/>
            <a:ext cx="1667487" cy="1667487"/>
          </a:xfrm>
          <a:custGeom>
            <a:avLst/>
            <a:gdLst>
              <a:gd name="connsiteX0" fmla="*/ 0 w 1667487"/>
              <a:gd name="connsiteY0" fmla="*/ 277920 h 1667487"/>
              <a:gd name="connsiteX1" fmla="*/ 277920 w 1667487"/>
              <a:gd name="connsiteY1" fmla="*/ 0 h 1667487"/>
              <a:gd name="connsiteX2" fmla="*/ 1389567 w 1667487"/>
              <a:gd name="connsiteY2" fmla="*/ 0 h 1667487"/>
              <a:gd name="connsiteX3" fmla="*/ 1667487 w 1667487"/>
              <a:gd name="connsiteY3" fmla="*/ 277920 h 1667487"/>
              <a:gd name="connsiteX4" fmla="*/ 1667487 w 1667487"/>
              <a:gd name="connsiteY4" fmla="*/ 1389567 h 1667487"/>
              <a:gd name="connsiteX5" fmla="*/ 1389567 w 1667487"/>
              <a:gd name="connsiteY5" fmla="*/ 1667487 h 1667487"/>
              <a:gd name="connsiteX6" fmla="*/ 277920 w 1667487"/>
              <a:gd name="connsiteY6" fmla="*/ 1667487 h 1667487"/>
              <a:gd name="connsiteX7" fmla="*/ 0 w 1667487"/>
              <a:gd name="connsiteY7" fmla="*/ 1389567 h 1667487"/>
              <a:gd name="connsiteX8" fmla="*/ 0 w 1667487"/>
              <a:gd name="connsiteY8" fmla="*/ 277920 h 1667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7487" h="1667487">
                <a:moveTo>
                  <a:pt x="0" y="277920"/>
                </a:moveTo>
                <a:cubicBezTo>
                  <a:pt x="0" y="124429"/>
                  <a:pt x="124429" y="0"/>
                  <a:pt x="277920" y="0"/>
                </a:cubicBezTo>
                <a:lnTo>
                  <a:pt x="1389567" y="0"/>
                </a:lnTo>
                <a:cubicBezTo>
                  <a:pt x="1543058" y="0"/>
                  <a:pt x="1667487" y="124429"/>
                  <a:pt x="1667487" y="277920"/>
                </a:cubicBezTo>
                <a:lnTo>
                  <a:pt x="1667487" y="1389567"/>
                </a:lnTo>
                <a:cubicBezTo>
                  <a:pt x="1667487" y="1543058"/>
                  <a:pt x="1543058" y="1667487"/>
                  <a:pt x="1389567" y="1667487"/>
                </a:cubicBezTo>
                <a:lnTo>
                  <a:pt x="277920" y="1667487"/>
                </a:lnTo>
                <a:cubicBezTo>
                  <a:pt x="124429" y="1667487"/>
                  <a:pt x="0" y="1543058"/>
                  <a:pt x="0" y="1389567"/>
                </a:cubicBezTo>
                <a:lnTo>
                  <a:pt x="0" y="27792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19589"/>
              <a:satOff val="-4736"/>
              <a:lumOff val="-8367"/>
              <a:alphaOff val="0"/>
            </a:schemeClr>
          </a:fillRef>
          <a:effectRef idx="0">
            <a:schemeClr val="accent5">
              <a:hueOff val="19589"/>
              <a:satOff val="-4736"/>
              <a:lumOff val="-8367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9510" tIns="199510" rIns="199510" bIns="199510" numCol="1" spcCol="1270" anchor="ctr" anchorCtr="0">
            <a:noAutofit/>
          </a:bodyPr>
          <a:lstStyle/>
          <a:p>
            <a:pPr lvl="0" algn="ctr" defTabSz="137795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sz="3100" kern="1200"/>
              <a:t>원인</a:t>
            </a:r>
          </a:p>
        </p:txBody>
      </p:sp>
      <p:sp>
        <p:nvSpPr>
          <p:cNvPr id="12" name="자유형 11"/>
          <p:cNvSpPr/>
          <p:nvPr/>
        </p:nvSpPr>
        <p:spPr>
          <a:xfrm>
            <a:off x="6160134" y="4235690"/>
            <a:ext cx="1667487" cy="1667487"/>
          </a:xfrm>
          <a:custGeom>
            <a:avLst/>
            <a:gdLst>
              <a:gd name="connsiteX0" fmla="*/ 0 w 1667487"/>
              <a:gd name="connsiteY0" fmla="*/ 277920 h 1667487"/>
              <a:gd name="connsiteX1" fmla="*/ 277920 w 1667487"/>
              <a:gd name="connsiteY1" fmla="*/ 0 h 1667487"/>
              <a:gd name="connsiteX2" fmla="*/ 1389567 w 1667487"/>
              <a:gd name="connsiteY2" fmla="*/ 0 h 1667487"/>
              <a:gd name="connsiteX3" fmla="*/ 1667487 w 1667487"/>
              <a:gd name="connsiteY3" fmla="*/ 277920 h 1667487"/>
              <a:gd name="connsiteX4" fmla="*/ 1667487 w 1667487"/>
              <a:gd name="connsiteY4" fmla="*/ 1389567 h 1667487"/>
              <a:gd name="connsiteX5" fmla="*/ 1389567 w 1667487"/>
              <a:gd name="connsiteY5" fmla="*/ 1667487 h 1667487"/>
              <a:gd name="connsiteX6" fmla="*/ 277920 w 1667487"/>
              <a:gd name="connsiteY6" fmla="*/ 1667487 h 1667487"/>
              <a:gd name="connsiteX7" fmla="*/ 0 w 1667487"/>
              <a:gd name="connsiteY7" fmla="*/ 1389567 h 1667487"/>
              <a:gd name="connsiteX8" fmla="*/ 0 w 1667487"/>
              <a:gd name="connsiteY8" fmla="*/ 277920 h 1667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7487" h="1667487">
                <a:moveTo>
                  <a:pt x="0" y="277920"/>
                </a:moveTo>
                <a:cubicBezTo>
                  <a:pt x="0" y="124429"/>
                  <a:pt x="124429" y="0"/>
                  <a:pt x="277920" y="0"/>
                </a:cubicBezTo>
                <a:lnTo>
                  <a:pt x="1389567" y="0"/>
                </a:lnTo>
                <a:cubicBezTo>
                  <a:pt x="1543058" y="0"/>
                  <a:pt x="1667487" y="124429"/>
                  <a:pt x="1667487" y="277920"/>
                </a:cubicBezTo>
                <a:lnTo>
                  <a:pt x="1667487" y="1389567"/>
                </a:lnTo>
                <a:cubicBezTo>
                  <a:pt x="1667487" y="1543058"/>
                  <a:pt x="1543058" y="1667487"/>
                  <a:pt x="1389567" y="1667487"/>
                </a:cubicBezTo>
                <a:lnTo>
                  <a:pt x="277920" y="1667487"/>
                </a:lnTo>
                <a:cubicBezTo>
                  <a:pt x="124429" y="1667487"/>
                  <a:pt x="0" y="1543058"/>
                  <a:pt x="0" y="1389567"/>
                </a:cubicBezTo>
                <a:lnTo>
                  <a:pt x="0" y="27792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29384"/>
              <a:satOff val="-7104"/>
              <a:lumOff val="-12550"/>
              <a:alphaOff val="0"/>
            </a:schemeClr>
          </a:fillRef>
          <a:effectRef idx="0">
            <a:schemeClr val="accent5">
              <a:hueOff val="29384"/>
              <a:satOff val="-7104"/>
              <a:lumOff val="-1255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9510" tIns="199510" rIns="199510" bIns="199510" numCol="1" spcCol="1270" anchor="ctr" anchorCtr="0">
            <a:noAutofit/>
          </a:bodyPr>
          <a:lstStyle/>
          <a:p>
            <a:pPr lvl="0" algn="ctr" defTabSz="137795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100" kern="1200"/>
              <a:t>CS</a:t>
            </a:r>
            <a:r>
              <a:rPr lang="ko-KR" sz="3100" kern="1200"/>
              <a:t>개선과제</a:t>
            </a:r>
          </a:p>
        </p:txBody>
      </p:sp>
    </p:spTree>
    <p:extLst>
      <p:ext uri="{BB962C8B-B14F-4D97-AF65-F5344CB8AC3E}">
        <p14:creationId xmlns:p14="http://schemas.microsoft.com/office/powerpoint/2010/main" val="1723382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핵심요소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0806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핵심 요소</a:t>
            </a:r>
          </a:p>
        </p:txBody>
      </p:sp>
      <p:sp>
        <p:nvSpPr>
          <p:cNvPr id="6" name="자유형 5"/>
          <p:cNvSpPr/>
          <p:nvPr/>
        </p:nvSpPr>
        <p:spPr>
          <a:xfrm>
            <a:off x="1218834" y="2664736"/>
            <a:ext cx="4560840" cy="1425262"/>
          </a:xfrm>
          <a:custGeom>
            <a:avLst/>
            <a:gdLst>
              <a:gd name="connsiteX0" fmla="*/ 0 w 4560840"/>
              <a:gd name="connsiteY0" fmla="*/ 0 h 1425262"/>
              <a:gd name="connsiteX1" fmla="*/ 4560840 w 4560840"/>
              <a:gd name="connsiteY1" fmla="*/ 0 h 1425262"/>
              <a:gd name="connsiteX2" fmla="*/ 4560840 w 4560840"/>
              <a:gd name="connsiteY2" fmla="*/ 1425262 h 1425262"/>
              <a:gd name="connsiteX3" fmla="*/ 0 w 4560840"/>
              <a:gd name="connsiteY3" fmla="*/ 1425262 h 1425262"/>
              <a:gd name="connsiteX4" fmla="*/ 0 w 4560840"/>
              <a:gd name="connsiteY4" fmla="*/ 0 h 1425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0840" h="1425262">
                <a:moveTo>
                  <a:pt x="0" y="0"/>
                </a:moveTo>
                <a:lnTo>
                  <a:pt x="4560840" y="0"/>
                </a:lnTo>
                <a:lnTo>
                  <a:pt x="4560840" y="1425262"/>
                </a:lnTo>
                <a:lnTo>
                  <a:pt x="0" y="14252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65378" tIns="194310" rIns="194310" bIns="194310" numCol="1" spcCol="1270" anchor="ctr" anchorCtr="0">
            <a:noAutofit/>
          </a:bodyPr>
          <a:lstStyle/>
          <a:p>
            <a:pPr lvl="0" algn="l" defTabSz="226695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sz="3600" kern="1200"/>
              <a:t>전문성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028799" y="2458865"/>
            <a:ext cx="997683" cy="14965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" name="자유형 7"/>
          <p:cNvSpPr/>
          <p:nvPr/>
        </p:nvSpPr>
        <p:spPr>
          <a:xfrm>
            <a:off x="6178688" y="2664736"/>
            <a:ext cx="4560840" cy="1425262"/>
          </a:xfrm>
          <a:custGeom>
            <a:avLst/>
            <a:gdLst>
              <a:gd name="connsiteX0" fmla="*/ 0 w 4560840"/>
              <a:gd name="connsiteY0" fmla="*/ 0 h 1425262"/>
              <a:gd name="connsiteX1" fmla="*/ 4560840 w 4560840"/>
              <a:gd name="connsiteY1" fmla="*/ 0 h 1425262"/>
              <a:gd name="connsiteX2" fmla="*/ 4560840 w 4560840"/>
              <a:gd name="connsiteY2" fmla="*/ 1425262 h 1425262"/>
              <a:gd name="connsiteX3" fmla="*/ 0 w 4560840"/>
              <a:gd name="connsiteY3" fmla="*/ 1425262 h 1425262"/>
              <a:gd name="connsiteX4" fmla="*/ 0 w 4560840"/>
              <a:gd name="connsiteY4" fmla="*/ 0 h 1425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0840" h="1425262">
                <a:moveTo>
                  <a:pt x="0" y="0"/>
                </a:moveTo>
                <a:lnTo>
                  <a:pt x="4560840" y="0"/>
                </a:lnTo>
                <a:lnTo>
                  <a:pt x="4560840" y="1425262"/>
                </a:lnTo>
                <a:lnTo>
                  <a:pt x="0" y="14252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65378" tIns="194310" rIns="194310" bIns="194310" numCol="1" spcCol="1270" anchor="ctr" anchorCtr="0">
            <a:noAutofit/>
          </a:bodyPr>
          <a:lstStyle/>
          <a:p>
            <a:pPr lvl="0" algn="l" defTabSz="226695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sz="3600" kern="1200"/>
              <a:t>혁신성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5988653" y="2458865"/>
            <a:ext cx="997683" cy="149652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tint val="50000"/>
              <a:hueOff val="3293750"/>
              <a:satOff val="-540"/>
              <a:lumOff val="493"/>
              <a:alphaOff val="0"/>
            </a:schemeClr>
          </a:fillRef>
          <a:effectRef idx="0">
            <a:schemeClr val="accent4">
              <a:tint val="50000"/>
              <a:hueOff val="3293750"/>
              <a:satOff val="-540"/>
              <a:lumOff val="493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자유형 9"/>
          <p:cNvSpPr/>
          <p:nvPr/>
        </p:nvSpPr>
        <p:spPr>
          <a:xfrm>
            <a:off x="1218834" y="4458983"/>
            <a:ext cx="4560840" cy="1425262"/>
          </a:xfrm>
          <a:custGeom>
            <a:avLst/>
            <a:gdLst>
              <a:gd name="connsiteX0" fmla="*/ 0 w 4560840"/>
              <a:gd name="connsiteY0" fmla="*/ 0 h 1425262"/>
              <a:gd name="connsiteX1" fmla="*/ 4560840 w 4560840"/>
              <a:gd name="connsiteY1" fmla="*/ 0 h 1425262"/>
              <a:gd name="connsiteX2" fmla="*/ 4560840 w 4560840"/>
              <a:gd name="connsiteY2" fmla="*/ 1425262 h 1425262"/>
              <a:gd name="connsiteX3" fmla="*/ 0 w 4560840"/>
              <a:gd name="connsiteY3" fmla="*/ 1425262 h 1425262"/>
              <a:gd name="connsiteX4" fmla="*/ 0 w 4560840"/>
              <a:gd name="connsiteY4" fmla="*/ 0 h 1425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0840" h="1425262">
                <a:moveTo>
                  <a:pt x="0" y="0"/>
                </a:moveTo>
                <a:lnTo>
                  <a:pt x="4560840" y="0"/>
                </a:lnTo>
                <a:lnTo>
                  <a:pt x="4560840" y="1425262"/>
                </a:lnTo>
                <a:lnTo>
                  <a:pt x="0" y="14252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65378" tIns="194310" rIns="194310" bIns="194310" numCol="1" spcCol="1270" anchor="ctr" anchorCtr="0">
            <a:noAutofit/>
          </a:bodyPr>
          <a:lstStyle/>
          <a:p>
            <a:pPr lvl="0" algn="l" defTabSz="226695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sz="3600" kern="1200"/>
              <a:t>심미성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028799" y="4253112"/>
            <a:ext cx="997683" cy="149652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tint val="50000"/>
              <a:hueOff val="6587501"/>
              <a:satOff val="-1080"/>
              <a:lumOff val="986"/>
              <a:alphaOff val="0"/>
            </a:schemeClr>
          </a:fillRef>
          <a:effectRef idx="0">
            <a:schemeClr val="accent4">
              <a:tint val="50000"/>
              <a:hueOff val="6587501"/>
              <a:satOff val="-1080"/>
              <a:lumOff val="986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자유형 11"/>
          <p:cNvSpPr/>
          <p:nvPr/>
        </p:nvSpPr>
        <p:spPr>
          <a:xfrm>
            <a:off x="6178688" y="4458983"/>
            <a:ext cx="4560840" cy="1425262"/>
          </a:xfrm>
          <a:custGeom>
            <a:avLst/>
            <a:gdLst>
              <a:gd name="connsiteX0" fmla="*/ 0 w 4560840"/>
              <a:gd name="connsiteY0" fmla="*/ 0 h 1425262"/>
              <a:gd name="connsiteX1" fmla="*/ 4560840 w 4560840"/>
              <a:gd name="connsiteY1" fmla="*/ 0 h 1425262"/>
              <a:gd name="connsiteX2" fmla="*/ 4560840 w 4560840"/>
              <a:gd name="connsiteY2" fmla="*/ 1425262 h 1425262"/>
              <a:gd name="connsiteX3" fmla="*/ 0 w 4560840"/>
              <a:gd name="connsiteY3" fmla="*/ 1425262 h 1425262"/>
              <a:gd name="connsiteX4" fmla="*/ 0 w 4560840"/>
              <a:gd name="connsiteY4" fmla="*/ 0 h 1425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0840" h="1425262">
                <a:moveTo>
                  <a:pt x="0" y="0"/>
                </a:moveTo>
                <a:lnTo>
                  <a:pt x="4560840" y="0"/>
                </a:lnTo>
                <a:lnTo>
                  <a:pt x="4560840" y="1425262"/>
                </a:lnTo>
                <a:lnTo>
                  <a:pt x="0" y="142526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965378" tIns="194310" rIns="194310" bIns="194310" numCol="1" spcCol="1270" anchor="ctr" anchorCtr="0">
            <a:noAutofit/>
          </a:bodyPr>
          <a:lstStyle/>
          <a:p>
            <a:pPr lvl="0" algn="l" defTabSz="226695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sz="3600" kern="1200"/>
              <a:t>공익성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988653" y="4253112"/>
            <a:ext cx="997683" cy="149652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tint val="50000"/>
              <a:hueOff val="9881251"/>
              <a:satOff val="-1620"/>
              <a:lumOff val="1479"/>
              <a:alphaOff val="0"/>
            </a:schemeClr>
          </a:fillRef>
          <a:effectRef idx="0">
            <a:schemeClr val="accent4">
              <a:tint val="50000"/>
              <a:hueOff val="9881251"/>
              <a:satOff val="-1620"/>
              <a:lumOff val="1479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419918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항목 </a:t>
            </a:r>
            <a:r>
              <a:rPr lang="ko-KR" altLang="en-US" dirty="0" err="1"/>
              <a:t>웨이트</a:t>
            </a:r>
            <a:r>
              <a:rPr lang="ko-KR" altLang="en-US" dirty="0"/>
              <a:t> 도출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4294967295"/>
          </p:nvPr>
        </p:nvSpPr>
        <p:spPr>
          <a:xfrm>
            <a:off x="1141413" y="1858963"/>
            <a:ext cx="10161587" cy="736600"/>
          </a:xfrm>
          <a:prstGeom prst="roundRect">
            <a:avLst>
              <a:gd name="adj" fmla="val 5000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/>
            <a:r>
              <a:rPr lang="ko-KR" altLang="en-US" sz="2800" dirty="0"/>
              <a:t>항목별 중요도 및 만족도를 고려하여 항목 </a:t>
            </a:r>
            <a:r>
              <a:rPr lang="ko-KR" altLang="en-US" sz="2800" dirty="0" err="1"/>
              <a:t>웨이트</a:t>
            </a:r>
            <a:r>
              <a:rPr lang="ko-KR" altLang="en-US" sz="2800" dirty="0"/>
              <a:t> 선정</a:t>
            </a:r>
          </a:p>
        </p:txBody>
      </p:sp>
      <p:sp>
        <p:nvSpPr>
          <p:cNvPr id="10" name="직사각형 9"/>
          <p:cNvSpPr/>
          <p:nvPr/>
        </p:nvSpPr>
        <p:spPr>
          <a:xfrm rot="5400000">
            <a:off x="2245894" y="3784748"/>
            <a:ext cx="1068811" cy="183501"/>
          </a:xfrm>
          <a:prstGeom prst="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자유형 10"/>
          <p:cNvSpPr/>
          <p:nvPr/>
        </p:nvSpPr>
        <p:spPr>
          <a:xfrm>
            <a:off x="2364798" y="3122448"/>
            <a:ext cx="2038908" cy="863769"/>
          </a:xfrm>
          <a:custGeom>
            <a:avLst/>
            <a:gdLst>
              <a:gd name="connsiteX0" fmla="*/ 0 w 1297840"/>
              <a:gd name="connsiteY0" fmla="*/ 77870 h 778704"/>
              <a:gd name="connsiteX1" fmla="*/ 77870 w 1297840"/>
              <a:gd name="connsiteY1" fmla="*/ 0 h 778704"/>
              <a:gd name="connsiteX2" fmla="*/ 1219970 w 1297840"/>
              <a:gd name="connsiteY2" fmla="*/ 0 h 778704"/>
              <a:gd name="connsiteX3" fmla="*/ 1297840 w 1297840"/>
              <a:gd name="connsiteY3" fmla="*/ 77870 h 778704"/>
              <a:gd name="connsiteX4" fmla="*/ 1297840 w 1297840"/>
              <a:gd name="connsiteY4" fmla="*/ 700834 h 778704"/>
              <a:gd name="connsiteX5" fmla="*/ 1219970 w 1297840"/>
              <a:gd name="connsiteY5" fmla="*/ 778704 h 778704"/>
              <a:gd name="connsiteX6" fmla="*/ 77870 w 1297840"/>
              <a:gd name="connsiteY6" fmla="*/ 778704 h 778704"/>
              <a:gd name="connsiteX7" fmla="*/ 0 w 1297840"/>
              <a:gd name="connsiteY7" fmla="*/ 700834 h 778704"/>
              <a:gd name="connsiteX8" fmla="*/ 0 w 1297840"/>
              <a:gd name="connsiteY8" fmla="*/ 77870 h 77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7840" h="778704">
                <a:moveTo>
                  <a:pt x="0" y="77870"/>
                </a:moveTo>
                <a:cubicBezTo>
                  <a:pt x="0" y="34864"/>
                  <a:pt x="34864" y="0"/>
                  <a:pt x="77870" y="0"/>
                </a:cubicBezTo>
                <a:lnTo>
                  <a:pt x="1219970" y="0"/>
                </a:lnTo>
                <a:cubicBezTo>
                  <a:pt x="1262976" y="0"/>
                  <a:pt x="1297840" y="34864"/>
                  <a:pt x="1297840" y="77870"/>
                </a:cubicBezTo>
                <a:lnTo>
                  <a:pt x="1297840" y="700834"/>
                </a:lnTo>
                <a:cubicBezTo>
                  <a:pt x="1297840" y="743840"/>
                  <a:pt x="1262976" y="778704"/>
                  <a:pt x="1219970" y="778704"/>
                </a:cubicBezTo>
                <a:lnTo>
                  <a:pt x="77870" y="778704"/>
                </a:lnTo>
                <a:cubicBezTo>
                  <a:pt x="34864" y="778704"/>
                  <a:pt x="0" y="743840"/>
                  <a:pt x="0" y="700834"/>
                </a:cubicBezTo>
                <a:lnTo>
                  <a:pt x="0" y="7787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1867" tIns="121867" rIns="121867" bIns="121867" numCol="1" spcCol="1270" anchor="ctr" anchorCtr="0">
            <a:noAutofit/>
          </a:bodyPr>
          <a:lstStyle/>
          <a:p>
            <a:pPr lvl="0" algn="ctr" defTabSz="11557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sz="2600" kern="1200"/>
              <a:t>편익성</a:t>
            </a:r>
          </a:p>
        </p:txBody>
      </p:sp>
      <p:sp>
        <p:nvSpPr>
          <p:cNvPr id="12" name="직사각형 11"/>
          <p:cNvSpPr/>
          <p:nvPr/>
        </p:nvSpPr>
        <p:spPr>
          <a:xfrm rot="5400000">
            <a:off x="2245894" y="4864458"/>
            <a:ext cx="1068811" cy="183501"/>
          </a:xfrm>
          <a:prstGeom prst="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자유형 12"/>
          <p:cNvSpPr/>
          <p:nvPr/>
        </p:nvSpPr>
        <p:spPr>
          <a:xfrm>
            <a:off x="2364798" y="4202160"/>
            <a:ext cx="2038908" cy="863769"/>
          </a:xfrm>
          <a:custGeom>
            <a:avLst/>
            <a:gdLst>
              <a:gd name="connsiteX0" fmla="*/ 0 w 1297840"/>
              <a:gd name="connsiteY0" fmla="*/ 77870 h 778704"/>
              <a:gd name="connsiteX1" fmla="*/ 77870 w 1297840"/>
              <a:gd name="connsiteY1" fmla="*/ 0 h 778704"/>
              <a:gd name="connsiteX2" fmla="*/ 1219970 w 1297840"/>
              <a:gd name="connsiteY2" fmla="*/ 0 h 778704"/>
              <a:gd name="connsiteX3" fmla="*/ 1297840 w 1297840"/>
              <a:gd name="connsiteY3" fmla="*/ 77870 h 778704"/>
              <a:gd name="connsiteX4" fmla="*/ 1297840 w 1297840"/>
              <a:gd name="connsiteY4" fmla="*/ 700834 h 778704"/>
              <a:gd name="connsiteX5" fmla="*/ 1219970 w 1297840"/>
              <a:gd name="connsiteY5" fmla="*/ 778704 h 778704"/>
              <a:gd name="connsiteX6" fmla="*/ 77870 w 1297840"/>
              <a:gd name="connsiteY6" fmla="*/ 778704 h 778704"/>
              <a:gd name="connsiteX7" fmla="*/ 0 w 1297840"/>
              <a:gd name="connsiteY7" fmla="*/ 700834 h 778704"/>
              <a:gd name="connsiteX8" fmla="*/ 0 w 1297840"/>
              <a:gd name="connsiteY8" fmla="*/ 77870 h 77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7840" h="778704">
                <a:moveTo>
                  <a:pt x="0" y="77870"/>
                </a:moveTo>
                <a:cubicBezTo>
                  <a:pt x="0" y="34864"/>
                  <a:pt x="34864" y="0"/>
                  <a:pt x="77870" y="0"/>
                </a:cubicBezTo>
                <a:lnTo>
                  <a:pt x="1219970" y="0"/>
                </a:lnTo>
                <a:cubicBezTo>
                  <a:pt x="1262976" y="0"/>
                  <a:pt x="1297840" y="34864"/>
                  <a:pt x="1297840" y="77870"/>
                </a:cubicBezTo>
                <a:lnTo>
                  <a:pt x="1297840" y="700834"/>
                </a:lnTo>
                <a:cubicBezTo>
                  <a:pt x="1297840" y="743840"/>
                  <a:pt x="1262976" y="778704"/>
                  <a:pt x="1219970" y="778704"/>
                </a:cubicBezTo>
                <a:lnTo>
                  <a:pt x="77870" y="778704"/>
                </a:lnTo>
                <a:cubicBezTo>
                  <a:pt x="34864" y="778704"/>
                  <a:pt x="0" y="743840"/>
                  <a:pt x="0" y="700834"/>
                </a:cubicBezTo>
                <a:lnTo>
                  <a:pt x="0" y="7787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1867" tIns="121867" rIns="121867" bIns="121867" numCol="1" spcCol="1270" anchor="ctr" anchorCtr="0">
            <a:noAutofit/>
          </a:bodyPr>
          <a:lstStyle/>
          <a:p>
            <a:pPr lvl="0" algn="ctr" defTabSz="11557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sz="2600" kern="1200" dirty="0">
                <a:solidFill>
                  <a:schemeClr val="tx1"/>
                </a:solidFill>
              </a:rPr>
              <a:t>전문성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788016" y="5431283"/>
            <a:ext cx="2696312" cy="129565"/>
          </a:xfrm>
          <a:prstGeom prst="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자유형 14"/>
          <p:cNvSpPr/>
          <p:nvPr/>
        </p:nvSpPr>
        <p:spPr>
          <a:xfrm>
            <a:off x="2364798" y="5281870"/>
            <a:ext cx="2038908" cy="863769"/>
          </a:xfrm>
          <a:custGeom>
            <a:avLst/>
            <a:gdLst>
              <a:gd name="connsiteX0" fmla="*/ 0 w 1297840"/>
              <a:gd name="connsiteY0" fmla="*/ 77870 h 778704"/>
              <a:gd name="connsiteX1" fmla="*/ 77870 w 1297840"/>
              <a:gd name="connsiteY1" fmla="*/ 0 h 778704"/>
              <a:gd name="connsiteX2" fmla="*/ 1219970 w 1297840"/>
              <a:gd name="connsiteY2" fmla="*/ 0 h 778704"/>
              <a:gd name="connsiteX3" fmla="*/ 1297840 w 1297840"/>
              <a:gd name="connsiteY3" fmla="*/ 77870 h 778704"/>
              <a:gd name="connsiteX4" fmla="*/ 1297840 w 1297840"/>
              <a:gd name="connsiteY4" fmla="*/ 700834 h 778704"/>
              <a:gd name="connsiteX5" fmla="*/ 1219970 w 1297840"/>
              <a:gd name="connsiteY5" fmla="*/ 778704 h 778704"/>
              <a:gd name="connsiteX6" fmla="*/ 77870 w 1297840"/>
              <a:gd name="connsiteY6" fmla="*/ 778704 h 778704"/>
              <a:gd name="connsiteX7" fmla="*/ 0 w 1297840"/>
              <a:gd name="connsiteY7" fmla="*/ 700834 h 778704"/>
              <a:gd name="connsiteX8" fmla="*/ 0 w 1297840"/>
              <a:gd name="connsiteY8" fmla="*/ 77870 h 77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7840" h="778704">
                <a:moveTo>
                  <a:pt x="0" y="77870"/>
                </a:moveTo>
                <a:cubicBezTo>
                  <a:pt x="0" y="34864"/>
                  <a:pt x="34864" y="0"/>
                  <a:pt x="77870" y="0"/>
                </a:cubicBezTo>
                <a:lnTo>
                  <a:pt x="1219970" y="0"/>
                </a:lnTo>
                <a:cubicBezTo>
                  <a:pt x="1262976" y="0"/>
                  <a:pt x="1297840" y="34864"/>
                  <a:pt x="1297840" y="77870"/>
                </a:cubicBezTo>
                <a:lnTo>
                  <a:pt x="1297840" y="700834"/>
                </a:lnTo>
                <a:cubicBezTo>
                  <a:pt x="1297840" y="743840"/>
                  <a:pt x="1262976" y="778704"/>
                  <a:pt x="1219970" y="778704"/>
                </a:cubicBezTo>
                <a:lnTo>
                  <a:pt x="77870" y="778704"/>
                </a:lnTo>
                <a:cubicBezTo>
                  <a:pt x="34864" y="778704"/>
                  <a:pt x="0" y="743840"/>
                  <a:pt x="0" y="700834"/>
                </a:cubicBezTo>
                <a:lnTo>
                  <a:pt x="0" y="7787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1867" tIns="121867" rIns="121867" bIns="121867" numCol="1" spcCol="1270" anchor="ctr" anchorCtr="0">
            <a:noAutofit/>
          </a:bodyPr>
          <a:lstStyle/>
          <a:p>
            <a:pPr lvl="0" algn="ctr" defTabSz="11557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sz="2600" kern="1200"/>
              <a:t>혁신성</a:t>
            </a:r>
          </a:p>
        </p:txBody>
      </p:sp>
      <p:sp>
        <p:nvSpPr>
          <p:cNvPr id="16" name="직사각형 15"/>
          <p:cNvSpPr/>
          <p:nvPr/>
        </p:nvSpPr>
        <p:spPr>
          <a:xfrm rot="16200000">
            <a:off x="4957640" y="4864458"/>
            <a:ext cx="1068811" cy="183501"/>
          </a:xfrm>
          <a:prstGeom prst="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자유형 16"/>
          <p:cNvSpPr/>
          <p:nvPr/>
        </p:nvSpPr>
        <p:spPr>
          <a:xfrm>
            <a:off x="5076546" y="5281870"/>
            <a:ext cx="2038908" cy="863769"/>
          </a:xfrm>
          <a:custGeom>
            <a:avLst/>
            <a:gdLst>
              <a:gd name="connsiteX0" fmla="*/ 0 w 1297840"/>
              <a:gd name="connsiteY0" fmla="*/ 77870 h 778704"/>
              <a:gd name="connsiteX1" fmla="*/ 77870 w 1297840"/>
              <a:gd name="connsiteY1" fmla="*/ 0 h 778704"/>
              <a:gd name="connsiteX2" fmla="*/ 1219970 w 1297840"/>
              <a:gd name="connsiteY2" fmla="*/ 0 h 778704"/>
              <a:gd name="connsiteX3" fmla="*/ 1297840 w 1297840"/>
              <a:gd name="connsiteY3" fmla="*/ 77870 h 778704"/>
              <a:gd name="connsiteX4" fmla="*/ 1297840 w 1297840"/>
              <a:gd name="connsiteY4" fmla="*/ 700834 h 778704"/>
              <a:gd name="connsiteX5" fmla="*/ 1219970 w 1297840"/>
              <a:gd name="connsiteY5" fmla="*/ 778704 h 778704"/>
              <a:gd name="connsiteX6" fmla="*/ 77870 w 1297840"/>
              <a:gd name="connsiteY6" fmla="*/ 778704 h 778704"/>
              <a:gd name="connsiteX7" fmla="*/ 0 w 1297840"/>
              <a:gd name="connsiteY7" fmla="*/ 700834 h 778704"/>
              <a:gd name="connsiteX8" fmla="*/ 0 w 1297840"/>
              <a:gd name="connsiteY8" fmla="*/ 77870 h 77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7840" h="778704">
                <a:moveTo>
                  <a:pt x="0" y="77870"/>
                </a:moveTo>
                <a:cubicBezTo>
                  <a:pt x="0" y="34864"/>
                  <a:pt x="34864" y="0"/>
                  <a:pt x="77870" y="0"/>
                </a:cubicBezTo>
                <a:lnTo>
                  <a:pt x="1219970" y="0"/>
                </a:lnTo>
                <a:cubicBezTo>
                  <a:pt x="1262976" y="0"/>
                  <a:pt x="1297840" y="34864"/>
                  <a:pt x="1297840" y="77870"/>
                </a:cubicBezTo>
                <a:lnTo>
                  <a:pt x="1297840" y="700834"/>
                </a:lnTo>
                <a:cubicBezTo>
                  <a:pt x="1297840" y="743840"/>
                  <a:pt x="1262976" y="778704"/>
                  <a:pt x="1219970" y="778704"/>
                </a:cubicBezTo>
                <a:lnTo>
                  <a:pt x="77870" y="778704"/>
                </a:lnTo>
                <a:cubicBezTo>
                  <a:pt x="34864" y="778704"/>
                  <a:pt x="0" y="743840"/>
                  <a:pt x="0" y="700834"/>
                </a:cubicBezTo>
                <a:lnTo>
                  <a:pt x="0" y="7787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1867" tIns="121867" rIns="121867" bIns="121867" numCol="1" spcCol="1270" anchor="ctr" anchorCtr="0">
            <a:noAutofit/>
          </a:bodyPr>
          <a:lstStyle/>
          <a:p>
            <a:pPr lvl="0" algn="ctr" defTabSz="11557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sz="2600" kern="1200"/>
              <a:t>쾌적성</a:t>
            </a:r>
          </a:p>
        </p:txBody>
      </p:sp>
      <p:sp>
        <p:nvSpPr>
          <p:cNvPr id="18" name="직사각형 17"/>
          <p:cNvSpPr/>
          <p:nvPr/>
        </p:nvSpPr>
        <p:spPr>
          <a:xfrm rot="16200000">
            <a:off x="4957640" y="3784748"/>
            <a:ext cx="1068811" cy="183501"/>
          </a:xfrm>
          <a:prstGeom prst="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자유형 18"/>
          <p:cNvSpPr/>
          <p:nvPr/>
        </p:nvSpPr>
        <p:spPr>
          <a:xfrm>
            <a:off x="5076546" y="4202160"/>
            <a:ext cx="2038908" cy="863769"/>
          </a:xfrm>
          <a:custGeom>
            <a:avLst/>
            <a:gdLst>
              <a:gd name="connsiteX0" fmla="*/ 0 w 1297840"/>
              <a:gd name="connsiteY0" fmla="*/ 77870 h 778704"/>
              <a:gd name="connsiteX1" fmla="*/ 77870 w 1297840"/>
              <a:gd name="connsiteY1" fmla="*/ 0 h 778704"/>
              <a:gd name="connsiteX2" fmla="*/ 1219970 w 1297840"/>
              <a:gd name="connsiteY2" fmla="*/ 0 h 778704"/>
              <a:gd name="connsiteX3" fmla="*/ 1297840 w 1297840"/>
              <a:gd name="connsiteY3" fmla="*/ 77870 h 778704"/>
              <a:gd name="connsiteX4" fmla="*/ 1297840 w 1297840"/>
              <a:gd name="connsiteY4" fmla="*/ 700834 h 778704"/>
              <a:gd name="connsiteX5" fmla="*/ 1219970 w 1297840"/>
              <a:gd name="connsiteY5" fmla="*/ 778704 h 778704"/>
              <a:gd name="connsiteX6" fmla="*/ 77870 w 1297840"/>
              <a:gd name="connsiteY6" fmla="*/ 778704 h 778704"/>
              <a:gd name="connsiteX7" fmla="*/ 0 w 1297840"/>
              <a:gd name="connsiteY7" fmla="*/ 700834 h 778704"/>
              <a:gd name="connsiteX8" fmla="*/ 0 w 1297840"/>
              <a:gd name="connsiteY8" fmla="*/ 77870 h 77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7840" h="778704">
                <a:moveTo>
                  <a:pt x="0" y="77870"/>
                </a:moveTo>
                <a:cubicBezTo>
                  <a:pt x="0" y="34864"/>
                  <a:pt x="34864" y="0"/>
                  <a:pt x="77870" y="0"/>
                </a:cubicBezTo>
                <a:lnTo>
                  <a:pt x="1219970" y="0"/>
                </a:lnTo>
                <a:cubicBezTo>
                  <a:pt x="1262976" y="0"/>
                  <a:pt x="1297840" y="34864"/>
                  <a:pt x="1297840" y="77870"/>
                </a:cubicBezTo>
                <a:lnTo>
                  <a:pt x="1297840" y="700834"/>
                </a:lnTo>
                <a:cubicBezTo>
                  <a:pt x="1297840" y="743840"/>
                  <a:pt x="1262976" y="778704"/>
                  <a:pt x="1219970" y="778704"/>
                </a:cubicBezTo>
                <a:lnTo>
                  <a:pt x="77870" y="778704"/>
                </a:lnTo>
                <a:cubicBezTo>
                  <a:pt x="34864" y="778704"/>
                  <a:pt x="0" y="743840"/>
                  <a:pt x="0" y="700834"/>
                </a:cubicBezTo>
                <a:lnTo>
                  <a:pt x="0" y="7787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1867" tIns="121867" rIns="121867" bIns="121867" numCol="1" spcCol="1270" anchor="ctr" anchorCtr="0">
            <a:noAutofit/>
          </a:bodyPr>
          <a:lstStyle/>
          <a:p>
            <a:pPr lvl="0" algn="ctr" defTabSz="11557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sz="2600" kern="1200"/>
              <a:t>편리성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499764" y="3271859"/>
            <a:ext cx="2696312" cy="129565"/>
          </a:xfrm>
          <a:prstGeom prst="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1" name="자유형 20"/>
          <p:cNvSpPr/>
          <p:nvPr/>
        </p:nvSpPr>
        <p:spPr>
          <a:xfrm>
            <a:off x="5076546" y="3122448"/>
            <a:ext cx="2038908" cy="863769"/>
          </a:xfrm>
          <a:custGeom>
            <a:avLst/>
            <a:gdLst>
              <a:gd name="connsiteX0" fmla="*/ 0 w 1297840"/>
              <a:gd name="connsiteY0" fmla="*/ 77870 h 778704"/>
              <a:gd name="connsiteX1" fmla="*/ 77870 w 1297840"/>
              <a:gd name="connsiteY1" fmla="*/ 0 h 778704"/>
              <a:gd name="connsiteX2" fmla="*/ 1219970 w 1297840"/>
              <a:gd name="connsiteY2" fmla="*/ 0 h 778704"/>
              <a:gd name="connsiteX3" fmla="*/ 1297840 w 1297840"/>
              <a:gd name="connsiteY3" fmla="*/ 77870 h 778704"/>
              <a:gd name="connsiteX4" fmla="*/ 1297840 w 1297840"/>
              <a:gd name="connsiteY4" fmla="*/ 700834 h 778704"/>
              <a:gd name="connsiteX5" fmla="*/ 1219970 w 1297840"/>
              <a:gd name="connsiteY5" fmla="*/ 778704 h 778704"/>
              <a:gd name="connsiteX6" fmla="*/ 77870 w 1297840"/>
              <a:gd name="connsiteY6" fmla="*/ 778704 h 778704"/>
              <a:gd name="connsiteX7" fmla="*/ 0 w 1297840"/>
              <a:gd name="connsiteY7" fmla="*/ 700834 h 778704"/>
              <a:gd name="connsiteX8" fmla="*/ 0 w 1297840"/>
              <a:gd name="connsiteY8" fmla="*/ 77870 h 77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7840" h="778704">
                <a:moveTo>
                  <a:pt x="0" y="77870"/>
                </a:moveTo>
                <a:cubicBezTo>
                  <a:pt x="0" y="34864"/>
                  <a:pt x="34864" y="0"/>
                  <a:pt x="77870" y="0"/>
                </a:cubicBezTo>
                <a:lnTo>
                  <a:pt x="1219970" y="0"/>
                </a:lnTo>
                <a:cubicBezTo>
                  <a:pt x="1262976" y="0"/>
                  <a:pt x="1297840" y="34864"/>
                  <a:pt x="1297840" y="77870"/>
                </a:cubicBezTo>
                <a:lnTo>
                  <a:pt x="1297840" y="700834"/>
                </a:lnTo>
                <a:cubicBezTo>
                  <a:pt x="1297840" y="743840"/>
                  <a:pt x="1262976" y="778704"/>
                  <a:pt x="1219970" y="778704"/>
                </a:cubicBezTo>
                <a:lnTo>
                  <a:pt x="77870" y="778704"/>
                </a:lnTo>
                <a:cubicBezTo>
                  <a:pt x="34864" y="778704"/>
                  <a:pt x="0" y="743840"/>
                  <a:pt x="0" y="700834"/>
                </a:cubicBezTo>
                <a:lnTo>
                  <a:pt x="0" y="7787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1867" tIns="121867" rIns="121867" bIns="121867" numCol="1" spcCol="1270" anchor="ctr" anchorCtr="0">
            <a:noAutofit/>
          </a:bodyPr>
          <a:lstStyle/>
          <a:p>
            <a:pPr lvl="0" algn="ctr" defTabSz="11557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sz="2600" kern="1200"/>
              <a:t>심미성</a:t>
            </a:r>
          </a:p>
        </p:txBody>
      </p:sp>
      <p:sp>
        <p:nvSpPr>
          <p:cNvPr id="22" name="직사각형 21"/>
          <p:cNvSpPr/>
          <p:nvPr/>
        </p:nvSpPr>
        <p:spPr>
          <a:xfrm rot="5400000">
            <a:off x="7669389" y="3784748"/>
            <a:ext cx="1068811" cy="183501"/>
          </a:xfrm>
          <a:prstGeom prst="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3" name="자유형 22"/>
          <p:cNvSpPr/>
          <p:nvPr/>
        </p:nvSpPr>
        <p:spPr>
          <a:xfrm>
            <a:off x="7788294" y="3122448"/>
            <a:ext cx="2038908" cy="863769"/>
          </a:xfrm>
          <a:custGeom>
            <a:avLst/>
            <a:gdLst>
              <a:gd name="connsiteX0" fmla="*/ 0 w 1297840"/>
              <a:gd name="connsiteY0" fmla="*/ 77870 h 778704"/>
              <a:gd name="connsiteX1" fmla="*/ 77870 w 1297840"/>
              <a:gd name="connsiteY1" fmla="*/ 0 h 778704"/>
              <a:gd name="connsiteX2" fmla="*/ 1219970 w 1297840"/>
              <a:gd name="connsiteY2" fmla="*/ 0 h 778704"/>
              <a:gd name="connsiteX3" fmla="*/ 1297840 w 1297840"/>
              <a:gd name="connsiteY3" fmla="*/ 77870 h 778704"/>
              <a:gd name="connsiteX4" fmla="*/ 1297840 w 1297840"/>
              <a:gd name="connsiteY4" fmla="*/ 700834 h 778704"/>
              <a:gd name="connsiteX5" fmla="*/ 1219970 w 1297840"/>
              <a:gd name="connsiteY5" fmla="*/ 778704 h 778704"/>
              <a:gd name="connsiteX6" fmla="*/ 77870 w 1297840"/>
              <a:gd name="connsiteY6" fmla="*/ 778704 h 778704"/>
              <a:gd name="connsiteX7" fmla="*/ 0 w 1297840"/>
              <a:gd name="connsiteY7" fmla="*/ 700834 h 778704"/>
              <a:gd name="connsiteX8" fmla="*/ 0 w 1297840"/>
              <a:gd name="connsiteY8" fmla="*/ 77870 h 77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7840" h="778704">
                <a:moveTo>
                  <a:pt x="0" y="77870"/>
                </a:moveTo>
                <a:cubicBezTo>
                  <a:pt x="0" y="34864"/>
                  <a:pt x="34864" y="0"/>
                  <a:pt x="77870" y="0"/>
                </a:cubicBezTo>
                <a:lnTo>
                  <a:pt x="1219970" y="0"/>
                </a:lnTo>
                <a:cubicBezTo>
                  <a:pt x="1262976" y="0"/>
                  <a:pt x="1297840" y="34864"/>
                  <a:pt x="1297840" y="77870"/>
                </a:cubicBezTo>
                <a:lnTo>
                  <a:pt x="1297840" y="700834"/>
                </a:lnTo>
                <a:cubicBezTo>
                  <a:pt x="1297840" y="743840"/>
                  <a:pt x="1262976" y="778704"/>
                  <a:pt x="1219970" y="778704"/>
                </a:cubicBezTo>
                <a:lnTo>
                  <a:pt x="77870" y="778704"/>
                </a:lnTo>
                <a:cubicBezTo>
                  <a:pt x="34864" y="778704"/>
                  <a:pt x="0" y="743840"/>
                  <a:pt x="0" y="700834"/>
                </a:cubicBezTo>
                <a:lnTo>
                  <a:pt x="0" y="7787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1867" tIns="121867" rIns="121867" bIns="121867" numCol="1" spcCol="1270" anchor="ctr" anchorCtr="0">
            <a:noAutofit/>
          </a:bodyPr>
          <a:lstStyle/>
          <a:p>
            <a:pPr lvl="0" algn="ctr" defTabSz="11557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sz="2600" kern="1200" dirty="0">
                <a:solidFill>
                  <a:schemeClr val="tx1"/>
                </a:solidFill>
              </a:rPr>
              <a:t>청렴성</a:t>
            </a:r>
          </a:p>
        </p:txBody>
      </p:sp>
      <p:sp>
        <p:nvSpPr>
          <p:cNvPr id="24" name="직사각형 23"/>
          <p:cNvSpPr/>
          <p:nvPr/>
        </p:nvSpPr>
        <p:spPr>
          <a:xfrm rot="5400000">
            <a:off x="7669389" y="4864458"/>
            <a:ext cx="1068811" cy="183501"/>
          </a:xfrm>
          <a:prstGeom prst="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5" name="자유형 24"/>
          <p:cNvSpPr/>
          <p:nvPr/>
        </p:nvSpPr>
        <p:spPr>
          <a:xfrm>
            <a:off x="7788294" y="4202160"/>
            <a:ext cx="2038908" cy="863769"/>
          </a:xfrm>
          <a:custGeom>
            <a:avLst/>
            <a:gdLst>
              <a:gd name="connsiteX0" fmla="*/ 0 w 1297840"/>
              <a:gd name="connsiteY0" fmla="*/ 77870 h 778704"/>
              <a:gd name="connsiteX1" fmla="*/ 77870 w 1297840"/>
              <a:gd name="connsiteY1" fmla="*/ 0 h 778704"/>
              <a:gd name="connsiteX2" fmla="*/ 1219970 w 1297840"/>
              <a:gd name="connsiteY2" fmla="*/ 0 h 778704"/>
              <a:gd name="connsiteX3" fmla="*/ 1297840 w 1297840"/>
              <a:gd name="connsiteY3" fmla="*/ 77870 h 778704"/>
              <a:gd name="connsiteX4" fmla="*/ 1297840 w 1297840"/>
              <a:gd name="connsiteY4" fmla="*/ 700834 h 778704"/>
              <a:gd name="connsiteX5" fmla="*/ 1219970 w 1297840"/>
              <a:gd name="connsiteY5" fmla="*/ 778704 h 778704"/>
              <a:gd name="connsiteX6" fmla="*/ 77870 w 1297840"/>
              <a:gd name="connsiteY6" fmla="*/ 778704 h 778704"/>
              <a:gd name="connsiteX7" fmla="*/ 0 w 1297840"/>
              <a:gd name="connsiteY7" fmla="*/ 700834 h 778704"/>
              <a:gd name="connsiteX8" fmla="*/ 0 w 1297840"/>
              <a:gd name="connsiteY8" fmla="*/ 77870 h 77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7840" h="778704">
                <a:moveTo>
                  <a:pt x="0" y="77870"/>
                </a:moveTo>
                <a:cubicBezTo>
                  <a:pt x="0" y="34864"/>
                  <a:pt x="34864" y="0"/>
                  <a:pt x="77870" y="0"/>
                </a:cubicBezTo>
                <a:lnTo>
                  <a:pt x="1219970" y="0"/>
                </a:lnTo>
                <a:cubicBezTo>
                  <a:pt x="1262976" y="0"/>
                  <a:pt x="1297840" y="34864"/>
                  <a:pt x="1297840" y="77870"/>
                </a:cubicBezTo>
                <a:lnTo>
                  <a:pt x="1297840" y="700834"/>
                </a:lnTo>
                <a:cubicBezTo>
                  <a:pt x="1297840" y="743840"/>
                  <a:pt x="1262976" y="778704"/>
                  <a:pt x="1219970" y="778704"/>
                </a:cubicBezTo>
                <a:lnTo>
                  <a:pt x="77870" y="778704"/>
                </a:lnTo>
                <a:cubicBezTo>
                  <a:pt x="34864" y="778704"/>
                  <a:pt x="0" y="743840"/>
                  <a:pt x="0" y="700834"/>
                </a:cubicBezTo>
                <a:lnTo>
                  <a:pt x="0" y="7787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1867" tIns="121867" rIns="121867" bIns="121867" numCol="1" spcCol="1270" anchor="ctr" anchorCtr="0">
            <a:noAutofit/>
          </a:bodyPr>
          <a:lstStyle/>
          <a:p>
            <a:pPr lvl="0" algn="ctr" defTabSz="11557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sz="2600" kern="1200"/>
              <a:t>공익성</a:t>
            </a:r>
          </a:p>
        </p:txBody>
      </p:sp>
      <p:sp>
        <p:nvSpPr>
          <p:cNvPr id="26" name="자유형 25"/>
          <p:cNvSpPr/>
          <p:nvPr/>
        </p:nvSpPr>
        <p:spPr>
          <a:xfrm>
            <a:off x="7788294" y="5281870"/>
            <a:ext cx="2038908" cy="863769"/>
          </a:xfrm>
          <a:custGeom>
            <a:avLst/>
            <a:gdLst>
              <a:gd name="connsiteX0" fmla="*/ 0 w 1297840"/>
              <a:gd name="connsiteY0" fmla="*/ 77870 h 778704"/>
              <a:gd name="connsiteX1" fmla="*/ 77870 w 1297840"/>
              <a:gd name="connsiteY1" fmla="*/ 0 h 778704"/>
              <a:gd name="connsiteX2" fmla="*/ 1219970 w 1297840"/>
              <a:gd name="connsiteY2" fmla="*/ 0 h 778704"/>
              <a:gd name="connsiteX3" fmla="*/ 1297840 w 1297840"/>
              <a:gd name="connsiteY3" fmla="*/ 77870 h 778704"/>
              <a:gd name="connsiteX4" fmla="*/ 1297840 w 1297840"/>
              <a:gd name="connsiteY4" fmla="*/ 700834 h 778704"/>
              <a:gd name="connsiteX5" fmla="*/ 1219970 w 1297840"/>
              <a:gd name="connsiteY5" fmla="*/ 778704 h 778704"/>
              <a:gd name="connsiteX6" fmla="*/ 77870 w 1297840"/>
              <a:gd name="connsiteY6" fmla="*/ 778704 h 778704"/>
              <a:gd name="connsiteX7" fmla="*/ 0 w 1297840"/>
              <a:gd name="connsiteY7" fmla="*/ 700834 h 778704"/>
              <a:gd name="connsiteX8" fmla="*/ 0 w 1297840"/>
              <a:gd name="connsiteY8" fmla="*/ 77870 h 77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7840" h="778704">
                <a:moveTo>
                  <a:pt x="0" y="77870"/>
                </a:moveTo>
                <a:cubicBezTo>
                  <a:pt x="0" y="34864"/>
                  <a:pt x="34864" y="0"/>
                  <a:pt x="77870" y="0"/>
                </a:cubicBezTo>
                <a:lnTo>
                  <a:pt x="1219970" y="0"/>
                </a:lnTo>
                <a:cubicBezTo>
                  <a:pt x="1262976" y="0"/>
                  <a:pt x="1297840" y="34864"/>
                  <a:pt x="1297840" y="77870"/>
                </a:cubicBezTo>
                <a:lnTo>
                  <a:pt x="1297840" y="700834"/>
                </a:lnTo>
                <a:cubicBezTo>
                  <a:pt x="1297840" y="743840"/>
                  <a:pt x="1262976" y="778704"/>
                  <a:pt x="1219970" y="778704"/>
                </a:cubicBezTo>
                <a:lnTo>
                  <a:pt x="77870" y="778704"/>
                </a:lnTo>
                <a:cubicBezTo>
                  <a:pt x="34864" y="778704"/>
                  <a:pt x="0" y="743840"/>
                  <a:pt x="0" y="700834"/>
                </a:cubicBezTo>
                <a:lnTo>
                  <a:pt x="0" y="7787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1867" tIns="121867" rIns="121867" bIns="121867" numCol="1" spcCol="1270" anchor="ctr" anchorCtr="0">
            <a:noAutofit/>
          </a:bodyPr>
          <a:lstStyle/>
          <a:p>
            <a:pPr lvl="0" algn="ctr" defTabSz="11557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sz="2600" kern="1200"/>
              <a:t>안전성</a:t>
            </a:r>
          </a:p>
        </p:txBody>
      </p:sp>
    </p:spTree>
    <p:extLst>
      <p:ext uri="{BB962C8B-B14F-4D97-AF65-F5344CB8AC3E}">
        <p14:creationId xmlns:p14="http://schemas.microsoft.com/office/powerpoint/2010/main" val="3733076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고객 주요 요구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4294967295"/>
          </p:nvPr>
        </p:nvSpPr>
        <p:spPr>
          <a:xfrm>
            <a:off x="1141413" y="1858963"/>
            <a:ext cx="10161587" cy="736600"/>
          </a:xfrm>
          <a:prstGeom prst="roundRect">
            <a:avLst>
              <a:gd name="adj" fmla="val 50000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>
            <a:normAutofit fontScale="85000" lnSpcReduction="10000"/>
          </a:bodyPr>
          <a:lstStyle/>
          <a:p>
            <a:pPr algn="ctr"/>
            <a:r>
              <a:rPr lang="ko-KR" altLang="en-US" sz="2800" dirty="0"/>
              <a:t>선정된 핵심요소 내에서 항목 </a:t>
            </a:r>
            <a:r>
              <a:rPr lang="ko-KR" altLang="en-US" sz="2800" dirty="0" err="1"/>
              <a:t>웨이트가</a:t>
            </a:r>
            <a:r>
              <a:rPr lang="ko-KR" altLang="en-US" sz="2800" dirty="0"/>
              <a:t> 높은 항목을 잠정주요요구로 선정</a:t>
            </a:r>
          </a:p>
        </p:txBody>
      </p:sp>
      <p:sp>
        <p:nvSpPr>
          <p:cNvPr id="10" name="직사각형 9"/>
          <p:cNvSpPr/>
          <p:nvPr/>
        </p:nvSpPr>
        <p:spPr>
          <a:xfrm rot="10800000" flipV="1">
            <a:off x="5447999" y="3398904"/>
            <a:ext cx="1296000" cy="352591"/>
          </a:xfrm>
          <a:prstGeom prst="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자유형 10"/>
          <p:cNvSpPr/>
          <p:nvPr/>
        </p:nvSpPr>
        <p:spPr>
          <a:xfrm>
            <a:off x="1531883" y="3122448"/>
            <a:ext cx="3917697" cy="863769"/>
          </a:xfrm>
          <a:custGeom>
            <a:avLst/>
            <a:gdLst>
              <a:gd name="connsiteX0" fmla="*/ 0 w 1297840"/>
              <a:gd name="connsiteY0" fmla="*/ 77870 h 778704"/>
              <a:gd name="connsiteX1" fmla="*/ 77870 w 1297840"/>
              <a:gd name="connsiteY1" fmla="*/ 0 h 778704"/>
              <a:gd name="connsiteX2" fmla="*/ 1219970 w 1297840"/>
              <a:gd name="connsiteY2" fmla="*/ 0 h 778704"/>
              <a:gd name="connsiteX3" fmla="*/ 1297840 w 1297840"/>
              <a:gd name="connsiteY3" fmla="*/ 77870 h 778704"/>
              <a:gd name="connsiteX4" fmla="*/ 1297840 w 1297840"/>
              <a:gd name="connsiteY4" fmla="*/ 700834 h 778704"/>
              <a:gd name="connsiteX5" fmla="*/ 1219970 w 1297840"/>
              <a:gd name="connsiteY5" fmla="*/ 778704 h 778704"/>
              <a:gd name="connsiteX6" fmla="*/ 77870 w 1297840"/>
              <a:gd name="connsiteY6" fmla="*/ 778704 h 778704"/>
              <a:gd name="connsiteX7" fmla="*/ 0 w 1297840"/>
              <a:gd name="connsiteY7" fmla="*/ 700834 h 778704"/>
              <a:gd name="connsiteX8" fmla="*/ 0 w 1297840"/>
              <a:gd name="connsiteY8" fmla="*/ 77870 h 77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7840" h="778704">
                <a:moveTo>
                  <a:pt x="0" y="77870"/>
                </a:moveTo>
                <a:cubicBezTo>
                  <a:pt x="0" y="34864"/>
                  <a:pt x="34864" y="0"/>
                  <a:pt x="77870" y="0"/>
                </a:cubicBezTo>
                <a:lnTo>
                  <a:pt x="1219970" y="0"/>
                </a:lnTo>
                <a:cubicBezTo>
                  <a:pt x="1262976" y="0"/>
                  <a:pt x="1297840" y="34864"/>
                  <a:pt x="1297840" y="77870"/>
                </a:cubicBezTo>
                <a:lnTo>
                  <a:pt x="1297840" y="700834"/>
                </a:lnTo>
                <a:cubicBezTo>
                  <a:pt x="1297840" y="743840"/>
                  <a:pt x="1262976" y="778704"/>
                  <a:pt x="1219970" y="778704"/>
                </a:cubicBezTo>
                <a:lnTo>
                  <a:pt x="77870" y="778704"/>
                </a:lnTo>
                <a:cubicBezTo>
                  <a:pt x="34864" y="778704"/>
                  <a:pt x="0" y="743840"/>
                  <a:pt x="0" y="700834"/>
                </a:cubicBezTo>
                <a:lnTo>
                  <a:pt x="0" y="7787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1867" tIns="121867" rIns="121867" bIns="121867" numCol="1" spcCol="1270" anchor="ctr" anchorCtr="0">
            <a:noAutofit/>
          </a:bodyPr>
          <a:lstStyle/>
          <a:p>
            <a:pPr lvl="0" algn="ctr" defTabSz="11557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2400" kern="1200" dirty="0"/>
              <a:t>고품질 프로그램</a:t>
            </a:r>
            <a:endParaRPr lang="ko-KR" sz="2400" kern="1200" dirty="0"/>
          </a:p>
        </p:txBody>
      </p:sp>
      <p:sp>
        <p:nvSpPr>
          <p:cNvPr id="12" name="직사각형 11"/>
          <p:cNvSpPr/>
          <p:nvPr/>
        </p:nvSpPr>
        <p:spPr>
          <a:xfrm rot="10800000" flipV="1">
            <a:off x="5448000" y="4460298"/>
            <a:ext cx="1296000" cy="352591"/>
          </a:xfrm>
          <a:prstGeom prst="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자유형 12"/>
          <p:cNvSpPr/>
          <p:nvPr/>
        </p:nvSpPr>
        <p:spPr>
          <a:xfrm>
            <a:off x="1531883" y="4202160"/>
            <a:ext cx="3917697" cy="863769"/>
          </a:xfrm>
          <a:custGeom>
            <a:avLst/>
            <a:gdLst>
              <a:gd name="connsiteX0" fmla="*/ 0 w 1297840"/>
              <a:gd name="connsiteY0" fmla="*/ 77870 h 778704"/>
              <a:gd name="connsiteX1" fmla="*/ 77870 w 1297840"/>
              <a:gd name="connsiteY1" fmla="*/ 0 h 778704"/>
              <a:gd name="connsiteX2" fmla="*/ 1219970 w 1297840"/>
              <a:gd name="connsiteY2" fmla="*/ 0 h 778704"/>
              <a:gd name="connsiteX3" fmla="*/ 1297840 w 1297840"/>
              <a:gd name="connsiteY3" fmla="*/ 77870 h 778704"/>
              <a:gd name="connsiteX4" fmla="*/ 1297840 w 1297840"/>
              <a:gd name="connsiteY4" fmla="*/ 700834 h 778704"/>
              <a:gd name="connsiteX5" fmla="*/ 1219970 w 1297840"/>
              <a:gd name="connsiteY5" fmla="*/ 778704 h 778704"/>
              <a:gd name="connsiteX6" fmla="*/ 77870 w 1297840"/>
              <a:gd name="connsiteY6" fmla="*/ 778704 h 778704"/>
              <a:gd name="connsiteX7" fmla="*/ 0 w 1297840"/>
              <a:gd name="connsiteY7" fmla="*/ 700834 h 778704"/>
              <a:gd name="connsiteX8" fmla="*/ 0 w 1297840"/>
              <a:gd name="connsiteY8" fmla="*/ 77870 h 77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7840" h="778704">
                <a:moveTo>
                  <a:pt x="0" y="77870"/>
                </a:moveTo>
                <a:cubicBezTo>
                  <a:pt x="0" y="34864"/>
                  <a:pt x="34864" y="0"/>
                  <a:pt x="77870" y="0"/>
                </a:cubicBezTo>
                <a:lnTo>
                  <a:pt x="1219970" y="0"/>
                </a:lnTo>
                <a:cubicBezTo>
                  <a:pt x="1262976" y="0"/>
                  <a:pt x="1297840" y="34864"/>
                  <a:pt x="1297840" y="77870"/>
                </a:cubicBezTo>
                <a:lnTo>
                  <a:pt x="1297840" y="700834"/>
                </a:lnTo>
                <a:cubicBezTo>
                  <a:pt x="1297840" y="743840"/>
                  <a:pt x="1262976" y="778704"/>
                  <a:pt x="1219970" y="778704"/>
                </a:cubicBezTo>
                <a:lnTo>
                  <a:pt x="77870" y="778704"/>
                </a:lnTo>
                <a:cubicBezTo>
                  <a:pt x="34864" y="778704"/>
                  <a:pt x="0" y="743840"/>
                  <a:pt x="0" y="700834"/>
                </a:cubicBezTo>
                <a:lnTo>
                  <a:pt x="0" y="7787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1867" tIns="121867" rIns="121867" bIns="121867" numCol="1" spcCol="1270" anchor="ctr" anchorCtr="0">
            <a:noAutofit/>
          </a:bodyPr>
          <a:lstStyle/>
          <a:p>
            <a:pPr lvl="0" algn="ctr" defTabSz="11557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2400" kern="1200" dirty="0">
                <a:solidFill>
                  <a:schemeClr val="tx1"/>
                </a:solidFill>
              </a:rPr>
              <a:t>고유한 프로그램</a:t>
            </a:r>
            <a:endParaRPr lang="ko-KR" sz="2400" kern="1200" dirty="0">
              <a:solidFill>
                <a:schemeClr val="tx1"/>
              </a:solidFill>
            </a:endParaRPr>
          </a:p>
        </p:txBody>
      </p:sp>
      <p:sp>
        <p:nvSpPr>
          <p:cNvPr id="15" name="자유형 14"/>
          <p:cNvSpPr/>
          <p:nvPr/>
        </p:nvSpPr>
        <p:spPr>
          <a:xfrm>
            <a:off x="1531883" y="5281870"/>
            <a:ext cx="3917697" cy="863769"/>
          </a:xfrm>
          <a:custGeom>
            <a:avLst/>
            <a:gdLst>
              <a:gd name="connsiteX0" fmla="*/ 0 w 1297840"/>
              <a:gd name="connsiteY0" fmla="*/ 77870 h 778704"/>
              <a:gd name="connsiteX1" fmla="*/ 77870 w 1297840"/>
              <a:gd name="connsiteY1" fmla="*/ 0 h 778704"/>
              <a:gd name="connsiteX2" fmla="*/ 1219970 w 1297840"/>
              <a:gd name="connsiteY2" fmla="*/ 0 h 778704"/>
              <a:gd name="connsiteX3" fmla="*/ 1297840 w 1297840"/>
              <a:gd name="connsiteY3" fmla="*/ 77870 h 778704"/>
              <a:gd name="connsiteX4" fmla="*/ 1297840 w 1297840"/>
              <a:gd name="connsiteY4" fmla="*/ 700834 h 778704"/>
              <a:gd name="connsiteX5" fmla="*/ 1219970 w 1297840"/>
              <a:gd name="connsiteY5" fmla="*/ 778704 h 778704"/>
              <a:gd name="connsiteX6" fmla="*/ 77870 w 1297840"/>
              <a:gd name="connsiteY6" fmla="*/ 778704 h 778704"/>
              <a:gd name="connsiteX7" fmla="*/ 0 w 1297840"/>
              <a:gd name="connsiteY7" fmla="*/ 700834 h 778704"/>
              <a:gd name="connsiteX8" fmla="*/ 0 w 1297840"/>
              <a:gd name="connsiteY8" fmla="*/ 77870 h 77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7840" h="778704">
                <a:moveTo>
                  <a:pt x="0" y="77870"/>
                </a:moveTo>
                <a:cubicBezTo>
                  <a:pt x="0" y="34864"/>
                  <a:pt x="34864" y="0"/>
                  <a:pt x="77870" y="0"/>
                </a:cubicBezTo>
                <a:lnTo>
                  <a:pt x="1219970" y="0"/>
                </a:lnTo>
                <a:cubicBezTo>
                  <a:pt x="1262976" y="0"/>
                  <a:pt x="1297840" y="34864"/>
                  <a:pt x="1297840" y="77870"/>
                </a:cubicBezTo>
                <a:lnTo>
                  <a:pt x="1297840" y="700834"/>
                </a:lnTo>
                <a:cubicBezTo>
                  <a:pt x="1297840" y="743840"/>
                  <a:pt x="1262976" y="778704"/>
                  <a:pt x="1219970" y="778704"/>
                </a:cubicBezTo>
                <a:lnTo>
                  <a:pt x="77870" y="778704"/>
                </a:lnTo>
                <a:cubicBezTo>
                  <a:pt x="34864" y="778704"/>
                  <a:pt x="0" y="743840"/>
                  <a:pt x="0" y="700834"/>
                </a:cubicBezTo>
                <a:lnTo>
                  <a:pt x="0" y="7787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1867" tIns="121867" rIns="121867" bIns="121867" numCol="1" spcCol="1270" anchor="ctr" anchorCtr="0">
            <a:noAutofit/>
          </a:bodyPr>
          <a:lstStyle/>
          <a:p>
            <a:pPr lvl="0" algn="ctr" defTabSz="11557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2400" kern="1200" dirty="0"/>
              <a:t>국제적 시각</a:t>
            </a:r>
            <a:endParaRPr lang="ko-KR" sz="2400" kern="1200" dirty="0"/>
          </a:p>
        </p:txBody>
      </p:sp>
      <p:sp>
        <p:nvSpPr>
          <p:cNvPr id="17" name="자유형 16"/>
          <p:cNvSpPr/>
          <p:nvPr/>
        </p:nvSpPr>
        <p:spPr>
          <a:xfrm>
            <a:off x="6742420" y="5281870"/>
            <a:ext cx="3917697" cy="863769"/>
          </a:xfrm>
          <a:custGeom>
            <a:avLst/>
            <a:gdLst>
              <a:gd name="connsiteX0" fmla="*/ 0 w 1297840"/>
              <a:gd name="connsiteY0" fmla="*/ 77870 h 778704"/>
              <a:gd name="connsiteX1" fmla="*/ 77870 w 1297840"/>
              <a:gd name="connsiteY1" fmla="*/ 0 h 778704"/>
              <a:gd name="connsiteX2" fmla="*/ 1219970 w 1297840"/>
              <a:gd name="connsiteY2" fmla="*/ 0 h 778704"/>
              <a:gd name="connsiteX3" fmla="*/ 1297840 w 1297840"/>
              <a:gd name="connsiteY3" fmla="*/ 77870 h 778704"/>
              <a:gd name="connsiteX4" fmla="*/ 1297840 w 1297840"/>
              <a:gd name="connsiteY4" fmla="*/ 700834 h 778704"/>
              <a:gd name="connsiteX5" fmla="*/ 1219970 w 1297840"/>
              <a:gd name="connsiteY5" fmla="*/ 778704 h 778704"/>
              <a:gd name="connsiteX6" fmla="*/ 77870 w 1297840"/>
              <a:gd name="connsiteY6" fmla="*/ 778704 h 778704"/>
              <a:gd name="connsiteX7" fmla="*/ 0 w 1297840"/>
              <a:gd name="connsiteY7" fmla="*/ 700834 h 778704"/>
              <a:gd name="connsiteX8" fmla="*/ 0 w 1297840"/>
              <a:gd name="connsiteY8" fmla="*/ 77870 h 77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7840" h="778704">
                <a:moveTo>
                  <a:pt x="0" y="77870"/>
                </a:moveTo>
                <a:cubicBezTo>
                  <a:pt x="0" y="34864"/>
                  <a:pt x="34864" y="0"/>
                  <a:pt x="77870" y="0"/>
                </a:cubicBezTo>
                <a:lnTo>
                  <a:pt x="1219970" y="0"/>
                </a:lnTo>
                <a:cubicBezTo>
                  <a:pt x="1262976" y="0"/>
                  <a:pt x="1297840" y="34864"/>
                  <a:pt x="1297840" y="77870"/>
                </a:cubicBezTo>
                <a:lnTo>
                  <a:pt x="1297840" y="700834"/>
                </a:lnTo>
                <a:cubicBezTo>
                  <a:pt x="1297840" y="743840"/>
                  <a:pt x="1262976" y="778704"/>
                  <a:pt x="1219970" y="778704"/>
                </a:cubicBezTo>
                <a:lnTo>
                  <a:pt x="77870" y="778704"/>
                </a:lnTo>
                <a:cubicBezTo>
                  <a:pt x="34864" y="778704"/>
                  <a:pt x="0" y="743840"/>
                  <a:pt x="0" y="700834"/>
                </a:cubicBezTo>
                <a:lnTo>
                  <a:pt x="0" y="7787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1867" tIns="121867" rIns="121867" bIns="121867" numCol="1" spcCol="1270" anchor="ctr" anchorCtr="0">
            <a:noAutofit/>
          </a:bodyPr>
          <a:lstStyle/>
          <a:p>
            <a:pPr lvl="0" algn="ctr" defTabSz="11557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2400" dirty="0"/>
              <a:t>전략적 </a:t>
            </a:r>
            <a:r>
              <a:rPr lang="ko-KR" altLang="en-US" sz="2400" kern="1200" dirty="0"/>
              <a:t>중요성</a:t>
            </a:r>
            <a:endParaRPr lang="ko-KR" sz="2400" kern="1200" dirty="0"/>
          </a:p>
        </p:txBody>
      </p:sp>
      <p:sp>
        <p:nvSpPr>
          <p:cNvPr id="18" name="직사각형 17"/>
          <p:cNvSpPr/>
          <p:nvPr/>
        </p:nvSpPr>
        <p:spPr>
          <a:xfrm>
            <a:off x="5447999" y="5521692"/>
            <a:ext cx="1296000" cy="352591"/>
          </a:xfrm>
          <a:prstGeom prst="rect">
            <a:avLst/>
          </a:pr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9" name="자유형 18"/>
          <p:cNvSpPr/>
          <p:nvPr/>
        </p:nvSpPr>
        <p:spPr>
          <a:xfrm>
            <a:off x="6742420" y="4202160"/>
            <a:ext cx="3917697" cy="863769"/>
          </a:xfrm>
          <a:custGeom>
            <a:avLst/>
            <a:gdLst>
              <a:gd name="connsiteX0" fmla="*/ 0 w 1297840"/>
              <a:gd name="connsiteY0" fmla="*/ 77870 h 778704"/>
              <a:gd name="connsiteX1" fmla="*/ 77870 w 1297840"/>
              <a:gd name="connsiteY1" fmla="*/ 0 h 778704"/>
              <a:gd name="connsiteX2" fmla="*/ 1219970 w 1297840"/>
              <a:gd name="connsiteY2" fmla="*/ 0 h 778704"/>
              <a:gd name="connsiteX3" fmla="*/ 1297840 w 1297840"/>
              <a:gd name="connsiteY3" fmla="*/ 77870 h 778704"/>
              <a:gd name="connsiteX4" fmla="*/ 1297840 w 1297840"/>
              <a:gd name="connsiteY4" fmla="*/ 700834 h 778704"/>
              <a:gd name="connsiteX5" fmla="*/ 1219970 w 1297840"/>
              <a:gd name="connsiteY5" fmla="*/ 778704 h 778704"/>
              <a:gd name="connsiteX6" fmla="*/ 77870 w 1297840"/>
              <a:gd name="connsiteY6" fmla="*/ 778704 h 778704"/>
              <a:gd name="connsiteX7" fmla="*/ 0 w 1297840"/>
              <a:gd name="connsiteY7" fmla="*/ 700834 h 778704"/>
              <a:gd name="connsiteX8" fmla="*/ 0 w 1297840"/>
              <a:gd name="connsiteY8" fmla="*/ 77870 h 77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7840" h="778704">
                <a:moveTo>
                  <a:pt x="0" y="77870"/>
                </a:moveTo>
                <a:cubicBezTo>
                  <a:pt x="0" y="34864"/>
                  <a:pt x="34864" y="0"/>
                  <a:pt x="77870" y="0"/>
                </a:cubicBezTo>
                <a:lnTo>
                  <a:pt x="1219970" y="0"/>
                </a:lnTo>
                <a:cubicBezTo>
                  <a:pt x="1262976" y="0"/>
                  <a:pt x="1297840" y="34864"/>
                  <a:pt x="1297840" y="77870"/>
                </a:cubicBezTo>
                <a:lnTo>
                  <a:pt x="1297840" y="700834"/>
                </a:lnTo>
                <a:cubicBezTo>
                  <a:pt x="1297840" y="743840"/>
                  <a:pt x="1262976" y="778704"/>
                  <a:pt x="1219970" y="778704"/>
                </a:cubicBezTo>
                <a:lnTo>
                  <a:pt x="77870" y="778704"/>
                </a:lnTo>
                <a:cubicBezTo>
                  <a:pt x="34864" y="778704"/>
                  <a:pt x="0" y="743840"/>
                  <a:pt x="0" y="700834"/>
                </a:cubicBezTo>
                <a:lnTo>
                  <a:pt x="0" y="7787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1867" tIns="121867" rIns="121867" bIns="121867" numCol="1" spcCol="1270" anchor="ctr" anchorCtr="0">
            <a:noAutofit/>
          </a:bodyPr>
          <a:lstStyle/>
          <a:p>
            <a:pPr lvl="0" algn="ctr" defTabSz="11557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2400" kern="1200" dirty="0"/>
              <a:t>용이성</a:t>
            </a:r>
            <a:endParaRPr lang="ko-KR" sz="2400" kern="1200" dirty="0"/>
          </a:p>
        </p:txBody>
      </p:sp>
      <p:sp>
        <p:nvSpPr>
          <p:cNvPr id="21" name="자유형 20"/>
          <p:cNvSpPr/>
          <p:nvPr/>
        </p:nvSpPr>
        <p:spPr>
          <a:xfrm>
            <a:off x="6742420" y="3122448"/>
            <a:ext cx="3917697" cy="863769"/>
          </a:xfrm>
          <a:custGeom>
            <a:avLst/>
            <a:gdLst>
              <a:gd name="connsiteX0" fmla="*/ 0 w 1297840"/>
              <a:gd name="connsiteY0" fmla="*/ 77870 h 778704"/>
              <a:gd name="connsiteX1" fmla="*/ 77870 w 1297840"/>
              <a:gd name="connsiteY1" fmla="*/ 0 h 778704"/>
              <a:gd name="connsiteX2" fmla="*/ 1219970 w 1297840"/>
              <a:gd name="connsiteY2" fmla="*/ 0 h 778704"/>
              <a:gd name="connsiteX3" fmla="*/ 1297840 w 1297840"/>
              <a:gd name="connsiteY3" fmla="*/ 77870 h 778704"/>
              <a:gd name="connsiteX4" fmla="*/ 1297840 w 1297840"/>
              <a:gd name="connsiteY4" fmla="*/ 700834 h 778704"/>
              <a:gd name="connsiteX5" fmla="*/ 1219970 w 1297840"/>
              <a:gd name="connsiteY5" fmla="*/ 778704 h 778704"/>
              <a:gd name="connsiteX6" fmla="*/ 77870 w 1297840"/>
              <a:gd name="connsiteY6" fmla="*/ 778704 h 778704"/>
              <a:gd name="connsiteX7" fmla="*/ 0 w 1297840"/>
              <a:gd name="connsiteY7" fmla="*/ 700834 h 778704"/>
              <a:gd name="connsiteX8" fmla="*/ 0 w 1297840"/>
              <a:gd name="connsiteY8" fmla="*/ 77870 h 77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7840" h="778704">
                <a:moveTo>
                  <a:pt x="0" y="77870"/>
                </a:moveTo>
                <a:cubicBezTo>
                  <a:pt x="0" y="34864"/>
                  <a:pt x="34864" y="0"/>
                  <a:pt x="77870" y="0"/>
                </a:cubicBezTo>
                <a:lnTo>
                  <a:pt x="1219970" y="0"/>
                </a:lnTo>
                <a:cubicBezTo>
                  <a:pt x="1262976" y="0"/>
                  <a:pt x="1297840" y="34864"/>
                  <a:pt x="1297840" y="77870"/>
                </a:cubicBezTo>
                <a:lnTo>
                  <a:pt x="1297840" y="700834"/>
                </a:lnTo>
                <a:cubicBezTo>
                  <a:pt x="1297840" y="743840"/>
                  <a:pt x="1262976" y="778704"/>
                  <a:pt x="1219970" y="778704"/>
                </a:cubicBezTo>
                <a:lnTo>
                  <a:pt x="77870" y="778704"/>
                </a:lnTo>
                <a:cubicBezTo>
                  <a:pt x="34864" y="778704"/>
                  <a:pt x="0" y="743840"/>
                  <a:pt x="0" y="700834"/>
                </a:cubicBezTo>
                <a:lnTo>
                  <a:pt x="0" y="7787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21867" tIns="121867" rIns="121867" bIns="121867" numCol="1" spcCol="1270" anchor="ctr" anchorCtr="0">
            <a:noAutofit/>
          </a:bodyPr>
          <a:lstStyle/>
          <a:p>
            <a:pPr lvl="0" algn="ctr" defTabSz="11557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2400" kern="1200" dirty="0"/>
              <a:t>시급성</a:t>
            </a:r>
            <a:endParaRPr lang="ko-KR" sz="2400" kern="1200" dirty="0"/>
          </a:p>
        </p:txBody>
      </p:sp>
    </p:spTree>
    <p:extLst>
      <p:ext uri="{BB962C8B-B14F-4D97-AF65-F5344CB8AC3E}">
        <p14:creationId xmlns:p14="http://schemas.microsoft.com/office/powerpoint/2010/main" val="1486802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기타 주요 요구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1029015" y="2033588"/>
            <a:ext cx="4883841" cy="4275137"/>
          </a:xfrm>
          <a:prstGeom prst="roundRect">
            <a:avLst>
              <a:gd name="adj" fmla="val 966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1920" tIns="121920" rIns="121920" bIns="3114516" numCol="1" spcCol="1270" anchor="ctr" anchorCtr="0">
            <a:noAutofit/>
          </a:bodyPr>
          <a:lstStyle/>
          <a:p>
            <a:pPr lvl="0" algn="ctr" defTabSz="1422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3200" kern="1200" dirty="0"/>
              <a:t>전략적 주요요구</a:t>
            </a:r>
          </a:p>
        </p:txBody>
      </p:sp>
      <p:sp>
        <p:nvSpPr>
          <p:cNvPr id="7" name="자유형 6"/>
          <p:cNvSpPr/>
          <p:nvPr/>
        </p:nvSpPr>
        <p:spPr>
          <a:xfrm>
            <a:off x="1298028" y="3189494"/>
            <a:ext cx="4345816" cy="839893"/>
          </a:xfrm>
          <a:custGeom>
            <a:avLst/>
            <a:gdLst>
              <a:gd name="connsiteX0" fmla="*/ 0 w 3907073"/>
              <a:gd name="connsiteY0" fmla="*/ 83989 h 839893"/>
              <a:gd name="connsiteX1" fmla="*/ 83989 w 3907073"/>
              <a:gd name="connsiteY1" fmla="*/ 0 h 839893"/>
              <a:gd name="connsiteX2" fmla="*/ 3823084 w 3907073"/>
              <a:gd name="connsiteY2" fmla="*/ 0 h 839893"/>
              <a:gd name="connsiteX3" fmla="*/ 3907073 w 3907073"/>
              <a:gd name="connsiteY3" fmla="*/ 83989 h 839893"/>
              <a:gd name="connsiteX4" fmla="*/ 3907073 w 3907073"/>
              <a:gd name="connsiteY4" fmla="*/ 755904 h 839893"/>
              <a:gd name="connsiteX5" fmla="*/ 3823084 w 3907073"/>
              <a:gd name="connsiteY5" fmla="*/ 839893 h 839893"/>
              <a:gd name="connsiteX6" fmla="*/ 83989 w 3907073"/>
              <a:gd name="connsiteY6" fmla="*/ 839893 h 839893"/>
              <a:gd name="connsiteX7" fmla="*/ 0 w 3907073"/>
              <a:gd name="connsiteY7" fmla="*/ 755904 h 839893"/>
              <a:gd name="connsiteX8" fmla="*/ 0 w 3907073"/>
              <a:gd name="connsiteY8" fmla="*/ 83989 h 839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7073" h="839893">
                <a:moveTo>
                  <a:pt x="0" y="83989"/>
                </a:moveTo>
                <a:cubicBezTo>
                  <a:pt x="0" y="37603"/>
                  <a:pt x="37603" y="0"/>
                  <a:pt x="83989" y="0"/>
                </a:cubicBezTo>
                <a:lnTo>
                  <a:pt x="3823084" y="0"/>
                </a:lnTo>
                <a:cubicBezTo>
                  <a:pt x="3869470" y="0"/>
                  <a:pt x="3907073" y="37603"/>
                  <a:pt x="3907073" y="83989"/>
                </a:cubicBezTo>
                <a:lnTo>
                  <a:pt x="3907073" y="755904"/>
                </a:lnTo>
                <a:cubicBezTo>
                  <a:pt x="3907073" y="802290"/>
                  <a:pt x="3869470" y="839893"/>
                  <a:pt x="3823084" y="839893"/>
                </a:cubicBezTo>
                <a:lnTo>
                  <a:pt x="83989" y="839893"/>
                </a:lnTo>
                <a:cubicBezTo>
                  <a:pt x="37603" y="839893"/>
                  <a:pt x="0" y="802290"/>
                  <a:pt x="0" y="755904"/>
                </a:cubicBezTo>
                <a:lnTo>
                  <a:pt x="0" y="8398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2540" tIns="45555" rIns="52540" bIns="45555" numCol="1" spcCol="1270" anchor="ctr" anchorCtr="0">
            <a:noAutofit/>
          </a:bodyPr>
          <a:lstStyle/>
          <a:p>
            <a:pPr lvl="0" algn="ctr" defTabSz="4889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2000" kern="1200" dirty="0">
                <a:solidFill>
                  <a:schemeClr val="tx1"/>
                </a:solidFill>
              </a:rPr>
              <a:t>중요도</a:t>
            </a:r>
            <a:r>
              <a:rPr lang="en-US" altLang="ko-KR" sz="2000" kern="1200" dirty="0">
                <a:solidFill>
                  <a:schemeClr val="tx1"/>
                </a:solidFill>
              </a:rPr>
              <a:t>, </a:t>
            </a:r>
            <a:r>
              <a:rPr lang="ko-KR" altLang="en-US" sz="2000" kern="1200" dirty="0">
                <a:solidFill>
                  <a:schemeClr val="tx1"/>
                </a:solidFill>
              </a:rPr>
              <a:t>점수 및 </a:t>
            </a:r>
            <a:r>
              <a:rPr lang="ko-KR" altLang="en-US" sz="2000" kern="1200" dirty="0" err="1">
                <a:solidFill>
                  <a:schemeClr val="tx1"/>
                </a:solidFill>
              </a:rPr>
              <a:t>웨이트에</a:t>
            </a:r>
            <a:r>
              <a:rPr lang="ko-KR" altLang="en-US" sz="2000" kern="1200" dirty="0">
                <a:solidFill>
                  <a:schemeClr val="tx1"/>
                </a:solidFill>
              </a:rPr>
              <a:t> 의한 주요요구 이외</a:t>
            </a:r>
          </a:p>
        </p:txBody>
      </p:sp>
      <p:sp>
        <p:nvSpPr>
          <p:cNvPr id="8" name="자유형 7"/>
          <p:cNvSpPr/>
          <p:nvPr/>
        </p:nvSpPr>
        <p:spPr>
          <a:xfrm>
            <a:off x="1298028" y="4158602"/>
            <a:ext cx="4345816" cy="839893"/>
          </a:xfrm>
          <a:custGeom>
            <a:avLst/>
            <a:gdLst>
              <a:gd name="connsiteX0" fmla="*/ 0 w 3907073"/>
              <a:gd name="connsiteY0" fmla="*/ 83989 h 839893"/>
              <a:gd name="connsiteX1" fmla="*/ 83989 w 3907073"/>
              <a:gd name="connsiteY1" fmla="*/ 0 h 839893"/>
              <a:gd name="connsiteX2" fmla="*/ 3823084 w 3907073"/>
              <a:gd name="connsiteY2" fmla="*/ 0 h 839893"/>
              <a:gd name="connsiteX3" fmla="*/ 3907073 w 3907073"/>
              <a:gd name="connsiteY3" fmla="*/ 83989 h 839893"/>
              <a:gd name="connsiteX4" fmla="*/ 3907073 w 3907073"/>
              <a:gd name="connsiteY4" fmla="*/ 755904 h 839893"/>
              <a:gd name="connsiteX5" fmla="*/ 3823084 w 3907073"/>
              <a:gd name="connsiteY5" fmla="*/ 839893 h 839893"/>
              <a:gd name="connsiteX6" fmla="*/ 83989 w 3907073"/>
              <a:gd name="connsiteY6" fmla="*/ 839893 h 839893"/>
              <a:gd name="connsiteX7" fmla="*/ 0 w 3907073"/>
              <a:gd name="connsiteY7" fmla="*/ 755904 h 839893"/>
              <a:gd name="connsiteX8" fmla="*/ 0 w 3907073"/>
              <a:gd name="connsiteY8" fmla="*/ 83989 h 839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7073" h="839893">
                <a:moveTo>
                  <a:pt x="0" y="83989"/>
                </a:moveTo>
                <a:cubicBezTo>
                  <a:pt x="0" y="37603"/>
                  <a:pt x="37603" y="0"/>
                  <a:pt x="83989" y="0"/>
                </a:cubicBezTo>
                <a:lnTo>
                  <a:pt x="3823084" y="0"/>
                </a:lnTo>
                <a:cubicBezTo>
                  <a:pt x="3869470" y="0"/>
                  <a:pt x="3907073" y="37603"/>
                  <a:pt x="3907073" y="83989"/>
                </a:cubicBezTo>
                <a:lnTo>
                  <a:pt x="3907073" y="755904"/>
                </a:lnTo>
                <a:cubicBezTo>
                  <a:pt x="3907073" y="802290"/>
                  <a:pt x="3869470" y="839893"/>
                  <a:pt x="3823084" y="839893"/>
                </a:cubicBezTo>
                <a:lnTo>
                  <a:pt x="83989" y="839893"/>
                </a:lnTo>
                <a:cubicBezTo>
                  <a:pt x="37603" y="839893"/>
                  <a:pt x="0" y="802290"/>
                  <a:pt x="0" y="755904"/>
                </a:cubicBezTo>
                <a:lnTo>
                  <a:pt x="0" y="8398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2540" tIns="45555" rIns="52540" bIns="45555" numCol="1" spcCol="1270" anchor="ctr" anchorCtr="0">
            <a:noAutofit/>
          </a:bodyPr>
          <a:lstStyle/>
          <a:p>
            <a:pPr lvl="0" algn="ctr" defTabSz="4889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2000" kern="1200" dirty="0">
                <a:solidFill>
                  <a:schemeClr val="tx1"/>
                </a:solidFill>
              </a:rPr>
              <a:t>기간 내의 경영적 요구 반영</a:t>
            </a:r>
          </a:p>
        </p:txBody>
      </p:sp>
      <p:sp>
        <p:nvSpPr>
          <p:cNvPr id="9" name="자유형 8"/>
          <p:cNvSpPr/>
          <p:nvPr/>
        </p:nvSpPr>
        <p:spPr>
          <a:xfrm>
            <a:off x="1298028" y="5127709"/>
            <a:ext cx="4345816" cy="839893"/>
          </a:xfrm>
          <a:custGeom>
            <a:avLst/>
            <a:gdLst>
              <a:gd name="connsiteX0" fmla="*/ 0 w 3907073"/>
              <a:gd name="connsiteY0" fmla="*/ 83989 h 839893"/>
              <a:gd name="connsiteX1" fmla="*/ 83989 w 3907073"/>
              <a:gd name="connsiteY1" fmla="*/ 0 h 839893"/>
              <a:gd name="connsiteX2" fmla="*/ 3823084 w 3907073"/>
              <a:gd name="connsiteY2" fmla="*/ 0 h 839893"/>
              <a:gd name="connsiteX3" fmla="*/ 3907073 w 3907073"/>
              <a:gd name="connsiteY3" fmla="*/ 83989 h 839893"/>
              <a:gd name="connsiteX4" fmla="*/ 3907073 w 3907073"/>
              <a:gd name="connsiteY4" fmla="*/ 755904 h 839893"/>
              <a:gd name="connsiteX5" fmla="*/ 3823084 w 3907073"/>
              <a:gd name="connsiteY5" fmla="*/ 839893 h 839893"/>
              <a:gd name="connsiteX6" fmla="*/ 83989 w 3907073"/>
              <a:gd name="connsiteY6" fmla="*/ 839893 h 839893"/>
              <a:gd name="connsiteX7" fmla="*/ 0 w 3907073"/>
              <a:gd name="connsiteY7" fmla="*/ 755904 h 839893"/>
              <a:gd name="connsiteX8" fmla="*/ 0 w 3907073"/>
              <a:gd name="connsiteY8" fmla="*/ 83989 h 839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7073" h="839893">
                <a:moveTo>
                  <a:pt x="0" y="83989"/>
                </a:moveTo>
                <a:cubicBezTo>
                  <a:pt x="0" y="37603"/>
                  <a:pt x="37603" y="0"/>
                  <a:pt x="83989" y="0"/>
                </a:cubicBezTo>
                <a:lnTo>
                  <a:pt x="3823084" y="0"/>
                </a:lnTo>
                <a:cubicBezTo>
                  <a:pt x="3869470" y="0"/>
                  <a:pt x="3907073" y="37603"/>
                  <a:pt x="3907073" y="83989"/>
                </a:cubicBezTo>
                <a:lnTo>
                  <a:pt x="3907073" y="755904"/>
                </a:lnTo>
                <a:cubicBezTo>
                  <a:pt x="3907073" y="802290"/>
                  <a:pt x="3869470" y="839893"/>
                  <a:pt x="3823084" y="839893"/>
                </a:cubicBezTo>
                <a:lnTo>
                  <a:pt x="83989" y="839893"/>
                </a:lnTo>
                <a:cubicBezTo>
                  <a:pt x="37603" y="839893"/>
                  <a:pt x="0" y="802290"/>
                  <a:pt x="0" y="755904"/>
                </a:cubicBezTo>
                <a:lnTo>
                  <a:pt x="0" y="8398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2540" tIns="45555" rIns="52540" bIns="45555" numCol="1" spcCol="1270" anchor="ctr" anchorCtr="0">
            <a:noAutofit/>
          </a:bodyPr>
          <a:lstStyle/>
          <a:p>
            <a:pPr lvl="0" algn="ctr" defTabSz="4889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2000" kern="1200" dirty="0">
                <a:solidFill>
                  <a:schemeClr val="tx1"/>
                </a:solidFill>
              </a:rPr>
              <a:t>자율적 주요 요구 추가적으로 선정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6279144" y="2033588"/>
            <a:ext cx="4883841" cy="4275137"/>
          </a:xfrm>
          <a:prstGeom prst="roundRect">
            <a:avLst>
              <a:gd name="adj" fmla="val 671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1920" tIns="121920" rIns="121920" bIns="3114516" numCol="1" spcCol="1270" anchor="ctr" anchorCtr="0">
            <a:noAutofit/>
          </a:bodyPr>
          <a:lstStyle/>
          <a:p>
            <a:pPr lvl="0" algn="ctr" defTabSz="14224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3200" kern="1200" dirty="0"/>
              <a:t>정책적 주요요구</a:t>
            </a:r>
          </a:p>
        </p:txBody>
      </p:sp>
      <p:sp>
        <p:nvSpPr>
          <p:cNvPr id="11" name="자유형 10"/>
          <p:cNvSpPr/>
          <p:nvPr/>
        </p:nvSpPr>
        <p:spPr>
          <a:xfrm>
            <a:off x="6548157" y="3190381"/>
            <a:ext cx="4345816" cy="1289012"/>
          </a:xfrm>
          <a:custGeom>
            <a:avLst/>
            <a:gdLst>
              <a:gd name="connsiteX0" fmla="*/ 0 w 3907073"/>
              <a:gd name="connsiteY0" fmla="*/ 128901 h 1289012"/>
              <a:gd name="connsiteX1" fmla="*/ 128901 w 3907073"/>
              <a:gd name="connsiteY1" fmla="*/ 0 h 1289012"/>
              <a:gd name="connsiteX2" fmla="*/ 3778172 w 3907073"/>
              <a:gd name="connsiteY2" fmla="*/ 0 h 1289012"/>
              <a:gd name="connsiteX3" fmla="*/ 3907073 w 3907073"/>
              <a:gd name="connsiteY3" fmla="*/ 128901 h 1289012"/>
              <a:gd name="connsiteX4" fmla="*/ 3907073 w 3907073"/>
              <a:gd name="connsiteY4" fmla="*/ 1160111 h 1289012"/>
              <a:gd name="connsiteX5" fmla="*/ 3778172 w 3907073"/>
              <a:gd name="connsiteY5" fmla="*/ 1289012 h 1289012"/>
              <a:gd name="connsiteX6" fmla="*/ 128901 w 3907073"/>
              <a:gd name="connsiteY6" fmla="*/ 1289012 h 1289012"/>
              <a:gd name="connsiteX7" fmla="*/ 0 w 3907073"/>
              <a:gd name="connsiteY7" fmla="*/ 1160111 h 1289012"/>
              <a:gd name="connsiteX8" fmla="*/ 0 w 3907073"/>
              <a:gd name="connsiteY8" fmla="*/ 128901 h 1289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7073" h="1289012">
                <a:moveTo>
                  <a:pt x="0" y="128901"/>
                </a:moveTo>
                <a:cubicBezTo>
                  <a:pt x="0" y="57711"/>
                  <a:pt x="57711" y="0"/>
                  <a:pt x="128901" y="0"/>
                </a:cubicBezTo>
                <a:lnTo>
                  <a:pt x="3778172" y="0"/>
                </a:lnTo>
                <a:cubicBezTo>
                  <a:pt x="3849362" y="0"/>
                  <a:pt x="3907073" y="57711"/>
                  <a:pt x="3907073" y="128901"/>
                </a:cubicBezTo>
                <a:lnTo>
                  <a:pt x="3907073" y="1160111"/>
                </a:lnTo>
                <a:cubicBezTo>
                  <a:pt x="3907073" y="1231301"/>
                  <a:pt x="3849362" y="1289012"/>
                  <a:pt x="3778172" y="1289012"/>
                </a:cubicBezTo>
                <a:lnTo>
                  <a:pt x="128901" y="1289012"/>
                </a:lnTo>
                <a:cubicBezTo>
                  <a:pt x="57711" y="1289012"/>
                  <a:pt x="0" y="1231301"/>
                  <a:pt x="0" y="1160111"/>
                </a:cubicBezTo>
                <a:lnTo>
                  <a:pt x="0" y="12890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5694" tIns="58709" rIns="65694" bIns="58709" numCol="1" spcCol="1270" anchor="ctr" anchorCtr="0">
            <a:noAutofit/>
          </a:bodyPr>
          <a:lstStyle/>
          <a:p>
            <a:pPr lvl="0" algn="ctr" defTabSz="4889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2000" kern="1200" dirty="0">
                <a:solidFill>
                  <a:schemeClr val="tx1"/>
                </a:solidFill>
              </a:rPr>
              <a:t>현재 기관의 권한 및 능력 범위 내에서 개선이 어려운 주요요구 파악</a:t>
            </a:r>
          </a:p>
        </p:txBody>
      </p:sp>
      <p:sp>
        <p:nvSpPr>
          <p:cNvPr id="12" name="자유형 11"/>
          <p:cNvSpPr/>
          <p:nvPr/>
        </p:nvSpPr>
        <p:spPr>
          <a:xfrm>
            <a:off x="6548157" y="4677703"/>
            <a:ext cx="4345816" cy="1289012"/>
          </a:xfrm>
          <a:custGeom>
            <a:avLst/>
            <a:gdLst>
              <a:gd name="connsiteX0" fmla="*/ 0 w 3907073"/>
              <a:gd name="connsiteY0" fmla="*/ 128901 h 1289012"/>
              <a:gd name="connsiteX1" fmla="*/ 128901 w 3907073"/>
              <a:gd name="connsiteY1" fmla="*/ 0 h 1289012"/>
              <a:gd name="connsiteX2" fmla="*/ 3778172 w 3907073"/>
              <a:gd name="connsiteY2" fmla="*/ 0 h 1289012"/>
              <a:gd name="connsiteX3" fmla="*/ 3907073 w 3907073"/>
              <a:gd name="connsiteY3" fmla="*/ 128901 h 1289012"/>
              <a:gd name="connsiteX4" fmla="*/ 3907073 w 3907073"/>
              <a:gd name="connsiteY4" fmla="*/ 1160111 h 1289012"/>
              <a:gd name="connsiteX5" fmla="*/ 3778172 w 3907073"/>
              <a:gd name="connsiteY5" fmla="*/ 1289012 h 1289012"/>
              <a:gd name="connsiteX6" fmla="*/ 128901 w 3907073"/>
              <a:gd name="connsiteY6" fmla="*/ 1289012 h 1289012"/>
              <a:gd name="connsiteX7" fmla="*/ 0 w 3907073"/>
              <a:gd name="connsiteY7" fmla="*/ 1160111 h 1289012"/>
              <a:gd name="connsiteX8" fmla="*/ 0 w 3907073"/>
              <a:gd name="connsiteY8" fmla="*/ 128901 h 1289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7073" h="1289012">
                <a:moveTo>
                  <a:pt x="0" y="128901"/>
                </a:moveTo>
                <a:cubicBezTo>
                  <a:pt x="0" y="57711"/>
                  <a:pt x="57711" y="0"/>
                  <a:pt x="128901" y="0"/>
                </a:cubicBezTo>
                <a:lnTo>
                  <a:pt x="3778172" y="0"/>
                </a:lnTo>
                <a:cubicBezTo>
                  <a:pt x="3849362" y="0"/>
                  <a:pt x="3907073" y="57711"/>
                  <a:pt x="3907073" y="128901"/>
                </a:cubicBezTo>
                <a:lnTo>
                  <a:pt x="3907073" y="1160111"/>
                </a:lnTo>
                <a:cubicBezTo>
                  <a:pt x="3907073" y="1231301"/>
                  <a:pt x="3849362" y="1289012"/>
                  <a:pt x="3778172" y="1289012"/>
                </a:cubicBezTo>
                <a:lnTo>
                  <a:pt x="128901" y="1289012"/>
                </a:lnTo>
                <a:cubicBezTo>
                  <a:pt x="57711" y="1289012"/>
                  <a:pt x="0" y="1231301"/>
                  <a:pt x="0" y="1160111"/>
                </a:cubicBezTo>
                <a:lnTo>
                  <a:pt x="0" y="12890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5694" tIns="58709" rIns="65694" bIns="58709" numCol="1" spcCol="1270" anchor="ctr" anchorCtr="0">
            <a:noAutofit/>
          </a:bodyPr>
          <a:lstStyle/>
          <a:p>
            <a:pPr lvl="0" algn="ctr" defTabSz="48895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2000" kern="1200" dirty="0">
                <a:solidFill>
                  <a:schemeClr val="tx1"/>
                </a:solidFill>
              </a:rPr>
              <a:t>정책적 주요요구 별도 선정</a:t>
            </a:r>
          </a:p>
        </p:txBody>
      </p:sp>
    </p:spTree>
    <p:extLst>
      <p:ext uri="{BB962C8B-B14F-4D97-AF65-F5344CB8AC3E}">
        <p14:creationId xmlns:p14="http://schemas.microsoft.com/office/powerpoint/2010/main" val="872867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2194552" y="1816958"/>
            <a:ext cx="7802896" cy="1372649"/>
            <a:chOff x="1186" y="1948"/>
            <a:chExt cx="3374" cy="756"/>
          </a:xfrm>
        </p:grpSpPr>
        <p:pic>
          <p:nvPicPr>
            <p:cNvPr id="8" name="Picture 27" descr="09-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6" y="1948"/>
              <a:ext cx="3374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AutoShape 28"/>
            <p:cNvSpPr>
              <a:spLocks noChangeArrowheads="1"/>
            </p:cNvSpPr>
            <p:nvPr/>
          </p:nvSpPr>
          <p:spPr bwMode="auto">
            <a:xfrm>
              <a:off x="1286" y="2038"/>
              <a:ext cx="3125" cy="46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99CC">
                    <a:alpha val="17000"/>
                  </a:srgbClr>
                </a:gs>
                <a:gs pos="100000">
                  <a:srgbClr val="0079A2">
                    <a:alpha val="8900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ko-KR" sz="2600">
                <a:solidFill>
                  <a:srgbClr val="000066"/>
                </a:solidFill>
                <a:latin typeface="+mn-ea"/>
                <a:ea typeface="+mn-ea"/>
              </a:endParaRPr>
            </a:p>
          </p:txBody>
        </p:sp>
        <p:sp>
          <p:nvSpPr>
            <p:cNvPr id="10" name="AutoShape 29"/>
            <p:cNvSpPr>
              <a:spLocks noChangeArrowheads="1"/>
            </p:cNvSpPr>
            <p:nvPr/>
          </p:nvSpPr>
          <p:spPr bwMode="auto">
            <a:xfrm>
              <a:off x="1814" y="2077"/>
              <a:ext cx="2452" cy="365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ko-KR" altLang="en-US" sz="3200" dirty="0">
                  <a:latin typeface="+mn-ea"/>
                  <a:ea typeface="+mn-ea"/>
                </a:rPr>
                <a:t>개요</a:t>
              </a:r>
              <a:endParaRPr lang="en-US" altLang="ko-KR" sz="3200" dirty="0">
                <a:latin typeface="+mn-ea"/>
                <a:ea typeface="+mn-ea"/>
              </a:endParaRPr>
            </a:p>
          </p:txBody>
        </p:sp>
        <p:pic>
          <p:nvPicPr>
            <p:cNvPr id="11" name="Picture 30" descr="16-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2660852">
              <a:off x="1361" y="1954"/>
              <a:ext cx="508" cy="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ectangle 31"/>
            <p:cNvSpPr>
              <a:spLocks noChangeArrowheads="1"/>
            </p:cNvSpPr>
            <p:nvPr/>
          </p:nvSpPr>
          <p:spPr bwMode="auto">
            <a:xfrm>
              <a:off x="1329" y="2038"/>
              <a:ext cx="557" cy="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3600">
                  <a:solidFill>
                    <a:srgbClr val="003399"/>
                  </a:solidFill>
                  <a:latin typeface="+mn-ea"/>
                  <a:ea typeface="+mn-ea"/>
                </a:rPr>
                <a:t>I</a:t>
              </a:r>
            </a:p>
          </p:txBody>
        </p:sp>
      </p:grpSp>
      <p:grpSp>
        <p:nvGrpSpPr>
          <p:cNvPr id="13" name="Group 38"/>
          <p:cNvGrpSpPr>
            <a:grpSpLocks/>
          </p:cNvGrpSpPr>
          <p:nvPr/>
        </p:nvGrpSpPr>
        <p:grpSpPr bwMode="auto">
          <a:xfrm>
            <a:off x="2194552" y="4778530"/>
            <a:ext cx="7802896" cy="1372649"/>
            <a:chOff x="1186" y="2719"/>
            <a:chExt cx="3374" cy="756"/>
          </a:xfrm>
        </p:grpSpPr>
        <p:pic>
          <p:nvPicPr>
            <p:cNvPr id="14" name="Picture 33" descr="09-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6" y="2719"/>
              <a:ext cx="3374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" name="AutoShape 34"/>
            <p:cNvSpPr>
              <a:spLocks noChangeArrowheads="1"/>
            </p:cNvSpPr>
            <p:nvPr/>
          </p:nvSpPr>
          <p:spPr bwMode="auto">
            <a:xfrm>
              <a:off x="1286" y="2809"/>
              <a:ext cx="3125" cy="46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6666">
                    <a:alpha val="17000"/>
                  </a:srgbClr>
                </a:gs>
                <a:gs pos="100000">
                  <a:srgbClr val="005151">
                    <a:alpha val="8900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ko-KR" sz="2600">
                <a:solidFill>
                  <a:srgbClr val="000066"/>
                </a:solidFill>
                <a:latin typeface="+mn-ea"/>
                <a:ea typeface="+mn-ea"/>
              </a:endParaRPr>
            </a:p>
          </p:txBody>
        </p:sp>
        <p:sp>
          <p:nvSpPr>
            <p:cNvPr id="16" name="AutoShape 35"/>
            <p:cNvSpPr>
              <a:spLocks noChangeArrowheads="1"/>
            </p:cNvSpPr>
            <p:nvPr/>
          </p:nvSpPr>
          <p:spPr bwMode="auto">
            <a:xfrm>
              <a:off x="1814" y="2848"/>
              <a:ext cx="2452" cy="365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ko-KR" altLang="en-US" sz="3200" dirty="0">
                  <a:latin typeface="+mn-ea"/>
                  <a:ea typeface="+mn-ea"/>
                </a:rPr>
                <a:t>개선과제</a:t>
              </a:r>
              <a:endParaRPr lang="en-US" altLang="ko-KR" sz="3200" dirty="0">
                <a:latin typeface="+mn-ea"/>
                <a:ea typeface="+mn-ea"/>
              </a:endParaRPr>
            </a:p>
          </p:txBody>
        </p:sp>
        <p:pic>
          <p:nvPicPr>
            <p:cNvPr id="17" name="Picture 36" descr="16-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2660852">
              <a:off x="1361" y="2725"/>
              <a:ext cx="508" cy="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Rectangle 37"/>
            <p:cNvSpPr>
              <a:spLocks noChangeArrowheads="1"/>
            </p:cNvSpPr>
            <p:nvPr/>
          </p:nvSpPr>
          <p:spPr bwMode="auto">
            <a:xfrm>
              <a:off x="1329" y="2809"/>
              <a:ext cx="557" cy="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3600">
                  <a:solidFill>
                    <a:srgbClr val="003399"/>
                  </a:solidFill>
                  <a:latin typeface="+mn-ea"/>
                  <a:ea typeface="+mn-ea"/>
                </a:rPr>
                <a:t>III</a:t>
              </a:r>
            </a:p>
          </p:txBody>
        </p:sp>
      </p:grpSp>
      <p:grpSp>
        <p:nvGrpSpPr>
          <p:cNvPr id="19" name="Group 40"/>
          <p:cNvGrpSpPr>
            <a:grpSpLocks/>
          </p:cNvGrpSpPr>
          <p:nvPr/>
        </p:nvGrpSpPr>
        <p:grpSpPr bwMode="auto">
          <a:xfrm>
            <a:off x="2194552" y="3297744"/>
            <a:ext cx="7802896" cy="1372649"/>
            <a:chOff x="1186" y="2719"/>
            <a:chExt cx="3374" cy="756"/>
          </a:xfrm>
        </p:grpSpPr>
        <p:pic>
          <p:nvPicPr>
            <p:cNvPr id="20" name="Picture 41" descr="09-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6" y="2719"/>
              <a:ext cx="3374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AutoShape 42"/>
            <p:cNvSpPr>
              <a:spLocks noChangeArrowheads="1"/>
            </p:cNvSpPr>
            <p:nvPr/>
          </p:nvSpPr>
          <p:spPr bwMode="auto">
            <a:xfrm>
              <a:off x="1286" y="2809"/>
              <a:ext cx="3125" cy="46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66CC">
                    <a:alpha val="17000"/>
                  </a:srgbClr>
                </a:gs>
                <a:gs pos="100000">
                  <a:srgbClr val="0051A2">
                    <a:alpha val="8900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ko-KR" sz="2600">
                <a:solidFill>
                  <a:srgbClr val="000066"/>
                </a:solidFill>
                <a:latin typeface="+mn-ea"/>
                <a:ea typeface="+mn-ea"/>
              </a:endParaRPr>
            </a:p>
          </p:txBody>
        </p:sp>
        <p:sp>
          <p:nvSpPr>
            <p:cNvPr id="22" name="AutoShape 43"/>
            <p:cNvSpPr>
              <a:spLocks noChangeArrowheads="1"/>
            </p:cNvSpPr>
            <p:nvPr/>
          </p:nvSpPr>
          <p:spPr bwMode="auto">
            <a:xfrm>
              <a:off x="1814" y="2848"/>
              <a:ext cx="2452" cy="365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ko-KR" altLang="en-US" sz="3200" dirty="0">
                  <a:latin typeface="+mn-ea"/>
                  <a:ea typeface="+mn-ea"/>
                </a:rPr>
                <a:t>핵심요소</a:t>
              </a:r>
              <a:endParaRPr lang="en-US" altLang="ko-KR" sz="3200" dirty="0">
                <a:latin typeface="+mn-ea"/>
                <a:ea typeface="+mn-ea"/>
              </a:endParaRPr>
            </a:p>
          </p:txBody>
        </p:sp>
        <p:pic>
          <p:nvPicPr>
            <p:cNvPr id="23" name="Picture 44" descr="16-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2660852">
              <a:off x="1361" y="2725"/>
              <a:ext cx="508" cy="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Rectangle 45"/>
            <p:cNvSpPr>
              <a:spLocks noChangeArrowheads="1"/>
            </p:cNvSpPr>
            <p:nvPr/>
          </p:nvSpPr>
          <p:spPr bwMode="auto">
            <a:xfrm>
              <a:off x="1329" y="2809"/>
              <a:ext cx="557" cy="4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/>
              <a:r>
                <a:rPr lang="en-US" altLang="ko-KR" sz="3600">
                  <a:solidFill>
                    <a:srgbClr val="003399"/>
                  </a:solidFill>
                  <a:latin typeface="+mn-ea"/>
                  <a:ea typeface="+mn-ea"/>
                </a:rPr>
                <a:t>II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4032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화살표 5"/>
          <p:cNvSpPr/>
          <p:nvPr/>
        </p:nvSpPr>
        <p:spPr>
          <a:xfrm>
            <a:off x="1753133" y="2033752"/>
            <a:ext cx="8262062" cy="427560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개선과제 도출을 위한 프로세스</a:t>
            </a:r>
          </a:p>
        </p:txBody>
      </p:sp>
      <p:sp>
        <p:nvSpPr>
          <p:cNvPr id="7" name="자유형 6"/>
          <p:cNvSpPr/>
          <p:nvPr/>
        </p:nvSpPr>
        <p:spPr>
          <a:xfrm>
            <a:off x="1024128" y="3316434"/>
            <a:ext cx="2916021" cy="1710243"/>
          </a:xfrm>
          <a:custGeom>
            <a:avLst/>
            <a:gdLst>
              <a:gd name="connsiteX0" fmla="*/ 0 w 2916021"/>
              <a:gd name="connsiteY0" fmla="*/ 285046 h 1710243"/>
              <a:gd name="connsiteX1" fmla="*/ 285046 w 2916021"/>
              <a:gd name="connsiteY1" fmla="*/ 0 h 1710243"/>
              <a:gd name="connsiteX2" fmla="*/ 2630975 w 2916021"/>
              <a:gd name="connsiteY2" fmla="*/ 0 h 1710243"/>
              <a:gd name="connsiteX3" fmla="*/ 2916021 w 2916021"/>
              <a:gd name="connsiteY3" fmla="*/ 285046 h 1710243"/>
              <a:gd name="connsiteX4" fmla="*/ 2916021 w 2916021"/>
              <a:gd name="connsiteY4" fmla="*/ 1425197 h 1710243"/>
              <a:gd name="connsiteX5" fmla="*/ 2630975 w 2916021"/>
              <a:gd name="connsiteY5" fmla="*/ 1710243 h 1710243"/>
              <a:gd name="connsiteX6" fmla="*/ 285046 w 2916021"/>
              <a:gd name="connsiteY6" fmla="*/ 1710243 h 1710243"/>
              <a:gd name="connsiteX7" fmla="*/ 0 w 2916021"/>
              <a:gd name="connsiteY7" fmla="*/ 1425197 h 1710243"/>
              <a:gd name="connsiteX8" fmla="*/ 0 w 2916021"/>
              <a:gd name="connsiteY8" fmla="*/ 285046 h 171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16021" h="1710243">
                <a:moveTo>
                  <a:pt x="0" y="285046"/>
                </a:moveTo>
                <a:cubicBezTo>
                  <a:pt x="0" y="127619"/>
                  <a:pt x="127619" y="0"/>
                  <a:pt x="285046" y="0"/>
                </a:cubicBezTo>
                <a:lnTo>
                  <a:pt x="2630975" y="0"/>
                </a:lnTo>
                <a:cubicBezTo>
                  <a:pt x="2788402" y="0"/>
                  <a:pt x="2916021" y="127619"/>
                  <a:pt x="2916021" y="285046"/>
                </a:cubicBezTo>
                <a:lnTo>
                  <a:pt x="2916021" y="1425197"/>
                </a:lnTo>
                <a:cubicBezTo>
                  <a:pt x="2916021" y="1582624"/>
                  <a:pt x="2788402" y="1710243"/>
                  <a:pt x="2630975" y="1710243"/>
                </a:cubicBezTo>
                <a:lnTo>
                  <a:pt x="285046" y="1710243"/>
                </a:lnTo>
                <a:cubicBezTo>
                  <a:pt x="127619" y="1710243"/>
                  <a:pt x="0" y="1582624"/>
                  <a:pt x="0" y="1425197"/>
                </a:cubicBezTo>
                <a:lnTo>
                  <a:pt x="0" y="28504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4927" tIns="174927" rIns="174927" bIns="174927" numCol="1" spcCol="1270" anchor="ctr" anchorCtr="0">
            <a:noAutofit/>
          </a:bodyPr>
          <a:lstStyle/>
          <a:p>
            <a:pPr lvl="0" algn="ctr" defTabSz="10668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2800" kern="1200" dirty="0">
                <a:solidFill>
                  <a:schemeClr val="tx1"/>
                </a:solidFill>
              </a:rPr>
              <a:t>핵심 요소 선정</a:t>
            </a:r>
          </a:p>
        </p:txBody>
      </p:sp>
      <p:sp>
        <p:nvSpPr>
          <p:cNvPr id="8" name="자유형 7"/>
          <p:cNvSpPr/>
          <p:nvPr/>
        </p:nvSpPr>
        <p:spPr>
          <a:xfrm>
            <a:off x="4426153" y="3316434"/>
            <a:ext cx="2916021" cy="1710243"/>
          </a:xfrm>
          <a:custGeom>
            <a:avLst/>
            <a:gdLst>
              <a:gd name="connsiteX0" fmla="*/ 0 w 2916021"/>
              <a:gd name="connsiteY0" fmla="*/ 285046 h 1710243"/>
              <a:gd name="connsiteX1" fmla="*/ 285046 w 2916021"/>
              <a:gd name="connsiteY1" fmla="*/ 0 h 1710243"/>
              <a:gd name="connsiteX2" fmla="*/ 2630975 w 2916021"/>
              <a:gd name="connsiteY2" fmla="*/ 0 h 1710243"/>
              <a:gd name="connsiteX3" fmla="*/ 2916021 w 2916021"/>
              <a:gd name="connsiteY3" fmla="*/ 285046 h 1710243"/>
              <a:gd name="connsiteX4" fmla="*/ 2916021 w 2916021"/>
              <a:gd name="connsiteY4" fmla="*/ 1425197 h 1710243"/>
              <a:gd name="connsiteX5" fmla="*/ 2630975 w 2916021"/>
              <a:gd name="connsiteY5" fmla="*/ 1710243 h 1710243"/>
              <a:gd name="connsiteX6" fmla="*/ 285046 w 2916021"/>
              <a:gd name="connsiteY6" fmla="*/ 1710243 h 1710243"/>
              <a:gd name="connsiteX7" fmla="*/ 0 w 2916021"/>
              <a:gd name="connsiteY7" fmla="*/ 1425197 h 1710243"/>
              <a:gd name="connsiteX8" fmla="*/ 0 w 2916021"/>
              <a:gd name="connsiteY8" fmla="*/ 285046 h 171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16021" h="1710243">
                <a:moveTo>
                  <a:pt x="0" y="285046"/>
                </a:moveTo>
                <a:cubicBezTo>
                  <a:pt x="0" y="127619"/>
                  <a:pt x="127619" y="0"/>
                  <a:pt x="285046" y="0"/>
                </a:cubicBezTo>
                <a:lnTo>
                  <a:pt x="2630975" y="0"/>
                </a:lnTo>
                <a:cubicBezTo>
                  <a:pt x="2788402" y="0"/>
                  <a:pt x="2916021" y="127619"/>
                  <a:pt x="2916021" y="285046"/>
                </a:cubicBezTo>
                <a:lnTo>
                  <a:pt x="2916021" y="1425197"/>
                </a:lnTo>
                <a:cubicBezTo>
                  <a:pt x="2916021" y="1582624"/>
                  <a:pt x="2788402" y="1710243"/>
                  <a:pt x="2630975" y="1710243"/>
                </a:cubicBezTo>
                <a:lnTo>
                  <a:pt x="285046" y="1710243"/>
                </a:lnTo>
                <a:cubicBezTo>
                  <a:pt x="127619" y="1710243"/>
                  <a:pt x="0" y="1582624"/>
                  <a:pt x="0" y="1425197"/>
                </a:cubicBezTo>
                <a:lnTo>
                  <a:pt x="0" y="28504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284095"/>
              <a:satOff val="14753"/>
              <a:lumOff val="4510"/>
              <a:alphaOff val="0"/>
            </a:schemeClr>
          </a:fillRef>
          <a:effectRef idx="0">
            <a:schemeClr val="accent2">
              <a:hueOff val="-1284095"/>
              <a:satOff val="14753"/>
              <a:lumOff val="451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4927" tIns="174927" rIns="174927" bIns="174927" numCol="1" spcCol="1270" anchor="ctr" anchorCtr="0">
            <a:noAutofit/>
          </a:bodyPr>
          <a:lstStyle/>
          <a:p>
            <a:pPr lvl="0" algn="ctr" defTabSz="10668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2800" kern="1200">
                <a:solidFill>
                  <a:schemeClr val="tx1"/>
                </a:solidFill>
              </a:rPr>
              <a:t>주요 요구 선정</a:t>
            </a:r>
          </a:p>
        </p:txBody>
      </p:sp>
      <p:sp>
        <p:nvSpPr>
          <p:cNvPr id="9" name="자유형 8"/>
          <p:cNvSpPr/>
          <p:nvPr/>
        </p:nvSpPr>
        <p:spPr>
          <a:xfrm>
            <a:off x="7828179" y="3316434"/>
            <a:ext cx="2916021" cy="1710243"/>
          </a:xfrm>
          <a:custGeom>
            <a:avLst/>
            <a:gdLst>
              <a:gd name="connsiteX0" fmla="*/ 0 w 2916021"/>
              <a:gd name="connsiteY0" fmla="*/ 285046 h 1710243"/>
              <a:gd name="connsiteX1" fmla="*/ 285046 w 2916021"/>
              <a:gd name="connsiteY1" fmla="*/ 0 h 1710243"/>
              <a:gd name="connsiteX2" fmla="*/ 2630975 w 2916021"/>
              <a:gd name="connsiteY2" fmla="*/ 0 h 1710243"/>
              <a:gd name="connsiteX3" fmla="*/ 2916021 w 2916021"/>
              <a:gd name="connsiteY3" fmla="*/ 285046 h 1710243"/>
              <a:gd name="connsiteX4" fmla="*/ 2916021 w 2916021"/>
              <a:gd name="connsiteY4" fmla="*/ 1425197 h 1710243"/>
              <a:gd name="connsiteX5" fmla="*/ 2630975 w 2916021"/>
              <a:gd name="connsiteY5" fmla="*/ 1710243 h 1710243"/>
              <a:gd name="connsiteX6" fmla="*/ 285046 w 2916021"/>
              <a:gd name="connsiteY6" fmla="*/ 1710243 h 1710243"/>
              <a:gd name="connsiteX7" fmla="*/ 0 w 2916021"/>
              <a:gd name="connsiteY7" fmla="*/ 1425197 h 1710243"/>
              <a:gd name="connsiteX8" fmla="*/ 0 w 2916021"/>
              <a:gd name="connsiteY8" fmla="*/ 285046 h 171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16021" h="1710243">
                <a:moveTo>
                  <a:pt x="0" y="285046"/>
                </a:moveTo>
                <a:cubicBezTo>
                  <a:pt x="0" y="127619"/>
                  <a:pt x="127619" y="0"/>
                  <a:pt x="285046" y="0"/>
                </a:cubicBezTo>
                <a:lnTo>
                  <a:pt x="2630975" y="0"/>
                </a:lnTo>
                <a:cubicBezTo>
                  <a:pt x="2788402" y="0"/>
                  <a:pt x="2916021" y="127619"/>
                  <a:pt x="2916021" y="285046"/>
                </a:cubicBezTo>
                <a:lnTo>
                  <a:pt x="2916021" y="1425197"/>
                </a:lnTo>
                <a:cubicBezTo>
                  <a:pt x="2916021" y="1582624"/>
                  <a:pt x="2788402" y="1710243"/>
                  <a:pt x="2630975" y="1710243"/>
                </a:cubicBezTo>
                <a:lnTo>
                  <a:pt x="285046" y="1710243"/>
                </a:lnTo>
                <a:cubicBezTo>
                  <a:pt x="127619" y="1710243"/>
                  <a:pt x="0" y="1582624"/>
                  <a:pt x="0" y="1425197"/>
                </a:cubicBezTo>
                <a:lnTo>
                  <a:pt x="0" y="28504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2568191"/>
              <a:satOff val="29507"/>
              <a:lumOff val="9019"/>
              <a:alphaOff val="0"/>
            </a:schemeClr>
          </a:fillRef>
          <a:effectRef idx="0">
            <a:schemeClr val="accent2">
              <a:hueOff val="-2568191"/>
              <a:satOff val="29507"/>
              <a:lumOff val="9019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4927" tIns="174927" rIns="174927" bIns="174927" numCol="1" spcCol="1270" anchor="ctr" anchorCtr="0">
            <a:noAutofit/>
          </a:bodyPr>
          <a:lstStyle/>
          <a:p>
            <a:pPr lvl="0" algn="ctr" defTabSz="10668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2800" kern="1200">
                <a:solidFill>
                  <a:schemeClr val="tx1"/>
                </a:solidFill>
              </a:rPr>
              <a:t>개선과제 도출</a:t>
            </a:r>
          </a:p>
        </p:txBody>
      </p:sp>
    </p:spTree>
    <p:extLst>
      <p:ext uri="{BB962C8B-B14F-4D97-AF65-F5344CB8AC3E}">
        <p14:creationId xmlns:p14="http://schemas.microsoft.com/office/powerpoint/2010/main" val="1746826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개선과제 도출 방법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922283" y="2033589"/>
            <a:ext cx="10347434" cy="1119514"/>
            <a:chOff x="922283" y="2033589"/>
            <a:chExt cx="10347434" cy="1119514"/>
          </a:xfrm>
        </p:grpSpPr>
        <p:sp>
          <p:nvSpPr>
            <p:cNvPr id="6" name="자유형 5"/>
            <p:cNvSpPr/>
            <p:nvPr/>
          </p:nvSpPr>
          <p:spPr>
            <a:xfrm>
              <a:off x="922283" y="2033589"/>
              <a:ext cx="4628930" cy="1119514"/>
            </a:xfrm>
            <a:custGeom>
              <a:avLst/>
              <a:gdLst>
                <a:gd name="connsiteX0" fmla="*/ 0 w 4225067"/>
                <a:gd name="connsiteY0" fmla="*/ 111951 h 1119514"/>
                <a:gd name="connsiteX1" fmla="*/ 111951 w 4225067"/>
                <a:gd name="connsiteY1" fmla="*/ 0 h 1119514"/>
                <a:gd name="connsiteX2" fmla="*/ 4113116 w 4225067"/>
                <a:gd name="connsiteY2" fmla="*/ 0 h 1119514"/>
                <a:gd name="connsiteX3" fmla="*/ 4225067 w 4225067"/>
                <a:gd name="connsiteY3" fmla="*/ 111951 h 1119514"/>
                <a:gd name="connsiteX4" fmla="*/ 4225067 w 4225067"/>
                <a:gd name="connsiteY4" fmla="*/ 1007563 h 1119514"/>
                <a:gd name="connsiteX5" fmla="*/ 4113116 w 4225067"/>
                <a:gd name="connsiteY5" fmla="*/ 1119514 h 1119514"/>
                <a:gd name="connsiteX6" fmla="*/ 111951 w 4225067"/>
                <a:gd name="connsiteY6" fmla="*/ 1119514 h 1119514"/>
                <a:gd name="connsiteX7" fmla="*/ 0 w 4225067"/>
                <a:gd name="connsiteY7" fmla="*/ 1007563 h 1119514"/>
                <a:gd name="connsiteX8" fmla="*/ 0 w 4225067"/>
                <a:gd name="connsiteY8" fmla="*/ 111951 h 1119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5067" h="1119514">
                  <a:moveTo>
                    <a:pt x="0" y="111951"/>
                  </a:moveTo>
                  <a:cubicBezTo>
                    <a:pt x="0" y="50122"/>
                    <a:pt x="50122" y="0"/>
                    <a:pt x="111951" y="0"/>
                  </a:cubicBezTo>
                  <a:lnTo>
                    <a:pt x="4113116" y="0"/>
                  </a:lnTo>
                  <a:cubicBezTo>
                    <a:pt x="4174945" y="0"/>
                    <a:pt x="4225067" y="50122"/>
                    <a:pt x="4225067" y="111951"/>
                  </a:cubicBezTo>
                  <a:lnTo>
                    <a:pt x="4225067" y="1007563"/>
                  </a:lnTo>
                  <a:cubicBezTo>
                    <a:pt x="4225067" y="1069392"/>
                    <a:pt x="4174945" y="1119514"/>
                    <a:pt x="4113116" y="1119514"/>
                  </a:cubicBezTo>
                  <a:lnTo>
                    <a:pt x="111951" y="1119514"/>
                  </a:lnTo>
                  <a:cubicBezTo>
                    <a:pt x="50122" y="1119514"/>
                    <a:pt x="0" y="1069392"/>
                    <a:pt x="0" y="1007563"/>
                  </a:cubicBezTo>
                  <a:lnTo>
                    <a:pt x="0" y="11195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4229" tIns="124229" rIns="124229" bIns="124229" numCol="1" spcCol="1270" anchor="ctr" anchorCtr="0">
              <a:noAutofit/>
            </a:bodyPr>
            <a:lstStyle/>
            <a:p>
              <a:pPr lvl="0" algn="ctr" defTabSz="10668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400" kern="1200" dirty="0">
                  <a:solidFill>
                    <a:schemeClr val="tx1"/>
                  </a:solidFill>
                </a:rPr>
                <a:t>고객 주요요구</a:t>
              </a:r>
            </a:p>
          </p:txBody>
        </p:sp>
        <p:sp>
          <p:nvSpPr>
            <p:cNvPr id="7" name="자유형 6"/>
            <p:cNvSpPr/>
            <p:nvPr/>
          </p:nvSpPr>
          <p:spPr>
            <a:xfrm>
              <a:off x="5633107" y="2069437"/>
              <a:ext cx="981333" cy="1047816"/>
            </a:xfrm>
            <a:custGeom>
              <a:avLst/>
              <a:gdLst>
                <a:gd name="connsiteX0" fmla="*/ 0 w 895714"/>
                <a:gd name="connsiteY0" fmla="*/ 209563 h 1047816"/>
                <a:gd name="connsiteX1" fmla="*/ 447857 w 895714"/>
                <a:gd name="connsiteY1" fmla="*/ 209563 h 1047816"/>
                <a:gd name="connsiteX2" fmla="*/ 447857 w 895714"/>
                <a:gd name="connsiteY2" fmla="*/ 0 h 1047816"/>
                <a:gd name="connsiteX3" fmla="*/ 895714 w 895714"/>
                <a:gd name="connsiteY3" fmla="*/ 523908 h 1047816"/>
                <a:gd name="connsiteX4" fmla="*/ 447857 w 895714"/>
                <a:gd name="connsiteY4" fmla="*/ 1047816 h 1047816"/>
                <a:gd name="connsiteX5" fmla="*/ 447857 w 895714"/>
                <a:gd name="connsiteY5" fmla="*/ 838253 h 1047816"/>
                <a:gd name="connsiteX6" fmla="*/ 0 w 895714"/>
                <a:gd name="connsiteY6" fmla="*/ 838253 h 1047816"/>
                <a:gd name="connsiteX7" fmla="*/ 0 w 895714"/>
                <a:gd name="connsiteY7" fmla="*/ 209563 h 1047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5714" h="1047816">
                  <a:moveTo>
                    <a:pt x="0" y="209563"/>
                  </a:moveTo>
                  <a:lnTo>
                    <a:pt x="447857" y="209563"/>
                  </a:lnTo>
                  <a:lnTo>
                    <a:pt x="447857" y="0"/>
                  </a:lnTo>
                  <a:lnTo>
                    <a:pt x="895714" y="523908"/>
                  </a:lnTo>
                  <a:lnTo>
                    <a:pt x="447857" y="1047816"/>
                  </a:lnTo>
                  <a:lnTo>
                    <a:pt x="447857" y="838253"/>
                  </a:lnTo>
                  <a:lnTo>
                    <a:pt x="0" y="838253"/>
                  </a:lnTo>
                  <a:lnTo>
                    <a:pt x="0" y="20956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shade val="30000"/>
                    <a:satMod val="115000"/>
                  </a:schemeClr>
                </a:gs>
                <a:gs pos="50000">
                  <a:schemeClr val="accent2">
                    <a:shade val="67500"/>
                    <a:satMod val="115000"/>
                  </a:schemeClr>
                </a:gs>
                <a:gs pos="100000">
                  <a:schemeClr val="accent2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209563" rIns="268714" bIns="209563" numCol="1" spcCol="1270" anchor="ctr" anchorCtr="0">
              <a:noAutofit/>
            </a:bodyPr>
            <a:lstStyle/>
            <a:p>
              <a:pPr lvl="0" algn="ctr" defTabSz="8001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1800" kern="1200">
                <a:solidFill>
                  <a:schemeClr val="tx1"/>
                </a:solidFill>
              </a:endParaRPr>
            </a:p>
          </p:txBody>
        </p:sp>
        <p:sp>
          <p:nvSpPr>
            <p:cNvPr id="8" name="자유형 7"/>
            <p:cNvSpPr/>
            <p:nvPr/>
          </p:nvSpPr>
          <p:spPr>
            <a:xfrm>
              <a:off x="6640787" y="2033589"/>
              <a:ext cx="4628930" cy="1119514"/>
            </a:xfrm>
            <a:custGeom>
              <a:avLst/>
              <a:gdLst>
                <a:gd name="connsiteX0" fmla="*/ 0 w 4225067"/>
                <a:gd name="connsiteY0" fmla="*/ 111951 h 1119514"/>
                <a:gd name="connsiteX1" fmla="*/ 111951 w 4225067"/>
                <a:gd name="connsiteY1" fmla="*/ 0 h 1119514"/>
                <a:gd name="connsiteX2" fmla="*/ 4113116 w 4225067"/>
                <a:gd name="connsiteY2" fmla="*/ 0 h 1119514"/>
                <a:gd name="connsiteX3" fmla="*/ 4225067 w 4225067"/>
                <a:gd name="connsiteY3" fmla="*/ 111951 h 1119514"/>
                <a:gd name="connsiteX4" fmla="*/ 4225067 w 4225067"/>
                <a:gd name="connsiteY4" fmla="*/ 1007563 h 1119514"/>
                <a:gd name="connsiteX5" fmla="*/ 4113116 w 4225067"/>
                <a:gd name="connsiteY5" fmla="*/ 1119514 h 1119514"/>
                <a:gd name="connsiteX6" fmla="*/ 111951 w 4225067"/>
                <a:gd name="connsiteY6" fmla="*/ 1119514 h 1119514"/>
                <a:gd name="connsiteX7" fmla="*/ 0 w 4225067"/>
                <a:gd name="connsiteY7" fmla="*/ 1007563 h 1119514"/>
                <a:gd name="connsiteX8" fmla="*/ 0 w 4225067"/>
                <a:gd name="connsiteY8" fmla="*/ 111951 h 1119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5067" h="1119514">
                  <a:moveTo>
                    <a:pt x="0" y="111951"/>
                  </a:moveTo>
                  <a:cubicBezTo>
                    <a:pt x="0" y="50122"/>
                    <a:pt x="50122" y="0"/>
                    <a:pt x="111951" y="0"/>
                  </a:cubicBezTo>
                  <a:lnTo>
                    <a:pt x="4113116" y="0"/>
                  </a:lnTo>
                  <a:cubicBezTo>
                    <a:pt x="4174945" y="0"/>
                    <a:pt x="4225067" y="50122"/>
                    <a:pt x="4225067" y="111951"/>
                  </a:cubicBezTo>
                  <a:lnTo>
                    <a:pt x="4225067" y="1007563"/>
                  </a:lnTo>
                  <a:cubicBezTo>
                    <a:pt x="4225067" y="1069392"/>
                    <a:pt x="4174945" y="1119514"/>
                    <a:pt x="4113116" y="1119514"/>
                  </a:cubicBezTo>
                  <a:lnTo>
                    <a:pt x="111951" y="1119514"/>
                  </a:lnTo>
                  <a:cubicBezTo>
                    <a:pt x="50122" y="1119514"/>
                    <a:pt x="0" y="1069392"/>
                    <a:pt x="0" y="1007563"/>
                  </a:cubicBezTo>
                  <a:lnTo>
                    <a:pt x="0" y="11195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8916683"/>
                <a:satOff val="-42667"/>
                <a:lumOff val="15883"/>
                <a:alphaOff val="0"/>
              </a:schemeClr>
            </a:fillRef>
            <a:effectRef idx="0">
              <a:schemeClr val="accent4">
                <a:hueOff val="8916683"/>
                <a:satOff val="-42667"/>
                <a:lumOff val="1588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4229" tIns="124229" rIns="124229" bIns="124229" numCol="1" spcCol="1270" anchor="ctr" anchorCtr="0">
              <a:noAutofit/>
            </a:bodyPr>
            <a:lstStyle/>
            <a:p>
              <a:pPr lvl="0" algn="ctr" defTabSz="10668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400" kern="1200" dirty="0">
                  <a:solidFill>
                    <a:schemeClr val="tx1"/>
                  </a:solidFill>
                </a:rPr>
                <a:t>고객만족도에 의한 개선과제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922283" y="3539196"/>
            <a:ext cx="10347434" cy="1119514"/>
            <a:chOff x="922283" y="3539196"/>
            <a:chExt cx="10347434" cy="1119514"/>
          </a:xfrm>
        </p:grpSpPr>
        <p:sp>
          <p:nvSpPr>
            <p:cNvPr id="10" name="자유형 9"/>
            <p:cNvSpPr/>
            <p:nvPr/>
          </p:nvSpPr>
          <p:spPr>
            <a:xfrm>
              <a:off x="922283" y="3539196"/>
              <a:ext cx="4628930" cy="1119514"/>
            </a:xfrm>
            <a:custGeom>
              <a:avLst/>
              <a:gdLst>
                <a:gd name="connsiteX0" fmla="*/ 0 w 4225067"/>
                <a:gd name="connsiteY0" fmla="*/ 111951 h 1119514"/>
                <a:gd name="connsiteX1" fmla="*/ 111951 w 4225067"/>
                <a:gd name="connsiteY1" fmla="*/ 0 h 1119514"/>
                <a:gd name="connsiteX2" fmla="*/ 4113116 w 4225067"/>
                <a:gd name="connsiteY2" fmla="*/ 0 h 1119514"/>
                <a:gd name="connsiteX3" fmla="*/ 4225067 w 4225067"/>
                <a:gd name="connsiteY3" fmla="*/ 111951 h 1119514"/>
                <a:gd name="connsiteX4" fmla="*/ 4225067 w 4225067"/>
                <a:gd name="connsiteY4" fmla="*/ 1007563 h 1119514"/>
                <a:gd name="connsiteX5" fmla="*/ 4113116 w 4225067"/>
                <a:gd name="connsiteY5" fmla="*/ 1119514 h 1119514"/>
                <a:gd name="connsiteX6" fmla="*/ 111951 w 4225067"/>
                <a:gd name="connsiteY6" fmla="*/ 1119514 h 1119514"/>
                <a:gd name="connsiteX7" fmla="*/ 0 w 4225067"/>
                <a:gd name="connsiteY7" fmla="*/ 1007563 h 1119514"/>
                <a:gd name="connsiteX8" fmla="*/ 0 w 4225067"/>
                <a:gd name="connsiteY8" fmla="*/ 111951 h 1119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5067" h="1119514">
                  <a:moveTo>
                    <a:pt x="0" y="111951"/>
                  </a:moveTo>
                  <a:cubicBezTo>
                    <a:pt x="0" y="50122"/>
                    <a:pt x="50122" y="0"/>
                    <a:pt x="111951" y="0"/>
                  </a:cubicBezTo>
                  <a:lnTo>
                    <a:pt x="4113116" y="0"/>
                  </a:lnTo>
                  <a:cubicBezTo>
                    <a:pt x="4174945" y="0"/>
                    <a:pt x="4225067" y="50122"/>
                    <a:pt x="4225067" y="111951"/>
                  </a:cubicBezTo>
                  <a:lnTo>
                    <a:pt x="4225067" y="1007563"/>
                  </a:lnTo>
                  <a:cubicBezTo>
                    <a:pt x="4225067" y="1069392"/>
                    <a:pt x="4174945" y="1119514"/>
                    <a:pt x="4113116" y="1119514"/>
                  </a:cubicBezTo>
                  <a:lnTo>
                    <a:pt x="111951" y="1119514"/>
                  </a:lnTo>
                  <a:cubicBezTo>
                    <a:pt x="50122" y="1119514"/>
                    <a:pt x="0" y="1069392"/>
                    <a:pt x="0" y="1007563"/>
                  </a:cubicBezTo>
                  <a:lnTo>
                    <a:pt x="0" y="11195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4229" tIns="124229" rIns="124229" bIns="124229" numCol="1" spcCol="1270" anchor="ctr" anchorCtr="0">
              <a:noAutofit/>
            </a:bodyPr>
            <a:lstStyle/>
            <a:p>
              <a:pPr lvl="0" algn="ctr" defTabSz="10668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400" kern="1200" dirty="0">
                  <a:solidFill>
                    <a:schemeClr val="tx1"/>
                  </a:solidFill>
                </a:rPr>
                <a:t>전략적 주요요구</a:t>
              </a:r>
            </a:p>
          </p:txBody>
        </p:sp>
        <p:sp>
          <p:nvSpPr>
            <p:cNvPr id="11" name="자유형 10"/>
            <p:cNvSpPr/>
            <p:nvPr/>
          </p:nvSpPr>
          <p:spPr>
            <a:xfrm>
              <a:off x="5633107" y="3575044"/>
              <a:ext cx="981333" cy="1047816"/>
            </a:xfrm>
            <a:custGeom>
              <a:avLst/>
              <a:gdLst>
                <a:gd name="connsiteX0" fmla="*/ 0 w 895714"/>
                <a:gd name="connsiteY0" fmla="*/ 209563 h 1047816"/>
                <a:gd name="connsiteX1" fmla="*/ 447857 w 895714"/>
                <a:gd name="connsiteY1" fmla="*/ 209563 h 1047816"/>
                <a:gd name="connsiteX2" fmla="*/ 447857 w 895714"/>
                <a:gd name="connsiteY2" fmla="*/ 0 h 1047816"/>
                <a:gd name="connsiteX3" fmla="*/ 895714 w 895714"/>
                <a:gd name="connsiteY3" fmla="*/ 523908 h 1047816"/>
                <a:gd name="connsiteX4" fmla="*/ 447857 w 895714"/>
                <a:gd name="connsiteY4" fmla="*/ 1047816 h 1047816"/>
                <a:gd name="connsiteX5" fmla="*/ 447857 w 895714"/>
                <a:gd name="connsiteY5" fmla="*/ 838253 h 1047816"/>
                <a:gd name="connsiteX6" fmla="*/ 0 w 895714"/>
                <a:gd name="connsiteY6" fmla="*/ 838253 h 1047816"/>
                <a:gd name="connsiteX7" fmla="*/ 0 w 895714"/>
                <a:gd name="connsiteY7" fmla="*/ 209563 h 1047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5714" h="1047816">
                  <a:moveTo>
                    <a:pt x="0" y="209563"/>
                  </a:moveTo>
                  <a:lnTo>
                    <a:pt x="447857" y="209563"/>
                  </a:lnTo>
                  <a:lnTo>
                    <a:pt x="447857" y="0"/>
                  </a:lnTo>
                  <a:lnTo>
                    <a:pt x="895714" y="523908"/>
                  </a:lnTo>
                  <a:lnTo>
                    <a:pt x="447857" y="1047816"/>
                  </a:lnTo>
                  <a:lnTo>
                    <a:pt x="447857" y="838253"/>
                  </a:lnTo>
                  <a:lnTo>
                    <a:pt x="0" y="838253"/>
                  </a:lnTo>
                  <a:lnTo>
                    <a:pt x="0" y="20956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shade val="30000"/>
                    <a:satMod val="115000"/>
                  </a:schemeClr>
                </a:gs>
                <a:gs pos="50000">
                  <a:schemeClr val="accent2">
                    <a:shade val="67500"/>
                    <a:satMod val="115000"/>
                  </a:schemeClr>
                </a:gs>
                <a:gs pos="100000">
                  <a:schemeClr val="accent2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209563" rIns="268714" bIns="209563" numCol="1" spcCol="1270" anchor="ctr" anchorCtr="0">
              <a:noAutofit/>
            </a:bodyPr>
            <a:lstStyle/>
            <a:p>
              <a:pPr lvl="0" algn="ctr" defTabSz="8001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1800" kern="1200">
                <a:solidFill>
                  <a:schemeClr val="tx1"/>
                </a:solidFill>
              </a:endParaRPr>
            </a:p>
          </p:txBody>
        </p:sp>
        <p:sp>
          <p:nvSpPr>
            <p:cNvPr id="12" name="자유형 11"/>
            <p:cNvSpPr/>
            <p:nvPr/>
          </p:nvSpPr>
          <p:spPr>
            <a:xfrm>
              <a:off x="6640787" y="3539196"/>
              <a:ext cx="4628930" cy="1119514"/>
            </a:xfrm>
            <a:custGeom>
              <a:avLst/>
              <a:gdLst>
                <a:gd name="connsiteX0" fmla="*/ 0 w 4225067"/>
                <a:gd name="connsiteY0" fmla="*/ 111951 h 1119514"/>
                <a:gd name="connsiteX1" fmla="*/ 111951 w 4225067"/>
                <a:gd name="connsiteY1" fmla="*/ 0 h 1119514"/>
                <a:gd name="connsiteX2" fmla="*/ 4113116 w 4225067"/>
                <a:gd name="connsiteY2" fmla="*/ 0 h 1119514"/>
                <a:gd name="connsiteX3" fmla="*/ 4225067 w 4225067"/>
                <a:gd name="connsiteY3" fmla="*/ 111951 h 1119514"/>
                <a:gd name="connsiteX4" fmla="*/ 4225067 w 4225067"/>
                <a:gd name="connsiteY4" fmla="*/ 1007563 h 1119514"/>
                <a:gd name="connsiteX5" fmla="*/ 4113116 w 4225067"/>
                <a:gd name="connsiteY5" fmla="*/ 1119514 h 1119514"/>
                <a:gd name="connsiteX6" fmla="*/ 111951 w 4225067"/>
                <a:gd name="connsiteY6" fmla="*/ 1119514 h 1119514"/>
                <a:gd name="connsiteX7" fmla="*/ 0 w 4225067"/>
                <a:gd name="connsiteY7" fmla="*/ 1007563 h 1119514"/>
                <a:gd name="connsiteX8" fmla="*/ 0 w 4225067"/>
                <a:gd name="connsiteY8" fmla="*/ 111951 h 1119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5067" h="1119514">
                  <a:moveTo>
                    <a:pt x="0" y="111951"/>
                  </a:moveTo>
                  <a:cubicBezTo>
                    <a:pt x="0" y="50122"/>
                    <a:pt x="50122" y="0"/>
                    <a:pt x="111951" y="0"/>
                  </a:cubicBezTo>
                  <a:lnTo>
                    <a:pt x="4113116" y="0"/>
                  </a:lnTo>
                  <a:cubicBezTo>
                    <a:pt x="4174945" y="0"/>
                    <a:pt x="4225067" y="50122"/>
                    <a:pt x="4225067" y="111951"/>
                  </a:cubicBezTo>
                  <a:lnTo>
                    <a:pt x="4225067" y="1007563"/>
                  </a:lnTo>
                  <a:cubicBezTo>
                    <a:pt x="4225067" y="1069392"/>
                    <a:pt x="4174945" y="1119514"/>
                    <a:pt x="4113116" y="1119514"/>
                  </a:cubicBezTo>
                  <a:lnTo>
                    <a:pt x="111951" y="1119514"/>
                  </a:lnTo>
                  <a:cubicBezTo>
                    <a:pt x="50122" y="1119514"/>
                    <a:pt x="0" y="1069392"/>
                    <a:pt x="0" y="1007563"/>
                  </a:cubicBezTo>
                  <a:lnTo>
                    <a:pt x="0" y="11195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8916683"/>
                <a:satOff val="-42667"/>
                <a:lumOff val="15883"/>
                <a:alphaOff val="0"/>
              </a:schemeClr>
            </a:fillRef>
            <a:effectRef idx="0">
              <a:schemeClr val="accent4">
                <a:hueOff val="8916683"/>
                <a:satOff val="-42667"/>
                <a:lumOff val="1588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4229" tIns="124229" rIns="124229" bIns="124229" numCol="1" spcCol="1270" anchor="ctr" anchorCtr="0">
              <a:noAutofit/>
            </a:bodyPr>
            <a:lstStyle/>
            <a:p>
              <a:pPr lvl="0" algn="ctr" defTabSz="10668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400" kern="1200" spc="-150" dirty="0">
                  <a:solidFill>
                    <a:schemeClr val="tx1"/>
                  </a:solidFill>
                </a:rPr>
                <a:t>전략적 주요요구에 대한 개선과제</a:t>
              </a: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922283" y="5044803"/>
            <a:ext cx="10347434" cy="1119514"/>
            <a:chOff x="922283" y="5044803"/>
            <a:chExt cx="10347434" cy="1119514"/>
          </a:xfrm>
        </p:grpSpPr>
        <p:sp>
          <p:nvSpPr>
            <p:cNvPr id="14" name="자유형 13"/>
            <p:cNvSpPr/>
            <p:nvPr/>
          </p:nvSpPr>
          <p:spPr>
            <a:xfrm>
              <a:off x="922283" y="5044803"/>
              <a:ext cx="4628930" cy="1119514"/>
            </a:xfrm>
            <a:custGeom>
              <a:avLst/>
              <a:gdLst>
                <a:gd name="connsiteX0" fmla="*/ 0 w 4225067"/>
                <a:gd name="connsiteY0" fmla="*/ 111951 h 1119514"/>
                <a:gd name="connsiteX1" fmla="*/ 111951 w 4225067"/>
                <a:gd name="connsiteY1" fmla="*/ 0 h 1119514"/>
                <a:gd name="connsiteX2" fmla="*/ 4113116 w 4225067"/>
                <a:gd name="connsiteY2" fmla="*/ 0 h 1119514"/>
                <a:gd name="connsiteX3" fmla="*/ 4225067 w 4225067"/>
                <a:gd name="connsiteY3" fmla="*/ 111951 h 1119514"/>
                <a:gd name="connsiteX4" fmla="*/ 4225067 w 4225067"/>
                <a:gd name="connsiteY4" fmla="*/ 1007563 h 1119514"/>
                <a:gd name="connsiteX5" fmla="*/ 4113116 w 4225067"/>
                <a:gd name="connsiteY5" fmla="*/ 1119514 h 1119514"/>
                <a:gd name="connsiteX6" fmla="*/ 111951 w 4225067"/>
                <a:gd name="connsiteY6" fmla="*/ 1119514 h 1119514"/>
                <a:gd name="connsiteX7" fmla="*/ 0 w 4225067"/>
                <a:gd name="connsiteY7" fmla="*/ 1007563 h 1119514"/>
                <a:gd name="connsiteX8" fmla="*/ 0 w 4225067"/>
                <a:gd name="connsiteY8" fmla="*/ 111951 h 1119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5067" h="1119514">
                  <a:moveTo>
                    <a:pt x="0" y="111951"/>
                  </a:moveTo>
                  <a:cubicBezTo>
                    <a:pt x="0" y="50122"/>
                    <a:pt x="50122" y="0"/>
                    <a:pt x="111951" y="0"/>
                  </a:cubicBezTo>
                  <a:lnTo>
                    <a:pt x="4113116" y="0"/>
                  </a:lnTo>
                  <a:cubicBezTo>
                    <a:pt x="4174945" y="0"/>
                    <a:pt x="4225067" y="50122"/>
                    <a:pt x="4225067" y="111951"/>
                  </a:cubicBezTo>
                  <a:lnTo>
                    <a:pt x="4225067" y="1007563"/>
                  </a:lnTo>
                  <a:cubicBezTo>
                    <a:pt x="4225067" y="1069392"/>
                    <a:pt x="4174945" y="1119514"/>
                    <a:pt x="4113116" y="1119514"/>
                  </a:cubicBezTo>
                  <a:lnTo>
                    <a:pt x="111951" y="1119514"/>
                  </a:lnTo>
                  <a:cubicBezTo>
                    <a:pt x="50122" y="1119514"/>
                    <a:pt x="0" y="1069392"/>
                    <a:pt x="0" y="1007563"/>
                  </a:cubicBezTo>
                  <a:lnTo>
                    <a:pt x="0" y="11195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4229" tIns="124229" rIns="124229" bIns="124229" numCol="1" spcCol="1270" anchor="ctr" anchorCtr="0">
              <a:noAutofit/>
            </a:bodyPr>
            <a:lstStyle/>
            <a:p>
              <a:pPr lvl="0" algn="ctr" defTabSz="10668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400" kern="1200" dirty="0">
                  <a:solidFill>
                    <a:schemeClr val="tx1"/>
                  </a:solidFill>
                </a:rPr>
                <a:t>정책적 주요요구</a:t>
              </a:r>
            </a:p>
          </p:txBody>
        </p:sp>
        <p:sp>
          <p:nvSpPr>
            <p:cNvPr id="15" name="자유형 14"/>
            <p:cNvSpPr/>
            <p:nvPr/>
          </p:nvSpPr>
          <p:spPr>
            <a:xfrm>
              <a:off x="5633107" y="5080651"/>
              <a:ext cx="981333" cy="1047816"/>
            </a:xfrm>
            <a:custGeom>
              <a:avLst/>
              <a:gdLst>
                <a:gd name="connsiteX0" fmla="*/ 0 w 895714"/>
                <a:gd name="connsiteY0" fmla="*/ 209563 h 1047816"/>
                <a:gd name="connsiteX1" fmla="*/ 447857 w 895714"/>
                <a:gd name="connsiteY1" fmla="*/ 209563 h 1047816"/>
                <a:gd name="connsiteX2" fmla="*/ 447857 w 895714"/>
                <a:gd name="connsiteY2" fmla="*/ 0 h 1047816"/>
                <a:gd name="connsiteX3" fmla="*/ 895714 w 895714"/>
                <a:gd name="connsiteY3" fmla="*/ 523908 h 1047816"/>
                <a:gd name="connsiteX4" fmla="*/ 447857 w 895714"/>
                <a:gd name="connsiteY4" fmla="*/ 1047816 h 1047816"/>
                <a:gd name="connsiteX5" fmla="*/ 447857 w 895714"/>
                <a:gd name="connsiteY5" fmla="*/ 838253 h 1047816"/>
                <a:gd name="connsiteX6" fmla="*/ 0 w 895714"/>
                <a:gd name="connsiteY6" fmla="*/ 838253 h 1047816"/>
                <a:gd name="connsiteX7" fmla="*/ 0 w 895714"/>
                <a:gd name="connsiteY7" fmla="*/ 209563 h 1047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5714" h="1047816">
                  <a:moveTo>
                    <a:pt x="0" y="209563"/>
                  </a:moveTo>
                  <a:lnTo>
                    <a:pt x="447857" y="209563"/>
                  </a:lnTo>
                  <a:lnTo>
                    <a:pt x="447857" y="0"/>
                  </a:lnTo>
                  <a:lnTo>
                    <a:pt x="895714" y="523908"/>
                  </a:lnTo>
                  <a:lnTo>
                    <a:pt x="447857" y="1047816"/>
                  </a:lnTo>
                  <a:lnTo>
                    <a:pt x="447857" y="838253"/>
                  </a:lnTo>
                  <a:lnTo>
                    <a:pt x="0" y="838253"/>
                  </a:lnTo>
                  <a:lnTo>
                    <a:pt x="0" y="20956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shade val="30000"/>
                    <a:satMod val="115000"/>
                  </a:schemeClr>
                </a:gs>
                <a:gs pos="50000">
                  <a:schemeClr val="accent2">
                    <a:shade val="67500"/>
                    <a:satMod val="115000"/>
                  </a:schemeClr>
                </a:gs>
                <a:gs pos="100000">
                  <a:schemeClr val="accent2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209563" rIns="268714" bIns="209563" numCol="1" spcCol="1270" anchor="ctr" anchorCtr="0">
              <a:noAutofit/>
            </a:bodyPr>
            <a:lstStyle/>
            <a:p>
              <a:pPr lvl="0" algn="ctr" defTabSz="8001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ko-KR" altLang="en-US" sz="1800" kern="1200">
                <a:solidFill>
                  <a:schemeClr val="tx1"/>
                </a:solidFill>
              </a:endParaRPr>
            </a:p>
          </p:txBody>
        </p:sp>
        <p:sp>
          <p:nvSpPr>
            <p:cNvPr id="16" name="자유형 15"/>
            <p:cNvSpPr/>
            <p:nvPr/>
          </p:nvSpPr>
          <p:spPr>
            <a:xfrm>
              <a:off x="6640787" y="5044803"/>
              <a:ext cx="4628930" cy="1119514"/>
            </a:xfrm>
            <a:custGeom>
              <a:avLst/>
              <a:gdLst>
                <a:gd name="connsiteX0" fmla="*/ 0 w 4225067"/>
                <a:gd name="connsiteY0" fmla="*/ 111951 h 1119514"/>
                <a:gd name="connsiteX1" fmla="*/ 111951 w 4225067"/>
                <a:gd name="connsiteY1" fmla="*/ 0 h 1119514"/>
                <a:gd name="connsiteX2" fmla="*/ 4113116 w 4225067"/>
                <a:gd name="connsiteY2" fmla="*/ 0 h 1119514"/>
                <a:gd name="connsiteX3" fmla="*/ 4225067 w 4225067"/>
                <a:gd name="connsiteY3" fmla="*/ 111951 h 1119514"/>
                <a:gd name="connsiteX4" fmla="*/ 4225067 w 4225067"/>
                <a:gd name="connsiteY4" fmla="*/ 1007563 h 1119514"/>
                <a:gd name="connsiteX5" fmla="*/ 4113116 w 4225067"/>
                <a:gd name="connsiteY5" fmla="*/ 1119514 h 1119514"/>
                <a:gd name="connsiteX6" fmla="*/ 111951 w 4225067"/>
                <a:gd name="connsiteY6" fmla="*/ 1119514 h 1119514"/>
                <a:gd name="connsiteX7" fmla="*/ 0 w 4225067"/>
                <a:gd name="connsiteY7" fmla="*/ 1007563 h 1119514"/>
                <a:gd name="connsiteX8" fmla="*/ 0 w 4225067"/>
                <a:gd name="connsiteY8" fmla="*/ 111951 h 1119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25067" h="1119514">
                  <a:moveTo>
                    <a:pt x="0" y="111951"/>
                  </a:moveTo>
                  <a:cubicBezTo>
                    <a:pt x="0" y="50122"/>
                    <a:pt x="50122" y="0"/>
                    <a:pt x="111951" y="0"/>
                  </a:cubicBezTo>
                  <a:lnTo>
                    <a:pt x="4113116" y="0"/>
                  </a:lnTo>
                  <a:cubicBezTo>
                    <a:pt x="4174945" y="0"/>
                    <a:pt x="4225067" y="50122"/>
                    <a:pt x="4225067" y="111951"/>
                  </a:cubicBezTo>
                  <a:lnTo>
                    <a:pt x="4225067" y="1007563"/>
                  </a:lnTo>
                  <a:cubicBezTo>
                    <a:pt x="4225067" y="1069392"/>
                    <a:pt x="4174945" y="1119514"/>
                    <a:pt x="4113116" y="1119514"/>
                  </a:cubicBezTo>
                  <a:lnTo>
                    <a:pt x="111951" y="1119514"/>
                  </a:lnTo>
                  <a:cubicBezTo>
                    <a:pt x="50122" y="1119514"/>
                    <a:pt x="0" y="1069392"/>
                    <a:pt x="0" y="1007563"/>
                  </a:cubicBezTo>
                  <a:lnTo>
                    <a:pt x="0" y="11195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8916683"/>
                <a:satOff val="-42667"/>
                <a:lumOff val="15883"/>
                <a:alphaOff val="0"/>
              </a:schemeClr>
            </a:fillRef>
            <a:effectRef idx="0">
              <a:schemeClr val="accent4">
                <a:hueOff val="8916683"/>
                <a:satOff val="-42667"/>
                <a:lumOff val="1588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4229" tIns="124229" rIns="124229" bIns="124229" numCol="1" spcCol="1270" anchor="ctr" anchorCtr="0">
              <a:noAutofit/>
            </a:bodyPr>
            <a:lstStyle/>
            <a:p>
              <a:pPr lvl="0" algn="ctr" defTabSz="10668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ko-KR" altLang="en-US" sz="2400" kern="1200" spc="-150" dirty="0">
                  <a:solidFill>
                    <a:schemeClr val="tx1"/>
                  </a:solidFill>
                </a:rPr>
                <a:t>정책적 주요요구에 대한 개선과제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608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핵심요소 선정</a:t>
            </a:r>
          </a:p>
        </p:txBody>
      </p:sp>
      <p:sp>
        <p:nvSpPr>
          <p:cNvPr id="8" name="자유형 7"/>
          <p:cNvSpPr/>
          <p:nvPr/>
        </p:nvSpPr>
        <p:spPr>
          <a:xfrm>
            <a:off x="1279919" y="2784806"/>
            <a:ext cx="4225067" cy="2772700"/>
          </a:xfrm>
          <a:custGeom>
            <a:avLst/>
            <a:gdLst>
              <a:gd name="connsiteX0" fmla="*/ 0 w 4225067"/>
              <a:gd name="connsiteY0" fmla="*/ 277270 h 2772700"/>
              <a:gd name="connsiteX1" fmla="*/ 277270 w 4225067"/>
              <a:gd name="connsiteY1" fmla="*/ 0 h 2772700"/>
              <a:gd name="connsiteX2" fmla="*/ 3947797 w 4225067"/>
              <a:gd name="connsiteY2" fmla="*/ 0 h 2772700"/>
              <a:gd name="connsiteX3" fmla="*/ 4225067 w 4225067"/>
              <a:gd name="connsiteY3" fmla="*/ 277270 h 2772700"/>
              <a:gd name="connsiteX4" fmla="*/ 4225067 w 4225067"/>
              <a:gd name="connsiteY4" fmla="*/ 2495430 h 2772700"/>
              <a:gd name="connsiteX5" fmla="*/ 3947797 w 4225067"/>
              <a:gd name="connsiteY5" fmla="*/ 2772700 h 2772700"/>
              <a:gd name="connsiteX6" fmla="*/ 277270 w 4225067"/>
              <a:gd name="connsiteY6" fmla="*/ 2772700 h 2772700"/>
              <a:gd name="connsiteX7" fmla="*/ 0 w 4225067"/>
              <a:gd name="connsiteY7" fmla="*/ 2495430 h 2772700"/>
              <a:gd name="connsiteX8" fmla="*/ 0 w 4225067"/>
              <a:gd name="connsiteY8" fmla="*/ 277270 h 277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25067" h="2772700">
                <a:moveTo>
                  <a:pt x="0" y="277270"/>
                </a:moveTo>
                <a:cubicBezTo>
                  <a:pt x="0" y="124138"/>
                  <a:pt x="124138" y="0"/>
                  <a:pt x="277270" y="0"/>
                </a:cubicBezTo>
                <a:lnTo>
                  <a:pt x="3947797" y="0"/>
                </a:lnTo>
                <a:cubicBezTo>
                  <a:pt x="4100929" y="0"/>
                  <a:pt x="4225067" y="124138"/>
                  <a:pt x="4225067" y="277270"/>
                </a:cubicBezTo>
                <a:lnTo>
                  <a:pt x="4225067" y="2495430"/>
                </a:lnTo>
                <a:cubicBezTo>
                  <a:pt x="4225067" y="2648562"/>
                  <a:pt x="4100929" y="2772700"/>
                  <a:pt x="3947797" y="2772700"/>
                </a:cubicBezTo>
                <a:lnTo>
                  <a:pt x="277270" y="2772700"/>
                </a:lnTo>
                <a:cubicBezTo>
                  <a:pt x="124138" y="2772700"/>
                  <a:pt x="0" y="2648562"/>
                  <a:pt x="0" y="2495430"/>
                </a:cubicBezTo>
                <a:lnTo>
                  <a:pt x="0" y="27727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7890" tIns="187890" rIns="187890" bIns="187890" numCol="1" spcCol="1270" anchor="t" anchorCtr="0">
            <a:noAutofit/>
          </a:bodyPr>
          <a:lstStyle/>
          <a:p>
            <a:pPr lvl="0" algn="l" defTabSz="12446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2800" kern="1200" dirty="0">
                <a:solidFill>
                  <a:schemeClr val="tx1"/>
                </a:solidFill>
              </a:rPr>
              <a:t>개요</a:t>
            </a:r>
          </a:p>
          <a:p>
            <a:pPr marL="228600" lvl="1" indent="-228600" algn="l" defTabSz="1066800" rtl="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ko-KR" altLang="en-US" sz="2400" kern="1200" dirty="0">
                <a:solidFill>
                  <a:schemeClr val="tx1"/>
                </a:solidFill>
              </a:rPr>
              <a:t>기관 업무별 고객만족도 개선해야 하는 요소</a:t>
            </a:r>
          </a:p>
        </p:txBody>
      </p:sp>
      <p:sp>
        <p:nvSpPr>
          <p:cNvPr id="9" name="자유형 8"/>
          <p:cNvSpPr/>
          <p:nvPr/>
        </p:nvSpPr>
        <p:spPr>
          <a:xfrm>
            <a:off x="5673493" y="3647248"/>
            <a:ext cx="895714" cy="1047816"/>
          </a:xfrm>
          <a:custGeom>
            <a:avLst/>
            <a:gdLst>
              <a:gd name="connsiteX0" fmla="*/ 0 w 895714"/>
              <a:gd name="connsiteY0" fmla="*/ 209563 h 1047816"/>
              <a:gd name="connsiteX1" fmla="*/ 447857 w 895714"/>
              <a:gd name="connsiteY1" fmla="*/ 209563 h 1047816"/>
              <a:gd name="connsiteX2" fmla="*/ 447857 w 895714"/>
              <a:gd name="connsiteY2" fmla="*/ 0 h 1047816"/>
              <a:gd name="connsiteX3" fmla="*/ 895714 w 895714"/>
              <a:gd name="connsiteY3" fmla="*/ 523908 h 1047816"/>
              <a:gd name="connsiteX4" fmla="*/ 447857 w 895714"/>
              <a:gd name="connsiteY4" fmla="*/ 1047816 h 1047816"/>
              <a:gd name="connsiteX5" fmla="*/ 447857 w 895714"/>
              <a:gd name="connsiteY5" fmla="*/ 838253 h 1047816"/>
              <a:gd name="connsiteX6" fmla="*/ 0 w 895714"/>
              <a:gd name="connsiteY6" fmla="*/ 838253 h 1047816"/>
              <a:gd name="connsiteX7" fmla="*/ 0 w 895714"/>
              <a:gd name="connsiteY7" fmla="*/ 209563 h 1047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5714" h="1047816">
                <a:moveTo>
                  <a:pt x="0" y="209563"/>
                </a:moveTo>
                <a:lnTo>
                  <a:pt x="447857" y="209563"/>
                </a:lnTo>
                <a:lnTo>
                  <a:pt x="447857" y="0"/>
                </a:lnTo>
                <a:lnTo>
                  <a:pt x="895714" y="523908"/>
                </a:lnTo>
                <a:lnTo>
                  <a:pt x="447857" y="1047816"/>
                </a:lnTo>
                <a:lnTo>
                  <a:pt x="447857" y="838253"/>
                </a:lnTo>
                <a:lnTo>
                  <a:pt x="0" y="838253"/>
                </a:lnTo>
                <a:lnTo>
                  <a:pt x="0" y="209563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209563" rIns="268714" bIns="209563" numCol="1" spcCol="1270" anchor="ctr" anchorCtr="0">
            <a:noAutofit/>
          </a:bodyPr>
          <a:lstStyle/>
          <a:p>
            <a:pPr lvl="0" algn="ctr" defTabSz="10668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2400" kern="1200">
              <a:solidFill>
                <a:schemeClr val="tx1"/>
              </a:solidFill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6941014" y="2784806"/>
            <a:ext cx="4225067" cy="2772700"/>
          </a:xfrm>
          <a:custGeom>
            <a:avLst/>
            <a:gdLst>
              <a:gd name="connsiteX0" fmla="*/ 0 w 4225067"/>
              <a:gd name="connsiteY0" fmla="*/ 277270 h 2772700"/>
              <a:gd name="connsiteX1" fmla="*/ 277270 w 4225067"/>
              <a:gd name="connsiteY1" fmla="*/ 0 h 2772700"/>
              <a:gd name="connsiteX2" fmla="*/ 3947797 w 4225067"/>
              <a:gd name="connsiteY2" fmla="*/ 0 h 2772700"/>
              <a:gd name="connsiteX3" fmla="*/ 4225067 w 4225067"/>
              <a:gd name="connsiteY3" fmla="*/ 277270 h 2772700"/>
              <a:gd name="connsiteX4" fmla="*/ 4225067 w 4225067"/>
              <a:gd name="connsiteY4" fmla="*/ 2495430 h 2772700"/>
              <a:gd name="connsiteX5" fmla="*/ 3947797 w 4225067"/>
              <a:gd name="connsiteY5" fmla="*/ 2772700 h 2772700"/>
              <a:gd name="connsiteX6" fmla="*/ 277270 w 4225067"/>
              <a:gd name="connsiteY6" fmla="*/ 2772700 h 2772700"/>
              <a:gd name="connsiteX7" fmla="*/ 0 w 4225067"/>
              <a:gd name="connsiteY7" fmla="*/ 2495430 h 2772700"/>
              <a:gd name="connsiteX8" fmla="*/ 0 w 4225067"/>
              <a:gd name="connsiteY8" fmla="*/ 277270 h 277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25067" h="2772700">
                <a:moveTo>
                  <a:pt x="0" y="277270"/>
                </a:moveTo>
                <a:cubicBezTo>
                  <a:pt x="0" y="124138"/>
                  <a:pt x="124138" y="0"/>
                  <a:pt x="277270" y="0"/>
                </a:cubicBezTo>
                <a:lnTo>
                  <a:pt x="3947797" y="0"/>
                </a:lnTo>
                <a:cubicBezTo>
                  <a:pt x="4100929" y="0"/>
                  <a:pt x="4225067" y="124138"/>
                  <a:pt x="4225067" y="277270"/>
                </a:cubicBezTo>
                <a:lnTo>
                  <a:pt x="4225067" y="2495430"/>
                </a:lnTo>
                <a:cubicBezTo>
                  <a:pt x="4225067" y="2648562"/>
                  <a:pt x="4100929" y="2772700"/>
                  <a:pt x="3947797" y="2772700"/>
                </a:cubicBezTo>
                <a:lnTo>
                  <a:pt x="277270" y="2772700"/>
                </a:lnTo>
                <a:cubicBezTo>
                  <a:pt x="124138" y="2772700"/>
                  <a:pt x="0" y="2648562"/>
                  <a:pt x="0" y="2495430"/>
                </a:cubicBezTo>
                <a:lnTo>
                  <a:pt x="0" y="27727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-2568191"/>
              <a:satOff val="29507"/>
              <a:lumOff val="9019"/>
              <a:alphaOff val="0"/>
            </a:schemeClr>
          </a:fillRef>
          <a:effectRef idx="3">
            <a:schemeClr val="accent2">
              <a:hueOff val="-2568191"/>
              <a:satOff val="29507"/>
              <a:lumOff val="9019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7890" tIns="187890" rIns="187890" bIns="187890" numCol="1" spcCol="1270" anchor="t" anchorCtr="0">
            <a:noAutofit/>
          </a:bodyPr>
          <a:lstStyle/>
          <a:p>
            <a:pPr lvl="0" algn="l" defTabSz="12446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2800" kern="1200">
                <a:solidFill>
                  <a:schemeClr val="tx1"/>
                </a:solidFill>
              </a:rPr>
              <a:t>도출방법</a:t>
            </a:r>
          </a:p>
          <a:p>
            <a:pPr marL="228600" lvl="1" indent="-228600" algn="l" defTabSz="1066800" rtl="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ko-KR" altLang="en-US" sz="2400" kern="1200">
                <a:solidFill>
                  <a:schemeClr val="tx1"/>
                </a:solidFill>
              </a:rPr>
              <a:t>상대적으로 낮은 만족도</a:t>
            </a:r>
          </a:p>
          <a:p>
            <a:pPr marL="228600" lvl="1" indent="-228600" algn="l" defTabSz="1066800" rtl="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ko-KR" altLang="en-US" sz="2400" kern="1200">
                <a:solidFill>
                  <a:schemeClr val="tx1"/>
                </a:solidFill>
              </a:rPr>
              <a:t>상대적으로 높은 중요도</a:t>
            </a:r>
          </a:p>
          <a:p>
            <a:pPr marL="228600" lvl="1" indent="-228600" algn="l" defTabSz="1066800" rtl="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400" kern="1200">
                <a:solidFill>
                  <a:schemeClr val="tx1"/>
                </a:solidFill>
              </a:rPr>
              <a:t>2~4</a:t>
            </a:r>
            <a:r>
              <a:rPr lang="ko-KR" sz="2400" kern="1200">
                <a:solidFill>
                  <a:schemeClr val="tx1"/>
                </a:solidFill>
              </a:rPr>
              <a:t>개를 핵심요소로 선정</a:t>
            </a:r>
          </a:p>
        </p:txBody>
      </p:sp>
    </p:spTree>
    <p:extLst>
      <p:ext uri="{BB962C8B-B14F-4D97-AF65-F5344CB8AC3E}">
        <p14:creationId xmlns:p14="http://schemas.microsoft.com/office/powerpoint/2010/main" val="2041647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주요요소 선정</a:t>
            </a:r>
          </a:p>
        </p:txBody>
      </p:sp>
      <p:sp>
        <p:nvSpPr>
          <p:cNvPr id="8" name="자유형 7"/>
          <p:cNvSpPr/>
          <p:nvPr/>
        </p:nvSpPr>
        <p:spPr>
          <a:xfrm>
            <a:off x="1279919" y="2784806"/>
            <a:ext cx="4225067" cy="2772700"/>
          </a:xfrm>
          <a:custGeom>
            <a:avLst/>
            <a:gdLst>
              <a:gd name="connsiteX0" fmla="*/ 0 w 4225067"/>
              <a:gd name="connsiteY0" fmla="*/ 277270 h 2772700"/>
              <a:gd name="connsiteX1" fmla="*/ 277270 w 4225067"/>
              <a:gd name="connsiteY1" fmla="*/ 0 h 2772700"/>
              <a:gd name="connsiteX2" fmla="*/ 3947797 w 4225067"/>
              <a:gd name="connsiteY2" fmla="*/ 0 h 2772700"/>
              <a:gd name="connsiteX3" fmla="*/ 4225067 w 4225067"/>
              <a:gd name="connsiteY3" fmla="*/ 277270 h 2772700"/>
              <a:gd name="connsiteX4" fmla="*/ 4225067 w 4225067"/>
              <a:gd name="connsiteY4" fmla="*/ 2495430 h 2772700"/>
              <a:gd name="connsiteX5" fmla="*/ 3947797 w 4225067"/>
              <a:gd name="connsiteY5" fmla="*/ 2772700 h 2772700"/>
              <a:gd name="connsiteX6" fmla="*/ 277270 w 4225067"/>
              <a:gd name="connsiteY6" fmla="*/ 2772700 h 2772700"/>
              <a:gd name="connsiteX7" fmla="*/ 0 w 4225067"/>
              <a:gd name="connsiteY7" fmla="*/ 2495430 h 2772700"/>
              <a:gd name="connsiteX8" fmla="*/ 0 w 4225067"/>
              <a:gd name="connsiteY8" fmla="*/ 277270 h 277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25067" h="2772700">
                <a:moveTo>
                  <a:pt x="0" y="277270"/>
                </a:moveTo>
                <a:cubicBezTo>
                  <a:pt x="0" y="124138"/>
                  <a:pt x="124138" y="0"/>
                  <a:pt x="277270" y="0"/>
                </a:cubicBezTo>
                <a:lnTo>
                  <a:pt x="3947797" y="0"/>
                </a:lnTo>
                <a:cubicBezTo>
                  <a:pt x="4100929" y="0"/>
                  <a:pt x="4225067" y="124138"/>
                  <a:pt x="4225067" y="277270"/>
                </a:cubicBezTo>
                <a:lnTo>
                  <a:pt x="4225067" y="2495430"/>
                </a:lnTo>
                <a:cubicBezTo>
                  <a:pt x="4225067" y="2648562"/>
                  <a:pt x="4100929" y="2772700"/>
                  <a:pt x="3947797" y="2772700"/>
                </a:cubicBezTo>
                <a:lnTo>
                  <a:pt x="277270" y="2772700"/>
                </a:lnTo>
                <a:cubicBezTo>
                  <a:pt x="124138" y="2772700"/>
                  <a:pt x="0" y="2648562"/>
                  <a:pt x="0" y="2495430"/>
                </a:cubicBezTo>
                <a:lnTo>
                  <a:pt x="0" y="27727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7890" tIns="187890" rIns="187890" bIns="187890" numCol="1" spcCol="1270" anchor="t" anchorCtr="0">
            <a:noAutofit/>
          </a:bodyPr>
          <a:lstStyle/>
          <a:p>
            <a:pPr lvl="0" algn="l" defTabSz="12446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2800" kern="1200" dirty="0">
                <a:solidFill>
                  <a:schemeClr val="tx1"/>
                </a:solidFill>
              </a:rPr>
              <a:t>개요</a:t>
            </a:r>
          </a:p>
          <a:p>
            <a:pPr marL="228600" lvl="1" indent="-228600" algn="l" defTabSz="1066800" rtl="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ko-KR" altLang="en-US" sz="2400" kern="1200" dirty="0">
                <a:solidFill>
                  <a:schemeClr val="tx1"/>
                </a:solidFill>
              </a:rPr>
              <a:t>요소 내 항목 중에서 우선적으로 개선해야 하는 항목</a:t>
            </a:r>
          </a:p>
        </p:txBody>
      </p:sp>
      <p:sp>
        <p:nvSpPr>
          <p:cNvPr id="9" name="자유형 8"/>
          <p:cNvSpPr/>
          <p:nvPr/>
        </p:nvSpPr>
        <p:spPr>
          <a:xfrm>
            <a:off x="5673493" y="3647248"/>
            <a:ext cx="895714" cy="1047816"/>
          </a:xfrm>
          <a:custGeom>
            <a:avLst/>
            <a:gdLst>
              <a:gd name="connsiteX0" fmla="*/ 0 w 895714"/>
              <a:gd name="connsiteY0" fmla="*/ 209563 h 1047816"/>
              <a:gd name="connsiteX1" fmla="*/ 447857 w 895714"/>
              <a:gd name="connsiteY1" fmla="*/ 209563 h 1047816"/>
              <a:gd name="connsiteX2" fmla="*/ 447857 w 895714"/>
              <a:gd name="connsiteY2" fmla="*/ 0 h 1047816"/>
              <a:gd name="connsiteX3" fmla="*/ 895714 w 895714"/>
              <a:gd name="connsiteY3" fmla="*/ 523908 h 1047816"/>
              <a:gd name="connsiteX4" fmla="*/ 447857 w 895714"/>
              <a:gd name="connsiteY4" fmla="*/ 1047816 h 1047816"/>
              <a:gd name="connsiteX5" fmla="*/ 447857 w 895714"/>
              <a:gd name="connsiteY5" fmla="*/ 838253 h 1047816"/>
              <a:gd name="connsiteX6" fmla="*/ 0 w 895714"/>
              <a:gd name="connsiteY6" fmla="*/ 838253 h 1047816"/>
              <a:gd name="connsiteX7" fmla="*/ 0 w 895714"/>
              <a:gd name="connsiteY7" fmla="*/ 209563 h 1047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5714" h="1047816">
                <a:moveTo>
                  <a:pt x="0" y="209563"/>
                </a:moveTo>
                <a:lnTo>
                  <a:pt x="447857" y="209563"/>
                </a:lnTo>
                <a:lnTo>
                  <a:pt x="447857" y="0"/>
                </a:lnTo>
                <a:lnTo>
                  <a:pt x="895714" y="523908"/>
                </a:lnTo>
                <a:lnTo>
                  <a:pt x="447857" y="1047816"/>
                </a:lnTo>
                <a:lnTo>
                  <a:pt x="447857" y="838253"/>
                </a:lnTo>
                <a:lnTo>
                  <a:pt x="0" y="838253"/>
                </a:lnTo>
                <a:lnTo>
                  <a:pt x="0" y="209563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209563" rIns="268714" bIns="209563" numCol="1" spcCol="1270" anchor="ctr" anchorCtr="0">
            <a:noAutofit/>
          </a:bodyPr>
          <a:lstStyle/>
          <a:p>
            <a:pPr lvl="0" algn="ctr" defTabSz="10668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2400" kern="1200">
              <a:solidFill>
                <a:schemeClr val="tx1"/>
              </a:solidFill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6941014" y="2784806"/>
            <a:ext cx="4225067" cy="2772700"/>
          </a:xfrm>
          <a:custGeom>
            <a:avLst/>
            <a:gdLst>
              <a:gd name="connsiteX0" fmla="*/ 0 w 4225067"/>
              <a:gd name="connsiteY0" fmla="*/ 277270 h 2772700"/>
              <a:gd name="connsiteX1" fmla="*/ 277270 w 4225067"/>
              <a:gd name="connsiteY1" fmla="*/ 0 h 2772700"/>
              <a:gd name="connsiteX2" fmla="*/ 3947797 w 4225067"/>
              <a:gd name="connsiteY2" fmla="*/ 0 h 2772700"/>
              <a:gd name="connsiteX3" fmla="*/ 4225067 w 4225067"/>
              <a:gd name="connsiteY3" fmla="*/ 277270 h 2772700"/>
              <a:gd name="connsiteX4" fmla="*/ 4225067 w 4225067"/>
              <a:gd name="connsiteY4" fmla="*/ 2495430 h 2772700"/>
              <a:gd name="connsiteX5" fmla="*/ 3947797 w 4225067"/>
              <a:gd name="connsiteY5" fmla="*/ 2772700 h 2772700"/>
              <a:gd name="connsiteX6" fmla="*/ 277270 w 4225067"/>
              <a:gd name="connsiteY6" fmla="*/ 2772700 h 2772700"/>
              <a:gd name="connsiteX7" fmla="*/ 0 w 4225067"/>
              <a:gd name="connsiteY7" fmla="*/ 2495430 h 2772700"/>
              <a:gd name="connsiteX8" fmla="*/ 0 w 4225067"/>
              <a:gd name="connsiteY8" fmla="*/ 277270 h 277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25067" h="2772700">
                <a:moveTo>
                  <a:pt x="0" y="277270"/>
                </a:moveTo>
                <a:cubicBezTo>
                  <a:pt x="0" y="124138"/>
                  <a:pt x="124138" y="0"/>
                  <a:pt x="277270" y="0"/>
                </a:cubicBezTo>
                <a:lnTo>
                  <a:pt x="3947797" y="0"/>
                </a:lnTo>
                <a:cubicBezTo>
                  <a:pt x="4100929" y="0"/>
                  <a:pt x="4225067" y="124138"/>
                  <a:pt x="4225067" y="277270"/>
                </a:cubicBezTo>
                <a:lnTo>
                  <a:pt x="4225067" y="2495430"/>
                </a:lnTo>
                <a:cubicBezTo>
                  <a:pt x="4225067" y="2648562"/>
                  <a:pt x="4100929" y="2772700"/>
                  <a:pt x="3947797" y="2772700"/>
                </a:cubicBezTo>
                <a:lnTo>
                  <a:pt x="277270" y="2772700"/>
                </a:lnTo>
                <a:cubicBezTo>
                  <a:pt x="124138" y="2772700"/>
                  <a:pt x="0" y="2648562"/>
                  <a:pt x="0" y="2495430"/>
                </a:cubicBezTo>
                <a:lnTo>
                  <a:pt x="0" y="27727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-2568191"/>
              <a:satOff val="29507"/>
              <a:lumOff val="9019"/>
              <a:alphaOff val="0"/>
            </a:schemeClr>
          </a:fillRef>
          <a:effectRef idx="3">
            <a:schemeClr val="accent2">
              <a:hueOff val="-2568191"/>
              <a:satOff val="29507"/>
              <a:lumOff val="9019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7890" tIns="187890" rIns="187890" bIns="187890" numCol="1" spcCol="1270" anchor="t" anchorCtr="0">
            <a:noAutofit/>
          </a:bodyPr>
          <a:lstStyle/>
          <a:p>
            <a:pPr lvl="0" algn="l" defTabSz="12446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2800" kern="1200" dirty="0">
                <a:solidFill>
                  <a:schemeClr val="tx1"/>
                </a:solidFill>
              </a:rPr>
              <a:t>도출방법</a:t>
            </a:r>
          </a:p>
          <a:p>
            <a:pPr marL="228600" lvl="1" indent="-228600" algn="l" defTabSz="1066800" rtl="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ko-KR" altLang="en-US" sz="2400" kern="1200" dirty="0">
                <a:solidFill>
                  <a:schemeClr val="tx1"/>
                </a:solidFill>
              </a:rPr>
              <a:t>핵심요소 항목 중에서</a:t>
            </a:r>
            <a:endParaRPr lang="en-US" altLang="ko-KR" sz="2400" kern="1200" dirty="0">
              <a:solidFill>
                <a:schemeClr val="tx1"/>
              </a:solidFill>
            </a:endParaRPr>
          </a:p>
          <a:p>
            <a:pPr marL="228600" lvl="1" indent="-228600" algn="l" defTabSz="1066800" rtl="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ko-KR" altLang="en-US" sz="2400" kern="1200" dirty="0">
                <a:solidFill>
                  <a:schemeClr val="tx1"/>
                </a:solidFill>
              </a:rPr>
              <a:t>상대적으로 낮은 만족도</a:t>
            </a:r>
            <a:endParaRPr lang="en-US" altLang="ko-KR" sz="2400" kern="1200" dirty="0">
              <a:solidFill>
                <a:schemeClr val="tx1"/>
              </a:solidFill>
            </a:endParaRPr>
          </a:p>
          <a:p>
            <a:pPr marL="228600" lvl="1" indent="-228600" algn="l" defTabSz="1066800" rtl="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ko-KR" altLang="en-US" sz="2400" kern="1200" dirty="0">
                <a:solidFill>
                  <a:schemeClr val="tx1"/>
                </a:solidFill>
              </a:rPr>
              <a:t>상대적으로 높은 중요도</a:t>
            </a:r>
          </a:p>
          <a:p>
            <a:pPr marL="228600" lvl="1" indent="-228600" algn="l" defTabSz="1066800" rtl="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2400" kern="1200" dirty="0">
                <a:solidFill>
                  <a:schemeClr val="tx1"/>
                </a:solidFill>
              </a:rPr>
              <a:t>4~7</a:t>
            </a:r>
            <a:r>
              <a:rPr lang="ko-KR" sz="2400" kern="1200" dirty="0">
                <a:solidFill>
                  <a:schemeClr val="tx1"/>
                </a:solidFill>
              </a:rPr>
              <a:t>개를 </a:t>
            </a:r>
            <a:r>
              <a:rPr lang="ko-KR" altLang="en-US" sz="2400" kern="1200" dirty="0">
                <a:solidFill>
                  <a:schemeClr val="tx1"/>
                </a:solidFill>
              </a:rPr>
              <a:t>주요</a:t>
            </a:r>
            <a:r>
              <a:rPr lang="ko-KR" sz="2400" kern="1200" dirty="0">
                <a:solidFill>
                  <a:schemeClr val="tx1"/>
                </a:solidFill>
              </a:rPr>
              <a:t>요소로 선정</a:t>
            </a:r>
          </a:p>
        </p:txBody>
      </p:sp>
    </p:spTree>
    <p:extLst>
      <p:ext uri="{BB962C8B-B14F-4D97-AF65-F5344CB8AC3E}">
        <p14:creationId xmlns:p14="http://schemas.microsoft.com/office/powerpoint/2010/main" val="153993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CS</a:t>
            </a:r>
            <a:r>
              <a:rPr lang="ko-KR" altLang="en-US" dirty="0"/>
              <a:t>개선과제 도출</a:t>
            </a:r>
          </a:p>
        </p:txBody>
      </p:sp>
      <p:sp>
        <p:nvSpPr>
          <p:cNvPr id="8" name="자유형 7"/>
          <p:cNvSpPr/>
          <p:nvPr/>
        </p:nvSpPr>
        <p:spPr>
          <a:xfrm>
            <a:off x="1279919" y="2784806"/>
            <a:ext cx="4225067" cy="2772700"/>
          </a:xfrm>
          <a:custGeom>
            <a:avLst/>
            <a:gdLst>
              <a:gd name="connsiteX0" fmla="*/ 0 w 4225067"/>
              <a:gd name="connsiteY0" fmla="*/ 277270 h 2772700"/>
              <a:gd name="connsiteX1" fmla="*/ 277270 w 4225067"/>
              <a:gd name="connsiteY1" fmla="*/ 0 h 2772700"/>
              <a:gd name="connsiteX2" fmla="*/ 3947797 w 4225067"/>
              <a:gd name="connsiteY2" fmla="*/ 0 h 2772700"/>
              <a:gd name="connsiteX3" fmla="*/ 4225067 w 4225067"/>
              <a:gd name="connsiteY3" fmla="*/ 277270 h 2772700"/>
              <a:gd name="connsiteX4" fmla="*/ 4225067 w 4225067"/>
              <a:gd name="connsiteY4" fmla="*/ 2495430 h 2772700"/>
              <a:gd name="connsiteX5" fmla="*/ 3947797 w 4225067"/>
              <a:gd name="connsiteY5" fmla="*/ 2772700 h 2772700"/>
              <a:gd name="connsiteX6" fmla="*/ 277270 w 4225067"/>
              <a:gd name="connsiteY6" fmla="*/ 2772700 h 2772700"/>
              <a:gd name="connsiteX7" fmla="*/ 0 w 4225067"/>
              <a:gd name="connsiteY7" fmla="*/ 2495430 h 2772700"/>
              <a:gd name="connsiteX8" fmla="*/ 0 w 4225067"/>
              <a:gd name="connsiteY8" fmla="*/ 277270 h 277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25067" h="2772700">
                <a:moveTo>
                  <a:pt x="0" y="277270"/>
                </a:moveTo>
                <a:cubicBezTo>
                  <a:pt x="0" y="124138"/>
                  <a:pt x="124138" y="0"/>
                  <a:pt x="277270" y="0"/>
                </a:cubicBezTo>
                <a:lnTo>
                  <a:pt x="3947797" y="0"/>
                </a:lnTo>
                <a:cubicBezTo>
                  <a:pt x="4100929" y="0"/>
                  <a:pt x="4225067" y="124138"/>
                  <a:pt x="4225067" y="277270"/>
                </a:cubicBezTo>
                <a:lnTo>
                  <a:pt x="4225067" y="2495430"/>
                </a:lnTo>
                <a:cubicBezTo>
                  <a:pt x="4225067" y="2648562"/>
                  <a:pt x="4100929" y="2772700"/>
                  <a:pt x="3947797" y="2772700"/>
                </a:cubicBezTo>
                <a:lnTo>
                  <a:pt x="277270" y="2772700"/>
                </a:lnTo>
                <a:cubicBezTo>
                  <a:pt x="124138" y="2772700"/>
                  <a:pt x="0" y="2648562"/>
                  <a:pt x="0" y="2495430"/>
                </a:cubicBezTo>
                <a:lnTo>
                  <a:pt x="0" y="27727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7890" tIns="187890" rIns="187890" bIns="187890" numCol="1" spcCol="1270" anchor="t" anchorCtr="0">
            <a:noAutofit/>
          </a:bodyPr>
          <a:lstStyle/>
          <a:p>
            <a:pPr lvl="0" algn="l" defTabSz="12446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2800" kern="1200" dirty="0">
                <a:solidFill>
                  <a:schemeClr val="tx1"/>
                </a:solidFill>
              </a:rPr>
              <a:t>개요</a:t>
            </a:r>
          </a:p>
          <a:p>
            <a:pPr marL="228600" lvl="1" indent="-228600" algn="l" defTabSz="1066800" rtl="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ko-KR" altLang="en-US" sz="2400" dirty="0">
                <a:solidFill>
                  <a:schemeClr val="tx1"/>
                </a:solidFill>
              </a:rPr>
              <a:t>기관의 고객만족도 개선 방안</a:t>
            </a:r>
            <a:endParaRPr lang="ko-KR" altLang="en-US" sz="2400" kern="1200" dirty="0">
              <a:solidFill>
                <a:schemeClr val="tx1"/>
              </a:solidFill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5673493" y="3647248"/>
            <a:ext cx="895714" cy="1047816"/>
          </a:xfrm>
          <a:custGeom>
            <a:avLst/>
            <a:gdLst>
              <a:gd name="connsiteX0" fmla="*/ 0 w 895714"/>
              <a:gd name="connsiteY0" fmla="*/ 209563 h 1047816"/>
              <a:gd name="connsiteX1" fmla="*/ 447857 w 895714"/>
              <a:gd name="connsiteY1" fmla="*/ 209563 h 1047816"/>
              <a:gd name="connsiteX2" fmla="*/ 447857 w 895714"/>
              <a:gd name="connsiteY2" fmla="*/ 0 h 1047816"/>
              <a:gd name="connsiteX3" fmla="*/ 895714 w 895714"/>
              <a:gd name="connsiteY3" fmla="*/ 523908 h 1047816"/>
              <a:gd name="connsiteX4" fmla="*/ 447857 w 895714"/>
              <a:gd name="connsiteY4" fmla="*/ 1047816 h 1047816"/>
              <a:gd name="connsiteX5" fmla="*/ 447857 w 895714"/>
              <a:gd name="connsiteY5" fmla="*/ 838253 h 1047816"/>
              <a:gd name="connsiteX6" fmla="*/ 0 w 895714"/>
              <a:gd name="connsiteY6" fmla="*/ 838253 h 1047816"/>
              <a:gd name="connsiteX7" fmla="*/ 0 w 895714"/>
              <a:gd name="connsiteY7" fmla="*/ 209563 h 1047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5714" h="1047816">
                <a:moveTo>
                  <a:pt x="0" y="209563"/>
                </a:moveTo>
                <a:lnTo>
                  <a:pt x="447857" y="209563"/>
                </a:lnTo>
                <a:lnTo>
                  <a:pt x="447857" y="0"/>
                </a:lnTo>
                <a:lnTo>
                  <a:pt x="895714" y="523908"/>
                </a:lnTo>
                <a:lnTo>
                  <a:pt x="447857" y="1047816"/>
                </a:lnTo>
                <a:lnTo>
                  <a:pt x="447857" y="838253"/>
                </a:lnTo>
                <a:lnTo>
                  <a:pt x="0" y="838253"/>
                </a:lnTo>
                <a:lnTo>
                  <a:pt x="0" y="209563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209563" rIns="268714" bIns="209563" numCol="1" spcCol="1270" anchor="ctr" anchorCtr="0">
            <a:noAutofit/>
          </a:bodyPr>
          <a:lstStyle/>
          <a:p>
            <a:pPr lvl="0" algn="ctr" defTabSz="10668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ko-KR" altLang="en-US" sz="2400" kern="1200">
              <a:solidFill>
                <a:schemeClr val="tx1"/>
              </a:solidFill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6941014" y="2784806"/>
            <a:ext cx="4225067" cy="2772700"/>
          </a:xfrm>
          <a:custGeom>
            <a:avLst/>
            <a:gdLst>
              <a:gd name="connsiteX0" fmla="*/ 0 w 4225067"/>
              <a:gd name="connsiteY0" fmla="*/ 277270 h 2772700"/>
              <a:gd name="connsiteX1" fmla="*/ 277270 w 4225067"/>
              <a:gd name="connsiteY1" fmla="*/ 0 h 2772700"/>
              <a:gd name="connsiteX2" fmla="*/ 3947797 w 4225067"/>
              <a:gd name="connsiteY2" fmla="*/ 0 h 2772700"/>
              <a:gd name="connsiteX3" fmla="*/ 4225067 w 4225067"/>
              <a:gd name="connsiteY3" fmla="*/ 277270 h 2772700"/>
              <a:gd name="connsiteX4" fmla="*/ 4225067 w 4225067"/>
              <a:gd name="connsiteY4" fmla="*/ 2495430 h 2772700"/>
              <a:gd name="connsiteX5" fmla="*/ 3947797 w 4225067"/>
              <a:gd name="connsiteY5" fmla="*/ 2772700 h 2772700"/>
              <a:gd name="connsiteX6" fmla="*/ 277270 w 4225067"/>
              <a:gd name="connsiteY6" fmla="*/ 2772700 h 2772700"/>
              <a:gd name="connsiteX7" fmla="*/ 0 w 4225067"/>
              <a:gd name="connsiteY7" fmla="*/ 2495430 h 2772700"/>
              <a:gd name="connsiteX8" fmla="*/ 0 w 4225067"/>
              <a:gd name="connsiteY8" fmla="*/ 277270 h 277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25067" h="2772700">
                <a:moveTo>
                  <a:pt x="0" y="277270"/>
                </a:moveTo>
                <a:cubicBezTo>
                  <a:pt x="0" y="124138"/>
                  <a:pt x="124138" y="0"/>
                  <a:pt x="277270" y="0"/>
                </a:cubicBezTo>
                <a:lnTo>
                  <a:pt x="3947797" y="0"/>
                </a:lnTo>
                <a:cubicBezTo>
                  <a:pt x="4100929" y="0"/>
                  <a:pt x="4225067" y="124138"/>
                  <a:pt x="4225067" y="277270"/>
                </a:cubicBezTo>
                <a:lnTo>
                  <a:pt x="4225067" y="2495430"/>
                </a:lnTo>
                <a:cubicBezTo>
                  <a:pt x="4225067" y="2648562"/>
                  <a:pt x="4100929" y="2772700"/>
                  <a:pt x="3947797" y="2772700"/>
                </a:cubicBezTo>
                <a:lnTo>
                  <a:pt x="277270" y="2772700"/>
                </a:lnTo>
                <a:cubicBezTo>
                  <a:pt x="124138" y="2772700"/>
                  <a:pt x="0" y="2648562"/>
                  <a:pt x="0" y="2495430"/>
                </a:cubicBezTo>
                <a:lnTo>
                  <a:pt x="0" y="27727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-2568191"/>
              <a:satOff val="29507"/>
              <a:lumOff val="9019"/>
              <a:alphaOff val="0"/>
            </a:schemeClr>
          </a:fillRef>
          <a:effectRef idx="3">
            <a:schemeClr val="accent2">
              <a:hueOff val="-2568191"/>
              <a:satOff val="29507"/>
              <a:lumOff val="9019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87890" tIns="187890" rIns="187890" bIns="187890" numCol="1" spcCol="1270" anchor="t" anchorCtr="0">
            <a:noAutofit/>
          </a:bodyPr>
          <a:lstStyle/>
          <a:p>
            <a:pPr lvl="0" algn="l" defTabSz="124460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altLang="en-US" sz="2800" kern="1200" dirty="0">
                <a:solidFill>
                  <a:schemeClr val="tx1"/>
                </a:solidFill>
              </a:rPr>
              <a:t>도출방법</a:t>
            </a:r>
          </a:p>
          <a:p>
            <a:pPr marL="228600" lvl="1" indent="-228600" algn="l" defTabSz="1066800" rtl="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ko-KR" altLang="en-US" sz="2400" kern="1200" dirty="0">
                <a:solidFill>
                  <a:schemeClr val="tx1"/>
                </a:solidFill>
              </a:rPr>
              <a:t>주요요구에 대한 현상</a:t>
            </a:r>
            <a:r>
              <a:rPr lang="en-US" altLang="ko-KR" sz="2400" kern="1200" dirty="0">
                <a:solidFill>
                  <a:schemeClr val="tx1"/>
                </a:solidFill>
              </a:rPr>
              <a:t>, </a:t>
            </a:r>
            <a:r>
              <a:rPr lang="ko-KR" altLang="en-US" sz="2400" kern="1200" dirty="0">
                <a:solidFill>
                  <a:schemeClr val="tx1"/>
                </a:solidFill>
              </a:rPr>
              <a:t>문제점</a:t>
            </a:r>
            <a:r>
              <a:rPr lang="en-US" altLang="ko-KR" sz="2400" kern="1200" dirty="0">
                <a:solidFill>
                  <a:schemeClr val="tx1"/>
                </a:solidFill>
              </a:rPr>
              <a:t>, </a:t>
            </a:r>
            <a:r>
              <a:rPr lang="ko-KR" altLang="en-US" sz="2400" kern="1200" dirty="0">
                <a:solidFill>
                  <a:schemeClr val="tx1"/>
                </a:solidFill>
              </a:rPr>
              <a:t>원인 도출</a:t>
            </a:r>
            <a:endParaRPr lang="en-US" altLang="ko-KR" sz="2400" kern="1200" dirty="0">
              <a:solidFill>
                <a:schemeClr val="tx1"/>
              </a:solidFill>
            </a:endParaRPr>
          </a:p>
          <a:p>
            <a:pPr marL="228600" lvl="1" indent="-228600" algn="l" defTabSz="1066800" rtl="0" latinLnBrk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ko-KR" altLang="en-US" sz="2400" dirty="0">
                <a:solidFill>
                  <a:schemeClr val="tx1"/>
                </a:solidFill>
              </a:rPr>
              <a:t>이를 해결하기 위한 </a:t>
            </a:r>
            <a:r>
              <a:rPr lang="en-US" altLang="ko-KR" sz="2400" dirty="0">
                <a:solidFill>
                  <a:schemeClr val="tx1"/>
                </a:solidFill>
              </a:rPr>
              <a:t>CD</a:t>
            </a:r>
            <a:r>
              <a:rPr lang="ko-KR" altLang="en-US" sz="2400" dirty="0">
                <a:solidFill>
                  <a:schemeClr val="tx1"/>
                </a:solidFill>
              </a:rPr>
              <a:t>개선과제 도출</a:t>
            </a:r>
            <a:endParaRPr lang="en-US" altLang="ko-KR" sz="2400" kern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179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고객요구 개선과제</a:t>
            </a:r>
          </a:p>
        </p:txBody>
      </p:sp>
      <p:sp>
        <p:nvSpPr>
          <p:cNvPr id="6" name="현 5"/>
          <p:cNvSpPr/>
          <p:nvPr/>
        </p:nvSpPr>
        <p:spPr>
          <a:xfrm>
            <a:off x="1448798" y="2541752"/>
            <a:ext cx="1606229" cy="1068902"/>
          </a:xfrm>
          <a:prstGeom prst="chord">
            <a:avLst>
              <a:gd name="adj1" fmla="val 4800000"/>
              <a:gd name="adj2" fmla="val 1680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원형 6"/>
          <p:cNvSpPr/>
          <p:nvPr/>
        </p:nvSpPr>
        <p:spPr>
          <a:xfrm>
            <a:off x="1609421" y="2648642"/>
            <a:ext cx="1284982" cy="855121"/>
          </a:xfrm>
          <a:prstGeom prst="pie">
            <a:avLst>
              <a:gd name="adj1" fmla="val 10800000"/>
              <a:gd name="adj2" fmla="val 16200000"/>
            </a:avLst>
          </a:pr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자유형 7"/>
          <p:cNvSpPr/>
          <p:nvPr/>
        </p:nvSpPr>
        <p:spPr>
          <a:xfrm rot="16200000">
            <a:off x="1091784" y="4074559"/>
            <a:ext cx="1677768" cy="963737"/>
          </a:xfrm>
          <a:custGeom>
            <a:avLst/>
            <a:gdLst>
              <a:gd name="connsiteX0" fmla="*/ 0 w 3099815"/>
              <a:gd name="connsiteY0" fmla="*/ 0 h 641341"/>
              <a:gd name="connsiteX1" fmla="*/ 3099815 w 3099815"/>
              <a:gd name="connsiteY1" fmla="*/ 0 h 641341"/>
              <a:gd name="connsiteX2" fmla="*/ 3099815 w 3099815"/>
              <a:gd name="connsiteY2" fmla="*/ 641341 h 641341"/>
              <a:gd name="connsiteX3" fmla="*/ 0 w 3099815"/>
              <a:gd name="connsiteY3" fmla="*/ 641341 h 641341"/>
              <a:gd name="connsiteX4" fmla="*/ 0 w 3099815"/>
              <a:gd name="connsiteY4" fmla="*/ 0 h 641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9815" h="641341">
                <a:moveTo>
                  <a:pt x="0" y="0"/>
                </a:moveTo>
                <a:lnTo>
                  <a:pt x="3099815" y="0"/>
                </a:lnTo>
                <a:lnTo>
                  <a:pt x="3099815" y="641341"/>
                </a:lnTo>
                <a:lnTo>
                  <a:pt x="0" y="641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-1" tIns="0" rIns="1" bIns="-1" numCol="1" spcCol="1270" anchor="b" anchorCtr="0">
            <a:noAutofit/>
          </a:bodyPr>
          <a:lstStyle/>
          <a:p>
            <a:pPr lvl="0" algn="r" defTabSz="137795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sz="3100" kern="1200" dirty="0"/>
              <a:t>고품질</a:t>
            </a:r>
          </a:p>
        </p:txBody>
      </p:sp>
      <p:sp>
        <p:nvSpPr>
          <p:cNvPr id="9" name="자유형 8"/>
          <p:cNvSpPr/>
          <p:nvPr/>
        </p:nvSpPr>
        <p:spPr>
          <a:xfrm>
            <a:off x="2573158" y="2541752"/>
            <a:ext cx="3212458" cy="2853558"/>
          </a:xfrm>
          <a:custGeom>
            <a:avLst/>
            <a:gdLst>
              <a:gd name="connsiteX0" fmla="*/ 0 w 2137804"/>
              <a:gd name="connsiteY0" fmla="*/ 0 h 4275608"/>
              <a:gd name="connsiteX1" fmla="*/ 2137804 w 2137804"/>
              <a:gd name="connsiteY1" fmla="*/ 0 h 4275608"/>
              <a:gd name="connsiteX2" fmla="*/ 2137804 w 2137804"/>
              <a:gd name="connsiteY2" fmla="*/ 4275608 h 4275608"/>
              <a:gd name="connsiteX3" fmla="*/ 0 w 2137804"/>
              <a:gd name="connsiteY3" fmla="*/ 4275608 h 4275608"/>
              <a:gd name="connsiteX4" fmla="*/ 0 w 2137804"/>
              <a:gd name="connsiteY4" fmla="*/ 0 h 4275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7804" h="4275608">
                <a:moveTo>
                  <a:pt x="0" y="0"/>
                </a:moveTo>
                <a:lnTo>
                  <a:pt x="2137804" y="0"/>
                </a:lnTo>
                <a:lnTo>
                  <a:pt x="2137804" y="4275608"/>
                </a:lnTo>
                <a:lnTo>
                  <a:pt x="0" y="427560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342900" lvl="0" indent="-342900" algn="l" defTabSz="102235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ko-KR" sz="2300" kern="1200" dirty="0"/>
              <a:t>해외홍보전략 수행을 위한 제도적 배경 확보</a:t>
            </a:r>
          </a:p>
          <a:p>
            <a:pPr marL="342900" lvl="0" indent="-342900" algn="l" defTabSz="102235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ko-KR" sz="2300" kern="1200" dirty="0"/>
              <a:t>품질향상을 위한 유관기관의 협력</a:t>
            </a:r>
          </a:p>
          <a:p>
            <a:pPr marL="342900" lvl="0" indent="-342900" algn="l" defTabSz="102235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ko-KR" sz="2300" kern="1200" dirty="0"/>
              <a:t>창의적 발현 여건 조성</a:t>
            </a:r>
          </a:p>
        </p:txBody>
      </p:sp>
      <p:sp>
        <p:nvSpPr>
          <p:cNvPr id="10" name="현 9"/>
          <p:cNvSpPr/>
          <p:nvPr/>
        </p:nvSpPr>
        <p:spPr>
          <a:xfrm>
            <a:off x="6406384" y="2541752"/>
            <a:ext cx="1606229" cy="1068902"/>
          </a:xfrm>
          <a:prstGeom prst="chord">
            <a:avLst>
              <a:gd name="adj1" fmla="val 4800000"/>
              <a:gd name="adj2" fmla="val 16800000"/>
            </a:avLst>
          </a:prstGeom>
        </p:spPr>
        <p:style>
          <a:lnRef idx="0">
            <a:schemeClr val="dk1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원형 10"/>
          <p:cNvSpPr/>
          <p:nvPr/>
        </p:nvSpPr>
        <p:spPr>
          <a:xfrm>
            <a:off x="6567006" y="2648642"/>
            <a:ext cx="1284982" cy="855121"/>
          </a:xfrm>
          <a:prstGeom prst="pie">
            <a:avLst>
              <a:gd name="adj1" fmla="val 5400000"/>
              <a:gd name="adj2" fmla="val 16200000"/>
            </a:avLst>
          </a:prstGeom>
        </p:spPr>
        <p:style>
          <a:lnRef idx="2">
            <a:schemeClr val="accent2">
              <a:hueOff val="-2568191"/>
              <a:satOff val="29507"/>
              <a:lumOff val="9019"/>
              <a:alphaOff val="0"/>
            </a:schemeClr>
          </a:lnRef>
          <a:fillRef idx="1">
            <a:schemeClr val="accent2">
              <a:hueOff val="-2568191"/>
              <a:satOff val="29507"/>
              <a:lumOff val="9019"/>
              <a:alphaOff val="0"/>
            </a:schemeClr>
          </a:fillRef>
          <a:effectRef idx="0">
            <a:schemeClr val="accent2">
              <a:hueOff val="-2568191"/>
              <a:satOff val="29507"/>
              <a:lumOff val="9019"/>
              <a:alphaOff val="0"/>
            </a:schemeClr>
          </a:effectRef>
          <a:fontRef idx="minor">
            <a:schemeClr val="lt1"/>
          </a:fontRef>
        </p:style>
      </p:sp>
      <p:sp>
        <p:nvSpPr>
          <p:cNvPr id="12" name="자유형 11"/>
          <p:cNvSpPr/>
          <p:nvPr/>
        </p:nvSpPr>
        <p:spPr>
          <a:xfrm rot="16200000">
            <a:off x="6049369" y="4074558"/>
            <a:ext cx="1677766" cy="963737"/>
          </a:xfrm>
          <a:custGeom>
            <a:avLst/>
            <a:gdLst>
              <a:gd name="connsiteX0" fmla="*/ 0 w 3099815"/>
              <a:gd name="connsiteY0" fmla="*/ 0 h 641341"/>
              <a:gd name="connsiteX1" fmla="*/ 3099815 w 3099815"/>
              <a:gd name="connsiteY1" fmla="*/ 0 h 641341"/>
              <a:gd name="connsiteX2" fmla="*/ 3099815 w 3099815"/>
              <a:gd name="connsiteY2" fmla="*/ 641341 h 641341"/>
              <a:gd name="connsiteX3" fmla="*/ 0 w 3099815"/>
              <a:gd name="connsiteY3" fmla="*/ 641341 h 641341"/>
              <a:gd name="connsiteX4" fmla="*/ 0 w 3099815"/>
              <a:gd name="connsiteY4" fmla="*/ 0 h 641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9815" h="641341">
                <a:moveTo>
                  <a:pt x="0" y="0"/>
                </a:moveTo>
                <a:lnTo>
                  <a:pt x="3099815" y="0"/>
                </a:lnTo>
                <a:lnTo>
                  <a:pt x="3099815" y="641341"/>
                </a:lnTo>
                <a:lnTo>
                  <a:pt x="0" y="6413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-1" tIns="0" rIns="1" bIns="-1" numCol="1" spcCol="1270" anchor="b" anchorCtr="0">
            <a:noAutofit/>
          </a:bodyPr>
          <a:lstStyle/>
          <a:p>
            <a:pPr lvl="0" algn="r" defTabSz="137795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ko-KR" sz="3100" kern="1200" dirty="0"/>
              <a:t>국제화</a:t>
            </a:r>
          </a:p>
        </p:txBody>
      </p:sp>
      <p:sp>
        <p:nvSpPr>
          <p:cNvPr id="13" name="자유형 12"/>
          <p:cNvSpPr/>
          <p:nvPr/>
        </p:nvSpPr>
        <p:spPr>
          <a:xfrm>
            <a:off x="7530744" y="2541752"/>
            <a:ext cx="3212458" cy="2853558"/>
          </a:xfrm>
          <a:custGeom>
            <a:avLst/>
            <a:gdLst>
              <a:gd name="connsiteX0" fmla="*/ 0 w 2137804"/>
              <a:gd name="connsiteY0" fmla="*/ 0 h 4275608"/>
              <a:gd name="connsiteX1" fmla="*/ 2137804 w 2137804"/>
              <a:gd name="connsiteY1" fmla="*/ 0 h 4275608"/>
              <a:gd name="connsiteX2" fmla="*/ 2137804 w 2137804"/>
              <a:gd name="connsiteY2" fmla="*/ 4275608 h 4275608"/>
              <a:gd name="connsiteX3" fmla="*/ 0 w 2137804"/>
              <a:gd name="connsiteY3" fmla="*/ 4275608 h 4275608"/>
              <a:gd name="connsiteX4" fmla="*/ 0 w 2137804"/>
              <a:gd name="connsiteY4" fmla="*/ 0 h 4275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7804" h="4275608">
                <a:moveTo>
                  <a:pt x="0" y="0"/>
                </a:moveTo>
                <a:lnTo>
                  <a:pt x="2137804" y="0"/>
                </a:lnTo>
                <a:lnTo>
                  <a:pt x="2137804" y="4275608"/>
                </a:lnTo>
                <a:lnTo>
                  <a:pt x="0" y="427560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342900" lvl="0" indent="-342900" algn="l" defTabSz="102235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ko-KR" sz="2300" kern="1200" dirty="0"/>
              <a:t>자체 전문가 확보</a:t>
            </a:r>
          </a:p>
          <a:p>
            <a:pPr marL="342900" lvl="0" indent="-342900" algn="l" defTabSz="102235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ko-KR" sz="2300" kern="1200" dirty="0"/>
              <a:t>전문기업 소스 수급 확대 방안</a:t>
            </a:r>
          </a:p>
          <a:p>
            <a:pPr marL="342900" lvl="0" indent="-342900" algn="l" defTabSz="102235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ko-KR" sz="2300" kern="1200" dirty="0"/>
              <a:t>타 기관의 협력</a:t>
            </a:r>
          </a:p>
          <a:p>
            <a:pPr marL="342900" lvl="0" indent="-342900" algn="l" defTabSz="102235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ko-KR" sz="2300" kern="1200" dirty="0"/>
              <a:t>정부기관과의 협력 네트워크 강화</a:t>
            </a:r>
          </a:p>
        </p:txBody>
      </p:sp>
    </p:spTree>
    <p:extLst>
      <p:ext uri="{BB962C8B-B14F-4D97-AF65-F5344CB8AC3E}">
        <p14:creationId xmlns:p14="http://schemas.microsoft.com/office/powerpoint/2010/main" val="2323017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전략적 개선과제</a:t>
            </a:r>
          </a:p>
        </p:txBody>
      </p:sp>
      <p:sp>
        <p:nvSpPr>
          <p:cNvPr id="10" name="이등변 삼각형 9"/>
          <p:cNvSpPr/>
          <p:nvPr/>
        </p:nvSpPr>
        <p:spPr>
          <a:xfrm>
            <a:off x="2598294" y="1740724"/>
            <a:ext cx="6995412" cy="4568636"/>
          </a:xfrm>
          <a:prstGeom prst="triangl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1" name="자유형 10"/>
          <p:cNvSpPr/>
          <p:nvPr/>
        </p:nvSpPr>
        <p:spPr>
          <a:xfrm>
            <a:off x="5046590" y="2080730"/>
            <a:ext cx="5596527" cy="759922"/>
          </a:xfrm>
          <a:custGeom>
            <a:avLst/>
            <a:gdLst>
              <a:gd name="connsiteX0" fmla="*/ 0 w 2779145"/>
              <a:gd name="connsiteY0" fmla="*/ 126656 h 759922"/>
              <a:gd name="connsiteX1" fmla="*/ 126656 w 2779145"/>
              <a:gd name="connsiteY1" fmla="*/ 0 h 759922"/>
              <a:gd name="connsiteX2" fmla="*/ 2652489 w 2779145"/>
              <a:gd name="connsiteY2" fmla="*/ 0 h 759922"/>
              <a:gd name="connsiteX3" fmla="*/ 2779145 w 2779145"/>
              <a:gd name="connsiteY3" fmla="*/ 126656 h 759922"/>
              <a:gd name="connsiteX4" fmla="*/ 2779145 w 2779145"/>
              <a:gd name="connsiteY4" fmla="*/ 633266 h 759922"/>
              <a:gd name="connsiteX5" fmla="*/ 2652489 w 2779145"/>
              <a:gd name="connsiteY5" fmla="*/ 759922 h 759922"/>
              <a:gd name="connsiteX6" fmla="*/ 126656 w 2779145"/>
              <a:gd name="connsiteY6" fmla="*/ 759922 h 759922"/>
              <a:gd name="connsiteX7" fmla="*/ 0 w 2779145"/>
              <a:gd name="connsiteY7" fmla="*/ 633266 h 759922"/>
              <a:gd name="connsiteX8" fmla="*/ 0 w 2779145"/>
              <a:gd name="connsiteY8" fmla="*/ 126656 h 759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79145" h="759922">
                <a:moveTo>
                  <a:pt x="0" y="126656"/>
                </a:moveTo>
                <a:cubicBezTo>
                  <a:pt x="0" y="56706"/>
                  <a:pt x="56706" y="0"/>
                  <a:pt x="126656" y="0"/>
                </a:cubicBezTo>
                <a:lnTo>
                  <a:pt x="2652489" y="0"/>
                </a:lnTo>
                <a:cubicBezTo>
                  <a:pt x="2722439" y="0"/>
                  <a:pt x="2779145" y="56706"/>
                  <a:pt x="2779145" y="126656"/>
                </a:cubicBezTo>
                <a:lnTo>
                  <a:pt x="2779145" y="633266"/>
                </a:lnTo>
                <a:cubicBezTo>
                  <a:pt x="2779145" y="703216"/>
                  <a:pt x="2722439" y="759922"/>
                  <a:pt x="2652489" y="759922"/>
                </a:cubicBezTo>
                <a:lnTo>
                  <a:pt x="126656" y="759922"/>
                </a:lnTo>
                <a:cubicBezTo>
                  <a:pt x="56706" y="759922"/>
                  <a:pt x="0" y="703216"/>
                  <a:pt x="0" y="633266"/>
                </a:cubicBezTo>
                <a:lnTo>
                  <a:pt x="0" y="126656"/>
                </a:lnTo>
                <a:close/>
              </a:path>
            </a:pathLst>
          </a:custGeom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9486" tIns="109486" rIns="109486" bIns="109486" numCol="1" spcCol="1270" anchor="ctr" anchorCtr="0">
            <a:noAutofit/>
          </a:bodyPr>
          <a:lstStyle/>
          <a:p>
            <a:pPr marL="360000" lvl="0" defTabSz="84455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400" kern="1200" dirty="0"/>
              <a:t>1. </a:t>
            </a:r>
            <a:r>
              <a:rPr lang="ko-KR" sz="2400" kern="1200" dirty="0"/>
              <a:t>가독성있는 제품 레이블</a:t>
            </a:r>
          </a:p>
        </p:txBody>
      </p:sp>
      <p:sp>
        <p:nvSpPr>
          <p:cNvPr id="12" name="자유형 11"/>
          <p:cNvSpPr/>
          <p:nvPr/>
        </p:nvSpPr>
        <p:spPr>
          <a:xfrm>
            <a:off x="5046590" y="3316643"/>
            <a:ext cx="5596527" cy="759922"/>
          </a:xfrm>
          <a:custGeom>
            <a:avLst/>
            <a:gdLst>
              <a:gd name="connsiteX0" fmla="*/ 0 w 2779145"/>
              <a:gd name="connsiteY0" fmla="*/ 126656 h 759922"/>
              <a:gd name="connsiteX1" fmla="*/ 126656 w 2779145"/>
              <a:gd name="connsiteY1" fmla="*/ 0 h 759922"/>
              <a:gd name="connsiteX2" fmla="*/ 2652489 w 2779145"/>
              <a:gd name="connsiteY2" fmla="*/ 0 h 759922"/>
              <a:gd name="connsiteX3" fmla="*/ 2779145 w 2779145"/>
              <a:gd name="connsiteY3" fmla="*/ 126656 h 759922"/>
              <a:gd name="connsiteX4" fmla="*/ 2779145 w 2779145"/>
              <a:gd name="connsiteY4" fmla="*/ 633266 h 759922"/>
              <a:gd name="connsiteX5" fmla="*/ 2652489 w 2779145"/>
              <a:gd name="connsiteY5" fmla="*/ 759922 h 759922"/>
              <a:gd name="connsiteX6" fmla="*/ 126656 w 2779145"/>
              <a:gd name="connsiteY6" fmla="*/ 759922 h 759922"/>
              <a:gd name="connsiteX7" fmla="*/ 0 w 2779145"/>
              <a:gd name="connsiteY7" fmla="*/ 633266 h 759922"/>
              <a:gd name="connsiteX8" fmla="*/ 0 w 2779145"/>
              <a:gd name="connsiteY8" fmla="*/ 126656 h 759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79145" h="759922">
                <a:moveTo>
                  <a:pt x="0" y="126656"/>
                </a:moveTo>
                <a:cubicBezTo>
                  <a:pt x="0" y="56706"/>
                  <a:pt x="56706" y="0"/>
                  <a:pt x="126656" y="0"/>
                </a:cubicBezTo>
                <a:lnTo>
                  <a:pt x="2652489" y="0"/>
                </a:lnTo>
                <a:cubicBezTo>
                  <a:pt x="2722439" y="0"/>
                  <a:pt x="2779145" y="56706"/>
                  <a:pt x="2779145" y="126656"/>
                </a:cubicBezTo>
                <a:lnTo>
                  <a:pt x="2779145" y="633266"/>
                </a:lnTo>
                <a:cubicBezTo>
                  <a:pt x="2779145" y="703216"/>
                  <a:pt x="2722439" y="759922"/>
                  <a:pt x="2652489" y="759922"/>
                </a:cubicBezTo>
                <a:lnTo>
                  <a:pt x="126656" y="759922"/>
                </a:lnTo>
                <a:cubicBezTo>
                  <a:pt x="56706" y="759922"/>
                  <a:pt x="0" y="703216"/>
                  <a:pt x="0" y="633266"/>
                </a:cubicBezTo>
                <a:lnTo>
                  <a:pt x="0" y="126656"/>
                </a:lnTo>
                <a:close/>
              </a:path>
            </a:pathLst>
          </a:custGeom>
        </p:spPr>
        <p:style>
          <a:lnRef idx="2">
            <a:schemeClr val="accent4">
              <a:hueOff val="2972228"/>
              <a:satOff val="-14222"/>
              <a:lumOff val="5294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9486" tIns="109486" rIns="109486" bIns="109486" numCol="1" spcCol="1270" anchor="ctr" anchorCtr="0">
            <a:noAutofit/>
          </a:bodyPr>
          <a:lstStyle/>
          <a:p>
            <a:pPr marL="360000" lvl="0" defTabSz="84455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400" kern="1200" dirty="0"/>
              <a:t>2. </a:t>
            </a:r>
            <a:r>
              <a:rPr lang="ko-KR" sz="2400" kern="1200" dirty="0"/>
              <a:t>인적 인프라 강화</a:t>
            </a:r>
          </a:p>
        </p:txBody>
      </p:sp>
      <p:sp>
        <p:nvSpPr>
          <p:cNvPr id="13" name="자유형 12"/>
          <p:cNvSpPr/>
          <p:nvPr/>
        </p:nvSpPr>
        <p:spPr>
          <a:xfrm>
            <a:off x="5046590" y="4171555"/>
            <a:ext cx="5596527" cy="759922"/>
          </a:xfrm>
          <a:custGeom>
            <a:avLst/>
            <a:gdLst>
              <a:gd name="connsiteX0" fmla="*/ 0 w 2779145"/>
              <a:gd name="connsiteY0" fmla="*/ 126656 h 759922"/>
              <a:gd name="connsiteX1" fmla="*/ 126656 w 2779145"/>
              <a:gd name="connsiteY1" fmla="*/ 0 h 759922"/>
              <a:gd name="connsiteX2" fmla="*/ 2652489 w 2779145"/>
              <a:gd name="connsiteY2" fmla="*/ 0 h 759922"/>
              <a:gd name="connsiteX3" fmla="*/ 2779145 w 2779145"/>
              <a:gd name="connsiteY3" fmla="*/ 126656 h 759922"/>
              <a:gd name="connsiteX4" fmla="*/ 2779145 w 2779145"/>
              <a:gd name="connsiteY4" fmla="*/ 633266 h 759922"/>
              <a:gd name="connsiteX5" fmla="*/ 2652489 w 2779145"/>
              <a:gd name="connsiteY5" fmla="*/ 759922 h 759922"/>
              <a:gd name="connsiteX6" fmla="*/ 126656 w 2779145"/>
              <a:gd name="connsiteY6" fmla="*/ 759922 h 759922"/>
              <a:gd name="connsiteX7" fmla="*/ 0 w 2779145"/>
              <a:gd name="connsiteY7" fmla="*/ 633266 h 759922"/>
              <a:gd name="connsiteX8" fmla="*/ 0 w 2779145"/>
              <a:gd name="connsiteY8" fmla="*/ 126656 h 759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79145" h="759922">
                <a:moveTo>
                  <a:pt x="0" y="126656"/>
                </a:moveTo>
                <a:cubicBezTo>
                  <a:pt x="0" y="56706"/>
                  <a:pt x="56706" y="0"/>
                  <a:pt x="126656" y="0"/>
                </a:cubicBezTo>
                <a:lnTo>
                  <a:pt x="2652489" y="0"/>
                </a:lnTo>
                <a:cubicBezTo>
                  <a:pt x="2722439" y="0"/>
                  <a:pt x="2779145" y="56706"/>
                  <a:pt x="2779145" y="126656"/>
                </a:cubicBezTo>
                <a:lnTo>
                  <a:pt x="2779145" y="633266"/>
                </a:lnTo>
                <a:cubicBezTo>
                  <a:pt x="2779145" y="703216"/>
                  <a:pt x="2722439" y="759922"/>
                  <a:pt x="2652489" y="759922"/>
                </a:cubicBezTo>
                <a:lnTo>
                  <a:pt x="126656" y="759922"/>
                </a:lnTo>
                <a:cubicBezTo>
                  <a:pt x="56706" y="759922"/>
                  <a:pt x="0" y="703216"/>
                  <a:pt x="0" y="633266"/>
                </a:cubicBezTo>
                <a:lnTo>
                  <a:pt x="0" y="126656"/>
                </a:lnTo>
                <a:close/>
              </a:path>
            </a:pathLst>
          </a:custGeom>
        </p:spPr>
        <p:style>
          <a:lnRef idx="2">
            <a:schemeClr val="accent4">
              <a:hueOff val="5944456"/>
              <a:satOff val="-28445"/>
              <a:lumOff val="10589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9486" tIns="109486" rIns="109486" bIns="109486" numCol="1" spcCol="1270" anchor="ctr" anchorCtr="0">
            <a:noAutofit/>
          </a:bodyPr>
          <a:lstStyle/>
          <a:p>
            <a:pPr marL="360000" lvl="0" defTabSz="84455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400" kern="1200" dirty="0"/>
              <a:t>3. </a:t>
            </a:r>
            <a:r>
              <a:rPr lang="ko-KR" sz="2400" kern="1200" dirty="0"/>
              <a:t>최신 기술 방식 구축</a:t>
            </a:r>
          </a:p>
        </p:txBody>
      </p:sp>
      <p:sp>
        <p:nvSpPr>
          <p:cNvPr id="14" name="자유형 13"/>
          <p:cNvSpPr/>
          <p:nvPr/>
        </p:nvSpPr>
        <p:spPr>
          <a:xfrm>
            <a:off x="5046590" y="5280468"/>
            <a:ext cx="5596527" cy="759922"/>
          </a:xfrm>
          <a:custGeom>
            <a:avLst/>
            <a:gdLst>
              <a:gd name="connsiteX0" fmla="*/ 0 w 2779145"/>
              <a:gd name="connsiteY0" fmla="*/ 126656 h 759922"/>
              <a:gd name="connsiteX1" fmla="*/ 126656 w 2779145"/>
              <a:gd name="connsiteY1" fmla="*/ 0 h 759922"/>
              <a:gd name="connsiteX2" fmla="*/ 2652489 w 2779145"/>
              <a:gd name="connsiteY2" fmla="*/ 0 h 759922"/>
              <a:gd name="connsiteX3" fmla="*/ 2779145 w 2779145"/>
              <a:gd name="connsiteY3" fmla="*/ 126656 h 759922"/>
              <a:gd name="connsiteX4" fmla="*/ 2779145 w 2779145"/>
              <a:gd name="connsiteY4" fmla="*/ 633266 h 759922"/>
              <a:gd name="connsiteX5" fmla="*/ 2652489 w 2779145"/>
              <a:gd name="connsiteY5" fmla="*/ 759922 h 759922"/>
              <a:gd name="connsiteX6" fmla="*/ 126656 w 2779145"/>
              <a:gd name="connsiteY6" fmla="*/ 759922 h 759922"/>
              <a:gd name="connsiteX7" fmla="*/ 0 w 2779145"/>
              <a:gd name="connsiteY7" fmla="*/ 633266 h 759922"/>
              <a:gd name="connsiteX8" fmla="*/ 0 w 2779145"/>
              <a:gd name="connsiteY8" fmla="*/ 126656 h 759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79145" h="759922">
                <a:moveTo>
                  <a:pt x="0" y="126656"/>
                </a:moveTo>
                <a:cubicBezTo>
                  <a:pt x="0" y="56706"/>
                  <a:pt x="56706" y="0"/>
                  <a:pt x="126656" y="0"/>
                </a:cubicBezTo>
                <a:lnTo>
                  <a:pt x="2652489" y="0"/>
                </a:lnTo>
                <a:cubicBezTo>
                  <a:pt x="2722439" y="0"/>
                  <a:pt x="2779145" y="56706"/>
                  <a:pt x="2779145" y="126656"/>
                </a:cubicBezTo>
                <a:lnTo>
                  <a:pt x="2779145" y="633266"/>
                </a:lnTo>
                <a:cubicBezTo>
                  <a:pt x="2779145" y="703216"/>
                  <a:pt x="2722439" y="759922"/>
                  <a:pt x="2652489" y="759922"/>
                </a:cubicBezTo>
                <a:lnTo>
                  <a:pt x="126656" y="759922"/>
                </a:lnTo>
                <a:cubicBezTo>
                  <a:pt x="56706" y="759922"/>
                  <a:pt x="0" y="703216"/>
                  <a:pt x="0" y="633266"/>
                </a:cubicBezTo>
                <a:lnTo>
                  <a:pt x="0" y="126656"/>
                </a:lnTo>
                <a:close/>
              </a:path>
            </a:pathLst>
          </a:custGeom>
        </p:spPr>
        <p:style>
          <a:lnRef idx="2">
            <a:schemeClr val="accent4">
              <a:hueOff val="8916683"/>
              <a:satOff val="-42667"/>
              <a:lumOff val="15883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9486" tIns="109486" rIns="109486" bIns="109486" numCol="1" spcCol="1270" anchor="ctr" anchorCtr="0">
            <a:noAutofit/>
          </a:bodyPr>
          <a:lstStyle/>
          <a:p>
            <a:pPr marL="360000" lvl="0" defTabSz="844550" rtl="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ko-KR" sz="2400" kern="1200" dirty="0"/>
              <a:t>4. </a:t>
            </a:r>
            <a:r>
              <a:rPr lang="ko-KR" sz="2400" kern="1200" dirty="0"/>
              <a:t>주요 서비스 지속 확대</a:t>
            </a:r>
          </a:p>
        </p:txBody>
      </p:sp>
    </p:spTree>
    <p:extLst>
      <p:ext uri="{BB962C8B-B14F-4D97-AF65-F5344CB8AC3E}">
        <p14:creationId xmlns:p14="http://schemas.microsoft.com/office/powerpoint/2010/main" val="21426447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전체">
  <a:themeElements>
    <a:clrScheme name="전체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맑은 고딕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전체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507</TotalTime>
  <Words>289</Words>
  <Application>Microsoft Office PowerPoint</Application>
  <PresentationFormat>와이드스크린</PresentationFormat>
  <Paragraphs>100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맑은 고딕</vt:lpstr>
      <vt:lpstr>Arial</vt:lpstr>
      <vt:lpstr>Calibri</vt:lpstr>
      <vt:lpstr>Tw Cen MT</vt:lpstr>
      <vt:lpstr>Wingdings 3</vt:lpstr>
      <vt:lpstr>전체</vt:lpstr>
      <vt:lpstr>CS개선방향</vt:lpstr>
      <vt:lpstr>목차</vt:lpstr>
      <vt:lpstr>개선과제 도출을 위한 프로세스</vt:lpstr>
      <vt:lpstr>개선과제 도출 방법</vt:lpstr>
      <vt:lpstr>핵심요소 선정</vt:lpstr>
      <vt:lpstr>주요요소 선정</vt:lpstr>
      <vt:lpstr>CS개선과제 도출</vt:lpstr>
      <vt:lpstr>고객요구 개선과제</vt:lpstr>
      <vt:lpstr>전략적 개선과제</vt:lpstr>
      <vt:lpstr>정책적 개선과제</vt:lpstr>
      <vt:lpstr>개선과제 도출 방법론</vt:lpstr>
      <vt:lpstr>핵심요소</vt:lpstr>
      <vt:lpstr>핵심 요소</vt:lpstr>
      <vt:lpstr>항목 웨이트 도출</vt:lpstr>
      <vt:lpstr>고객 주요 요구</vt:lpstr>
      <vt:lpstr>기타 주요 요구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이승희</dc:creator>
  <cp:lastModifiedBy>이승희</cp:lastModifiedBy>
  <cp:revision>48</cp:revision>
  <dcterms:created xsi:type="dcterms:W3CDTF">2016-01-15T11:40:24Z</dcterms:created>
  <dcterms:modified xsi:type="dcterms:W3CDTF">2017-03-25T16:00:00Z</dcterms:modified>
</cp:coreProperties>
</file>