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9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iogame.com/" TargetMode="External"/><Relationship Id="rId2" Type="http://schemas.openxmlformats.org/officeDocument/2006/relationships/hyperlink" Target="https://github.com/hmlaiac/NEW_A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CC79486A-22D4-CA2E-55FD-F579173FC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 b="48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F780F-1127-3296-C672-A351938F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AI Course for Programmers</a:t>
            </a:r>
            <a:endParaRPr lang="en-HK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52649-4677-712C-0B71-FD7E4CC9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Thomas, Lai Hok Ming</a:t>
            </a:r>
            <a:endParaRPr lang="en-HK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957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0" name="Rectangle 307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F85FA-1B93-0842-C758-717710A9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 fontScale="90000"/>
          </a:bodyPr>
          <a:lstStyle/>
          <a:p>
            <a:r>
              <a:rPr lang="en-HK" dirty="0"/>
              <a:t>Human VS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19DF-BBBA-53C2-9021-A0FC624A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0070C0"/>
                </a:solidFill>
              </a:rPr>
              <a:t>Vision (Computer Vision)</a:t>
            </a:r>
          </a:p>
          <a:p>
            <a:r>
              <a:rPr lang="en-HK" dirty="0">
                <a:solidFill>
                  <a:srgbClr val="0070C0"/>
                </a:solidFill>
              </a:rPr>
              <a:t>Hearing (Natural Voice Processing)</a:t>
            </a:r>
          </a:p>
          <a:p>
            <a:r>
              <a:rPr lang="en-HK" dirty="0">
                <a:solidFill>
                  <a:srgbClr val="0070C0"/>
                </a:solidFill>
              </a:rPr>
              <a:t>Touch (Robotics)</a:t>
            </a:r>
          </a:p>
          <a:p>
            <a:r>
              <a:rPr lang="en-HK" dirty="0"/>
              <a:t>Taste (Chemical Detector)</a:t>
            </a:r>
          </a:p>
          <a:p>
            <a:r>
              <a:rPr lang="en-HK" dirty="0"/>
              <a:t>Smell (Gas Detector)</a:t>
            </a:r>
          </a:p>
        </p:txBody>
      </p:sp>
      <p:cxnSp>
        <p:nvCxnSpPr>
          <p:cNvPr id="3121" name="Straight Connector 308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2" name="Group 308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123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4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5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6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7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8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9" name="Oval 308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con Set Of Five Human Senses: Vision, Smell, Hearing, Touch, Taste Royalty  Free SVG, Cliparts, Vectors, And Stock Illustration. Image 102347817.">
            <a:extLst>
              <a:ext uri="{FF2B5EF4-FFF2-40B4-BE49-F238E27FC236}">
                <a16:creationId xmlns:a16="http://schemas.microsoft.com/office/drawing/2014/main" id="{CB2F687D-CF63-2569-F63B-B308B0EC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0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AA8-1587-69C5-1FCF-980E503B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A495-A670-242B-E282-BD63463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Prerequisite</a:t>
            </a:r>
          </a:p>
          <a:p>
            <a:pPr lvl="1"/>
            <a:r>
              <a:rPr lang="en-HK" dirty="0"/>
              <a:t>Familiar with any programming languages</a:t>
            </a:r>
          </a:p>
          <a:p>
            <a:r>
              <a:rPr lang="en-HK" dirty="0" err="1"/>
              <a:t>Github</a:t>
            </a:r>
            <a:endParaRPr lang="en-HK" dirty="0"/>
          </a:p>
          <a:p>
            <a:pPr lvl="1"/>
            <a:r>
              <a:rPr lang="en-HK" dirty="0">
                <a:hlinkClick r:id="rId2"/>
              </a:rPr>
              <a:t>https://github.com/hmlaiac/NEW_AI</a:t>
            </a:r>
            <a:endParaRPr lang="en-HK" dirty="0"/>
          </a:p>
          <a:p>
            <a:r>
              <a:rPr lang="en-HK" dirty="0"/>
              <a:t>How to find me?</a:t>
            </a:r>
          </a:p>
          <a:p>
            <a:pPr lvl="1"/>
            <a:r>
              <a:rPr lang="en-HK" dirty="0"/>
              <a:t>Personal Webpage: </a:t>
            </a:r>
            <a:r>
              <a:rPr lang="en-HK" dirty="0">
                <a:hlinkClick r:id="rId3"/>
              </a:rPr>
              <a:t>http://www.andiogame.com</a:t>
            </a:r>
            <a:endParaRPr lang="en-HK" dirty="0"/>
          </a:p>
          <a:p>
            <a:pPr lvl="1"/>
            <a:r>
              <a:rPr lang="en-HK" dirty="0"/>
              <a:t>Email: lxm8169@gmail.com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32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653F4-8F2D-A142-2DE3-093301CB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1868-FBB4-698A-8542-18653DAB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HK" dirty="0"/>
              <a:t>Part A: Computer Vision and OpenCV</a:t>
            </a:r>
          </a:p>
          <a:p>
            <a:pPr lvl="1"/>
            <a:r>
              <a:rPr lang="en-HK" dirty="0"/>
              <a:t>Object Detection</a:t>
            </a:r>
          </a:p>
          <a:p>
            <a:pPr lvl="1"/>
            <a:r>
              <a:rPr lang="en-HK" dirty="0"/>
              <a:t>Object Tracking</a:t>
            </a:r>
          </a:p>
          <a:p>
            <a:pPr lvl="1"/>
            <a:r>
              <a:rPr lang="en-HK" dirty="0"/>
              <a:t>Able to deal with most robotic problems</a:t>
            </a:r>
          </a:p>
          <a:p>
            <a:pPr lvl="1"/>
            <a:endParaRPr lang="en-HK" dirty="0"/>
          </a:p>
        </p:txBody>
      </p:sp>
      <p:pic>
        <p:nvPicPr>
          <p:cNvPr id="5122" name="Picture 2" descr="OpenCV - Wikipedia">
            <a:extLst>
              <a:ext uri="{FF2B5EF4-FFF2-40B4-BE49-F238E27FC236}">
                <a16:creationId xmlns:a16="http://schemas.microsoft.com/office/drawing/2014/main" id="{73AEB870-EBDD-D936-1C1F-7CF5C80E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141" y="681645"/>
            <a:ext cx="4457422" cy="54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6154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6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7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E78B6-CC1F-BCE5-EB95-89131CFA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19518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dirty="0"/>
              <a:t>Learning Outcomes (</a:t>
            </a:r>
            <a:r>
              <a:rPr lang="en-HK" dirty="0" err="1"/>
              <a:t>Cont</a:t>
            </a:r>
            <a:r>
              <a:rPr lang="en-HK" dirty="0"/>
              <a:t>)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874D-7265-41D3-9992-CFC5933C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195187" cy="3601212"/>
          </a:xfrm>
        </p:spPr>
        <p:txBody>
          <a:bodyPr>
            <a:normAutofit/>
          </a:bodyPr>
          <a:lstStyle/>
          <a:p>
            <a:r>
              <a:rPr lang="en-HK" dirty="0"/>
              <a:t>Part B. Deep Learning and Reinforcement Learning</a:t>
            </a:r>
          </a:p>
          <a:p>
            <a:pPr lvl="1"/>
            <a:r>
              <a:rPr lang="en-HK" dirty="0" err="1"/>
              <a:t>Sklearn</a:t>
            </a:r>
            <a:r>
              <a:rPr lang="en-HK" dirty="0"/>
              <a:t>: Machine learning</a:t>
            </a:r>
          </a:p>
          <a:p>
            <a:pPr lvl="1"/>
            <a:r>
              <a:rPr lang="en-HK" dirty="0" err="1"/>
              <a:t>Tensorflow</a:t>
            </a:r>
            <a:r>
              <a:rPr lang="en-HK" dirty="0"/>
              <a:t>: Deep learning</a:t>
            </a:r>
          </a:p>
          <a:p>
            <a:pPr lvl="1"/>
            <a:r>
              <a:rPr lang="en-HK" dirty="0" err="1"/>
              <a:t>Reinforment</a:t>
            </a:r>
            <a:r>
              <a:rPr lang="en-HK" dirty="0"/>
              <a:t> Learning</a:t>
            </a:r>
          </a:p>
          <a:p>
            <a:pPr lvl="1"/>
            <a:r>
              <a:rPr lang="en-HK" dirty="0"/>
              <a:t>Suggested Book</a:t>
            </a:r>
            <a:r>
              <a:rPr lang="zh-CN" altLang="en-US" dirty="0"/>
              <a:t>：</a:t>
            </a:r>
            <a:r>
              <a:rPr lang="en-US" altLang="zh-CN" dirty="0"/>
              <a:t>Hands-on Machine Learning with </a:t>
            </a:r>
            <a:r>
              <a:rPr lang="en-US" altLang="zh-CN" dirty="0" err="1"/>
              <a:t>Sckit</a:t>
            </a:r>
            <a:r>
              <a:rPr lang="en-US" altLang="zh-CN" dirty="0"/>
              <a:t>-Learn, </a:t>
            </a:r>
            <a:r>
              <a:rPr lang="en-US" altLang="zh-CN" dirty="0" err="1"/>
              <a:t>Keras</a:t>
            </a:r>
            <a:r>
              <a:rPr lang="en-US" altLang="zh-CN" dirty="0"/>
              <a:t> and </a:t>
            </a:r>
            <a:r>
              <a:rPr lang="en-US" altLang="zh-CN" dirty="0" err="1"/>
              <a:t>Tensorflow</a:t>
            </a:r>
            <a:endParaRPr lang="en-HK" dirty="0"/>
          </a:p>
        </p:txBody>
      </p:sp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ands-On Machine Learning with Scikit-Learn, Keras, and TensorFlow, 2nd  Edition [Book]">
            <a:extLst>
              <a:ext uri="{FF2B5EF4-FFF2-40B4-BE49-F238E27FC236}">
                <a16:creationId xmlns:a16="http://schemas.microsoft.com/office/drawing/2014/main" id="{94F3B8EC-F78C-7CBA-10A4-E31D6C818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r="5615"/>
          <a:stretch/>
        </p:blipFill>
        <p:spPr bwMode="auto">
          <a:xfrm>
            <a:off x="7534655" y="1"/>
            <a:ext cx="465734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4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88AD7-53B0-0D95-0C04-9B79E26A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Projects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E019-228F-0962-E9E2-B735A2EB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Face Recognition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Game Bot</a:t>
            </a:r>
            <a:endParaRPr lang="en-HK" dirty="0"/>
          </a:p>
        </p:txBody>
      </p:sp>
      <p:pic>
        <p:nvPicPr>
          <p:cNvPr id="7170" name="Picture 2" descr="Artificial intelligence learns Mario level in just 34 attempts | Engadget">
            <a:extLst>
              <a:ext uri="{FF2B5EF4-FFF2-40B4-BE49-F238E27FC236}">
                <a16:creationId xmlns:a16="http://schemas.microsoft.com/office/drawing/2014/main" id="{62D9BFF9-448F-09EE-2453-A7C30D8A1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4" r="2" b="2"/>
          <a:stretch/>
        </p:blipFill>
        <p:spPr bwMode="auto">
          <a:xfrm>
            <a:off x="5263860" y="690295"/>
            <a:ext cx="6269456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Object detection - Wikipedia">
            <a:extLst>
              <a:ext uri="{FF2B5EF4-FFF2-40B4-BE49-F238E27FC236}">
                <a16:creationId xmlns:a16="http://schemas.microsoft.com/office/drawing/2014/main" id="{0750E58F-8F63-AFF8-BEA2-9473D4B9C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4" b="4"/>
          <a:stretch/>
        </p:blipFill>
        <p:spPr bwMode="auto">
          <a:xfrm>
            <a:off x="5263859" y="4223829"/>
            <a:ext cx="3022539" cy="194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ometric Facial Recognition System | StarLink India">
            <a:extLst>
              <a:ext uri="{FF2B5EF4-FFF2-40B4-BE49-F238E27FC236}">
                <a16:creationId xmlns:a16="http://schemas.microsoft.com/office/drawing/2014/main" id="{BF566F9C-1CF1-BEAD-B6DC-EBCFBF970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r="-1" b="-1"/>
          <a:stretch/>
        </p:blipFill>
        <p:spPr bwMode="auto">
          <a:xfrm>
            <a:off x="8514872" y="4223829"/>
            <a:ext cx="3018443" cy="194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3" name="Group 7182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184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5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6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7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7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4908D-5F98-BE77-ED3C-6E940FFD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Artificial Intelligence?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25C8-478A-D4F5-65C2-E10D0106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HK" dirty="0"/>
              <a:t>[Machine Learning is the] field of study that gives computers the ability to learn without being explicitly programmed. —Arthur Samuel, 1959</a:t>
            </a:r>
          </a:p>
          <a:p>
            <a:r>
              <a:rPr lang="zh-CN" altLang="en-US" dirty="0"/>
              <a:t>讓電腦在不固定程序的情況下擁有學習能力</a:t>
            </a:r>
            <a:endParaRPr lang="en-HK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thur Samuel (computer scientist) - Wikipedia">
            <a:extLst>
              <a:ext uri="{FF2B5EF4-FFF2-40B4-BE49-F238E27FC236}">
                <a16:creationId xmlns:a16="http://schemas.microsoft.com/office/drawing/2014/main" id="{A56CBC3B-1223-0AA1-24A7-F923C19F3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 r="-1" b="-1"/>
          <a:stretch/>
        </p:blipFill>
        <p:spPr bwMode="auto">
          <a:xfrm>
            <a:off x="7531299" y="681645"/>
            <a:ext cx="4005810" cy="54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6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89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13A5-5790-AEE5-A468-34196E76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Artificial Intelligence?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49CE-71A8-330D-C3EB-D1B1D996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HK" dirty="0"/>
              <a:t>A computer program is said to learn from experience E with respect to some task T and some performance measure P, if its performance on T, as measured by P, improves with experience E. —Tom Mitchell, 1997</a:t>
            </a:r>
          </a:p>
          <a:p>
            <a:r>
              <a:rPr lang="zh-CN" altLang="en-US" dirty="0"/>
              <a:t>從過往的經驗中進行學習，並進行評估，最後達致一定的表現</a:t>
            </a:r>
            <a:endParaRPr lang="en-HK" dirty="0"/>
          </a:p>
          <a:p>
            <a:endParaRPr lang="en-HK" dirty="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om Mitchell photo">
            <a:extLst>
              <a:ext uri="{FF2B5EF4-FFF2-40B4-BE49-F238E27FC236}">
                <a16:creationId xmlns:a16="http://schemas.microsoft.com/office/drawing/2014/main" id="{048BB58F-E04C-0E21-07FA-1652FEC11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 r="6391" b="2"/>
          <a:stretch/>
        </p:blipFill>
        <p:spPr bwMode="auto">
          <a:xfrm>
            <a:off x="7531299" y="681645"/>
            <a:ext cx="4005810" cy="54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60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1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2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3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96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F099-622C-0461-9282-5B9A8AB2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Artificial Intelligence?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B73-EB59-D94C-AC0C-4E2C6F60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traditional computer programs are solid and fixed. AI gives computers abilities to learn data (Experiences) to perform human-like tasks.</a:t>
            </a:r>
          </a:p>
          <a:p>
            <a:r>
              <a:rPr lang="zh-CN" altLang="en-US" dirty="0"/>
              <a:t>個人理解：人工智能解決了一些以往程序無法完成的事情，從數據即過去的經驗中進行學習，以達致一些特定的目標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3020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30B5-2741-09C5-AF66-A2C6D00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pic>
        <p:nvPicPr>
          <p:cNvPr id="4098" name="Picture 2" descr="DJI Mini 3 PRO Drone (RC with Screen) - EXPANSYS Hong Kong">
            <a:extLst>
              <a:ext uri="{FF2B5EF4-FFF2-40B4-BE49-F238E27FC236}">
                <a16:creationId xmlns:a16="http://schemas.microsoft.com/office/drawing/2014/main" id="{CB3B989B-7055-F1BE-D33D-E2484AA0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53" y="1511993"/>
            <a:ext cx="2982897" cy="29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9018D8-3D1E-894D-A933-ABE3B1B95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86505"/>
              </p:ext>
            </p:extLst>
          </p:nvPr>
        </p:nvGraphicFramePr>
        <p:xfrm>
          <a:off x="565150" y="1655373"/>
          <a:ext cx="6817659" cy="2839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553">
                  <a:extLst>
                    <a:ext uri="{9D8B030D-6E8A-4147-A177-3AD203B41FA5}">
                      <a16:colId xmlns:a16="http://schemas.microsoft.com/office/drawing/2014/main" val="3020406342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val="2996573489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val="402183620"/>
                    </a:ext>
                  </a:extLst>
                </a:gridCol>
              </a:tblGrid>
              <a:tr h="476317">
                <a:tc>
                  <a:txBody>
                    <a:bodyPr/>
                    <a:lstStyle/>
                    <a:p>
                      <a:r>
                        <a:rPr lang="en-HK" dirty="0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30353"/>
                  </a:ext>
                </a:extLst>
              </a:tr>
              <a:tr h="1174480">
                <a:tc>
                  <a:txBody>
                    <a:bodyPr/>
                    <a:lstStyle/>
                    <a:p>
                      <a:r>
                        <a:rPr lang="en-HK" dirty="0"/>
                        <a:t>How to handle unexpected accidents?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Imaginate all cases and convert them to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Run simulation and learn from experiences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7734"/>
                  </a:ext>
                </a:extLst>
              </a:tr>
              <a:tr h="1174480">
                <a:tc>
                  <a:txBody>
                    <a:bodyPr/>
                    <a:lstStyle/>
                    <a:p>
                      <a:r>
                        <a:rPr lang="en-HK" dirty="0"/>
                        <a:t> How to handle vibration of Drone?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Physics and Equations, then convert then to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Study from sensing data and give a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6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5243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PunchcardVTI</vt:lpstr>
      <vt:lpstr>AI Course for Programmers</vt:lpstr>
      <vt:lpstr>Basic Information</vt:lpstr>
      <vt:lpstr>Learning Outcomes</vt:lpstr>
      <vt:lpstr>Learning Outcomes (Cont)</vt:lpstr>
      <vt:lpstr>Projects</vt:lpstr>
      <vt:lpstr>What is Artificial Intelligence?</vt:lpstr>
      <vt:lpstr>What is Artificial Intelligence?</vt:lpstr>
      <vt:lpstr>What is Artificial Intelligence?</vt:lpstr>
      <vt:lpstr>Example</vt:lpstr>
      <vt:lpstr>Human VS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Course for Programmers</dc:title>
  <dc:creator>Hok Ming LAI</dc:creator>
  <cp:lastModifiedBy>Hok Ming LAI</cp:lastModifiedBy>
  <cp:revision>1</cp:revision>
  <dcterms:created xsi:type="dcterms:W3CDTF">2022-12-07T07:48:36Z</dcterms:created>
  <dcterms:modified xsi:type="dcterms:W3CDTF">2022-12-07T08:26:26Z</dcterms:modified>
</cp:coreProperties>
</file>