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6" r:id="rId3"/>
    <p:sldMasterId id="2147483738" r:id="rId4"/>
  </p:sldMasterIdLst>
  <p:notesMasterIdLst>
    <p:notesMasterId r:id="rId16"/>
  </p:notesMasterIdLst>
  <p:sldIdLst>
    <p:sldId id="256" r:id="rId5"/>
    <p:sldId id="296" r:id="rId6"/>
    <p:sldId id="295" r:id="rId7"/>
    <p:sldId id="259" r:id="rId8"/>
    <p:sldId id="260" r:id="rId9"/>
    <p:sldId id="261" r:id="rId10"/>
    <p:sldId id="294" r:id="rId11"/>
    <p:sldId id="262" r:id="rId12"/>
    <p:sldId id="292" r:id="rId13"/>
    <p:sldId id="264" r:id="rId14"/>
    <p:sldId id="291" r:id="rId15"/>
  </p:sldIdLst>
  <p:sldSz cx="12192000" cy="6858000"/>
  <p:notesSz cx="6858000" cy="9144000"/>
  <p:embeddedFontLst>
    <p:embeddedFont>
      <p:font typeface="나눔스퀘어 Light" pitchFamily="50" charset="-127"/>
      <p:regular r:id="rId17"/>
    </p:embeddedFont>
    <p:embeddedFont>
      <p:font typeface="나눔스퀘어" pitchFamily="50" charset="-127"/>
      <p:regular r:id="rId18"/>
    </p:embeddedFont>
    <p:embeddedFont>
      <p:font typeface="나눔스퀘어 ExtraBold" pitchFamily="50" charset="-127"/>
      <p:bold r:id="rId19"/>
    </p:embeddedFont>
    <p:embeddedFont>
      <p:font typeface="맑은 고딕" pitchFamily="50" charset="-127"/>
      <p:regular r:id="rId20"/>
      <p:bold r:id="rId21"/>
    </p:embeddedFont>
    <p:embeddedFont>
      <p:font typeface="나눔스퀘어 Bold" pitchFamily="50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7F7F7F"/>
    <a:srgbClr val="FFFFFF"/>
    <a:srgbClr val="00854A"/>
    <a:srgbClr val="FCFCFC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980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660" y="-360"/>
      </p:cViewPr>
      <p:guideLst>
        <p:guide orient="horz" pos="215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8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0DD59-E5F3-4813-8D0D-6B177AA3CA0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C98E9-2CC6-4C11-8828-D2B6CBE96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407EB1E-4F39-47AC-ADCF-1C7934EF557F}" type="datetimeFigureOut">
              <a:rPr lang="en-US" smtClean="0"/>
              <a:pPr eaLnBrk="1" latinLnBrk="0" hangingPunct="1"/>
              <a:t>9/16/2020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 eaLnBrk="1" latinLnBrk="0" hangingPunct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4684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407EB1E-4F39-47AC-ADCF-1C7934EF557F}" type="datetimeFigureOut">
              <a:rPr lang="en-US" smtClean="0"/>
              <a:pPr eaLnBrk="1" latinLnBrk="0" hangingPunct="1"/>
              <a:t>9/16/2020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 eaLnBrk="1" latinLnBrk="0" hangingPunct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6222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407EB1E-4F39-47AC-ADCF-1C7934EF557F}" type="datetimeFigureOut">
              <a:rPr lang="en-US" smtClean="0"/>
              <a:pPr eaLnBrk="1" latinLnBrk="0" hangingPunct="1"/>
              <a:t>9/16/2020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 eaLnBrk="1" latinLnBrk="0" hangingPunct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209729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407EB1E-4F39-47AC-ADCF-1C7934EF557F}" type="datetimeFigureOut">
              <a:rPr lang="en-US" smtClean="0"/>
              <a:pPr eaLnBrk="1" latinLnBrk="0" hangingPunct="1"/>
              <a:t>9/16/2020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 eaLnBrk="1" latinLnBrk="0" hangingPunct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223377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407EB1E-4F39-47AC-ADCF-1C7934EF557F}" type="datetimeFigureOut">
              <a:rPr lang="en-US" smtClean="0"/>
              <a:pPr eaLnBrk="1" latinLnBrk="0" hangingPunct="1"/>
              <a:t>9/16/2020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 eaLnBrk="1" latinLnBrk="0" hangingPunct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290331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407EB1E-4F39-47AC-ADCF-1C7934EF557F}" type="datetimeFigureOut">
              <a:rPr lang="en-US" smtClean="0"/>
              <a:pPr eaLnBrk="1" latinLnBrk="0" hangingPunct="1"/>
              <a:t>9/16/2020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 eaLnBrk="1" latinLnBrk="0" hangingPunct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866399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407EB1E-4F39-47AC-ADCF-1C7934EF557F}" type="datetimeFigureOut">
              <a:rPr lang="en-US" smtClean="0"/>
              <a:pPr eaLnBrk="1" latinLnBrk="0" hangingPunct="1"/>
              <a:t>9/16/2020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 eaLnBrk="1" latinLnBrk="0" hangingPunct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78405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407EB1E-4F39-47AC-ADCF-1C7934EF557F}" type="datetimeFigureOut">
              <a:rPr lang="en-US" smtClean="0"/>
              <a:pPr eaLnBrk="1" latinLnBrk="0" hangingPunct="1"/>
              <a:t>9/16/2020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 eaLnBrk="1" latinLnBrk="0" hangingPunct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530344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407EB1E-4F39-47AC-ADCF-1C7934EF557F}" type="datetimeFigureOut">
              <a:rPr lang="en-US" smtClean="0"/>
              <a:pPr eaLnBrk="1" latinLnBrk="0" hangingPunct="1"/>
              <a:t>9/16/2020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 eaLnBrk="1" latinLnBrk="0" hangingPunct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268274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5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3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netive\Desktop\wdwdw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0000"/>
          <a:stretch/>
        </p:blipFill>
        <p:spPr bwMode="auto">
          <a:xfrm>
            <a:off x="228600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:\Users\netive\Desktop\wdwdw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0000" r="61908"/>
          <a:stretch/>
        </p:blipFill>
        <p:spPr bwMode="auto">
          <a:xfrm>
            <a:off x="0" y="0"/>
            <a:ext cx="23581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26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97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5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5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5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407EB1E-4F39-47AC-ADCF-1C7934EF557F}" type="datetimeFigureOut">
              <a:rPr lang="en-US" smtClean="0"/>
              <a:pPr eaLnBrk="1" latinLnBrk="0" hangingPunct="1"/>
              <a:t>9/16/2020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 eaLnBrk="1" latinLnBrk="0" hangingPunct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16002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407EB1E-4F39-47AC-ADCF-1C7934EF557F}" type="datetimeFigureOut">
              <a:rPr lang="en-US" smtClean="0"/>
              <a:pPr eaLnBrk="1" latinLnBrk="0" hangingPunct="1"/>
              <a:t>9/16/2020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 eaLnBrk="1" latinLnBrk="0" hangingPunct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53127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1422908" y="6603574"/>
            <a:ext cx="692149" cy="21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261" tIns="46631" rIns="93261" bIns="46631" anchor="ctr">
            <a:spAutoFit/>
          </a:bodyPr>
          <a:lstStyle/>
          <a:p>
            <a:pPr algn="r" defTabSz="933450"/>
            <a:fld id="{C6CC4B55-EA8D-446A-9639-B011337630A0}" type="slidenum">
              <a:rPr lang="en-US" altLang="ko-KR" sz="8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pPr algn="r" defTabSz="933450"/>
              <a:t>‹#›</a:t>
            </a:fld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Picture 3" descr="Y:\네티브\네티브_CI\netive_typologo_ver_png_B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920" y="6671005"/>
            <a:ext cx="663973" cy="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32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57C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92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9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57C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26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7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AD81-95AB-4544-AF8C-4105646B4D8C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029E-9B94-43E3-9C9B-60D692FD93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57C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0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9560" y="2642832"/>
            <a:ext cx="30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 CI Archive System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9560" y="3061334"/>
            <a:ext cx="6832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퍼블리싱</a:t>
            </a:r>
            <a:r>
              <a:rPr lang="ko-KR" altLang="en-US" sz="4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활용가이드 </a:t>
            </a:r>
            <a:r>
              <a:rPr lang="en-US" altLang="ko-KR" sz="4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v1.0</a:t>
            </a:r>
            <a:endParaRPr lang="ko-KR" altLang="en-US" sz="48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6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267455" y="1647825"/>
            <a:ext cx="2057395" cy="1326311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259" y="34198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화면구성  </a:t>
            </a:r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images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170" name="Picture 2" descr="F:\_svn\dbba\resource\service\images\common\spr_breadcrumb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376" y="2413804"/>
            <a:ext cx="585443" cy="21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F:\_svn\dbba\resource\service\images\common\ico_pl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17" y="2063601"/>
            <a:ext cx="283281" cy="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F:\_svn\dbba\resource\service\images\common\ico_li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415" y="1925313"/>
            <a:ext cx="381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2062" y="942189"/>
            <a:ext cx="4689682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Images</a:t>
            </a:r>
            <a:endParaRPr lang="en-US" altLang="ko-KR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/>
            <a:r>
              <a:rPr lang="ko-KR" altLang="en-US" sz="13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활용된 </a:t>
            </a:r>
            <a:r>
              <a:rPr lang="ko-KR" altLang="en-US" sz="13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이미지는 </a:t>
            </a:r>
            <a:r>
              <a:rPr lang="en-US" altLang="ko-KR" sz="13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13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resource/images/ </a:t>
            </a:r>
            <a:r>
              <a:rPr lang="ko-KR" altLang="en-US" sz="13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폴더에서 </a:t>
            </a:r>
            <a:r>
              <a:rPr lang="ko-KR" altLang="en-US" sz="13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관리되고 있으며</a:t>
            </a:r>
            <a:r>
              <a:rPr lang="en-US" altLang="ko-KR" sz="13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lvl="0"/>
            <a:r>
              <a:rPr lang="en-US" altLang="ko-KR" sz="13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common</a:t>
            </a:r>
            <a:r>
              <a:rPr lang="ko-KR" altLang="en-US" sz="13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3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page </a:t>
            </a:r>
            <a:r>
              <a:rPr lang="ko-KR" altLang="en-US" sz="13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폴더로 분류</a:t>
            </a:r>
            <a:endParaRPr lang="en-US" altLang="ko-KR" sz="1300" b="1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/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공통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이미지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/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resource/service/images/common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공통으로 사용되는 타입 별 이미지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스프라이트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(Image Sprite)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관리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2)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아이콘 등 모션이 필요한 부분은 </a:t>
            </a:r>
            <a:r>
              <a:rPr lang="en-US" altLang="ko-KR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생성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endParaRPr lang="en-US" altLang="ko-KR" sz="5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최적화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(image optimizer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이미지가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손상되지 않는 한도 내에서 용량을 줄여 저장하여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5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네이밍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규칙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이미지가 어떤 이미지인지 알 수 있도록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하며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접두어는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대시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(-)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임시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이미지는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prefix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‘@’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(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ex. logo.png , ico-add.png , bg-intro.jpg, @img-uselist-1.jpg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  </a:t>
            </a:r>
          </a:p>
          <a:p>
            <a:endParaRPr lang="en-US" altLang="ko-KR" sz="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ormat</a:t>
            </a:r>
          </a:p>
          <a:p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상황에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맞게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jpg, </a:t>
            </a:r>
            <a:r>
              <a:rPr lang="en-US" altLang="ko-KR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png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사용하며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gif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사용은 지양</a:t>
            </a:r>
          </a:p>
          <a:p>
            <a:pPr marL="171450" indent="-171450">
              <a:buFontTx/>
              <a:buChar char="-"/>
            </a:pPr>
            <a:endParaRPr lang="ko-KR" altLang="en-US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257675" y="2283146"/>
            <a:ext cx="2045405" cy="0"/>
          </a:xfrm>
          <a:prstGeom prst="line">
            <a:avLst/>
          </a:prstGeom>
          <a:ln w="3175">
            <a:solidFill>
              <a:srgbClr val="FFC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786903" y="2161718"/>
            <a:ext cx="1604122" cy="216208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1014464"/>
            <a:ext cx="3003890" cy="479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연결선 15"/>
          <p:cNvCxnSpPr>
            <a:endCxn id="21" idx="2"/>
          </p:cNvCxnSpPr>
          <p:nvPr/>
        </p:nvCxnSpPr>
        <p:spPr>
          <a:xfrm flipH="1" flipV="1">
            <a:off x="3359384" y="2521983"/>
            <a:ext cx="5279792" cy="2288142"/>
          </a:xfrm>
          <a:prstGeom prst="line">
            <a:avLst/>
          </a:prstGeom>
          <a:ln w="3175">
            <a:solidFill>
              <a:srgbClr val="FFC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8717" y="5816555"/>
            <a:ext cx="2146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ui.common.scss</a:t>
            </a:r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checkbox &amp; radio </a:t>
            </a:r>
            <a:r>
              <a:rPr lang="ko-KR" altLang="en-US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</a:t>
            </a:r>
            <a:r>
              <a:rPr lang="en-US" altLang="ko-KR" sz="105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  <a:endParaRPr lang="en-US" altLang="ko-KR" sz="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58353" y="2377926"/>
            <a:ext cx="802061" cy="144057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1091" y="2424774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 of Documents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8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8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001091" y="2424774"/>
            <a:ext cx="4356971" cy="1492716"/>
            <a:chOff x="1516517" y="1661413"/>
            <a:chExt cx="4356971" cy="1492716"/>
          </a:xfrm>
        </p:grpSpPr>
        <p:sp>
          <p:nvSpPr>
            <p:cNvPr id="4" name="TextBox 3"/>
            <p:cNvSpPr txBox="1"/>
            <p:nvPr/>
          </p:nvSpPr>
          <p:spPr>
            <a:xfrm>
              <a:off x="1516517" y="1661413"/>
              <a:ext cx="16137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index</a:t>
              </a:r>
              <a:endParaRPr lang="ko-KR" altLang="en-US" sz="4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83364" y="1661413"/>
              <a:ext cx="1390124" cy="1492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8000" indent="-1080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100" b="1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기본정책</a:t>
              </a:r>
              <a:endPara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08000" indent="-1080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100" b="1" dirty="0" err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퍼블리싱</a:t>
              </a:r>
              <a:r>
                <a:rPr lang="ko-KR" altLang="en-US" sz="1100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소스 구성</a:t>
              </a:r>
              <a:endPara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08000" indent="-1080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100" b="1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html</a:t>
              </a:r>
            </a:p>
            <a:p>
              <a:pPr marL="108000" indent="-1080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100" b="1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Style</a:t>
              </a:r>
              <a:r>
                <a:rPr lang="ko-KR" altLang="en-US" sz="1100" b="1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b="1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sheet</a:t>
              </a:r>
            </a:p>
            <a:p>
              <a:pPr marL="108000" indent="-1080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100" b="1" dirty="0" err="1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Javascript</a:t>
              </a:r>
              <a:endPara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108000" indent="-1080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100" b="1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images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52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9259" y="341989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화면구성  </a:t>
            </a:r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기본정책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039" y="917805"/>
            <a:ext cx="39453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기본정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브라우저 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IE10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Chrome (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최신 버전 기준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DTD (Document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 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Definition) : html5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인코딩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&lt;meta charset =“utf-8”&gt;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언어 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&lt;html </a:t>
            </a:r>
            <a:r>
              <a:rPr lang="en-US" altLang="ko-KR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lang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</a:t>
            </a:r>
            <a:r>
              <a:rPr lang="en-US" altLang="ko-KR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”&gt;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최적화 해상도 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1800px</a:t>
            </a:r>
            <a:endParaRPr lang="ko-KR" altLang="en-US" sz="1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73" y="901903"/>
            <a:ext cx="5467351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870658" y="917806"/>
            <a:ext cx="1323772" cy="338400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6000" y="1414731"/>
            <a:ext cx="1503872" cy="207035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9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9259" y="341989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화면구성  </a:t>
            </a:r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퍼블리싱</a:t>
            </a: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소스 구성</a:t>
            </a:r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(1/2)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89133"/>
              </p:ext>
            </p:extLst>
          </p:nvPr>
        </p:nvGraphicFramePr>
        <p:xfrm>
          <a:off x="6086499" y="762362"/>
          <a:ext cx="5232785" cy="51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899">
                  <a:extLst>
                    <a:ext uri="{9D8B030D-6E8A-4147-A177-3AD203B41FA5}">
                      <a16:colId xmlns="" xmlns:a16="http://schemas.microsoft.com/office/drawing/2014/main" val="46047126"/>
                    </a:ext>
                  </a:extLst>
                </a:gridCol>
                <a:gridCol w="1216399">
                  <a:extLst>
                    <a:ext uri="{9D8B030D-6E8A-4147-A177-3AD203B41FA5}">
                      <a16:colId xmlns="" xmlns:a16="http://schemas.microsoft.com/office/drawing/2014/main" val="265428588"/>
                    </a:ext>
                  </a:extLst>
                </a:gridCol>
                <a:gridCol w="1178011">
                  <a:extLst>
                    <a:ext uri="{9D8B030D-6E8A-4147-A177-3AD203B41FA5}">
                      <a16:colId xmlns="" xmlns:a16="http://schemas.microsoft.com/office/drawing/2014/main" val="2103208693"/>
                    </a:ext>
                  </a:extLst>
                </a:gridCol>
                <a:gridCol w="1540476">
                  <a:extLst>
                    <a:ext uri="{9D8B030D-6E8A-4147-A177-3AD203B41FA5}">
                      <a16:colId xmlns="" xmlns:a16="http://schemas.microsoft.com/office/drawing/2014/main" val="21046311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root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1depth</a:t>
                      </a:r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2depth</a:t>
                      </a:r>
                      <a:endParaRPr lang="ko-KR" altLang="en-US" sz="900" b="0" i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3depth</a:t>
                      </a:r>
                      <a:endParaRPr lang="ko-KR" altLang="en-US" sz="900" b="0" i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4015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html/service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common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802164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CI Archive</a:t>
                      </a:r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소개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10983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CI</a:t>
                      </a:r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적용 문의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CI </a:t>
                      </a:r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적용 문의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5507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286956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CI</a:t>
                      </a:r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가이드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Basic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Identifier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18496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Signature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23705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Application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Stationery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87224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Business Form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Promotion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Uniform &amp; Vehicle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Signage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Signage Basic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0992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 Finance Center Signage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Exterior Signage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Interior Signage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Font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Font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28733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상표권문의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상표 사용 관련 문의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451145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신규 상표 출원 문의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05066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상표권 침해신고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상표권 침해신고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282868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게시판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공지사항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04317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CI</a:t>
                      </a:r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활용사례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자료실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11204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My</a:t>
                      </a:r>
                      <a:r>
                        <a:rPr lang="en-US" altLang="ko-KR" sz="900" b="0" i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Page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My</a:t>
                      </a:r>
                      <a:r>
                        <a:rPr lang="en-US" altLang="ko-KR" sz="900" b="0" i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page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나의 문의내역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나의 신고내역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회원정보수정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회원정보수정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비밀번호변경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회원탈퇴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037" y="916195"/>
            <a:ext cx="445987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resource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 구성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적응형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구성으로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마크업을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기반으로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mobile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작성됨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사용하여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시멘틱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마크업으로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작성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공통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약관페이지를 제외한 모든 페이지는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폴더링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하지 않고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DB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목록에 따름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페이지 경로는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root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기준으로 경로 설정이 이루어짐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(ex: 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상표권 침해신고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접근경로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/html/service/page.html)</a:t>
            </a:r>
            <a:endParaRPr lang="ko-KR" altLang="en-US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3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72"/>
          <a:stretch/>
        </p:blipFill>
        <p:spPr bwMode="auto">
          <a:xfrm>
            <a:off x="479727" y="3339409"/>
            <a:ext cx="5212096" cy="321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9259" y="341989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화면구성  </a:t>
            </a:r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퍼블리싱</a:t>
            </a: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소스 구성</a:t>
            </a:r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(2/2)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18488"/>
              </p:ext>
            </p:extLst>
          </p:nvPr>
        </p:nvGraphicFramePr>
        <p:xfrm>
          <a:off x="6087578" y="761650"/>
          <a:ext cx="5119831" cy="34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000">
                  <a:extLst>
                    <a:ext uri="{9D8B030D-6E8A-4147-A177-3AD203B41FA5}">
                      <a16:colId xmlns="" xmlns:a16="http://schemas.microsoft.com/office/drawing/2014/main" val="46047126"/>
                    </a:ext>
                  </a:extLst>
                </a:gridCol>
                <a:gridCol w="1134000">
                  <a:extLst>
                    <a:ext uri="{9D8B030D-6E8A-4147-A177-3AD203B41FA5}">
                      <a16:colId xmlns="" xmlns:a16="http://schemas.microsoft.com/office/drawing/2014/main" val="265428588"/>
                    </a:ext>
                  </a:extLst>
                </a:gridCol>
                <a:gridCol w="1134000">
                  <a:extLst>
                    <a:ext uri="{9D8B030D-6E8A-4147-A177-3AD203B41FA5}">
                      <a16:colId xmlns="" xmlns:a16="http://schemas.microsoft.com/office/drawing/2014/main" val="2103208693"/>
                    </a:ext>
                  </a:extLst>
                </a:gridCol>
                <a:gridCol w="1717831">
                  <a:extLst>
                    <a:ext uri="{9D8B030D-6E8A-4147-A177-3AD203B41FA5}">
                      <a16:colId xmlns="" xmlns:a16="http://schemas.microsoft.com/office/drawing/2014/main" val="21046311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root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1depth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2depth</a:t>
                      </a:r>
                      <a:endParaRPr lang="ko-KR" altLang="en-US" sz="900" b="0" i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파일</a:t>
                      </a: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4015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resource/service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css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lib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jquery-ui.css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802164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swiper.min.css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ui.common.css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ui.content.css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16601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ui.mobile.css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font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286956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images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common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48468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page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28733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js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lib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jquery-3.2.1.min.js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282868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jquery-ui.js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856809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swiper.min.js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77889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netive.ui.common.js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5934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ui.common.js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scss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_</a:t>
                      </a:r>
                      <a:r>
                        <a:rPr lang="en-US" altLang="ko-KR" sz="900" b="0" i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font.scss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_</a:t>
                      </a:r>
                      <a:r>
                        <a:rPr lang="en-US" altLang="ko-KR" sz="900" b="0" i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resset.scss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11204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ui.common.scss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ui.content.scss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i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ui.mobile.scss</a:t>
                      </a:r>
                      <a:endParaRPr lang="ko-KR" altLang="en-US" sz="900" b="0" i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039" y="914824"/>
            <a:ext cx="45416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tml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공통으로 사용되는 </a:t>
            </a:r>
            <a:r>
              <a:rPr lang="en-US" altLang="ko-KR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font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존재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등의 파일 경로는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root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기준으로 경로 설정이 이루어짐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(ex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경로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/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resource/</a:t>
            </a:r>
            <a:r>
              <a:rPr lang="en-US" altLang="ko-KR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css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/ui.common.css )</a:t>
            </a:r>
          </a:p>
          <a:p>
            <a:pPr>
              <a:spcBef>
                <a:spcPts val="600"/>
              </a:spcBef>
            </a:pP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- 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가이드 관련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images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폴더의 경우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page/</a:t>
            </a:r>
            <a:r>
              <a:rPr lang="en-US" altLang="ko-KR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ciGuide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 구조를 생성하여 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해당되는 이미지 배치 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공통 외에 기능이 필요한 경우 해당  페이지에 관련 </a:t>
            </a:r>
            <a:r>
              <a:rPr lang="en-US" altLang="ko-KR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 및 작성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(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 코드 참조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4123" y="479114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&lt;/body&gt;</a:t>
            </a:r>
            <a:r>
              <a:rPr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위 </a:t>
            </a: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스크립트 작성</a:t>
            </a:r>
            <a:endParaRPr lang="en-US" altLang="ko-KR" sz="9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8706" y="3694052"/>
            <a:ext cx="2977520" cy="2301306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3666226" y="4947941"/>
            <a:ext cx="527897" cy="0"/>
          </a:xfrm>
          <a:prstGeom prst="line">
            <a:avLst/>
          </a:prstGeom>
          <a:ln w="3175">
            <a:solidFill>
              <a:srgbClr val="FFC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38"/>
          <a:stretch/>
        </p:blipFill>
        <p:spPr bwMode="auto">
          <a:xfrm>
            <a:off x="5046053" y="989814"/>
            <a:ext cx="6482636" cy="528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9259" y="341989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화면구성  </a:t>
            </a:r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html(1/2)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42978" y="1107555"/>
            <a:ext cx="904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</a:t>
            </a:r>
            <a:r>
              <a:rPr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wrapper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7177339" y="1222971"/>
            <a:ext cx="624283" cy="0"/>
          </a:xfrm>
          <a:prstGeom prst="straightConnector1">
            <a:avLst/>
          </a:prstGeom>
          <a:ln>
            <a:solidFill>
              <a:srgbClr val="FFFFF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699516" y="1143243"/>
            <a:ext cx="306708" cy="15945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66573" y="1728129"/>
            <a:ext cx="1324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bg</a:t>
            </a:r>
            <a:r>
              <a:rPr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타입</a:t>
            </a:r>
            <a:r>
              <a:rPr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1depth </a:t>
            </a:r>
            <a:r>
              <a:rPr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</a:t>
            </a:r>
            <a:endParaRPr lang="en-US" altLang="ko-KR" sz="9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872515" y="1843545"/>
            <a:ext cx="624283" cy="0"/>
          </a:xfrm>
          <a:prstGeom prst="straightConnector1">
            <a:avLst/>
          </a:prstGeom>
          <a:ln>
            <a:solidFill>
              <a:srgbClr val="FFFFF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00314" y="3726682"/>
            <a:ext cx="1138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content </a:t>
            </a:r>
            <a:r>
              <a:rPr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영역</a:t>
            </a:r>
            <a:endParaRPr lang="en-US" altLang="ko-KR" sz="9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7006223" y="3842098"/>
            <a:ext cx="624283" cy="0"/>
          </a:xfrm>
          <a:prstGeom prst="straightConnector1">
            <a:avLst/>
          </a:prstGeom>
          <a:ln>
            <a:solidFill>
              <a:srgbClr val="FFFFF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01622" y="2793264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Page location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7107539" y="2908680"/>
            <a:ext cx="624283" cy="0"/>
          </a:xfrm>
          <a:prstGeom prst="straightConnector1">
            <a:avLst/>
          </a:prstGeom>
          <a:ln>
            <a:solidFill>
              <a:srgbClr val="FFFFF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039" y="914824"/>
            <a:ext cx="324319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</a:p>
          <a:p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header, footer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include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방식으로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콘텐츠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영역은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페이지에 맞게 구성하였으며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공통으로 사용된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스타일은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guide.html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- 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element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사용하여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시멘틱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마크업으로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작성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/>
          <p:cNvCxnSpPr>
            <a:endCxn id="5" idx="3"/>
          </p:cNvCxnSpPr>
          <p:nvPr/>
        </p:nvCxnSpPr>
        <p:spPr>
          <a:xfrm flipH="1" flipV="1">
            <a:off x="7006224" y="1222971"/>
            <a:ext cx="1281147" cy="248050"/>
          </a:xfrm>
          <a:prstGeom prst="line">
            <a:avLst/>
          </a:prstGeom>
          <a:ln w="3175">
            <a:solidFill>
              <a:srgbClr val="FFC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87371" y="1364248"/>
            <a:ext cx="2470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</a:t>
            </a:r>
            <a:r>
              <a:rPr lang="ko-KR" altLang="en-US" sz="9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클래스명</a:t>
            </a:r>
            <a:r>
              <a:rPr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기재</a:t>
            </a:r>
            <a:r>
              <a:rPr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content.css </a:t>
            </a:r>
            <a:r>
              <a:rPr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별도로 작성</a:t>
            </a:r>
            <a:endParaRPr lang="en-US" altLang="ko-KR" sz="9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8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21227" y="1444154"/>
            <a:ext cx="11449272" cy="5005173"/>
          </a:xfrm>
          <a:prstGeom prst="rect">
            <a:avLst/>
          </a:prstGeom>
          <a:solidFill>
            <a:srgbClr val="FCFCF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9259" y="341989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화면구성 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html(2/2)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869" y="924074"/>
            <a:ext cx="5251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uide.html  -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기능별 스타일 정의 </a:t>
            </a:r>
            <a:r>
              <a:rPr lang="en-US" altLang="ko-KR" sz="12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r>
              <a:rPr lang="en-US" altLang="ko-KR" sz="12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/html/service/guide.html</a:t>
            </a:r>
            <a:r>
              <a:rPr lang="en-US" altLang="ko-KR" sz="12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2" y="1593112"/>
            <a:ext cx="5198666" cy="470381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375210" y="3395502"/>
            <a:ext cx="657552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타입</a:t>
            </a:r>
            <a:endParaRPr lang="en-US" altLang="ko-KR" sz="9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728776" y="3514765"/>
            <a:ext cx="624283" cy="0"/>
          </a:xfrm>
          <a:prstGeom prst="straightConnector1">
            <a:avLst/>
          </a:prstGeom>
          <a:ln>
            <a:solidFill>
              <a:srgbClr val="7F7F7F">
                <a:alpha val="80000"/>
              </a:srgb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02324" y="4035738"/>
            <a:ext cx="1130438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제목 스타일</a:t>
            </a:r>
            <a:endParaRPr lang="en-US" altLang="ko-KR" sz="9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3255892" y="4154965"/>
            <a:ext cx="624283" cy="0"/>
          </a:xfrm>
          <a:prstGeom prst="straightConnector1">
            <a:avLst/>
          </a:prstGeom>
          <a:ln>
            <a:solidFill>
              <a:srgbClr val="7F7F7F">
                <a:alpha val="80000"/>
              </a:srgb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64603" y="4751829"/>
            <a:ext cx="768159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타입</a:t>
            </a:r>
            <a:endParaRPr lang="en-US" altLang="ko-KR" sz="9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3618149" y="4871056"/>
            <a:ext cx="624283" cy="0"/>
          </a:xfrm>
          <a:prstGeom prst="straightConnector1">
            <a:avLst/>
          </a:prstGeom>
          <a:ln>
            <a:solidFill>
              <a:srgbClr val="7F7F7F">
                <a:alpha val="80000"/>
              </a:srgb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71838" y="5185015"/>
            <a:ext cx="546945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폼</a:t>
            </a:r>
            <a:r>
              <a:rPr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타입</a:t>
            </a:r>
            <a:endParaRPr lang="en-US" altLang="ko-KR" sz="9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2025382" y="5304242"/>
            <a:ext cx="624283" cy="0"/>
          </a:xfrm>
          <a:prstGeom prst="straightConnector1">
            <a:avLst/>
          </a:prstGeom>
          <a:ln>
            <a:solidFill>
              <a:srgbClr val="7F7F7F">
                <a:alpha val="80000"/>
              </a:srgb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47" y="1611272"/>
            <a:ext cx="5601979" cy="464995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9210063" y="1852452"/>
            <a:ext cx="734496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타입</a:t>
            </a:r>
            <a:endParaRPr lang="en-US" altLang="ko-KR" sz="9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8563629" y="1971713"/>
            <a:ext cx="624283" cy="0"/>
          </a:xfrm>
          <a:prstGeom prst="straightConnector1">
            <a:avLst/>
          </a:prstGeom>
          <a:ln>
            <a:solidFill>
              <a:srgbClr val="7F7F7F">
                <a:alpha val="80000"/>
              </a:srgb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444374" y="4135915"/>
            <a:ext cx="700833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slide </a:t>
            </a:r>
            <a:r>
              <a:rPr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타입</a:t>
            </a:r>
            <a:endParaRPr lang="en-US" altLang="ko-KR" sz="9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7797936" y="4255142"/>
            <a:ext cx="624283" cy="0"/>
          </a:xfrm>
          <a:prstGeom prst="straightConnector1">
            <a:avLst/>
          </a:prstGeom>
          <a:ln>
            <a:solidFill>
              <a:srgbClr val="7F7F7F">
                <a:alpha val="80000"/>
              </a:srgb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>
            <a:stCxn id="10" idx="1"/>
            <a:endCxn id="18" idx="0"/>
          </p:cNvCxnSpPr>
          <p:nvPr/>
        </p:nvCxnSpPr>
        <p:spPr>
          <a:xfrm flipH="1">
            <a:off x="3181006" y="1096528"/>
            <a:ext cx="3153892" cy="1016943"/>
          </a:xfrm>
          <a:prstGeom prst="line">
            <a:avLst/>
          </a:prstGeom>
          <a:ln w="3175">
            <a:solidFill>
              <a:srgbClr val="FFC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98" y="851995"/>
            <a:ext cx="4400153" cy="534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9259" y="341989"/>
            <a:ext cx="174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화면구성  </a:t>
            </a:r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 sheet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039" y="942225"/>
            <a:ext cx="4686476" cy="349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CSS(Style sheet)</a:t>
            </a:r>
            <a:endParaRPr lang="en-US" altLang="ko-KR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활용된 스타일시트는 </a:t>
            </a:r>
            <a:r>
              <a:rPr lang="en-US" altLang="ko-KR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/resource/</a:t>
            </a:r>
            <a:r>
              <a:rPr lang="en-US" altLang="ko-KR" sz="13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en-US" altLang="ko-KR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폴더에서 관리되고 있으며</a:t>
            </a:r>
            <a:r>
              <a:rPr lang="en-US" altLang="ko-KR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작업자의 편의와 유지보수 용이를 위하여 </a:t>
            </a:r>
            <a:r>
              <a:rPr lang="en-US" altLang="ko-KR" sz="13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scss</a:t>
            </a:r>
            <a:r>
              <a:rPr lang="en-US" altLang="ko-KR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문법으로 </a:t>
            </a:r>
            <a:r>
              <a:rPr lang="ko-KR" altLang="en-US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작성됨</a:t>
            </a:r>
            <a:endParaRPr lang="en-US" altLang="ko-KR" sz="13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lvl="0" indent="-171450">
              <a:buFontTx/>
              <a:buChar char="-"/>
            </a:pP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ui.common.css</a:t>
            </a:r>
          </a:p>
          <a:p>
            <a:pPr lvl="0"/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공통으로 사용되는 </a:t>
            </a:r>
            <a:r>
              <a:rPr lang="en-US" altLang="ko-KR" sz="1100" b="1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100" b="1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font.scss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100" b="1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reset.scss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되어있으며</a:t>
            </a: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lvl="0"/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‘compact’ 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버전으로 </a:t>
            </a: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compile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처리함</a:t>
            </a:r>
            <a:endParaRPr lang="en-US" altLang="ko-KR" sz="1100" b="1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lvl="0" indent="-171450">
              <a:buFontTx/>
              <a:buChar char="-"/>
            </a:pPr>
            <a:endParaRPr lang="en-US" altLang="ko-KR" sz="5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lvl="0" indent="-171450">
              <a:buFontTx/>
              <a:buChar char="-"/>
            </a:pP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ui.content.css</a:t>
            </a:r>
          </a:p>
          <a:p>
            <a:pPr lvl="0"/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100" b="1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페이지별로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스타일을 다르게 적용시켜야 하는 경우 사용되는 </a:t>
            </a:r>
            <a:r>
              <a:rPr lang="en-US" altLang="ko-KR" sz="1100" b="1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endParaRPr lang="en-US" altLang="ko-KR" sz="1100" b="1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/>
            <a:endParaRPr lang="en-US" altLang="ko-KR" sz="5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lvl="0" indent="-171450">
              <a:buFontTx/>
              <a:buChar char="-"/>
            </a:pP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ui.mobile.css</a:t>
            </a:r>
            <a:endParaRPr lang="en-US" altLang="ko-KR" sz="11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/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‘ html[class</a:t>
            </a:r>
            <a:r>
              <a:rPr lang="en-US" altLang="ko-KR" sz="11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*="</a:t>
            </a:r>
            <a:r>
              <a:rPr lang="en-US" altLang="ko-KR" sz="1100" b="1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en-US" altLang="ko-KR" sz="11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-m</a:t>
            </a: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"] ‘ </a:t>
            </a:r>
            <a:r>
              <a:rPr lang="ko-KR" altLang="en-US" sz="1100" b="1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선택자를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사용하여 </a:t>
            </a:r>
            <a:r>
              <a:rPr lang="ko-KR" altLang="en-US" sz="1100" b="1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모바일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관련 스타일 작성</a:t>
            </a:r>
            <a:endParaRPr lang="en-US" altLang="ko-KR" sz="1100" b="1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/>
            <a:endParaRPr lang="en-US" altLang="ko-KR" sz="11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lvl="0" indent="-171450">
              <a:buFontTx/>
              <a:buChar char="-"/>
            </a:pP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 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한글</a:t>
            </a: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영문 </a:t>
            </a: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타입 사용하며 클래스 </a:t>
            </a: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‘en’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구분</a:t>
            </a:r>
            <a:endParaRPr lang="en-US" altLang="ko-KR" sz="1100" b="1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/>
            <a:r>
              <a:rPr lang="en-US" altLang="ko-KR" sz="11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(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한글 </a:t>
            </a: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1100" b="1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NotoSansCjk</a:t>
            </a: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KR , 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영문</a:t>
            </a: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(.en)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1100" b="1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Roboto</a:t>
            </a: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/>
            <a:endParaRPr lang="en-US" altLang="ko-KR" sz="11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/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  </a:t>
            </a:r>
            <a:r>
              <a:rPr lang="en-US" altLang="ko-KR" sz="1100" b="1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scss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환경이 구축되지 않은 경우</a:t>
            </a: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b="1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직접 수정하여 관리</a:t>
            </a:r>
            <a:endParaRPr lang="en-US" altLang="ko-KR" sz="1100" b="1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/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반드시 기존 </a:t>
            </a:r>
            <a:r>
              <a:rPr lang="en-US" altLang="ko-KR" sz="1100" b="1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scss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삭제 후</a:t>
            </a: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import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</a:t>
            </a:r>
            <a:r>
              <a:rPr lang="en-US" altLang="ko-KR" sz="1100" b="1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font,reset</a:t>
            </a:r>
            <a:r>
              <a:rPr lang="en-US" altLang="ko-KR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파일은 </a:t>
            </a:r>
            <a:r>
              <a:rPr lang="en-US" altLang="ko-KR" sz="1100" b="1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11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분리</a:t>
            </a:r>
            <a:endParaRPr lang="en-US" altLang="ko-KR" sz="11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87249" y="6207080"/>
            <a:ext cx="1200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ui.common.scss</a:t>
            </a:r>
            <a:endParaRPr lang="en-US" altLang="ko-KR" sz="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34898" y="942225"/>
            <a:ext cx="1032092" cy="308605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00563" y="2113471"/>
            <a:ext cx="2160886" cy="308605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6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endCxn id="14" idx="0"/>
          </p:cNvCxnSpPr>
          <p:nvPr/>
        </p:nvCxnSpPr>
        <p:spPr>
          <a:xfrm flipH="1">
            <a:off x="3494662" y="3567286"/>
            <a:ext cx="2551872" cy="844047"/>
          </a:xfrm>
          <a:prstGeom prst="line">
            <a:avLst/>
          </a:prstGeom>
          <a:ln w="3175">
            <a:solidFill>
              <a:srgbClr val="FFC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33" y="736129"/>
            <a:ext cx="5537461" cy="566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9259" y="341989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화면구성  </a:t>
            </a:r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r>
              <a:rPr lang="en-US" altLang="ko-KR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avascript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062" y="942189"/>
            <a:ext cx="4623382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b="1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endParaRPr lang="en-US" altLang="ko-KR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/>
            <a:r>
              <a:rPr lang="ko-KR" altLang="en-US" sz="13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활용된 </a:t>
            </a:r>
            <a:r>
              <a:rPr lang="ko-KR" altLang="en-US" sz="13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</a:t>
            </a:r>
            <a:r>
              <a:rPr lang="ko-KR" altLang="en-US" sz="13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</a:t>
            </a:r>
            <a:r>
              <a:rPr lang="ko-KR" altLang="en-US" sz="13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3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13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resource/</a:t>
            </a:r>
            <a:r>
              <a:rPr lang="en-US" altLang="ko-KR" sz="1300" b="1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en-US" altLang="ko-KR" sz="13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3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폴더에서 </a:t>
            </a:r>
            <a:r>
              <a:rPr lang="ko-KR" altLang="en-US" sz="13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관리되고 있으며</a:t>
            </a:r>
            <a:r>
              <a:rPr lang="en-US" altLang="ko-KR" sz="13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lvl="0"/>
            <a:r>
              <a:rPr lang="ko-KR" altLang="en-US" sz="13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공통 라이브러리는 수정할 필요가 없음</a:t>
            </a:r>
            <a:endParaRPr lang="en-US" altLang="ko-KR" sz="1300" b="1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/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공통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library</a:t>
            </a:r>
          </a:p>
          <a:p>
            <a:pPr marL="171450" indent="-171450">
              <a:buFontTx/>
              <a:buChar char="-"/>
            </a:pP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jquery-3.2.1.min.js</a:t>
            </a: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공통으로 사용되는 라이브러리로 수정할 필요 없음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jquery-ui.js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datepicker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필요 기능을 위해 사용되는 라이브러리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사용된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library / </a:t>
            </a:r>
            <a:r>
              <a:rPr lang="en-US" altLang="ko-KR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swiper.min.js</a:t>
            </a:r>
          </a:p>
          <a:p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CI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가이드 페이지에 사용되는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slide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기능을 위한 스크립트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netive.ui.common.js </a:t>
            </a:r>
          </a:p>
          <a:p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적응형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 분기를 위한 </a:t>
            </a:r>
            <a:r>
              <a:rPr lang="en-US" altLang="ko-KR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nameSpace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(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해상도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디바이스 체크 후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해당 클래스를 부여하는 방식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5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ui.common.js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netive.ui.common.js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생성된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'$plugins‘ </a:t>
            </a:r>
            <a:r>
              <a:rPr lang="en-US" altLang="ko-KR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nameSpace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사용하여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공통으로 사용되는 기능 정의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gnb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스크립트는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include_header.html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하단에 작성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96025" y="3371850"/>
            <a:ext cx="1019175" cy="266700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53753" y="4411333"/>
            <a:ext cx="1481817" cy="266700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6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>
            <a:ln>
              <a:solidFill>
                <a:schemeClr val="bg1">
                  <a:lumMod val="75000"/>
                  <a:alpha val="0"/>
                </a:schemeClr>
              </a:solidFill>
            </a:ln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b="1" smtClean="0">
            <a:ln>
              <a:solidFill>
                <a:schemeClr val="accent1">
                  <a:alpha val="0"/>
                </a:schemeClr>
              </a:solidFill>
            </a:ln>
            <a:latin typeface="나눔스퀘어 Light" panose="020B0600000101010101" pitchFamily="50" charset="-127"/>
            <a:ea typeface="나눔스퀘어 Light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b="1" smtClean="0">
            <a:ln>
              <a:solidFill>
                <a:schemeClr val="accent1">
                  <a:alpha val="0"/>
                </a:schemeClr>
              </a:solidFill>
            </a:ln>
            <a:latin typeface="나눔스퀘어 Light" panose="020B0600000101010101" pitchFamily="50" charset="-127"/>
            <a:ea typeface="나눔스퀘어 Light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b="1" smtClean="0">
            <a:ln>
              <a:solidFill>
                <a:schemeClr val="accent1">
                  <a:alpha val="0"/>
                </a:schemeClr>
              </a:solidFill>
            </a:ln>
            <a:latin typeface="나눔스퀘어 Light" panose="020B0600000101010101" pitchFamily="50" charset="-127"/>
            <a:ea typeface="나눔스퀘어 Light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</TotalTime>
  <Words>746</Words>
  <Application>Microsoft Office PowerPoint</Application>
  <PresentationFormat>사용자 지정</PresentationFormat>
  <Paragraphs>200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굴림</vt:lpstr>
      <vt:lpstr>Arial</vt:lpstr>
      <vt:lpstr>나눔스퀘어 Light</vt:lpstr>
      <vt:lpstr>나눔스퀘어</vt:lpstr>
      <vt:lpstr>나눔스퀘어 ExtraBold</vt:lpstr>
      <vt:lpstr>맑은 고딕</vt:lpstr>
      <vt:lpstr>나눔스퀘어 Bold</vt:lpstr>
      <vt:lpstr>Wingdings</vt:lpstr>
      <vt:lpstr>Office 테마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netive</dc:creator>
  <cp:lastModifiedBy>N</cp:lastModifiedBy>
  <cp:revision>188</cp:revision>
  <dcterms:created xsi:type="dcterms:W3CDTF">2019-10-27T13:30:01Z</dcterms:created>
  <dcterms:modified xsi:type="dcterms:W3CDTF">2020-09-16T09:08:38Z</dcterms:modified>
</cp:coreProperties>
</file>