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sldIdLst>
    <p:sldId id="258" r:id="rId2"/>
    <p:sldId id="284" r:id="rId3"/>
    <p:sldId id="285" r:id="rId4"/>
    <p:sldId id="286" r:id="rId5"/>
    <p:sldId id="259" r:id="rId6"/>
    <p:sldId id="263" r:id="rId7"/>
    <p:sldId id="266" r:id="rId8"/>
    <p:sldId id="270" r:id="rId9"/>
    <p:sldId id="271" r:id="rId10"/>
    <p:sldId id="288" r:id="rId11"/>
    <p:sldId id="287" r:id="rId12"/>
    <p:sldId id="289" r:id="rId13"/>
    <p:sldId id="277" r:id="rId14"/>
    <p:sldId id="275" r:id="rId15"/>
    <p:sldId id="276" r:id="rId16"/>
    <p:sldId id="317" r:id="rId17"/>
    <p:sldId id="278" r:id="rId18"/>
    <p:sldId id="293" r:id="rId19"/>
    <p:sldId id="294" r:id="rId20"/>
    <p:sldId id="292" r:id="rId21"/>
    <p:sldId id="28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7" autoAdjust="0"/>
    <p:restoredTop sz="94660"/>
  </p:normalViewPr>
  <p:slideViewPr>
    <p:cSldViewPr>
      <p:cViewPr varScale="1">
        <p:scale>
          <a:sx n="108" d="100"/>
          <a:sy n="108" d="100"/>
        </p:scale>
        <p:origin x="-112" y="-5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1/31/16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1/31/16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1/31/16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1/31/16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1/31/16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1/31/16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1/31/16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Propositional Logic</a:t>
            </a:r>
            <a:endParaRPr lang="en-US" dirty="0"/>
          </a:p>
        </p:txBody>
      </p:sp>
      <p:sp>
        <p:nvSpPr>
          <p:cNvPr id="3" name="Subtitle 2"/>
          <p:cNvSpPr>
            <a:spLocks noGrp="1"/>
          </p:cNvSpPr>
          <p:nvPr>
            <p:ph type="subTitle" idx="1"/>
          </p:nvPr>
        </p:nvSpPr>
        <p:spPr/>
        <p:txBody>
          <a:bodyPr/>
          <a:lstStyle/>
          <a:p>
            <a:r>
              <a:rPr lang="en-US" dirty="0" smtClean="0"/>
              <a:t>Section 1.1</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lnSpcReduction="10000"/>
          </a:bodyPr>
          <a:lstStyle/>
          <a:p>
            <a:pPr marL="274320" lvl="1" indent="-274320">
              <a:buClr>
                <a:schemeClr val="accent3"/>
              </a:buClr>
              <a:buSzPct val="95000"/>
            </a:pPr>
            <a:r>
              <a:rPr lang="en-US" sz="2600" dirty="0" smtClean="0"/>
              <a:t>In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there does not need to be any connection between the antecedent or the consequent</a:t>
            </a:r>
            <a:r>
              <a:rPr lang="en-US" sz="2600" dirty="0" smtClean="0">
                <a:latin typeface="Cambria Math" pitchFamily="18" charset="0"/>
                <a:ea typeface="Cambria Math" pitchFamily="18" charset="0"/>
              </a:rPr>
              <a:t>. The “meaning” of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depends only on the truth values of </a:t>
            </a:r>
            <a:r>
              <a:rPr lang="en-US" sz="2600" i="1" dirty="0" smtClean="0">
                <a:latin typeface="Cambria Math" pitchFamily="18" charset="0"/>
                <a:ea typeface="Cambria Math" pitchFamily="18" charset="0"/>
              </a:rPr>
              <a:t>p</a:t>
            </a:r>
            <a:r>
              <a:rPr lang="en-US" sz="2600" dirty="0" smtClean="0">
                <a:ea typeface="Cambria Math" pitchFamily="18" charset="0"/>
              </a:rPr>
              <a:t> and </a:t>
            </a:r>
            <a:r>
              <a:rPr lang="en-US" sz="2600" i="1" dirty="0" smtClean="0">
                <a:latin typeface="Cambria Math" pitchFamily="18" charset="0"/>
                <a:ea typeface="Cambria Math" pitchFamily="18" charset="0"/>
              </a:rPr>
              <a:t>q</a:t>
            </a:r>
            <a:r>
              <a:rPr lang="en-US" sz="2600" dirty="0" smtClean="0">
                <a:ea typeface="Cambria Math" pitchFamily="18" charset="0"/>
              </a:rPr>
              <a:t>. </a:t>
            </a:r>
            <a:endParaRPr lang="en-US" sz="2600" dirty="0" smtClean="0"/>
          </a:p>
          <a:p>
            <a:r>
              <a:rPr lang="en-US" dirty="0" smtClean="0"/>
              <a:t>These implications are perfectly fine, but would not be used in ordinary English.</a:t>
            </a:r>
          </a:p>
          <a:p>
            <a:pPr lvl="1"/>
            <a:r>
              <a:rPr lang="en-US" dirty="0" smtClean="0"/>
              <a:t>“If the moon is made of green cheese, then I have more money than Bill Gates. ”</a:t>
            </a:r>
          </a:p>
          <a:p>
            <a:pPr lvl="1"/>
            <a:r>
              <a:rPr lang="en-US" dirty="0" smtClean="0"/>
              <a:t> “If the moon is made of green cheese then I’m on welfare.”</a:t>
            </a:r>
          </a:p>
          <a:p>
            <a:pPr lvl="1"/>
            <a:r>
              <a:rPr lang="en-US" dirty="0" smtClean="0"/>
              <a:t>“If 1 + 1 = 3, then your grandma wears combat boots.”</a:t>
            </a: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lnSpcReduction="10000"/>
          </a:bodyPr>
          <a:lstStyle/>
          <a:p>
            <a:r>
              <a:rPr lang="en-US" dirty="0" smtClean="0"/>
              <a:t>One way to view the logical conditional is to think of an obligation or contract.</a:t>
            </a:r>
          </a:p>
          <a:p>
            <a:pPr lvl="1"/>
            <a:r>
              <a:rPr lang="en-US" dirty="0" smtClean="0"/>
              <a:t>“If I am elected, then I will lower taxes.”</a:t>
            </a:r>
          </a:p>
          <a:p>
            <a:pPr lvl="1"/>
            <a:r>
              <a:rPr lang="en-US" dirty="0" smtClean="0"/>
              <a:t>“If you get 100% on the final, then you will get an A.”</a:t>
            </a:r>
          </a:p>
          <a:p>
            <a:r>
              <a:rPr lang="en-US" dirty="0" smtClean="0"/>
              <a:t>If the politician is elected and does not lower taxes, then the voters can say that he or she has broken the campaign pledge. Something similar holds for the professor. This corresponds to the case where </a:t>
            </a:r>
            <a:r>
              <a:rPr lang="en-US" i="1" dirty="0" smtClean="0">
                <a:latin typeface="Cambria Math" pitchFamily="18" charset="0"/>
                <a:ea typeface="Cambria Math" pitchFamily="18" charset="0"/>
              </a:rPr>
              <a:t>p</a:t>
            </a:r>
            <a:r>
              <a:rPr lang="en-US" dirty="0" smtClean="0"/>
              <a:t> is true and </a:t>
            </a:r>
            <a:r>
              <a:rPr lang="en-US" i="1" dirty="0" smtClean="0">
                <a:latin typeface="Cambria Math" pitchFamily="18" charset="0"/>
                <a:ea typeface="Cambria Math" pitchFamily="18" charset="0"/>
              </a:rPr>
              <a:t>q</a:t>
            </a:r>
            <a:r>
              <a:rPr lang="en-US" dirty="0" smtClean="0"/>
              <a:t> is false. </a:t>
            </a:r>
          </a:p>
          <a:p>
            <a:pPr>
              <a:buNone/>
            </a:pPr>
            <a:endParaRPr lang="en-US" dirty="0" smtClean="0"/>
          </a:p>
          <a:p>
            <a:pPr>
              <a:buNone/>
            </a:pP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Ways of Expressing </a:t>
            </a:r>
            <a:r>
              <a:rPr lang="en-US" sz="5400" i="1" dirty="0" smtClean="0">
                <a:latin typeface="Cambria Math" pitchFamily="18" charset="0"/>
                <a:ea typeface="Cambria Math" pitchFamily="18" charset="0"/>
              </a:rPr>
              <a:t>p </a:t>
            </a:r>
            <a:r>
              <a:rPr lang="en-US" sz="5400" dirty="0" smtClean="0">
                <a:latin typeface="Cambria Math"/>
                <a:ea typeface="Cambria Math"/>
              </a:rPr>
              <a:t>→</a:t>
            </a:r>
            <a:r>
              <a:rPr lang="en-US" sz="5400" i="1" dirty="0" smtClean="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pPr>
              <a:buNone/>
            </a:pPr>
            <a:r>
              <a:rPr lang="en-US" b="1" dirty="0" smtClean="0"/>
              <a:t>    if</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then</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implies</a:t>
            </a:r>
            <a:r>
              <a:rPr lang="en-US" dirty="0" smtClean="0"/>
              <a:t>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b="1" dirty="0" smtClean="0"/>
              <a:t>if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only if </a:t>
            </a:r>
            <a:r>
              <a:rPr lang="en-US" i="1" dirty="0" smtClean="0">
                <a:latin typeface="Cambria Math" pitchFamily="18" charset="0"/>
                <a:ea typeface="Cambria Math" pitchFamily="18" charset="0"/>
              </a:rPr>
              <a:t>q</a:t>
            </a:r>
            <a:r>
              <a:rPr lang="en-US" dirty="0" smtClean="0"/>
              <a:t>         </a:t>
            </a:r>
          </a:p>
          <a:p>
            <a:pPr>
              <a:buNone/>
            </a:pPr>
            <a:r>
              <a:rPr lang="en-US" dirty="0" smtClean="0">
                <a:latin typeface="Cambria Math" pitchFamily="18" charset="0"/>
                <a:ea typeface="Cambria Math" pitchFamily="18" charset="0"/>
              </a:rPr>
              <a:t>     q</a:t>
            </a:r>
            <a:r>
              <a:rPr lang="en-US" dirty="0" smtClean="0"/>
              <a:t> </a:t>
            </a:r>
            <a:r>
              <a:rPr lang="en-US" b="1" dirty="0" smtClean="0"/>
              <a:t>unless </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if</a:t>
            </a:r>
            <a:r>
              <a:rPr lang="en-US" dirty="0" smtClean="0"/>
              <a:t> </a:t>
            </a:r>
            <a:r>
              <a:rPr lang="en-US" i="1" dirty="0" smtClean="0">
                <a:latin typeface="Cambria Math" pitchFamily="18" charset="0"/>
                <a:ea typeface="Cambria Math" pitchFamily="18" charset="0"/>
              </a:rPr>
              <a:t>p                                   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  </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whenever</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dirty="0" smtClean="0"/>
              <a:t> </a:t>
            </a:r>
            <a:r>
              <a:rPr lang="en-US" b="1" dirty="0" smtClean="0"/>
              <a:t>is sufficient for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follows from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is necessary for </a:t>
            </a:r>
            <a:r>
              <a:rPr lang="en-US" i="1" dirty="0" smtClean="0">
                <a:latin typeface="Cambria Math" pitchFamily="18" charset="0"/>
                <a:ea typeface="Cambria Math" pitchFamily="18" charset="0"/>
              </a:rPr>
              <a:t>p</a:t>
            </a:r>
          </a:p>
          <a:p>
            <a:pPr>
              <a:buNone/>
            </a:pPr>
            <a:endParaRPr lang="en-US" dirty="0" smtClean="0"/>
          </a:p>
          <a:p>
            <a:pPr>
              <a:buNone/>
            </a:pPr>
            <a:r>
              <a:rPr lang="en-US" dirty="0" smtClean="0"/>
              <a:t>     </a:t>
            </a:r>
            <a:r>
              <a:rPr lang="en-US" b="1" dirty="0" smtClean="0"/>
              <a:t>a necessary condition for </a:t>
            </a:r>
            <a:r>
              <a:rPr lang="en-US" i="1" dirty="0" smtClean="0">
                <a:latin typeface="Cambria Math" pitchFamily="18" charset="0"/>
                <a:ea typeface="Cambria Math" pitchFamily="18" charset="0"/>
              </a:rPr>
              <a:t>p</a:t>
            </a:r>
            <a:r>
              <a:rPr lang="en-US" dirty="0" smtClean="0"/>
              <a:t> </a:t>
            </a:r>
            <a:r>
              <a:rPr lang="en-US" b="1" dirty="0" smtClean="0"/>
              <a:t>is</a:t>
            </a:r>
            <a:r>
              <a:rPr lang="en-US" dirty="0" smtClean="0"/>
              <a:t> </a:t>
            </a:r>
            <a:r>
              <a:rPr lang="en-US" i="1" dirty="0" smtClean="0"/>
              <a:t>q</a:t>
            </a:r>
            <a:endParaRPr lang="en-US" dirty="0" smtClean="0"/>
          </a:p>
          <a:p>
            <a:pPr>
              <a:buNone/>
            </a:pPr>
            <a:r>
              <a:rPr lang="en-US" dirty="0" smtClean="0"/>
              <a:t>     </a:t>
            </a:r>
            <a:r>
              <a:rPr lang="en-US" b="1" dirty="0" smtClean="0"/>
              <a:t>a sufficient 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581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Converse, </a:t>
            </a:r>
            <a:r>
              <a:rPr lang="en-US" sz="4000" dirty="0" err="1" smtClean="0"/>
              <a:t>Contrapositive</a:t>
            </a:r>
            <a:r>
              <a:rPr lang="en-US" sz="4000" dirty="0" smtClean="0"/>
              <a:t>, and Inverse</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From </a:t>
            </a:r>
            <a:r>
              <a:rPr lang="en-US" sz="2400" i="1" dirty="0" smtClean="0">
                <a:latin typeface="Cambria Math" pitchFamily="18" charset="0"/>
                <a:ea typeface="Cambria Math" pitchFamily="18" charset="0"/>
              </a:rPr>
              <a:t>p </a:t>
            </a:r>
            <a:r>
              <a:rPr lang="en-US" sz="2400" dirty="0" smtClean="0">
                <a:latin typeface="Cambria Math"/>
                <a:ea typeface="Cambria Math"/>
              </a:rPr>
              <a:t>→</a:t>
            </a:r>
            <a:r>
              <a:rPr lang="en-US" sz="2400" i="1" dirty="0" smtClean="0">
                <a:latin typeface="Cambria Math" pitchFamily="18" charset="0"/>
                <a:ea typeface="Cambria Math" pitchFamily="18" charset="0"/>
              </a:rPr>
              <a:t>q</a:t>
            </a:r>
            <a:r>
              <a:rPr lang="en-US" dirty="0" smtClean="0"/>
              <a:t>  we can form new conditional statements .</a:t>
            </a:r>
          </a:p>
          <a:p>
            <a:pPr lvl="1"/>
            <a:r>
              <a:rPr lang="en-US" dirty="0" smtClean="0"/>
              <a:t> </a:t>
            </a:r>
            <a:r>
              <a:rPr lang="en-US" i="1" dirty="0" smtClean="0">
                <a:latin typeface="Cambria Math" pitchFamily="18" charset="0"/>
                <a:ea typeface="Cambria Math" pitchFamily="18" charset="0"/>
              </a:rPr>
              <a:t>q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is the </a:t>
            </a:r>
            <a:r>
              <a:rPr lang="en-US" b="1" dirty="0" smtClean="0"/>
              <a:t>converse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a:t>
            </a:r>
          </a:p>
          <a:p>
            <a:pPr lvl="1"/>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is the </a:t>
            </a:r>
            <a:r>
              <a:rPr lang="en-US" b="1" dirty="0" err="1" smtClean="0"/>
              <a:t>contrapositive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lvl="1"/>
            <a:r>
              <a:rPr lang="en-US" dirty="0" smtClean="0">
                <a:latin typeface="Cambria Math"/>
                <a:ea typeface="Cambria Math"/>
              </a:rPr>
              <a:t>¬ </a:t>
            </a:r>
            <a:r>
              <a:rPr lang="en-US" i="1" dirty="0" smtClean="0">
                <a:latin typeface="Cambria Math" pitchFamily="18" charset="0"/>
                <a:ea typeface="Cambria Math" pitchFamily="18" charset="0"/>
              </a:rPr>
              <a:t>p </a:t>
            </a:r>
            <a:r>
              <a:rPr lang="en-US" dirty="0" smtClean="0">
                <a:latin typeface="Cambria Math"/>
                <a:ea typeface="Cambria Math"/>
              </a:rPr>
              <a:t>→ ¬ </a:t>
            </a:r>
            <a:r>
              <a:rPr lang="en-US" i="1" dirty="0" smtClean="0">
                <a:latin typeface="Cambria Math" pitchFamily="18" charset="0"/>
                <a:ea typeface="Cambria Math" pitchFamily="18" charset="0"/>
              </a:rPr>
              <a:t>q</a:t>
            </a:r>
            <a:r>
              <a:rPr lang="en-US" dirty="0" smtClean="0"/>
              <a:t>     is the </a:t>
            </a:r>
            <a:r>
              <a:rPr lang="en-US" b="1" dirty="0" smtClean="0"/>
              <a:t>inverse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a:buNone/>
            </a:pPr>
            <a:r>
              <a:rPr lang="en-US" b="1" dirty="0" smtClean="0"/>
              <a:t>   Example</a:t>
            </a:r>
            <a:r>
              <a:rPr lang="en-US" dirty="0" smtClean="0"/>
              <a:t>: Find the converse, inverse, and </a:t>
            </a:r>
            <a:r>
              <a:rPr lang="en-US" dirty="0" err="1" smtClean="0"/>
              <a:t>contrapositive</a:t>
            </a:r>
            <a:r>
              <a:rPr lang="en-US" dirty="0" smtClean="0"/>
              <a:t> of “</a:t>
            </a:r>
            <a:r>
              <a:rPr lang="en-US" smtClean="0"/>
              <a:t>It is raining </a:t>
            </a:r>
            <a:r>
              <a:rPr lang="en-US" dirty="0" smtClean="0"/>
              <a:t>is a sufficient condition </a:t>
            </a:r>
            <a:r>
              <a:rPr lang="en-US" smtClean="0"/>
              <a:t>for me </a:t>
            </a:r>
            <a:r>
              <a:rPr lang="en-US" dirty="0" smtClean="0"/>
              <a:t>not going to town.”</a:t>
            </a:r>
          </a:p>
          <a:p>
            <a:pPr>
              <a:buNone/>
            </a:pPr>
            <a:r>
              <a:rPr lang="en-US" b="1" dirty="0" smtClean="0"/>
              <a:t>    Solution:</a:t>
            </a:r>
            <a:r>
              <a:rPr lang="en-US" dirty="0" smtClean="0"/>
              <a:t> </a:t>
            </a:r>
          </a:p>
          <a:p>
            <a:pPr lvl="1">
              <a:buNone/>
            </a:pPr>
            <a:r>
              <a:rPr lang="en-US" b="1" dirty="0" smtClean="0"/>
              <a:t>converse</a:t>
            </a:r>
            <a:r>
              <a:rPr lang="en-US" dirty="0" smtClean="0"/>
              <a:t>: If I do not go to town, then it is  raining.</a:t>
            </a:r>
          </a:p>
          <a:p>
            <a:pPr lvl="1">
              <a:buNone/>
            </a:pPr>
            <a:r>
              <a:rPr lang="en-US" b="1" dirty="0" smtClean="0"/>
              <a:t>inverse</a:t>
            </a:r>
            <a:r>
              <a:rPr lang="en-US" dirty="0" smtClean="0"/>
              <a:t>:  If it is not raining, then I will go to town.</a:t>
            </a:r>
          </a:p>
          <a:p>
            <a:pPr lvl="1">
              <a:buNone/>
            </a:pPr>
            <a:r>
              <a:rPr lang="en-US" b="1" dirty="0" err="1" smtClean="0"/>
              <a:t>contrapositive</a:t>
            </a:r>
            <a:r>
              <a:rPr lang="en-US" dirty="0" smtClean="0"/>
              <a:t>: If I go to town, then it is not raining.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Biconditional</a:t>
            </a:r>
            <a:endParaRPr lang="en-US" dirty="0"/>
          </a:p>
        </p:txBody>
      </p:sp>
      <p:sp>
        <p:nvSpPr>
          <p:cNvPr id="3" name="Content Placeholder 2"/>
          <p:cNvSpPr>
            <a:spLocks noGrp="1"/>
          </p:cNvSpPr>
          <p:nvPr>
            <p:ph idx="1"/>
          </p:nvPr>
        </p:nvSpPr>
        <p:spPr/>
        <p:txBody>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we can form the </a:t>
            </a:r>
            <a:r>
              <a:rPr lang="en-US" sz="2000" i="1" dirty="0" err="1" smtClean="0"/>
              <a:t>biconditional</a:t>
            </a:r>
            <a:r>
              <a:rPr lang="en-US" sz="2000" i="1" dirty="0" smtClean="0"/>
              <a:t> </a:t>
            </a:r>
            <a:r>
              <a:rPr lang="en-US" sz="2000" dirty="0" smtClean="0"/>
              <a:t>proposition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 read as “</a:t>
            </a:r>
            <a:r>
              <a:rPr lang="en-US" sz="2000" i="1" dirty="0" smtClean="0">
                <a:latin typeface="Cambria Math" pitchFamily="18" charset="0"/>
                <a:ea typeface="Cambria Math" pitchFamily="18" charset="0"/>
              </a:rPr>
              <a:t>p</a:t>
            </a:r>
            <a:r>
              <a:rPr lang="en-US" sz="2000" dirty="0" smtClean="0"/>
              <a:t>  if and only if </a:t>
            </a:r>
            <a:r>
              <a:rPr lang="en-US" sz="2000" i="1" dirty="0" smtClean="0">
                <a:latin typeface="Cambria Math" pitchFamily="18" charset="0"/>
                <a:ea typeface="Cambria Math" pitchFamily="18" charset="0"/>
              </a:rPr>
              <a:t>q</a:t>
            </a:r>
            <a:r>
              <a:rPr lang="en-US" sz="2000" dirty="0" smtClean="0"/>
              <a:t> .” The  </a:t>
            </a:r>
            <a:r>
              <a:rPr lang="en-US" sz="2000" dirty="0" err="1" smtClean="0"/>
              <a:t>biconditional</a:t>
            </a:r>
            <a:r>
              <a:rPr lang="en-US" sz="2000" dirty="0" smtClean="0"/>
              <a:t>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denotes the proposition with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gridCol w="1930400"/>
                <a:gridCol w="1930400"/>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the </a:t>
            </a:r>
            <a:r>
              <a:rPr lang="en-US" dirty="0" err="1" smtClean="0"/>
              <a:t>Biconditional</a:t>
            </a:r>
            <a:endParaRPr lang="en-US" dirty="0"/>
          </a:p>
        </p:txBody>
      </p:sp>
      <p:sp>
        <p:nvSpPr>
          <p:cNvPr id="3" name="Content Placeholder 2"/>
          <p:cNvSpPr>
            <a:spLocks noGrp="1"/>
          </p:cNvSpPr>
          <p:nvPr>
            <p:ph idx="1"/>
          </p:nvPr>
        </p:nvSpPr>
        <p:spPr/>
        <p:txBody>
          <a:bodyPr/>
          <a:lstStyle/>
          <a:p>
            <a:r>
              <a:rPr lang="en-US" dirty="0" smtClean="0"/>
              <a:t>Some alternative ways “</a:t>
            </a:r>
            <a:r>
              <a:rPr lang="en-US" i="1" dirty="0" smtClean="0"/>
              <a:t>p</a:t>
            </a:r>
            <a:r>
              <a:rPr lang="en-US" dirty="0" smtClean="0"/>
              <a:t> if and only if </a:t>
            </a:r>
            <a:r>
              <a:rPr lang="en-US" i="1" dirty="0" smtClean="0"/>
              <a:t>q</a:t>
            </a:r>
            <a:r>
              <a:rPr lang="en-US" dirty="0" smtClean="0"/>
              <a:t>” is expressed in English:</a:t>
            </a:r>
          </a:p>
          <a:p>
            <a:pPr>
              <a:buNone/>
            </a:pPr>
            <a:endParaRPr lang="en-US" dirty="0" smtClean="0"/>
          </a:p>
          <a:p>
            <a:pPr lvl="1"/>
            <a:r>
              <a:rPr lang="en-US" dirty="0" smtClean="0"/>
              <a:t>  </a:t>
            </a:r>
            <a:r>
              <a:rPr lang="en-US" i="1" dirty="0" smtClean="0"/>
              <a:t>p</a:t>
            </a:r>
            <a:r>
              <a:rPr lang="en-US" dirty="0" smtClean="0"/>
              <a:t> </a:t>
            </a:r>
            <a:r>
              <a:rPr lang="en-US" b="1" dirty="0" smtClean="0"/>
              <a:t>is necessary and sufficient for </a:t>
            </a:r>
            <a:r>
              <a:rPr lang="en-US" i="1" dirty="0" smtClean="0"/>
              <a:t>q</a:t>
            </a:r>
            <a:endParaRPr lang="en-US" dirty="0" smtClean="0"/>
          </a:p>
          <a:p>
            <a:pPr lvl="1"/>
            <a:r>
              <a:rPr lang="en-US" dirty="0" smtClean="0"/>
              <a:t>  </a:t>
            </a:r>
            <a:r>
              <a:rPr lang="en-US" b="1" dirty="0" smtClean="0"/>
              <a:t>if</a:t>
            </a:r>
            <a:r>
              <a:rPr lang="en-US" dirty="0" smtClean="0"/>
              <a:t> </a:t>
            </a:r>
            <a:r>
              <a:rPr lang="en-US" i="1" dirty="0" smtClean="0"/>
              <a:t>p</a:t>
            </a:r>
            <a:r>
              <a:rPr lang="en-US" dirty="0" smtClean="0"/>
              <a:t> </a:t>
            </a:r>
            <a:r>
              <a:rPr lang="en-US" b="1" dirty="0" smtClean="0"/>
              <a:t>then</a:t>
            </a:r>
            <a:r>
              <a:rPr lang="en-US" dirty="0" smtClean="0"/>
              <a:t> </a:t>
            </a:r>
            <a:r>
              <a:rPr lang="en-US" i="1" dirty="0" smtClean="0"/>
              <a:t>q</a:t>
            </a:r>
            <a:r>
              <a:rPr lang="en-US" dirty="0" smtClean="0"/>
              <a:t> , </a:t>
            </a:r>
            <a:r>
              <a:rPr lang="en-US" b="1" dirty="0" smtClean="0"/>
              <a:t>and conversely</a:t>
            </a:r>
          </a:p>
          <a:p>
            <a:pPr lvl="1"/>
            <a:r>
              <a:rPr lang="en-US" dirty="0" smtClean="0"/>
              <a:t>  </a:t>
            </a:r>
            <a:r>
              <a:rPr lang="en-US" i="1" dirty="0" smtClean="0"/>
              <a:t>p</a:t>
            </a:r>
            <a:r>
              <a:rPr lang="en-US" dirty="0" smtClean="0"/>
              <a:t> </a:t>
            </a:r>
            <a:r>
              <a:rPr lang="en-US" b="1" dirty="0" err="1" smtClean="0"/>
              <a:t>iff</a:t>
            </a:r>
            <a:r>
              <a:rPr lang="en-US" dirty="0" smtClean="0"/>
              <a:t> </a:t>
            </a:r>
            <a:r>
              <a:rPr lang="en-US" i="1" dirty="0" smtClean="0"/>
              <a:t>q</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Truth Tables For Compound Propositions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Construction of a truth table:</a:t>
            </a:r>
          </a:p>
          <a:p>
            <a:r>
              <a:rPr lang="en-US" dirty="0" smtClean="0"/>
              <a:t>Rows</a:t>
            </a:r>
          </a:p>
          <a:p>
            <a:pPr lvl="1"/>
            <a:r>
              <a:rPr lang="en-US" dirty="0" smtClean="0"/>
              <a:t> Need a row for every possible combination of values  for the  atomic propositions.</a:t>
            </a:r>
          </a:p>
          <a:p>
            <a:r>
              <a:rPr lang="en-US" dirty="0" smtClean="0"/>
              <a:t>Columns</a:t>
            </a:r>
          </a:p>
          <a:p>
            <a:pPr lvl="1"/>
            <a:r>
              <a:rPr lang="en-US" dirty="0" smtClean="0"/>
              <a:t>Need a column for the compound proposition (usually at far right)</a:t>
            </a:r>
          </a:p>
          <a:p>
            <a:pPr lvl="1"/>
            <a:r>
              <a:rPr lang="en-US" dirty="0" smtClean="0"/>
              <a:t>Need a column for the truth value of each expression that occurs in the compound proposition as it is built up.</a:t>
            </a:r>
          </a:p>
          <a:p>
            <a:pPr lvl="2"/>
            <a:r>
              <a:rPr lang="en-US" dirty="0" smtClean="0"/>
              <a:t>This includes the atomic propositions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Truth Table</a:t>
            </a:r>
            <a:endParaRPr lang="en-US" dirty="0"/>
          </a:p>
        </p:txBody>
      </p:sp>
      <p:sp>
        <p:nvSpPr>
          <p:cNvPr id="3" name="Content Placeholder 2"/>
          <p:cNvSpPr>
            <a:spLocks noGrp="1"/>
          </p:cNvSpPr>
          <p:nvPr>
            <p:ph idx="1"/>
          </p:nvPr>
        </p:nvSpPr>
        <p:spPr/>
        <p:txBody>
          <a:bodyPr/>
          <a:lstStyle/>
          <a:p>
            <a:r>
              <a:rPr lang="en-US" dirty="0" smtClean="0"/>
              <a:t>Construct a truth table for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gridCol w="1244600"/>
                <a:gridCol w="1244600"/>
                <a:gridCol w="1244600"/>
                <a:gridCol w="1244600"/>
                <a:gridCol w="1244600"/>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latin typeface="Cambria Math"/>
                          <a:ea typeface="Cambria Math"/>
                          <a:sym typeface="Symbol"/>
                        </a:rPr>
                        <a:t></a:t>
                      </a:r>
                      <a:r>
                        <a:rPr lang="en-US" dirty="0" smtClean="0">
                          <a:latin typeface="Cambria Math"/>
                          <a:ea typeface="Cambria Math"/>
                        </a:rPr>
                        <a:t>r</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 → </a:t>
                      </a:r>
                      <a:r>
                        <a:rPr lang="en-US" dirty="0" smtClean="0">
                          <a:latin typeface="Cambria Math"/>
                          <a:ea typeface="Cambria Math"/>
                          <a:sym typeface="Symbol"/>
                        </a:rPr>
                        <a:t></a:t>
                      </a:r>
                      <a:r>
                        <a:rPr lang="en-US" dirty="0" smtClean="0">
                          <a:latin typeface="Cambria Math"/>
                          <a:ea typeface="Cambria Math"/>
                        </a:rPr>
                        <a:t>r</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Propositions</a:t>
            </a:r>
            <a:endParaRPr lang="en-US" dirty="0"/>
          </a:p>
        </p:txBody>
      </p:sp>
      <p:sp>
        <p:nvSpPr>
          <p:cNvPr id="3" name="Content Placeholder 2"/>
          <p:cNvSpPr>
            <a:spLocks noGrp="1"/>
          </p:cNvSpPr>
          <p:nvPr>
            <p:ph idx="1"/>
          </p:nvPr>
        </p:nvSpPr>
        <p:spPr/>
        <p:txBody>
          <a:bodyPr/>
          <a:lstStyle/>
          <a:p>
            <a:r>
              <a:rPr lang="en-US" dirty="0" smtClean="0"/>
              <a:t>Two propositions are </a:t>
            </a:r>
            <a:r>
              <a:rPr lang="en-US" b="1" dirty="0" smtClean="0"/>
              <a:t>e</a:t>
            </a:r>
            <a:r>
              <a:rPr lang="en-US" i="1" dirty="0" smtClean="0"/>
              <a:t>quivalent</a:t>
            </a:r>
            <a:r>
              <a:rPr lang="en-US" b="1" dirty="0" smtClean="0"/>
              <a:t> </a:t>
            </a:r>
            <a:r>
              <a:rPr lang="en-US" dirty="0" smtClean="0"/>
              <a:t>if they always have the same truth value.</a:t>
            </a:r>
            <a:endParaRPr lang="en-US" b="1" dirty="0" smtClean="0"/>
          </a:p>
          <a:p>
            <a:r>
              <a:rPr lang="en-US" b="1" dirty="0" smtClean="0"/>
              <a:t>Example</a:t>
            </a:r>
            <a:r>
              <a:rPr lang="en-US" dirty="0" smtClean="0"/>
              <a:t>: Show using a truth table that the implication is equivalent to the </a:t>
            </a:r>
            <a:r>
              <a:rPr lang="en-US" dirty="0" err="1" smtClean="0"/>
              <a:t>contrapositive</a:t>
            </a:r>
            <a:r>
              <a:rPr lang="en-US" dirty="0" smtClean="0"/>
              <a:t>.</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gridCol w="1219200"/>
                <a:gridCol w="1219200"/>
                <a:gridCol w="1219200"/>
                <a:gridCol w="1219200"/>
                <a:gridCol w="1219200"/>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endParaRPr lang="en-US" dirty="0"/>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Truth Table to Show  Non-Equivalence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using truth tables that neither  the converse nor inverse of an implication are not equivalent to the implication.</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449052189"/>
              </p:ext>
            </p:extLst>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gridCol w="1208314"/>
                <a:gridCol w="1208314"/>
                <a:gridCol w="1208314"/>
                <a:gridCol w="1208314"/>
                <a:gridCol w="1208314"/>
                <a:gridCol w="1208314"/>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 </a:t>
                      </a:r>
                      <a:r>
                        <a:rPr lang="en-US" i="1" dirty="0" smtClean="0">
                          <a:latin typeface="Cambria Math" pitchFamily="18" charset="0"/>
                          <a:ea typeface="Cambria Math" pitchFamily="18" charset="0"/>
                        </a:rPr>
                        <a:t>p </a:t>
                      </a:r>
                      <a:r>
                        <a:rPr lang="en-US" sz="1800" dirty="0" smtClean="0">
                          <a:latin typeface="Cambria Math"/>
                          <a:ea typeface="Cambria Math"/>
                        </a:rPr>
                        <a:t>→</a:t>
                      </a:r>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smtClean="0"/>
                    </a:p>
                  </a:txBody>
                  <a:tcPr/>
                </a:tc>
                <a:tc>
                  <a:txBody>
                    <a:bodyPr/>
                    <a:lstStyle/>
                    <a:p>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Propositions</a:t>
            </a:r>
          </a:p>
          <a:p>
            <a:r>
              <a:rPr lang="en-US" dirty="0" smtClean="0"/>
              <a:t>Connectives</a:t>
            </a:r>
          </a:p>
          <a:p>
            <a:pPr lvl="1"/>
            <a:r>
              <a:rPr lang="en-US" dirty="0" smtClean="0"/>
              <a:t>Negation</a:t>
            </a:r>
          </a:p>
          <a:p>
            <a:pPr lvl="1"/>
            <a:r>
              <a:rPr lang="en-US" dirty="0" smtClean="0"/>
              <a:t>Conjunction</a:t>
            </a:r>
          </a:p>
          <a:p>
            <a:pPr lvl="1"/>
            <a:r>
              <a:rPr lang="en-US" dirty="0" smtClean="0"/>
              <a:t>Disjunction</a:t>
            </a:r>
          </a:p>
          <a:p>
            <a:pPr lvl="1"/>
            <a:r>
              <a:rPr lang="en-US" dirty="0" smtClean="0"/>
              <a:t>Implication; </a:t>
            </a:r>
            <a:r>
              <a:rPr lang="en-US" dirty="0" err="1" smtClean="0"/>
              <a:t>contrapositive</a:t>
            </a:r>
            <a:r>
              <a:rPr lang="en-US" dirty="0" smtClean="0"/>
              <a:t>, inverse, converse</a:t>
            </a:r>
          </a:p>
          <a:p>
            <a:pPr lvl="1"/>
            <a:r>
              <a:rPr lang="en-US" dirty="0" err="1" smtClean="0"/>
              <a:t>Biconditional</a:t>
            </a:r>
            <a:endParaRPr lang="en-US" dirty="0" smtClean="0"/>
          </a:p>
          <a:p>
            <a:r>
              <a:rPr lang="en-US" dirty="0" smtClean="0"/>
              <a:t>Truth Tables</a:t>
            </a:r>
          </a:p>
          <a:p>
            <a:endParaRPr lang="en-US" dirty="0" smtClean="0"/>
          </a:p>
          <a:p>
            <a:pPr lvl="1">
              <a:buNone/>
            </a:pPr>
            <a:endParaRPr lang="en-US" dirty="0" smtClean="0"/>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How many rows are there in a truth table with </a:t>
            </a:r>
            <a:r>
              <a:rPr lang="en-US" i="1" dirty="0" smtClean="0"/>
              <a:t>n</a:t>
            </a:r>
            <a:r>
              <a:rPr lang="en-US" dirty="0" smtClean="0"/>
              <a:t> propositional variables?</a:t>
            </a:r>
          </a:p>
          <a:p>
            <a:pPr>
              <a:buNone/>
            </a:pPr>
            <a:endParaRPr lang="en-US" b="1" dirty="0" smtClean="0"/>
          </a:p>
          <a:p>
            <a:pPr>
              <a:buNone/>
            </a:pPr>
            <a:r>
              <a:rPr lang="en-US" b="1" dirty="0" smtClean="0"/>
              <a:t>    Solution</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We will see how to do this in Chapter 6.</a:t>
            </a:r>
          </a:p>
          <a:p>
            <a:endParaRPr lang="en-US" dirty="0" smtClean="0"/>
          </a:p>
          <a:p>
            <a:r>
              <a:rPr lang="en-US" dirty="0" smtClean="0"/>
              <a:t>Note that this means that with n propositional variables, we can construct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distinct (i.e., not equivalent) propositions. </a:t>
            </a:r>
            <a:endParaRPr lang="en-US" dirty="0" smtClean="0"/>
          </a:p>
          <a:p>
            <a:pPr>
              <a:buNone/>
            </a:pPr>
            <a:r>
              <a:rPr lang="en-US" dirty="0" smtClean="0"/>
              <a:t>           </a:t>
            </a:r>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Precedence of Logical Operators</a:t>
            </a:r>
            <a:endParaRPr lang="en-US" dirty="0"/>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gridCol w="2019300"/>
              </a:tblGrid>
              <a:tr h="360218">
                <a:tc>
                  <a:txBody>
                    <a:bodyPr/>
                    <a:lstStyle/>
                    <a:p>
                      <a:r>
                        <a:rPr lang="en-US" dirty="0" smtClean="0"/>
                        <a:t>Operator</a:t>
                      </a:r>
                      <a:endParaRPr lang="en-US" dirty="0"/>
                    </a:p>
                  </a:txBody>
                  <a:tcPr marL="91441" marR="91441"/>
                </a:tc>
                <a:tc>
                  <a:txBody>
                    <a:bodyPr/>
                    <a:lstStyle/>
                    <a:p>
                      <a:r>
                        <a:rPr lang="en-US" dirty="0" smtClean="0"/>
                        <a:t>Precedence</a:t>
                      </a:r>
                      <a:endParaRPr lang="en-US" dirty="0"/>
                    </a:p>
                  </a:txBody>
                  <a:tcPr marL="91441" marR="91441"/>
                </a:tc>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marL="91441" marR="91441"/>
                </a:tc>
                <a:tc>
                  <a:txBody>
                    <a:bodyPr/>
                    <a:lstStyle/>
                    <a:p>
                      <a:r>
                        <a:rPr lang="en-US" dirty="0" smtClean="0"/>
                        <a:t>1</a:t>
                      </a:r>
                      <a:endParaRPr lang="en-US" dirty="0"/>
                    </a:p>
                  </a:txBody>
                  <a:tcPr marL="91441" marR="91441"/>
                </a:tc>
              </a:tr>
              <a:tr h="630382">
                <a:tc>
                  <a:txBody>
                    <a:bodyPr/>
                    <a:lstStyle/>
                    <a:p>
                      <a:r>
                        <a:rPr lang="en-US" b="1" dirty="0" smtClean="0">
                          <a:sym typeface="Symbol"/>
                        </a:rPr>
                        <a:t>   </a:t>
                      </a:r>
                    </a:p>
                    <a:p>
                      <a:r>
                        <a:rPr lang="en-US" b="1" dirty="0" smtClean="0">
                          <a:sym typeface="Symbol"/>
                        </a:rPr>
                        <a:t> </a:t>
                      </a:r>
                      <a:endParaRPr lang="en-US" b="1" dirty="0"/>
                    </a:p>
                  </a:txBody>
                  <a:tcPr marL="91441" marR="91441"/>
                </a:tc>
                <a:tc>
                  <a:txBody>
                    <a:bodyPr/>
                    <a:lstStyle/>
                    <a:p>
                      <a:r>
                        <a:rPr lang="en-US" dirty="0" smtClean="0"/>
                        <a:t>2</a:t>
                      </a:r>
                    </a:p>
                    <a:p>
                      <a:r>
                        <a:rPr lang="en-US" dirty="0" smtClean="0"/>
                        <a:t>3</a:t>
                      </a:r>
                      <a:endParaRPr lang="en-US" dirty="0"/>
                    </a:p>
                  </a:txBody>
                  <a:tcPr marL="91441" marR="91441"/>
                </a:tc>
              </a:tr>
              <a:tr h="630382">
                <a:tc>
                  <a:txBody>
                    <a:bodyPr/>
                    <a:lstStyle/>
                    <a:p>
                      <a:r>
                        <a:rPr lang="en-US" b="1" dirty="0" smtClean="0">
                          <a:sym typeface="Symbol"/>
                        </a:rPr>
                        <a:t> </a:t>
                      </a:r>
                    </a:p>
                    <a:p>
                      <a:r>
                        <a:rPr lang="en-US" dirty="0" smtClean="0">
                          <a:sym typeface="Symbol"/>
                        </a:rPr>
                        <a:t> </a:t>
                      </a:r>
                      <a:endParaRPr lang="en-US" dirty="0"/>
                    </a:p>
                  </a:txBody>
                  <a:tcPr marL="91441" marR="91441"/>
                </a:tc>
                <a:tc>
                  <a:txBody>
                    <a:bodyPr/>
                    <a:lstStyle/>
                    <a:p>
                      <a:r>
                        <a:rPr lang="en-US" dirty="0" smtClean="0"/>
                        <a:t>4</a:t>
                      </a:r>
                    </a:p>
                    <a:p>
                      <a:r>
                        <a:rPr lang="en-US" dirty="0" smtClean="0"/>
                        <a:t>5</a:t>
                      </a:r>
                      <a:endParaRPr lang="en-US" dirty="0"/>
                    </a:p>
                  </a:txBody>
                  <a:tcPr marL="91441" marR="91441"/>
                </a:tc>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r>
              <a:rPr lang="en-US" sz="2400" dirty="0" smtClean="0">
                <a:ea typeface="Cambria Math" pitchFamily="18" charset="0"/>
                <a:sym typeface="Symbol"/>
              </a:rPr>
              <a:t>is equivalent to</a:t>
            </a:r>
            <a:r>
              <a:rPr lang="en-US" sz="2400" dirty="0" smtClean="0">
                <a:ea typeface="Cambria Math" pitchFamily="18" charset="0"/>
              </a:rPr>
              <a:t>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a:t>
            </a:r>
            <a:r>
              <a:rPr lang="en-US" sz="2400" b="1" i="1" dirty="0" smtClean="0">
                <a:latin typeface="Cambria Math" pitchFamily="18" charset="0"/>
                <a:ea typeface="Cambria Math" pitchFamily="18" charset="0"/>
                <a:sym typeface="Symbol"/>
              </a:rPr>
              <a:t>   </a:t>
            </a:r>
            <a:r>
              <a:rPr lang="en-US" sz="2400" i="1" dirty="0" smtClean="0">
                <a:latin typeface="Cambria Math" pitchFamily="18" charset="0"/>
                <a:ea typeface="Cambria Math" pitchFamily="18" charset="0"/>
                <a:sym typeface="Symbol"/>
              </a:rPr>
              <a:t>r</a:t>
            </a:r>
          </a:p>
          <a:p>
            <a:r>
              <a:rPr lang="en-US" sz="2400" dirty="0" smtClean="0">
                <a:ea typeface="Cambria Math" pitchFamily="18" charset="0"/>
                <a:sym typeface="Symbol"/>
              </a:rPr>
              <a:t>If the intended meaning is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p>
          <a:p>
            <a:r>
              <a:rPr lang="en-US" sz="2400" dirty="0" smtClean="0">
                <a:ea typeface="Cambria Math" pitchFamily="18" charset="0"/>
                <a:sym typeface="Symbol"/>
              </a:rPr>
              <a:t>then parentheses must be used.</a:t>
            </a:r>
          </a:p>
          <a:p>
            <a:endParaRPr lang="en-US" sz="2400" i="1" dirty="0" smtClean="0">
              <a:ea typeface="Cambria Math" pitchFamily="18" charset="0"/>
              <a:sym typeface="Symbol"/>
            </a:endParaRPr>
          </a:p>
          <a:p>
            <a:r>
              <a:rPr lang="en-US" sz="2400" i="1" dirty="0" smtClean="0">
                <a:ea typeface="Cambria Math" pitchFamily="18" charset="0"/>
                <a:sym typeface="Symbol"/>
              </a:rPr>
              <a:t>    </a:t>
            </a:r>
            <a:endParaRPr lang="en-US" sz="2400" i="1" dirty="0" smtClean="0">
              <a:ea typeface="Cambria Math"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i="1" dirty="0" smtClean="0"/>
              <a:t>proposition</a:t>
            </a:r>
            <a:r>
              <a:rPr lang="en-US" dirty="0" smtClean="0"/>
              <a:t> is a declarative sentence that is either true or false.</a:t>
            </a:r>
          </a:p>
          <a:p>
            <a:r>
              <a:rPr lang="en-US" dirty="0" smtClean="0"/>
              <a:t>Examples of propositions:</a:t>
            </a:r>
          </a:p>
          <a:p>
            <a:pPr marL="880110" lvl="1" indent="-514350">
              <a:buFont typeface="+mj-lt"/>
              <a:buAutoNum type="alphaLcParenR"/>
            </a:pPr>
            <a:r>
              <a:rPr lang="en-US" dirty="0" smtClean="0"/>
              <a:t>The Moon is made of green cheese.</a:t>
            </a:r>
          </a:p>
          <a:p>
            <a:pPr marL="880110" lvl="1" indent="-514350">
              <a:buFont typeface="+mj-lt"/>
              <a:buAutoNum type="alphaLcParenR"/>
            </a:pPr>
            <a:r>
              <a:rPr lang="en-US" dirty="0" smtClean="0"/>
              <a:t>Trenton is the capital of New Jersey.</a:t>
            </a:r>
          </a:p>
          <a:p>
            <a:pPr marL="880110" lvl="1" indent="-514350">
              <a:buFont typeface="+mj-lt"/>
              <a:buAutoNum type="alphaLcParenR"/>
            </a:pPr>
            <a:r>
              <a:rPr lang="en-US" dirty="0" smtClean="0"/>
              <a:t>Toronto is the capital of Canada.</a:t>
            </a:r>
          </a:p>
          <a:p>
            <a:pPr marL="880110" lvl="1" indent="-514350">
              <a:buFont typeface="+mj-lt"/>
              <a:buAutoNum type="alphaLcParenR"/>
            </a:pP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880110" lvl="1" indent="-514350">
              <a:buFont typeface="+mj-lt"/>
              <a:buAutoNum type="alphaLcParenR"/>
            </a:pP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p>
          <a:p>
            <a:r>
              <a:rPr lang="en-US" dirty="0" smtClean="0"/>
              <a:t>Examples that are not propositions.</a:t>
            </a:r>
          </a:p>
          <a:p>
            <a:pPr marL="880110" lvl="1" indent="-514350">
              <a:buFont typeface="+mj-lt"/>
              <a:buAutoNum type="alphaLcParenR"/>
            </a:pPr>
            <a:r>
              <a:rPr lang="en-US" dirty="0" smtClean="0"/>
              <a:t>Sit down!</a:t>
            </a:r>
          </a:p>
          <a:p>
            <a:pPr marL="880110" lvl="1" indent="-514350">
              <a:buFont typeface="+mj-lt"/>
              <a:buAutoNum type="alphaLcParenR"/>
            </a:pPr>
            <a:r>
              <a:rPr lang="en-US" dirty="0" smtClean="0"/>
              <a:t>What time is it?</a:t>
            </a:r>
          </a:p>
          <a:p>
            <a:pPr marL="880110" lvl="1" indent="-514350">
              <a:buFont typeface="+mj-lt"/>
              <a:buAutoNum type="alphaLcParenR"/>
            </a:pPr>
            <a:r>
              <a:rPr lang="en-US" i="1" dirty="0" smtClean="0"/>
              <a:t>x</a:t>
            </a:r>
            <a:r>
              <a:rPr lang="en-US" dirty="0" smtClean="0"/>
              <a:t> + 1 = 2</a:t>
            </a:r>
          </a:p>
          <a:p>
            <a:pPr marL="880110" lvl="1" indent="-514350">
              <a:buFont typeface="+mj-lt"/>
              <a:buAutoNum type="alphaLcParenR"/>
            </a:pPr>
            <a:r>
              <a:rPr lang="en-US" i="1" dirty="0" smtClean="0"/>
              <a:t>x</a:t>
            </a:r>
            <a:r>
              <a:rPr lang="en-US" dirty="0" smtClean="0"/>
              <a:t> + </a:t>
            </a:r>
            <a:r>
              <a:rPr lang="en-US" i="1" dirty="0" smtClean="0"/>
              <a:t>y </a:t>
            </a:r>
            <a:r>
              <a:rPr lang="en-US" dirty="0" smtClean="0"/>
              <a:t>= </a:t>
            </a:r>
            <a:r>
              <a:rPr lang="en-US" i="1" dirty="0" smtClean="0"/>
              <a:t>z</a:t>
            </a:r>
          </a:p>
          <a:p>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Constructing Propositions</a:t>
            </a:r>
          </a:p>
          <a:p>
            <a:pPr lvl="1"/>
            <a:r>
              <a:rPr lang="en-US" dirty="0" smtClean="0"/>
              <a:t>Propositional Variables: </a:t>
            </a:r>
            <a:r>
              <a:rPr lang="en-US" i="1" dirty="0" smtClean="0"/>
              <a:t>p</a:t>
            </a:r>
            <a:r>
              <a:rPr lang="en-US" dirty="0" smtClean="0"/>
              <a:t>, </a:t>
            </a:r>
            <a:r>
              <a:rPr lang="en-US" i="1" dirty="0" smtClean="0"/>
              <a:t>q, r</a:t>
            </a:r>
            <a:r>
              <a:rPr lang="en-US" dirty="0" smtClean="0"/>
              <a:t>, </a:t>
            </a:r>
            <a:r>
              <a:rPr lang="en-US" i="1" dirty="0" smtClean="0"/>
              <a:t>s</a:t>
            </a:r>
            <a:r>
              <a:rPr lang="en-US" dirty="0" smtClean="0"/>
              <a:t>, …</a:t>
            </a:r>
          </a:p>
          <a:p>
            <a:pPr lvl="1"/>
            <a:r>
              <a:rPr lang="en-US" dirty="0" smtClean="0"/>
              <a:t>The proposition that is always true is denoted by </a:t>
            </a:r>
            <a:r>
              <a:rPr lang="en-US" b="1" dirty="0" smtClean="0"/>
              <a:t>T</a:t>
            </a:r>
            <a:r>
              <a:rPr lang="en-US" dirty="0" smtClean="0"/>
              <a:t> and the proposition that is always false is denoted by </a:t>
            </a:r>
            <a:r>
              <a:rPr lang="en-US" b="1" dirty="0" smtClean="0"/>
              <a:t>F</a:t>
            </a:r>
            <a:r>
              <a:rPr lang="en-US" dirty="0" smtClean="0"/>
              <a:t>.</a:t>
            </a:r>
          </a:p>
          <a:p>
            <a:pPr lvl="1"/>
            <a:r>
              <a:rPr lang="en-US" dirty="0" smtClean="0"/>
              <a:t>Compound Propositions; constructed from logical connectives and other propositions</a:t>
            </a:r>
          </a:p>
          <a:p>
            <a:pPr lvl="2"/>
            <a:r>
              <a:rPr lang="en-US" dirty="0" smtClean="0"/>
              <a:t>Negation </a:t>
            </a:r>
            <a:r>
              <a:rPr lang="en-US" dirty="0" smtClean="0">
                <a:latin typeface="Cambria Math"/>
                <a:ea typeface="Cambria Math"/>
              </a:rPr>
              <a:t>¬</a:t>
            </a:r>
            <a:endParaRPr lang="en-US" dirty="0" smtClean="0"/>
          </a:p>
          <a:p>
            <a:pPr lvl="2"/>
            <a:r>
              <a:rPr lang="en-US" dirty="0" smtClean="0"/>
              <a:t>Conjunction </a:t>
            </a:r>
            <a:r>
              <a:rPr lang="en-US" dirty="0" smtClean="0">
                <a:latin typeface="Cambria Math" pitchFamily="18" charset="0"/>
                <a:ea typeface="Cambria Math" pitchFamily="18" charset="0"/>
              </a:rPr>
              <a:t>∧</a:t>
            </a:r>
            <a:endParaRPr lang="en-US" dirty="0" smtClean="0"/>
          </a:p>
          <a:p>
            <a:pPr lvl="2"/>
            <a:r>
              <a:rPr lang="en-US" dirty="0" smtClean="0"/>
              <a:t>Disjunction </a:t>
            </a:r>
            <a:r>
              <a:rPr lang="en-US" dirty="0" smtClean="0">
                <a:latin typeface="Cambria Math" pitchFamily="18" charset="0"/>
                <a:ea typeface="Cambria Math" pitchFamily="18" charset="0"/>
              </a:rPr>
              <a:t>∨</a:t>
            </a:r>
            <a:endParaRPr lang="en-US" dirty="0" smtClean="0"/>
          </a:p>
          <a:p>
            <a:pPr lvl="2"/>
            <a:r>
              <a:rPr lang="en-US" dirty="0" smtClean="0"/>
              <a:t>Implication </a:t>
            </a:r>
            <a:r>
              <a:rPr lang="en-US" sz="2400" dirty="0" smtClean="0">
                <a:latin typeface="Cambria Math"/>
                <a:ea typeface="Cambria Math"/>
              </a:rPr>
              <a:t>→</a:t>
            </a:r>
            <a:endParaRPr lang="en-US" dirty="0" smtClean="0"/>
          </a:p>
          <a:p>
            <a:pPr lvl="2"/>
            <a:r>
              <a:rPr lang="en-US" dirty="0" err="1" smtClean="0"/>
              <a:t>Biconditional</a:t>
            </a:r>
            <a:r>
              <a:rPr lang="en-US" dirty="0" smtClean="0"/>
              <a:t> </a:t>
            </a:r>
            <a:r>
              <a:rPr lang="en-US" sz="2400" dirty="0" smtClean="0">
                <a:latin typeface="Cambria Math"/>
                <a:ea typeface="Cambria Math"/>
              </a:rPr>
              <a:t>↔</a:t>
            </a:r>
            <a:endParaRPr lang="en-US" dirty="0" smtClean="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Compound Propositions: Negation</a:t>
            </a: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The </a:t>
            </a:r>
            <a:r>
              <a:rPr lang="en-US" i="1" dirty="0" smtClean="0"/>
              <a:t>negation</a:t>
            </a:r>
            <a:r>
              <a:rPr lang="en-US" dirty="0" smtClean="0"/>
              <a:t> of a proposition  </a:t>
            </a:r>
            <a:r>
              <a:rPr lang="en-US" i="1" dirty="0" smtClean="0">
                <a:latin typeface="Cambria Math" pitchFamily="18" charset="0"/>
                <a:ea typeface="Cambria Math" pitchFamily="18" charset="0"/>
              </a:rPr>
              <a:t>p</a:t>
            </a:r>
            <a:r>
              <a:rPr lang="en-US" dirty="0" smtClean="0"/>
              <a:t>  is  denoted by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“The earth is round.”, then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gridCol w="2819400"/>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r>
              <a:tr h="370840">
                <a:tc>
                  <a:txBody>
                    <a:bodyPr/>
                    <a:lstStyle/>
                    <a:p>
                      <a:r>
                        <a:rPr lang="en-US" dirty="0" smtClean="0"/>
                        <a:t>T</a:t>
                      </a:r>
                      <a:endParaRPr lang="en-US" dirty="0"/>
                    </a:p>
                  </a:txBody>
                  <a:tcPr/>
                </a:tc>
                <a:tc>
                  <a:txBody>
                    <a:bodyPr/>
                    <a:lstStyle/>
                    <a:p>
                      <a:r>
                        <a:rPr lang="en-US" dirty="0" smtClean="0"/>
                        <a:t>F</a:t>
                      </a:r>
                      <a:endParaRPr lang="en-US" dirty="0"/>
                    </a:p>
                  </a:txBody>
                  <a:tcPr/>
                </a:tc>
              </a:tr>
              <a:tr h="370840">
                <a:tc>
                  <a:txBody>
                    <a:bodyPr/>
                    <a:lstStyle/>
                    <a:p>
                      <a:r>
                        <a:rPr lang="en-US" dirty="0" smtClean="0"/>
                        <a:t>F</a:t>
                      </a:r>
                      <a:endParaRPr lang="en-US" dirty="0"/>
                    </a:p>
                  </a:txBody>
                  <a:tcPr/>
                </a:tc>
                <a:tc>
                  <a:txBody>
                    <a:bodyPr/>
                    <a:lstStyle/>
                    <a:p>
                      <a:r>
                        <a:rPr lang="en-US" dirty="0" smtClean="0"/>
                        <a:t>T</a:t>
                      </a:r>
                      <a:endParaRPr lang="en-US" dirty="0"/>
                    </a:p>
                  </a:txBody>
                  <a:tcPr/>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conjunction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r>
              <a:rPr lang="en-US" dirty="0" smtClean="0"/>
              <a:t>and has this truth table:</a:t>
            </a:r>
          </a:p>
          <a:p>
            <a:endParaRPr lang="en-US" dirty="0" smtClean="0"/>
          </a:p>
          <a:p>
            <a:endParaRPr lang="en-US" dirty="0" smtClean="0"/>
          </a:p>
          <a:p>
            <a:endParaRPr lang="en-US" dirty="0" smtClean="0"/>
          </a:p>
          <a:p>
            <a:endParaRPr lang="en-US"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gridCol w="2032000"/>
                <a:gridCol w="2032000"/>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Disjunction</a:t>
            </a:r>
            <a:endParaRPr lang="en-US" dirty="0"/>
          </a:p>
        </p:txBody>
      </p:sp>
      <p:sp>
        <p:nvSpPr>
          <p:cNvPr id="3" name="Content Placeholder 2"/>
          <p:cNvSpPr>
            <a:spLocks noGrp="1"/>
          </p:cNvSpPr>
          <p:nvPr>
            <p:ph idx="1"/>
          </p:nvPr>
        </p:nvSpPr>
        <p:spPr>
          <a:xfrm>
            <a:off x="457200" y="1935480"/>
            <a:ext cx="8229600" cy="4693920"/>
          </a:xfrm>
        </p:spPr>
        <p:txBody>
          <a:bodyPr/>
          <a:lstStyle/>
          <a:p>
            <a:r>
              <a:rPr lang="en-US" dirty="0" smtClean="0"/>
              <a:t>The </a:t>
            </a:r>
            <a:r>
              <a:rPr lang="en-US" i="1" dirty="0" smtClean="0"/>
              <a:t>disjunction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and has this truth table:</a:t>
            </a:r>
          </a:p>
          <a:p>
            <a:endParaRPr lang="en-US" dirty="0" smtClean="0"/>
          </a:p>
          <a:p>
            <a:endParaRPr lang="en-US" dirty="0" smtClean="0"/>
          </a:p>
          <a:p>
            <a:endParaRPr lang="en-US" dirty="0" smtClean="0"/>
          </a:p>
          <a:p>
            <a:pPr>
              <a:buNone/>
            </a:pPr>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gridCol w="1879600"/>
                <a:gridCol w="1879600"/>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
            </a:r>
            <a:br>
              <a:rPr lang="en-US" dirty="0" smtClean="0"/>
            </a:br>
            <a:r>
              <a:rPr lang="en-US" dirty="0" smtClean="0"/>
              <a:t>The Connective Or in English</a:t>
            </a:r>
            <a:endParaRPr lang="en-US" dirty="0"/>
          </a:p>
        </p:txBody>
      </p:sp>
      <p:sp>
        <p:nvSpPr>
          <p:cNvPr id="3" name="Content Placeholder 2"/>
          <p:cNvSpPr>
            <a:spLocks noGrp="1"/>
          </p:cNvSpPr>
          <p:nvPr>
            <p:ph idx="1"/>
          </p:nvPr>
        </p:nvSpPr>
        <p:spPr>
          <a:xfrm>
            <a:off x="381000" y="1752600"/>
            <a:ext cx="8229600" cy="4389120"/>
          </a:xfrm>
        </p:spPr>
        <p:txBody>
          <a:bodyPr/>
          <a:lstStyle/>
          <a:p>
            <a:r>
              <a:rPr lang="en-US" dirty="0" smtClean="0"/>
              <a:t>In English “or” has two distinct meanings.</a:t>
            </a:r>
          </a:p>
          <a:p>
            <a:pPr lvl="1"/>
            <a:r>
              <a:rPr lang="en-US" sz="1800" dirty="0" smtClean="0"/>
              <a:t> “Inclusive Or”  - In the sentence “Students who have taken CS</a:t>
            </a:r>
            <a:r>
              <a:rPr lang="en-US" sz="1800" dirty="0" smtClean="0">
                <a:latin typeface="Cambria Math" pitchFamily="18" charset="0"/>
                <a:ea typeface="Cambria Math" pitchFamily="18" charset="0"/>
              </a:rPr>
              <a:t>202 </a:t>
            </a:r>
            <a:r>
              <a:rPr lang="en-US" sz="1800" dirty="0" smtClean="0"/>
              <a:t>or Math</a:t>
            </a:r>
            <a:r>
              <a:rPr lang="en-US" sz="1800" dirty="0" smtClean="0">
                <a:latin typeface="Cambria Math" pitchFamily="18" charset="0"/>
                <a:ea typeface="Cambria Math" pitchFamily="18" charset="0"/>
              </a:rPr>
              <a:t>120</a:t>
            </a:r>
            <a:r>
              <a:rPr lang="en-US" sz="1800" dirty="0" smtClean="0"/>
              <a:t> may take this class,” we assume that students need to have taken one of the prerequisites, but may have taken both. This is the meaning of </a:t>
            </a:r>
            <a:r>
              <a:rPr lang="en-US" sz="1800" dirty="0" smtClean="0">
                <a:latin typeface="Cambria Math" pitchFamily="18" charset="0"/>
                <a:ea typeface="Cambria Math" pitchFamily="18" charset="0"/>
              </a:rPr>
              <a:t>disjunction. For </a:t>
            </a:r>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a:ea typeface="Cambria Math"/>
              </a:rPr>
              <a:t>q</a:t>
            </a:r>
            <a:r>
              <a:rPr lang="en-US" sz="1800" dirty="0" smtClean="0">
                <a:latin typeface="Cambria Math" pitchFamily="18" charset="0"/>
                <a:ea typeface="Cambria Math" pitchFamily="18" charset="0"/>
              </a:rPr>
              <a:t>  to be true, either one or both of </a:t>
            </a:r>
            <a:r>
              <a:rPr lang="en-US" sz="1800" i="1" dirty="0" smtClean="0">
                <a:latin typeface="Cambria Math" pitchFamily="18" charset="0"/>
                <a:ea typeface="Cambria Math" pitchFamily="18" charset="0"/>
              </a:rPr>
              <a:t>p</a:t>
            </a:r>
            <a:r>
              <a:rPr lang="en-US" sz="1800" dirty="0" smtClean="0">
                <a:latin typeface="Cambria Math" pitchFamily="18" charset="0"/>
                <a:ea typeface="Cambria Math" pitchFamily="18" charset="0"/>
              </a:rPr>
              <a:t> and </a:t>
            </a:r>
            <a:r>
              <a:rPr lang="en-US" sz="1800" i="1" dirty="0" smtClean="0">
                <a:latin typeface="Cambria Math" pitchFamily="18" charset="0"/>
                <a:ea typeface="Cambria Math" pitchFamily="18" charset="0"/>
              </a:rPr>
              <a:t>q </a:t>
            </a:r>
            <a:r>
              <a:rPr lang="en-US" sz="1800" dirty="0" smtClean="0">
                <a:latin typeface="Cambria Math" pitchFamily="18" charset="0"/>
                <a:ea typeface="Cambria Math" pitchFamily="18" charset="0"/>
              </a:rPr>
              <a:t>must be true.</a:t>
            </a:r>
            <a:endParaRPr lang="en-US" sz="1800" dirty="0" smtClean="0"/>
          </a:p>
          <a:p>
            <a:pPr lvl="1"/>
            <a:r>
              <a:rPr lang="en-US" sz="1800" dirty="0" smtClean="0"/>
              <a:t>“Exclusive Or”  - When reading the sentence “Soup or salad comes with this entrée,” we do not expect to be able to get both soup and salad. This is the meaning of Exclusive Or (</a:t>
            </a:r>
            <a:r>
              <a:rPr lang="en-US" sz="1800" dirty="0" err="1" smtClean="0"/>
              <a:t>Xor</a:t>
            </a:r>
            <a:r>
              <a:rPr lang="en-US" sz="1800" dirty="0" smtClean="0"/>
              <a:t>). In </a:t>
            </a:r>
            <a:r>
              <a:rPr lang="en-US" sz="1800" i="1" dirty="0" smtClean="0"/>
              <a:t>p</a:t>
            </a:r>
            <a:r>
              <a:rPr lang="en-US" sz="1800" dirty="0" smtClean="0">
                <a:latin typeface="Cambria Math"/>
                <a:ea typeface="Cambria Math"/>
              </a:rPr>
              <a:t> ⊕ </a:t>
            </a:r>
            <a:r>
              <a:rPr lang="en-US" sz="1800" i="1" dirty="0" smtClean="0">
                <a:latin typeface="Cambria Math"/>
                <a:ea typeface="Cambria Math"/>
              </a:rPr>
              <a:t>q , </a:t>
            </a:r>
            <a:r>
              <a:rPr lang="en-US" sz="1800" dirty="0" smtClean="0">
                <a:ea typeface="Cambria Math"/>
              </a:rPr>
              <a:t>one of </a:t>
            </a:r>
            <a:r>
              <a:rPr lang="en-US" sz="1800" i="1" dirty="0" smtClean="0">
                <a:ea typeface="Cambria Math"/>
              </a:rPr>
              <a:t>p</a:t>
            </a:r>
            <a:r>
              <a:rPr lang="en-US" sz="1800" dirty="0" smtClean="0">
                <a:ea typeface="Cambria Math"/>
              </a:rPr>
              <a:t> and </a:t>
            </a:r>
            <a:r>
              <a:rPr lang="en-US" sz="1800" i="1" dirty="0" smtClean="0">
                <a:ea typeface="Cambria Math"/>
              </a:rPr>
              <a:t>q</a:t>
            </a:r>
            <a:r>
              <a:rPr lang="en-US" sz="1800" dirty="0" smtClean="0">
                <a:ea typeface="Cambria Math"/>
              </a:rPr>
              <a:t> must be true</a:t>
            </a:r>
            <a:r>
              <a:rPr lang="en-US" sz="1800" dirty="0" smtClean="0">
                <a:latin typeface="Cambria Math"/>
                <a:ea typeface="Cambria Math"/>
              </a:rPr>
              <a:t>, but not both.  The truth table for ⊕ is:</a:t>
            </a:r>
            <a:endParaRPr lang="en-US" sz="1800" i="1" dirty="0" smtClean="0"/>
          </a:p>
          <a:p>
            <a:pPr lvl="1"/>
            <a:endParaRPr lang="en-US" sz="1800" dirty="0" smtClean="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gridCol w="1549400"/>
                <a:gridCol w="1549400"/>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bl>
          </a:graphicData>
        </a:graphic>
      </p:graphicFrame>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Implication</a:t>
            </a:r>
            <a:endParaRPr lang="en-US" dirty="0"/>
          </a:p>
        </p:txBody>
      </p:sp>
      <p:sp>
        <p:nvSpPr>
          <p:cNvPr id="3" name="Content Placeholder 2"/>
          <p:cNvSpPr>
            <a:spLocks noGrp="1"/>
          </p:cNvSpPr>
          <p:nvPr>
            <p:ph idx="1"/>
          </p:nvPr>
        </p:nvSpPr>
        <p:spPr/>
        <p:txBody>
          <a:bodyPr>
            <a:normAutofit/>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is a </a:t>
            </a:r>
            <a:r>
              <a:rPr lang="en-US" sz="2000" i="1" dirty="0" smtClean="0"/>
              <a:t>conditional statement </a:t>
            </a:r>
            <a:r>
              <a:rPr lang="en-US" sz="2000" dirty="0" smtClean="0"/>
              <a:t>or </a:t>
            </a:r>
            <a:r>
              <a:rPr lang="en-US" sz="2000" i="1" dirty="0" smtClean="0"/>
              <a:t>implication </a:t>
            </a:r>
            <a:r>
              <a:rPr lang="en-US" sz="2000" dirty="0" smtClean="0"/>
              <a:t> which is read as “if </a:t>
            </a:r>
            <a:r>
              <a:rPr lang="en-US" sz="2000" i="1" dirty="0" smtClean="0">
                <a:latin typeface="Cambria Math" pitchFamily="18" charset="0"/>
                <a:ea typeface="Cambria Math" pitchFamily="18" charset="0"/>
              </a:rPr>
              <a:t>p</a:t>
            </a:r>
            <a:r>
              <a:rPr lang="en-US" sz="2000" dirty="0" smtClean="0"/>
              <a:t>, then </a:t>
            </a:r>
            <a:r>
              <a:rPr lang="en-US" sz="2000" i="1" dirty="0" smtClean="0">
                <a:latin typeface="Cambria Math" pitchFamily="18" charset="0"/>
                <a:ea typeface="Cambria Math" pitchFamily="18" charset="0"/>
              </a:rPr>
              <a:t>q</a:t>
            </a:r>
            <a:r>
              <a:rPr lang="en-US" sz="2000" dirty="0" smtClean="0"/>
              <a:t> ” and has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b="1" dirty="0" smtClean="0"/>
              <a:t>Example</a:t>
            </a:r>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“If I am at home then it is raining.” </a:t>
            </a:r>
          </a:p>
          <a:p>
            <a:r>
              <a:rPr lang="en-US" sz="2200" dirty="0" smtClean="0"/>
              <a:t>In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 </a:t>
            </a:r>
            <a:r>
              <a:rPr lang="en-US" sz="2000" i="1" dirty="0" smtClean="0">
                <a:latin typeface="Cambria Math" pitchFamily="18" charset="0"/>
                <a:ea typeface="Cambria Math" pitchFamily="18" charset="0"/>
              </a:rPr>
              <a:t>p</a:t>
            </a:r>
            <a:r>
              <a:rPr lang="en-US" sz="2200" dirty="0" smtClean="0"/>
              <a:t>  is the </a:t>
            </a:r>
            <a:r>
              <a:rPr lang="en-US" sz="2200" i="1" dirty="0" smtClean="0"/>
              <a:t>hypothesis</a:t>
            </a:r>
            <a:r>
              <a:rPr lang="en-US" sz="2200" dirty="0" smtClean="0"/>
              <a:t> (</a:t>
            </a:r>
            <a:r>
              <a:rPr lang="en-US" sz="2200" i="1" dirty="0" smtClean="0"/>
              <a:t>antecedent</a:t>
            </a:r>
            <a:r>
              <a:rPr lang="en-US" sz="2200" dirty="0" smtClean="0"/>
              <a:t> or </a:t>
            </a:r>
            <a:r>
              <a:rPr lang="en-US" sz="2200" i="1" dirty="0" smtClean="0"/>
              <a:t>premise</a:t>
            </a:r>
            <a:r>
              <a:rPr lang="en-US" sz="2200" dirty="0" smtClean="0"/>
              <a:t>) and </a:t>
            </a:r>
            <a:r>
              <a:rPr lang="en-US" sz="2000" i="1" dirty="0" smtClean="0">
                <a:latin typeface="Cambria Math" pitchFamily="18" charset="0"/>
                <a:ea typeface="Cambria Math" pitchFamily="18" charset="0"/>
              </a:rPr>
              <a:t>q</a:t>
            </a:r>
            <a:r>
              <a:rPr lang="en-US" sz="2200" dirty="0" smtClean="0"/>
              <a:t>  is the </a:t>
            </a:r>
            <a:r>
              <a:rPr lang="en-US" sz="2200" i="1" dirty="0" smtClean="0"/>
              <a:t>conclusion</a:t>
            </a:r>
            <a:r>
              <a:rPr lang="en-US" sz="2200" dirty="0" smtClean="0"/>
              <a:t> (or </a:t>
            </a:r>
            <a:r>
              <a:rPr lang="en-US" sz="2200" i="1" dirty="0" smtClean="0"/>
              <a:t>consequence</a:t>
            </a:r>
            <a:r>
              <a:rPr lang="en-US" sz="2200" dirty="0" smtClean="0"/>
              <a:t>). </a:t>
            </a:r>
          </a:p>
          <a:p>
            <a:pPr lvl="1"/>
            <a:endParaRPr lang="en-US" sz="2000" dirty="0" smtClean="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gridCol w="1843903"/>
                <a:gridCol w="1493795"/>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r>
            </a:tbl>
          </a:graphicData>
        </a:graphic>
      </p:graphicFrame>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6786</TotalTime>
  <Words>1603</Words>
  <Application>Microsoft Macintosh PowerPoint</Application>
  <PresentationFormat>On-screen Show (4:3)</PresentationFormat>
  <Paragraphs>363</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Constantia</vt:lpstr>
      <vt:lpstr>Wingdings 2</vt:lpstr>
      <vt:lpstr>Cambria Math</vt:lpstr>
      <vt:lpstr>Flow</vt:lpstr>
      <vt:lpstr>Propositional Logic</vt:lpstr>
      <vt:lpstr>Section Summary</vt:lpstr>
      <vt:lpstr>Propositions</vt:lpstr>
      <vt:lpstr>Propositional Logic</vt:lpstr>
      <vt:lpstr>Compound Propositions: Negation</vt:lpstr>
      <vt:lpstr>Conjunction</vt:lpstr>
      <vt:lpstr>Disjunction</vt:lpstr>
      <vt:lpstr> The Connective Or in English</vt:lpstr>
      <vt:lpstr> Implication</vt:lpstr>
      <vt:lpstr> Understanding Implication</vt:lpstr>
      <vt:lpstr>Understanding Implication (cont)</vt:lpstr>
      <vt:lpstr>Different Ways of Expressing p →q  </vt:lpstr>
      <vt:lpstr>Converse, Contrapositive, and Inverse</vt:lpstr>
      <vt:lpstr>Biconditional</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vector>
  </TitlesOfParts>
  <Company>Monmouth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Heather Michaud</cp:lastModifiedBy>
  <cp:revision>494</cp:revision>
  <dcterms:created xsi:type="dcterms:W3CDTF">2011-03-15T17:55:35Z</dcterms:created>
  <dcterms:modified xsi:type="dcterms:W3CDTF">2016-01-31T21:14:06Z</dcterms:modified>
</cp:coreProperties>
</file>