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4" r:id="rId2"/>
    <p:sldId id="357" r:id="rId3"/>
    <p:sldId id="295" r:id="rId4"/>
    <p:sldId id="395" r:id="rId5"/>
    <p:sldId id="302" r:id="rId6"/>
    <p:sldId id="305" r:id="rId7"/>
    <p:sldId id="361" r:id="rId8"/>
    <p:sldId id="397" r:id="rId9"/>
    <p:sldId id="306" r:id="rId10"/>
    <p:sldId id="307" r:id="rId11"/>
    <p:sldId id="286" r:id="rId12"/>
    <p:sldId id="398" r:id="rId13"/>
    <p:sldId id="369" r:id="rId14"/>
    <p:sldId id="402" r:id="rId15"/>
    <p:sldId id="400" r:id="rId16"/>
    <p:sldId id="409" r:id="rId17"/>
    <p:sldId id="407" r:id="rId18"/>
    <p:sldId id="358" r:id="rId19"/>
    <p:sldId id="399" r:id="rId20"/>
    <p:sldId id="363" r:id="rId21"/>
    <p:sldId id="367" r:id="rId22"/>
    <p:sldId id="366" r:id="rId23"/>
    <p:sldId id="3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276" autoAdjust="0"/>
  </p:normalViewPr>
  <p:slideViewPr>
    <p:cSldViewPr>
      <p:cViewPr varScale="1">
        <p:scale>
          <a:sx n="75" d="100"/>
          <a:sy n="75" d="100"/>
        </p:scale>
        <p:origin x="-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3FB8-1F43-454C-9FAC-BE3AABA74DC7}" type="datetimeFigureOut">
              <a:rPr lang="en-US" smtClean="0"/>
              <a:pPr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B6A7-1EA9-4BE6-974C-D49D9BB4E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9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B6A7-1EA9-4BE6-974C-D49D9BB4E80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ABD-185D-CE4E-BC46-009D94FE057A}" type="datetime1">
              <a:rPr lang="en-US" smtClean="0"/>
              <a:t>2/1/16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C6BC-1BDC-2A43-9DA0-7DD3CA12F2EC}" type="datetime1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4503-8FBC-C24B-8449-CD1D660CE778}" type="datetime1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8FC1-0F41-F948-85DA-2F56E820BCA1}" type="datetime1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B684-8835-6544-97D5-AF1116CE12A0}" type="datetime1">
              <a:rPr lang="en-US" smtClean="0"/>
              <a:t>2/1/16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63F1-3926-BC42-9B37-8C87C379E594}" type="datetime1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53AC-D9AB-6948-9260-C965980E1E53}" type="datetime1">
              <a:rPr lang="en-US" smtClean="0"/>
              <a:t>2/1/16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DC49-F1ED-7946-93CC-55D264B9B285}" type="datetime1">
              <a:rPr lang="en-US" smtClean="0"/>
              <a:t>2/1/16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E46A-EE24-0F4B-9265-2053B0AD214E}" type="datetime1">
              <a:rPr lang="en-US" smtClean="0"/>
              <a:t>2/1/16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AF20-3E87-3D4B-A7CD-ED7EF4C6A28A}" type="datetime1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F015-5700-5E4D-B40B-4C3F3A0077F2}" type="datetime1">
              <a:rPr lang="en-US" smtClean="0"/>
              <a:t>2/1/16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069766-291A-B342-85B7-02C59FA82F67}" type="datetime1">
              <a:rPr lang="en-US" smtClean="0"/>
              <a:t>2/1/16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Predicates and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read as </a:t>
            </a:r>
            <a:r>
              <a:rPr lang="en-US" i="1" dirty="0" smtClean="0"/>
              <a:t>“</a:t>
            </a:r>
            <a:r>
              <a:rPr lang="en-US" dirty="0" smtClean="0"/>
              <a:t>For some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)”,  or as “There is an </a:t>
            </a:r>
            <a:r>
              <a:rPr lang="en-US" i="1" dirty="0" smtClean="0"/>
              <a:t>x</a:t>
            </a:r>
            <a:r>
              <a:rPr lang="en-US" dirty="0" smtClean="0"/>
              <a:t> such that P(</a:t>
            </a:r>
            <a:r>
              <a:rPr lang="en-US" i="1" dirty="0" smtClean="0"/>
              <a:t>x</a:t>
            </a:r>
            <a:r>
              <a:rPr lang="en-US" dirty="0" smtClean="0"/>
              <a:t>),”  or “For at least one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).” 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Uniqueness Quantifier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means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 is true for </a:t>
            </a:r>
            <a:r>
              <a:rPr lang="en-US" u="sng" dirty="0" smtClean="0"/>
              <a:t>one and only one</a:t>
            </a:r>
            <a:r>
              <a:rPr lang="en-US" dirty="0" smtClean="0"/>
              <a:t> </a:t>
            </a:r>
            <a:r>
              <a:rPr lang="en-US" i="1" dirty="0" smtClean="0">
                <a:latin typeface="Bookman" pitchFamily="18" charset="0"/>
              </a:rPr>
              <a:t>x </a:t>
            </a:r>
            <a:r>
              <a:rPr lang="en-US" dirty="0" smtClean="0"/>
              <a:t>in the universe of discourse.</a:t>
            </a:r>
            <a:endParaRPr lang="en-US" i="1" dirty="0" smtClean="0"/>
          </a:p>
          <a:p>
            <a:r>
              <a:rPr lang="en-US" dirty="0" smtClean="0"/>
              <a:t>This is commonly expressed in English in the following equivalent ways:</a:t>
            </a:r>
          </a:p>
          <a:p>
            <a:pPr lvl="1"/>
            <a:r>
              <a:rPr lang="en-US" dirty="0" smtClean="0"/>
              <a:t>“There is a unique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i="1" dirty="0" smtClean="0"/>
              <a:t> </a:t>
            </a:r>
            <a:r>
              <a:rPr lang="en-US" dirty="0" smtClean="0"/>
              <a:t>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).” </a:t>
            </a:r>
          </a:p>
          <a:p>
            <a:pPr lvl="1"/>
            <a:r>
              <a:rPr lang="en-US" dirty="0" smtClean="0"/>
              <a:t>“There is one and only one 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>
                <a:latin typeface="Bookman" pitchFamily="18" charset="0"/>
              </a:rPr>
              <a:t>x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Examples: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 and U is the integers,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sym typeface="Symbol"/>
              </a:rPr>
              <a:t>But 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  then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  <a:endParaRPr lang="en-US" dirty="0" smtClean="0"/>
          </a:p>
          <a:p>
            <a:r>
              <a:rPr lang="en-US" dirty="0" smtClean="0"/>
              <a:t>The uniqueness quantifier is not really needed as the restriction that there is a unique </a:t>
            </a:r>
            <a:r>
              <a:rPr lang="en-US" i="1" dirty="0" smtClean="0"/>
              <a:t>x</a:t>
            </a:r>
            <a:r>
              <a:rPr lang="en-US" dirty="0" smtClean="0"/>
              <a:t> such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can be expressed as: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              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=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about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When the  domain of discourse is finite, we can think of quantification as looping through the elements of the domain.</a:t>
            </a:r>
          </a:p>
          <a:p>
            <a:r>
              <a:rPr lang="en-US" dirty="0" smtClean="0">
                <a:sym typeface="Symbol"/>
              </a:rPr>
              <a:t>To evaluate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at every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 </a:t>
            </a:r>
          </a:p>
          <a:p>
            <a:pPr lvl="1"/>
            <a:r>
              <a:rPr lang="en-US" dirty="0" smtClean="0">
                <a:sym typeface="Symbol"/>
              </a:rPr>
              <a:t>If at a step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false, then 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 and the loop terminates. </a:t>
            </a:r>
          </a:p>
          <a:p>
            <a:r>
              <a:rPr lang="en-US" dirty="0" smtClean="0">
                <a:sym typeface="Symbol"/>
              </a:rPr>
              <a:t>To evaluate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loop through all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domain. </a:t>
            </a:r>
          </a:p>
          <a:p>
            <a:pPr lvl="1"/>
            <a:r>
              <a:rPr lang="en-US" dirty="0" smtClean="0">
                <a:sym typeface="Symbol"/>
              </a:rPr>
              <a:t>If  at some step,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and the loop terminates. </a:t>
            </a:r>
          </a:p>
          <a:p>
            <a:pPr lvl="1"/>
            <a:r>
              <a:rPr lang="en-US" dirty="0" smtClean="0">
                <a:sym typeface="Symbol"/>
              </a:rPr>
              <a:t>If the loop ends without finding an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for which P(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true, then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r>
              <a:rPr lang="en-US" dirty="0" smtClean="0">
                <a:sym typeface="Symbol"/>
              </a:rPr>
              <a:t>Even if the domains are infinite, we can still think of the quantifiers this fashion, but the loops will not terminate in some cases.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truth value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depend on both the propositional function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r>
              <a:rPr lang="en-US" b="1" dirty="0" smtClean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 positive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is true, but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is the negative integers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and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i="1" dirty="0" smtClean="0"/>
              <a:t>U</a:t>
            </a:r>
            <a:r>
              <a:rPr lang="en-US" dirty="0" smtClean="0"/>
              <a:t> consists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  and </a:t>
            </a:r>
            <a:r>
              <a:rPr lang="en-US" i="1" dirty="0" smtClean="0"/>
              <a:t>P(x) </a:t>
            </a:r>
            <a:r>
              <a:rPr lang="en-US" dirty="0" smtClean="0"/>
              <a:t>is the statement         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 smtClean="0"/>
              <a:t>P(x) </a:t>
            </a:r>
            <a:r>
              <a:rPr lang="en-US" dirty="0" smtClean="0"/>
              <a:t>is the statement “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”, then  both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 smtClean="0"/>
              <a:t>   and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quantifiers </a:t>
            </a:r>
            <a:r>
              <a:rPr lang="en-US" dirty="0" smtClean="0">
                <a:sym typeface="Symbol"/>
              </a:rPr>
              <a:t> and   have higher precedence than all the logical operators.</a:t>
            </a:r>
          </a:p>
          <a:p>
            <a:r>
              <a:rPr lang="en-US" dirty="0" smtClean="0">
                <a:sym typeface="Symbol"/>
              </a:rPr>
              <a:t>For example,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sym typeface="Symbol"/>
              </a:rPr>
              <a:t>means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(x P(x))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</a:t>
            </a:r>
            <a:r>
              <a:rPr lang="en-US" dirty="0" smtClean="0">
                <a:sym typeface="Symbol"/>
              </a:rPr>
              <a:t> 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means something different.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when they mean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(P(x)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Q(x)).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define a propositional function J(x) denoting “x has taken a course in Java” and translate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But if </a:t>
            </a:r>
            <a:r>
              <a:rPr lang="en-US" i="1" dirty="0" smtClean="0"/>
              <a:t>U</a:t>
            </a:r>
            <a:r>
              <a:rPr lang="en-US" dirty="0" smtClean="0"/>
              <a:t> is all people, also define a propositional  function S(x) denoting “x is a student in this class” and translate as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x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not correct.  What does it mean?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2</a:t>
            </a:r>
            <a:r>
              <a:rPr lang="en-US" dirty="0" smtClean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First decide on the domain </a:t>
            </a:r>
            <a:r>
              <a:rPr lang="en-US" i="1" dirty="0" smtClean="0"/>
              <a:t>U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</a:t>
            </a:r>
            <a:r>
              <a:rPr lang="en-US" i="1" dirty="0" smtClean="0"/>
              <a:t>U</a:t>
            </a:r>
            <a:r>
              <a:rPr lang="en-US" dirty="0" smtClean="0"/>
              <a:t> is all students in this class, translate as 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       x J(x)</a:t>
            </a:r>
          </a:p>
          <a:p>
            <a:pPr lvl="1">
              <a:buNone/>
            </a:pPr>
            <a:r>
              <a:rPr lang="en-US" b="1" dirty="0" smtClean="0"/>
              <a:t>Solution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But if </a:t>
            </a:r>
            <a:r>
              <a:rPr lang="en-US" i="1" dirty="0" smtClean="0"/>
              <a:t>U</a:t>
            </a:r>
            <a:r>
              <a:rPr lang="en-US" dirty="0" smtClean="0"/>
              <a:t> is all people, then translate as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(S(x)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J(x)) </a:t>
            </a:r>
          </a:p>
          <a:p>
            <a:pPr lvl="2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x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not correct. What does it mean?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the Socrates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the  propositional functions </a:t>
            </a:r>
            <a:r>
              <a:rPr lang="en-US" i="1" dirty="0" smtClean="0"/>
              <a:t>Man(x) </a:t>
            </a:r>
            <a:r>
              <a:rPr lang="en-US" dirty="0" smtClean="0"/>
              <a:t>denoting “</a:t>
            </a:r>
            <a:r>
              <a:rPr lang="en-US" i="1" dirty="0" smtClean="0"/>
              <a:t>x</a:t>
            </a:r>
            <a:r>
              <a:rPr lang="en-US" dirty="0" smtClean="0"/>
              <a:t> is a man” and  </a:t>
            </a:r>
            <a:r>
              <a:rPr lang="en-US" i="1" dirty="0" smtClean="0"/>
              <a:t>Mortal(x)</a:t>
            </a:r>
            <a:r>
              <a:rPr lang="en-US" dirty="0" smtClean="0"/>
              <a:t> denoting “</a:t>
            </a:r>
            <a:r>
              <a:rPr lang="en-US" i="1" dirty="0" smtClean="0"/>
              <a:t>x</a:t>
            </a:r>
            <a:r>
              <a:rPr lang="en-US" dirty="0" smtClean="0"/>
              <a:t> is mortal.”  Specify the  domain as all people.</a:t>
            </a:r>
          </a:p>
          <a:p>
            <a:r>
              <a:rPr lang="en-US" dirty="0" smtClean="0"/>
              <a:t>The two premises are:</a:t>
            </a:r>
          </a:p>
          <a:p>
            <a:endParaRPr lang="en-US" dirty="0" smtClean="0"/>
          </a:p>
          <a:p>
            <a:r>
              <a:rPr lang="en-US" dirty="0" smtClean="0"/>
              <a:t>The conclusion is:</a:t>
            </a:r>
          </a:p>
          <a:p>
            <a:endParaRPr lang="en-US" dirty="0" smtClean="0"/>
          </a:p>
          <a:p>
            <a:r>
              <a:rPr lang="en-US" dirty="0" smtClean="0"/>
              <a:t>Later we will show how to prove that the conclusion follows from the premises.</a:t>
            </a:r>
          </a:p>
          <a:p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267200" y="3276600"/>
            <a:ext cx="3400425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48200" y="3733800"/>
            <a:ext cx="2133600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95800" y="4343400"/>
            <a:ext cx="2462213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in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involving predicates and quantifiers are </a:t>
            </a:r>
            <a:r>
              <a:rPr lang="en-US" i="1" dirty="0" smtClean="0"/>
              <a:t>logically equivalent </a:t>
            </a:r>
            <a:r>
              <a:rPr lang="en-US" dirty="0" smtClean="0"/>
              <a:t>if and only if they have the same truth value </a:t>
            </a:r>
          </a:p>
          <a:p>
            <a:pPr lvl="1"/>
            <a:r>
              <a:rPr lang="en-US" dirty="0" smtClean="0"/>
              <a:t>for every predicate substituted into these statements and </a:t>
            </a:r>
          </a:p>
          <a:p>
            <a:pPr lvl="1"/>
            <a:r>
              <a:rPr lang="en-US" dirty="0" smtClean="0"/>
              <a:t>for every domain of discourse used for the variables in the expressions. </a:t>
            </a:r>
          </a:p>
          <a:p>
            <a:r>
              <a:rPr lang="en-US" dirty="0" smtClean="0"/>
              <a:t>The notation </a:t>
            </a:r>
            <a:r>
              <a:rPr lang="en-US" i="1" dirty="0" smtClean="0"/>
              <a:t>S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indicates that </a:t>
            </a:r>
            <a:r>
              <a:rPr lang="en-US" i="1" dirty="0" smtClean="0">
                <a:latin typeface="Cambria Math"/>
                <a:ea typeface="Cambria Math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T</a:t>
            </a:r>
            <a:r>
              <a:rPr lang="en-US" dirty="0" smtClean="0">
                <a:latin typeface="Cambria Math"/>
                <a:ea typeface="Cambria Math"/>
              </a:rPr>
              <a:t>  are logically equivalent. </a:t>
            </a:r>
          </a:p>
          <a:p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¬¬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S(x)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x S(x)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about Quantifiers as Conjunctions and Disjunctions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ym typeface="Symbol"/>
              </a:rPr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</a:p>
          <a:p>
            <a:r>
              <a:rPr lang="en-US" dirty="0" smtClean="0">
                <a:sym typeface="Symbol"/>
              </a:rPr>
              <a:t>If </a:t>
            </a:r>
            <a:r>
              <a:rPr lang="en-US" i="1" dirty="0" smtClean="0">
                <a:sym typeface="Symbol"/>
              </a:rPr>
              <a:t>U</a:t>
            </a:r>
            <a:r>
              <a:rPr lang="en-US" dirty="0" smtClean="0">
                <a:sym typeface="Symbol"/>
              </a:rPr>
              <a:t> consists of the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 smtClean="0">
                <a:sym typeface="Symbol"/>
              </a:rPr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 smtClean="0">
                <a:sym typeface="Symbol"/>
              </a:rPr>
              <a:t>: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0" y="3657600"/>
            <a:ext cx="4079081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4343400"/>
            <a:ext cx="4062413" cy="3190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Quantifiers</a:t>
            </a:r>
          </a:p>
          <a:p>
            <a:pPr lvl="1"/>
            <a:r>
              <a:rPr lang="en-US" dirty="0" smtClean="0"/>
              <a:t>Universal Quantifier</a:t>
            </a:r>
          </a:p>
          <a:p>
            <a:pPr lvl="1"/>
            <a:r>
              <a:rPr lang="en-US" dirty="0" smtClean="0"/>
              <a:t>Existential Quantifier</a:t>
            </a:r>
          </a:p>
          <a:p>
            <a:r>
              <a:rPr lang="en-US" dirty="0" smtClean="0"/>
              <a:t>Negating Quantifiers</a:t>
            </a:r>
          </a:p>
          <a:p>
            <a:pPr lvl="1"/>
            <a:r>
              <a:rPr lang="en-US" dirty="0" smtClean="0"/>
              <a:t>De Morgan’s Laws for Quantifiers</a:t>
            </a:r>
          </a:p>
          <a:p>
            <a:r>
              <a:rPr lang="en-US" dirty="0" smtClean="0"/>
              <a:t>Translating English to Logic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dirty="0" smtClean="0"/>
              <a:t> 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Java” and </a:t>
            </a:r>
          </a:p>
          <a:p>
            <a:pPr marL="850392" lvl="1" indent="-457200">
              <a:buNone/>
            </a:pPr>
            <a:r>
              <a:rPr lang="en-US" dirty="0" smtClean="0"/>
              <a:t> the domain is students in your class. </a:t>
            </a:r>
          </a:p>
          <a:p>
            <a:r>
              <a:rPr lang="en-US" dirty="0" smtClean="0"/>
              <a:t>Negating the original statement gives “It is not the case that every student in your class has taken Java.” This implies that “There is a student in your class who has not taken Java.”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Negating Quantified Expressions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Consider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“There is a student in this class who has taken a course in Java.”</a:t>
            </a:r>
            <a:endParaRPr lang="en-US" i="1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dirty="0" smtClean="0"/>
              <a:t>  is “x has taken a course in Java.”</a:t>
            </a:r>
          </a:p>
          <a:p>
            <a:r>
              <a:rPr lang="en-US" dirty="0" smtClean="0"/>
              <a:t>Negating the original statement gives “It is not the case that there is a student in this class who has taken Java.” This implies that “Every student in this class has not taken Java”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 x J(x)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 x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Morgan’s Laws for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rules for negating quantifiers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reasoning in the table shows that: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are important. You will use these. </a:t>
            </a:r>
            <a:endParaRPr lang="en-US" dirty="0"/>
          </a:p>
        </p:txBody>
      </p:sp>
      <p:pic>
        <p:nvPicPr>
          <p:cNvPr id="4" name="Picture 3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438400"/>
            <a:ext cx="5981700" cy="14478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4419600"/>
            <a:ext cx="343185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86000" y="5105400"/>
            <a:ext cx="3431858" cy="382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from English to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“Some student in this class has visited Mexico.”</a:t>
            </a:r>
          </a:p>
          <a:p>
            <a:pPr marL="850392" lvl="1" indent="-457200"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has visited Mexico” and </a:t>
            </a: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“</a:t>
            </a:r>
            <a:r>
              <a:rPr lang="en-US" i="1" dirty="0" smtClean="0"/>
              <a:t>x</a:t>
            </a:r>
            <a:r>
              <a:rPr lang="en-US" dirty="0" smtClean="0"/>
              <a:t> is a student in this class,” 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U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be all people.</a:t>
            </a:r>
            <a:endParaRPr lang="en-US" dirty="0" smtClean="0"/>
          </a:p>
          <a:p>
            <a:pPr marL="850392" lvl="1" indent="-457200">
              <a:buNone/>
            </a:pPr>
            <a:r>
              <a:rPr lang="en-US" dirty="0" smtClean="0"/>
              <a:t>           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 (S(x)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M(x))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“Every student in this class has visited Canada or Mexico.”</a:t>
            </a:r>
          </a:p>
          <a:p>
            <a:pPr marL="850392" lvl="1" indent="-457200"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Add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denoting “</a:t>
            </a:r>
            <a:r>
              <a:rPr lang="en-US" i="1" dirty="0" smtClean="0"/>
              <a:t>x</a:t>
            </a:r>
            <a:r>
              <a:rPr lang="en-US" dirty="0" smtClean="0"/>
              <a:t> has visited Canada.”</a:t>
            </a:r>
          </a:p>
          <a:p>
            <a:pPr marL="850392" lvl="1" indent="-457200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    x (S(x)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→ (M(x)∨C(x)))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Propositional Logic Not Enough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have: </a:t>
            </a:r>
          </a:p>
          <a:p>
            <a:pPr lvl="1">
              <a:buNone/>
            </a:pPr>
            <a:r>
              <a:rPr lang="en-US" dirty="0" smtClean="0"/>
              <a:t>“All men are mortal.”</a:t>
            </a:r>
          </a:p>
          <a:p>
            <a:pPr lvl="1">
              <a:buNone/>
            </a:pPr>
            <a:r>
              <a:rPr lang="en-US" dirty="0" smtClean="0"/>
              <a:t>“Socrates is a man.”</a:t>
            </a:r>
          </a:p>
          <a:p>
            <a:r>
              <a:rPr lang="en-US" dirty="0" smtClean="0"/>
              <a:t>Does it follow that “Socrates is mortal?”</a:t>
            </a:r>
          </a:p>
          <a:p>
            <a:r>
              <a:rPr lang="en-US" dirty="0" smtClean="0"/>
              <a:t>Can’t  be represented in propositional logic. Need a language that talks about objects, their properties, and their relations. </a:t>
            </a:r>
          </a:p>
          <a:p>
            <a:r>
              <a:rPr lang="en-US" dirty="0" smtClean="0"/>
              <a:t>Later we’ll see how to draw inferences.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Introducing Predicate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 logic uses the following new features:</a:t>
            </a:r>
          </a:p>
          <a:p>
            <a:pPr lvl="1"/>
            <a:r>
              <a:rPr lang="en-US" dirty="0" smtClean="0"/>
              <a:t>Variables:  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</a:p>
          <a:p>
            <a:pPr lvl="1"/>
            <a:r>
              <a:rPr lang="en-US" dirty="0" smtClean="0"/>
              <a:t>Predicates:</a:t>
            </a:r>
            <a:r>
              <a:rPr lang="en-US" i="1" dirty="0" smtClean="0"/>
              <a:t>  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),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Quantifiers (</a:t>
            </a:r>
            <a:r>
              <a:rPr lang="en-US" i="1" dirty="0" smtClean="0"/>
              <a:t>to be covered in a few slides</a:t>
            </a:r>
            <a:r>
              <a:rPr lang="en-US" dirty="0" smtClean="0"/>
              <a:t>):</a:t>
            </a:r>
          </a:p>
          <a:p>
            <a:r>
              <a:rPr lang="en-US" i="1" dirty="0" smtClean="0"/>
              <a:t>Propositional functions</a:t>
            </a:r>
            <a:r>
              <a:rPr lang="en-US" dirty="0" smtClean="0"/>
              <a:t> are a generalization of propositions. </a:t>
            </a:r>
          </a:p>
          <a:p>
            <a:pPr lvl="1"/>
            <a:r>
              <a:rPr lang="en-US" dirty="0" smtClean="0"/>
              <a:t>They contain variables and a predicate, e.g.,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Variables can be replaced by elements from their </a:t>
            </a:r>
            <a:r>
              <a:rPr lang="en-US" i="1" dirty="0" smtClean="0"/>
              <a:t>domain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Propositional functions become propositions (and have truth values) when their variables are each replaced by a value from the </a:t>
            </a:r>
            <a:r>
              <a:rPr lang="en-US" i="1" dirty="0" smtClean="0"/>
              <a:t>domain </a:t>
            </a:r>
            <a:r>
              <a:rPr lang="en-US" dirty="0" smtClean="0"/>
              <a:t>(or  </a:t>
            </a:r>
            <a:r>
              <a:rPr lang="en-US" i="1" dirty="0" smtClean="0"/>
              <a:t>bound</a:t>
            </a:r>
            <a:r>
              <a:rPr lang="en-US" dirty="0" smtClean="0"/>
              <a:t> by a quantifier, as we will see later).</a:t>
            </a:r>
          </a:p>
          <a:p>
            <a:r>
              <a:rPr lang="en-US" dirty="0" smtClean="0"/>
              <a:t>The statement </a:t>
            </a:r>
            <a:r>
              <a:rPr lang="en-US" i="1" dirty="0" smtClean="0"/>
              <a:t>P(x) </a:t>
            </a:r>
            <a:r>
              <a:rPr lang="en-US" dirty="0" smtClean="0"/>
              <a:t>is said to be the value of the propositional function </a:t>
            </a:r>
            <a:r>
              <a:rPr lang="en-US" i="1" dirty="0" smtClean="0"/>
              <a:t>P</a:t>
            </a:r>
            <a:r>
              <a:rPr lang="en-US" dirty="0" smtClean="0"/>
              <a:t> at </a:t>
            </a:r>
            <a:r>
              <a:rPr lang="en-US" i="1" dirty="0" smtClean="0"/>
              <a:t>x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example, let</a:t>
            </a:r>
            <a:r>
              <a:rPr lang="en-US" i="1" dirty="0" smtClean="0"/>
              <a:t> P(x)</a:t>
            </a:r>
            <a:r>
              <a:rPr lang="en-US" dirty="0" smtClean="0"/>
              <a:t> denote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 smtClean="0"/>
              <a:t> and the domain be the integers. Then:</a:t>
            </a:r>
          </a:p>
          <a:p>
            <a:pPr marL="850392" lvl="1" indent="-457200">
              <a:buNone/>
            </a:pPr>
            <a:r>
              <a:rPr lang="en-US" dirty="0" smtClean="0"/>
              <a:t>P(-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)   is false.</a:t>
            </a:r>
          </a:p>
          <a:p>
            <a:pPr marL="850392" lvl="1" indent="-457200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is true. </a:t>
            </a:r>
          </a:p>
          <a:p>
            <a:r>
              <a:rPr lang="en-US" dirty="0" smtClean="0"/>
              <a:t>Often the domain is denoted by </a:t>
            </a:r>
            <a:r>
              <a:rPr lang="en-US" i="1" dirty="0" smtClean="0"/>
              <a:t>U</a:t>
            </a:r>
            <a:r>
              <a:rPr lang="en-US" dirty="0" smtClean="0"/>
              <a:t>. So in this example </a:t>
            </a:r>
            <a:r>
              <a:rPr lang="en-US" i="1" dirty="0" smtClean="0"/>
              <a:t>U</a:t>
            </a:r>
            <a:r>
              <a:rPr lang="en-US" dirty="0" smtClean="0"/>
              <a:t> is the integers.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Propositional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 “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 </a:t>
            </a:r>
            <a:r>
              <a:rPr lang="en-US" i="1" dirty="0" smtClean="0"/>
              <a:t>R</a:t>
            </a:r>
            <a:r>
              <a:rPr lang="en-US" dirty="0" smtClean="0"/>
              <a:t>(</a:t>
            </a:r>
            <a:r>
              <a:rPr lang="en-US" i="1" dirty="0" smtClean="0"/>
              <a:t>x, y, z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(for all three variables) be the integers. Find these truth values:</a:t>
            </a:r>
            <a:r>
              <a:rPr lang="en-US" i="1" dirty="0" smtClean="0"/>
              <a:t>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 F</a:t>
            </a:r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Solution: Not a Proposition</a:t>
            </a:r>
          </a:p>
          <a:p>
            <a:r>
              <a:rPr lang="en-US" dirty="0" smtClean="0"/>
              <a:t>Now let  “</a:t>
            </a:r>
            <a:r>
              <a:rPr lang="en-US" i="1" dirty="0" smtClean="0"/>
              <a:t>x</a:t>
            </a:r>
            <a:r>
              <a:rPr lang="en-US" dirty="0" smtClean="0"/>
              <a:t> -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z” </a:t>
            </a:r>
            <a:r>
              <a:rPr lang="en-US" dirty="0" smtClean="0"/>
              <a:t>be denoted by </a:t>
            </a:r>
            <a:r>
              <a:rPr lang="en-US" i="1" dirty="0" smtClean="0"/>
              <a:t>Q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), with U as the integers.</a:t>
            </a:r>
            <a:r>
              <a:rPr lang="en-US" i="1" dirty="0" smtClean="0"/>
              <a:t> </a:t>
            </a:r>
            <a:r>
              <a:rPr lang="en-US" dirty="0" smtClean="0"/>
              <a:t>Find</a:t>
            </a:r>
            <a:r>
              <a:rPr lang="en-US" b="1" dirty="0" smtClean="0"/>
              <a:t> </a:t>
            </a:r>
            <a:r>
              <a:rPr lang="en-US" dirty="0" smtClean="0"/>
              <a:t>these truth values: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T</a:t>
            </a:r>
          </a:p>
          <a:p>
            <a:pPr lvl="1">
              <a:buNone/>
            </a:pPr>
            <a:r>
              <a:rPr lang="en-US" dirty="0" smtClean="0"/>
              <a:t>Q(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F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Q(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</a:p>
          <a:p>
            <a:pPr lvl="2">
              <a:buNone/>
            </a:pPr>
            <a:r>
              <a:rPr lang="en-US" b="1" dirty="0" smtClean="0"/>
              <a:t> Solution:  Not a Proposition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Connectives from propositional logic carry over to predicate logic. 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0,”</a:t>
            </a:r>
            <a:r>
              <a:rPr lang="en-US" dirty="0" smtClean="0"/>
              <a:t> find these truth values: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∨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P(-1) 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P(-1)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F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-1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</a:t>
            </a:r>
            <a:r>
              <a:rPr lang="en-US" dirty="0">
                <a:latin typeface="Cambria Math"/>
                <a:ea typeface="Cambria Math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)     </a:t>
            </a:r>
            <a:r>
              <a:rPr lang="en-US" b="1" dirty="0" smtClean="0">
                <a:latin typeface="Cambria Math"/>
                <a:ea typeface="Cambria Math"/>
              </a:rPr>
              <a:t>Solution</a:t>
            </a:r>
            <a:r>
              <a:rPr lang="en-US" dirty="0" smtClean="0">
                <a:latin typeface="Cambria Math"/>
                <a:ea typeface="Cambria Math"/>
              </a:rPr>
              <a:t>: T</a:t>
            </a:r>
            <a:endParaRPr lang="en-US" dirty="0" smtClean="0"/>
          </a:p>
          <a:p>
            <a:r>
              <a:rPr lang="en-US" dirty="0" smtClean="0"/>
              <a:t>Expressions with variables are not propositions and therefore do not have truth values.  For example,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∧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 </a:t>
            </a:r>
          </a:p>
          <a:p>
            <a:pPr lvl="1">
              <a:buNone/>
            </a:pPr>
            <a:r>
              <a:rPr lang="en-US" dirty="0" smtClean="0"/>
              <a:t>P(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→ P(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)     </a:t>
            </a:r>
          </a:p>
          <a:p>
            <a:r>
              <a:rPr lang="en-US" dirty="0" smtClean="0"/>
              <a:t>When used with quantifiers (to be introduced next), these expressions (propositional functions) become propositions.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need </a:t>
            </a:r>
            <a:r>
              <a:rPr lang="en-US" i="1" dirty="0" smtClean="0"/>
              <a:t>quantifiers</a:t>
            </a:r>
            <a:r>
              <a:rPr lang="en-US" dirty="0" smtClean="0"/>
              <a:t> to express the meaning of English words including </a:t>
            </a:r>
            <a:r>
              <a:rPr lang="en-US" i="1" dirty="0" smtClean="0"/>
              <a:t>all</a:t>
            </a:r>
            <a:r>
              <a:rPr lang="en-US" dirty="0" smtClean="0"/>
              <a:t> and </a:t>
            </a:r>
            <a:r>
              <a:rPr lang="en-US" i="1" dirty="0" smtClean="0"/>
              <a:t>some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“Some cats do not have fur.”</a:t>
            </a:r>
          </a:p>
          <a:p>
            <a:r>
              <a:rPr lang="en-US" dirty="0" smtClean="0"/>
              <a:t>The two most important quantifiers are:</a:t>
            </a:r>
          </a:p>
          <a:p>
            <a:pPr lvl="1"/>
            <a:r>
              <a:rPr lang="en-US" i="1" dirty="0" smtClean="0"/>
              <a:t>Universal Quantifier, </a:t>
            </a:r>
            <a:r>
              <a:rPr lang="en-US" b="1" dirty="0" smtClean="0">
                <a:sym typeface="Symbol"/>
              </a:rPr>
              <a:t>“</a:t>
            </a:r>
            <a:r>
              <a:rPr lang="en-US" dirty="0" smtClean="0"/>
              <a:t>For all,”   symbol: </a:t>
            </a:r>
            <a:r>
              <a:rPr lang="en-US" sz="2800" b="1" dirty="0" smtClean="0">
                <a:sym typeface="Symbol"/>
              </a:rPr>
              <a:t></a:t>
            </a:r>
            <a:endParaRPr lang="en-US" dirty="0" smtClean="0"/>
          </a:p>
          <a:p>
            <a:pPr lvl="1"/>
            <a:r>
              <a:rPr lang="en-US" i="1" dirty="0" smtClean="0"/>
              <a:t>Existential Quantifier</a:t>
            </a:r>
            <a:r>
              <a:rPr lang="en-US" dirty="0" smtClean="0"/>
              <a:t>, “There exists,”  symbol: </a:t>
            </a:r>
            <a:r>
              <a:rPr lang="en-US" sz="2800" b="1" dirty="0" smtClean="0">
                <a:sym typeface="Symbol"/>
              </a:rPr>
              <a:t></a:t>
            </a:r>
            <a:endParaRPr lang="en-US" dirty="0" smtClean="0"/>
          </a:p>
          <a:p>
            <a:r>
              <a:rPr lang="en-US" dirty="0" smtClean="0"/>
              <a:t>We write  as in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and 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</a:t>
            </a:r>
          </a:p>
          <a:p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every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asserts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 for </a:t>
            </a:r>
            <a:r>
              <a:rPr lang="en-US" u="sng" dirty="0" smtClean="0">
                <a:sym typeface="Symbol"/>
              </a:rPr>
              <a:t>some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in the </a:t>
            </a:r>
            <a:r>
              <a:rPr lang="en-US" i="1" dirty="0" smtClean="0">
                <a:sym typeface="Symbol"/>
              </a:rPr>
              <a:t>domain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The quantifiers are said to bind the variable </a:t>
            </a:r>
            <a:r>
              <a:rPr lang="en-US" i="1" dirty="0" smtClean="0">
                <a:sym typeface="Symbol"/>
              </a:rPr>
              <a:t>x </a:t>
            </a:r>
            <a:r>
              <a:rPr lang="en-US" dirty="0" smtClean="0">
                <a:sym typeface="Symbol"/>
              </a:rPr>
              <a:t>in these expressions.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01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8400" y="304800"/>
            <a:ext cx="890778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3716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Charles Peirce (1839-1914)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r>
              <a:rPr lang="en-US" i="1" dirty="0" smtClean="0"/>
              <a:t>  </a:t>
            </a:r>
            <a:r>
              <a:rPr lang="en-US" dirty="0" smtClean="0"/>
              <a:t>is read as </a:t>
            </a:r>
            <a:r>
              <a:rPr lang="en-US" i="1" dirty="0" smtClean="0"/>
              <a:t>“</a:t>
            </a:r>
            <a:r>
              <a:rPr lang="en-US" dirty="0" smtClean="0"/>
              <a:t>For all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 or “For every </a:t>
            </a:r>
            <a:r>
              <a:rPr lang="en-US" i="1" dirty="0" smtClean="0"/>
              <a:t>x</a:t>
            </a:r>
            <a:r>
              <a:rPr lang="en-US" dirty="0" smtClean="0"/>
              <a:t>, P(</a:t>
            </a:r>
            <a:r>
              <a:rPr lang="en-US" i="1" dirty="0" smtClean="0"/>
              <a:t>x</a:t>
            </a:r>
            <a:r>
              <a:rPr lang="en-US" dirty="0" smtClean="0"/>
              <a:t>)”</a:t>
            </a:r>
          </a:p>
          <a:p>
            <a:pPr lvl="1"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i="1" dirty="0" smtClean="0"/>
              <a:t> </a:t>
            </a: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 smtClean="0"/>
              <a:t>If</a:t>
            </a:r>
            <a:r>
              <a:rPr lang="en-US" i="1" dirty="0" smtClean="0"/>
              <a:t> P(x)</a:t>
            </a:r>
            <a:r>
              <a:rPr lang="en-US" dirty="0" smtClean="0"/>
              <a:t> denotes  “</a:t>
            </a:r>
            <a:r>
              <a:rPr lang="en-US" i="1" dirty="0" smtClean="0"/>
              <a:t>x</a:t>
            </a:r>
            <a:r>
              <a:rPr lang="en-US" dirty="0" smtClean="0"/>
              <a:t> 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 smtClean="0">
                <a:sym typeface="Symbol"/>
              </a:rPr>
              <a:t> </a:t>
            </a:r>
            <a:r>
              <a:rPr lang="en-US" i="1" dirty="0" smtClean="0">
                <a:sym typeface="Symbol"/>
              </a:rPr>
              <a:t>x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 is false.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Man(x) \rightarrow Mortal(x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ortal(Socrates)$&#10;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10932</TotalTime>
  <Words>2464</Words>
  <Application>Microsoft Macintosh PowerPoint</Application>
  <PresentationFormat>On-screen Show (4:3)</PresentationFormat>
  <Paragraphs>210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Predicates and Quantifiers</vt:lpstr>
      <vt:lpstr>Section Summary</vt:lpstr>
      <vt:lpstr>Propositional Logic Not Enough</vt:lpstr>
      <vt:lpstr>Introducing Predicate Logic</vt:lpstr>
      <vt:lpstr>Propositional Functions</vt:lpstr>
      <vt:lpstr>Examples of Propositional Functions</vt:lpstr>
      <vt:lpstr>Compound Expressions</vt:lpstr>
      <vt:lpstr>Quantifiers</vt:lpstr>
      <vt:lpstr>Universal Quantifier</vt:lpstr>
      <vt:lpstr>Existential Quantifier</vt:lpstr>
      <vt:lpstr>Uniqueness Quantifier (optional)</vt:lpstr>
      <vt:lpstr>Thinking about Quantifiers</vt:lpstr>
      <vt:lpstr>Properties of Quantifiers</vt:lpstr>
      <vt:lpstr>Precedence of Quantifiers</vt:lpstr>
      <vt:lpstr>Translating from English to Logic</vt:lpstr>
      <vt:lpstr>Translating from English to Logic</vt:lpstr>
      <vt:lpstr>Returning to the Socrates Example </vt:lpstr>
      <vt:lpstr>Equivalences in Predicate Logic</vt:lpstr>
      <vt:lpstr>Thinking about Quantifiers as Conjunctions and Disjunctions</vt:lpstr>
      <vt:lpstr>Negating Quantified Expressions</vt:lpstr>
      <vt:lpstr>Negating Quantified Expressions (continued)</vt:lpstr>
      <vt:lpstr>De Morgan’s Laws for Quantifiers</vt:lpstr>
      <vt:lpstr>Translation from English to Logic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507</cp:revision>
  <dcterms:created xsi:type="dcterms:W3CDTF">2011-03-16T03:13:19Z</dcterms:created>
  <dcterms:modified xsi:type="dcterms:W3CDTF">2016-02-01T13:22:44Z</dcterms:modified>
</cp:coreProperties>
</file>