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404" r:id="rId2"/>
    <p:sldId id="434" r:id="rId3"/>
    <p:sldId id="405" r:id="rId4"/>
    <p:sldId id="406" r:id="rId5"/>
    <p:sldId id="407" r:id="rId6"/>
    <p:sldId id="408" r:id="rId7"/>
    <p:sldId id="410" r:id="rId8"/>
    <p:sldId id="412" r:id="rId9"/>
    <p:sldId id="435" r:id="rId10"/>
    <p:sldId id="456" r:id="rId11"/>
    <p:sldId id="436" r:id="rId12"/>
    <p:sldId id="457" r:id="rId13"/>
    <p:sldId id="459" r:id="rId14"/>
    <p:sldId id="460" r:id="rId15"/>
    <p:sldId id="462" r:id="rId16"/>
    <p:sldId id="458" r:id="rId17"/>
    <p:sldId id="463" r:id="rId18"/>
    <p:sldId id="469" r:id="rId19"/>
    <p:sldId id="414" r:id="rId20"/>
    <p:sldId id="415" r:id="rId21"/>
    <p:sldId id="420" r:id="rId22"/>
    <p:sldId id="472" r:id="rId23"/>
    <p:sldId id="477" r:id="rId24"/>
    <p:sldId id="476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7" autoAdjust="0"/>
    <p:restoredTop sz="94660"/>
  </p:normalViewPr>
  <p:slideViewPr>
    <p:cSldViewPr>
      <p:cViewPr varScale="1">
        <p:scale>
          <a:sx n="112" d="100"/>
          <a:sy n="112" d="100"/>
        </p:scale>
        <p:origin x="-104" y="-7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C0FEF7AE-0C30-4EA7-B74D-470A9C33048D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384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10106763-8029-41BC-9E70-E644A94F0E80}" type="datetimeFigureOut">
              <a:rPr lang="en-US" smtClean="0"/>
              <a:pPr/>
              <a:t>3/13/16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56D6F1B-26ED-417A-B5D8-8AED7AD37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27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C99CB-B31E-054A-B954-2FDB31C9DC1C}" type="datetime1">
              <a:rPr lang="en-US" smtClean="0"/>
              <a:t>3/13/16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3B800-050F-354D-9607-93D330629C9F}" type="datetime1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D9D10-5D76-894F-91C9-B215948DCEF8}" type="datetime1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05021-58BD-FF40-A7D3-108743C63B6B}" type="datetime1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D754C-C3D3-364A-8B16-74708E336983}" type="datetime1">
              <a:rPr lang="en-US" smtClean="0"/>
              <a:t>3/13/16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650F-70C7-454D-BB61-3DC6FFF8A9A9}" type="datetime1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4B447-5B2F-3A4C-8092-C3D32DA02718}" type="datetime1">
              <a:rPr lang="en-US" smtClean="0"/>
              <a:t>3/13/16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6A85E-A607-D045-8D12-5EC9C0BCCE38}" type="datetime1">
              <a:rPr lang="en-US" smtClean="0"/>
              <a:t>3/13/16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EFF0C-237A-644D-B330-F4CDB7A7A144}" type="datetime1">
              <a:rPr lang="en-US" smtClean="0"/>
              <a:t>3/13/16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741B-2B85-3746-A7A1-6C1C779E480C}" type="datetime1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C03B-8DD3-D74C-A400-F5F75A96676A}" type="datetime1">
              <a:rPr lang="en-US" smtClean="0"/>
              <a:t>3/13/16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EC1C9E3-D127-9C49-AB09-7387840D47A3}" type="datetime1">
              <a:rPr lang="en-US" smtClean="0"/>
              <a:t>3/13/16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1" Type="http://schemas.openxmlformats.org/officeDocument/2006/relationships/tags" Target="../tags/tag12.xml"/><Relationship Id="rId2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9" Type="http://schemas.openxmlformats.org/officeDocument/2006/relationships/image" Target="../media/image29.png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Layout" Target="../slideLayouts/slideLayout2.xml"/><Relationship Id="rId7" Type="http://schemas.openxmlformats.org/officeDocument/2006/relationships/image" Target="../media/image29.png"/><Relationship Id="rId8" Type="http://schemas.openxmlformats.org/officeDocument/2006/relationships/image" Target="../media/image30.png"/><Relationship Id="rId9" Type="http://schemas.openxmlformats.org/officeDocument/2006/relationships/image" Target="../media/image31.png"/><Relationship Id="rId10" Type="http://schemas.openxmlformats.org/officeDocument/2006/relationships/image" Target="../media/image32.png"/><Relationship Id="rId11" Type="http://schemas.openxmlformats.org/officeDocument/2006/relationships/image" Target="../media/image33.png"/><Relationship Id="rId1" Type="http://schemas.openxmlformats.org/officeDocument/2006/relationships/tags" Target="../tags/tag18.xml"/><Relationship Id="rId2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Sequences and Summations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2.4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Questions about Recurrence Relations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be a sequence that satisfies the recurrence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a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1,2,3,4,</a:t>
            </a:r>
            <a:r>
              <a:rPr lang="en-US" dirty="0" smtClean="0"/>
              <a:t>….  and suppose that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 </a:t>
            </a:r>
            <a:r>
              <a:rPr lang="en-US" dirty="0" smtClean="0"/>
              <a:t> What are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i="1" baseline="-25000" dirty="0" smtClean="0"/>
              <a:t>3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     [Here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the initial condition</a:t>
            </a:r>
            <a:r>
              <a:rPr lang="en-US" i="1" dirty="0" smtClean="0"/>
              <a:t>.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see from the recurrence relation that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/>
              <a:t>  a</a:t>
            </a:r>
            <a:r>
              <a:rPr lang="en-US" i="1" baseline="-25000" dirty="0" smtClean="0"/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+ 3 = 2 + 3 = 5</a:t>
            </a:r>
          </a:p>
          <a:p>
            <a:pPr lvl="1">
              <a:buNone/>
            </a:pPr>
            <a:r>
              <a:rPr lang="en-US" i="1" dirty="0" smtClean="0"/>
              <a:t>     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+ 3 = 8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8 + 3 = 11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Questions about Recurrence Relations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be a sequence that satisfies the recurrence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/>
              <a:t> – a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2</a:t>
            </a:r>
            <a:r>
              <a:rPr lang="en-US" i="1" baseline="-25000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2,3,4,…. </a:t>
            </a:r>
            <a:r>
              <a:rPr lang="en-US" dirty="0" smtClean="0"/>
              <a:t> and suppose that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What are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    [Here the initial conditions are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]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Solution</a:t>
            </a:r>
            <a:r>
              <a:rPr lang="en-US" dirty="0" smtClean="0"/>
              <a:t>: We see from the recurrence relation that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/>
              <a:t>a</a:t>
            </a:r>
            <a:r>
              <a:rPr lang="en-US" i="1" baseline="-25000" dirty="0" smtClean="0"/>
              <a:t>2 </a:t>
            </a:r>
            <a:r>
              <a:rPr lang="en-US" i="1" dirty="0" smtClean="0"/>
              <a:t> = a</a:t>
            </a:r>
            <a:r>
              <a:rPr lang="en-US" i="1" baseline="-25000" dirty="0" smtClean="0"/>
              <a:t>1</a:t>
            </a:r>
            <a:r>
              <a:rPr lang="en-US" i="1" dirty="0" smtClean="0"/>
              <a:t> - a</a:t>
            </a:r>
            <a:r>
              <a:rPr lang="en-US" i="1" baseline="-25000" dirty="0" smtClean="0"/>
              <a:t>0 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/>
              <a:t>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i="1" dirty="0" smtClean="0"/>
              <a:t>               a</a:t>
            </a:r>
            <a:r>
              <a:rPr lang="en-US" i="1" baseline="-25000" dirty="0" smtClean="0"/>
              <a:t>3 </a:t>
            </a:r>
            <a:r>
              <a:rPr lang="en-US" i="1" dirty="0" smtClean="0"/>
              <a:t> = a</a:t>
            </a:r>
            <a:r>
              <a:rPr lang="en-US" i="1" baseline="-25000" dirty="0" smtClean="0"/>
              <a:t>2</a:t>
            </a:r>
            <a:r>
              <a:rPr lang="en-US" i="1" dirty="0" smtClean="0"/>
              <a:t> – a</a:t>
            </a:r>
            <a:r>
              <a:rPr lang="en-US" i="1" baseline="-25000" dirty="0" smtClean="0"/>
              <a:t>1 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–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</a:t>
            </a:r>
          </a:p>
          <a:p>
            <a:pPr lvl="1"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>
                <a:ea typeface="Cambria Math" pitchFamily="18" charset="0"/>
              </a:rPr>
              <a:t>Define the  </a:t>
            </a:r>
            <a:r>
              <a:rPr lang="en-US" i="1" dirty="0" smtClean="0">
                <a:ea typeface="Cambria Math" pitchFamily="18" charset="0"/>
              </a:rPr>
              <a:t>Fibonacci sequence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-25000" dirty="0" smtClean="0"/>
              <a:t> </a:t>
            </a:r>
            <a:r>
              <a:rPr lang="en-US" i="1" dirty="0" smtClean="0"/>
              <a:t>,f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,f</a:t>
            </a:r>
            <a:r>
              <a:rPr lang="en-US" baseline="-25000" dirty="0" smtClean="0"/>
              <a:t>2</a:t>
            </a:r>
            <a:r>
              <a:rPr lang="en-US" i="1" dirty="0" smtClean="0"/>
              <a:t>,…,</a:t>
            </a:r>
            <a:r>
              <a:rPr lang="en-US" dirty="0" smtClean="0"/>
              <a:t> by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Initial Conditions: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-25000" dirty="0" smtClean="0"/>
              <a:t>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, f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1</a:t>
            </a:r>
          </a:p>
          <a:p>
            <a:pPr lvl="1"/>
            <a:r>
              <a:rPr lang="en-US" dirty="0" smtClean="0"/>
              <a:t>Recurrence Relation: </a:t>
            </a:r>
            <a:r>
              <a:rPr lang="en-US" i="1" dirty="0" smtClean="0"/>
              <a:t>f</a:t>
            </a:r>
            <a:r>
              <a:rPr lang="en-US" i="1" baseline="-25000" dirty="0" smtClean="0"/>
              <a:t>n </a:t>
            </a:r>
            <a:r>
              <a:rPr lang="en-US" i="1" dirty="0" smtClean="0"/>
              <a:t> = f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1</a:t>
            </a:r>
            <a:r>
              <a:rPr lang="en-US" i="1" dirty="0" smtClean="0"/>
              <a:t> </a:t>
            </a:r>
            <a:r>
              <a:rPr lang="en-US" i="1" baseline="-25000" dirty="0" smtClean="0"/>
              <a:t> </a:t>
            </a:r>
            <a:r>
              <a:rPr lang="en-US" i="1" dirty="0" smtClean="0"/>
              <a:t>+ f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2</a:t>
            </a:r>
          </a:p>
          <a:p>
            <a:pPr lvl="1"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Example</a:t>
            </a:r>
            <a:r>
              <a:rPr lang="en-US" dirty="0" smtClean="0"/>
              <a:t>: Find  </a:t>
            </a:r>
            <a:r>
              <a:rPr lang="en-US" i="1" dirty="0" smtClean="0"/>
              <a:t> f</a:t>
            </a:r>
            <a:r>
              <a:rPr lang="en-US" i="1" baseline="-25000" dirty="0" smtClean="0"/>
              <a:t>2 </a:t>
            </a:r>
            <a:r>
              <a:rPr lang="en-US" i="1" dirty="0" smtClean="0"/>
              <a:t>,f</a:t>
            </a:r>
            <a:r>
              <a:rPr lang="en-US" i="1" baseline="-25000" dirty="0" smtClean="0"/>
              <a:t>3 </a:t>
            </a:r>
            <a:r>
              <a:rPr lang="en-US" i="1" dirty="0" smtClean="0"/>
              <a:t>,f</a:t>
            </a:r>
            <a:r>
              <a:rPr lang="en-US" i="1" baseline="-25000" dirty="0" smtClean="0"/>
              <a:t>4</a:t>
            </a:r>
            <a:r>
              <a:rPr lang="en-US" i="1" dirty="0" smtClean="0"/>
              <a:t> , f</a:t>
            </a:r>
            <a:r>
              <a:rPr lang="en-US" i="1" baseline="-25000" dirty="0" smtClean="0"/>
              <a:t>5 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i="1" baseline="-25000" dirty="0" smtClean="0"/>
              <a:t>6</a:t>
            </a:r>
            <a:r>
              <a:rPr lang="en-US" i="1" dirty="0" smtClean="0"/>
              <a:t>  .</a:t>
            </a:r>
          </a:p>
          <a:p>
            <a:pPr>
              <a:buNone/>
            </a:pPr>
            <a:r>
              <a:rPr lang="en-US" i="1" dirty="0" smtClean="0"/>
              <a:t>     </a:t>
            </a:r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US" b="1" dirty="0" smtClean="0"/>
              <a:t>Answer: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 + 0 = 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 + 1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 + 1 = 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3 + 2 = 5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5 + 3 = 8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i="1" dirty="0" smtClean="0"/>
              <a:t>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a formula for the </a:t>
            </a:r>
            <a:r>
              <a:rPr lang="en-US" i="1" dirty="0" smtClean="0"/>
              <a:t>n</a:t>
            </a:r>
            <a:r>
              <a:rPr lang="en-US" dirty="0" smtClean="0"/>
              <a:t>th term of the sequence generated by a recurrence relation is called </a:t>
            </a:r>
            <a:r>
              <a:rPr lang="en-US" i="1" dirty="0" smtClean="0"/>
              <a:t>solving the recurrence relation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Such a formula is called a </a:t>
            </a:r>
            <a:r>
              <a:rPr lang="en-US" i="1" dirty="0" smtClean="0"/>
              <a:t>closed formula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Many methods </a:t>
            </a:r>
            <a:r>
              <a:rPr lang="en-US" dirty="0" smtClean="0"/>
              <a:t>for solving recurrence relations </a:t>
            </a:r>
            <a:r>
              <a:rPr lang="en-US" dirty="0" smtClean="0"/>
              <a:t>(Ch. 8)</a:t>
            </a:r>
            <a:endParaRPr lang="en-US" dirty="0" smtClean="0"/>
          </a:p>
          <a:p>
            <a:r>
              <a:rPr lang="en-US" dirty="0" smtClean="0"/>
              <a:t>Here we illustrate by example the method of </a:t>
            </a:r>
            <a:r>
              <a:rPr lang="en-US" i="1" dirty="0" smtClean="0"/>
              <a:t>iteration</a:t>
            </a:r>
            <a:r>
              <a:rPr lang="en-US" dirty="0" smtClean="0"/>
              <a:t> in which we need to guess the formula. The guess can be proved correct by the method of induction (</a:t>
            </a:r>
            <a:r>
              <a:rPr lang="en-US" dirty="0" smtClean="0"/>
              <a:t>Ch. 5</a:t>
            </a:r>
            <a:r>
              <a:rPr lang="en-US" dirty="0" smtClean="0"/>
              <a:t>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Method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Working upward, forward substitution</a:t>
            </a:r>
          </a:p>
          <a:p>
            <a:pPr>
              <a:buNone/>
            </a:pPr>
            <a:r>
              <a:rPr lang="en-US" dirty="0" smtClean="0"/>
              <a:t>   Let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be a sequence that satisfies the recurrence relation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2,3,4,….  </a:t>
            </a:r>
            <a:r>
              <a:rPr lang="en-US" dirty="0" smtClean="0"/>
              <a:t>and suppose that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</a:t>
            </a:r>
          </a:p>
          <a:p>
            <a:pPr lvl="1">
              <a:buNone/>
            </a:pPr>
            <a:r>
              <a:rPr lang="en-US" i="1" dirty="0" smtClean="0"/>
              <a:t>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+ 3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 + 3) + 3 = 2 + 3 ∙ 2 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 + 2 ∙ 3) + 3 = 2 + 3 ∙ 3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+ 3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 + 3 ∙ 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 1)</a:t>
            </a:r>
          </a:p>
          <a:p>
            <a:pPr lvl="1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Method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Working downward, backward substitution</a:t>
            </a:r>
          </a:p>
          <a:p>
            <a:pPr>
              <a:buNone/>
            </a:pPr>
            <a:r>
              <a:rPr lang="en-US" dirty="0" smtClean="0"/>
              <a:t>    Let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be a sequence that satisfies the recurrence relation              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2,3,4,….  </a:t>
            </a:r>
            <a:r>
              <a:rPr lang="en-US" dirty="0" smtClean="0"/>
              <a:t>and suppose that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      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               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3)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+ 3 ∙ 2 </a:t>
            </a:r>
            <a:endParaRPr lang="en-US" sz="2800" dirty="0" smtClean="0"/>
          </a:p>
          <a:p>
            <a:pPr lvl="1">
              <a:buNone/>
            </a:pPr>
            <a:r>
              <a:rPr lang="en-US" sz="2800" i="1" dirty="0" smtClean="0"/>
              <a:t>         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3 )+ 3 ∙ 2  =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+ 3 ∙ 3</a:t>
            </a:r>
          </a:p>
          <a:p>
            <a:pPr lvl="1">
              <a:buNone/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      </a:t>
            </a:r>
            <a:endParaRPr lang="en-US" sz="28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                = 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3(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n –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2)   =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 smtClean="0">
                <a:ea typeface="Cambria Math" pitchFamily="18" charset="0"/>
              </a:rPr>
              <a:t>a</a:t>
            </a:r>
            <a:r>
              <a:rPr lang="en-US" sz="2800" i="1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+ 3) + 3(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n –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2)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2 + 3(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– 1)</a:t>
            </a:r>
          </a:p>
          <a:p>
            <a:pPr lvl="1">
              <a:buNone/>
            </a:pPr>
            <a:r>
              <a:rPr lang="en-US" sz="2800" dirty="0" smtClean="0"/>
              <a:t>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Suppose that a person deposits $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10,000.00</a:t>
            </a:r>
            <a:r>
              <a:rPr lang="en-US" dirty="0" smtClean="0"/>
              <a:t> in a savings account at a bank yielding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% per year with interest compounded annually. How much will be in the account after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years?</a:t>
            </a:r>
          </a:p>
          <a:p>
            <a:pPr>
              <a:buNone/>
            </a:pPr>
            <a:r>
              <a:rPr lang="en-US" dirty="0" smtClean="0"/>
              <a:t>   Let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denote the amount in the account after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years.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satisfies the following recurrence relation:</a:t>
            </a:r>
          </a:p>
          <a:p>
            <a:pPr>
              <a:buNone/>
            </a:pPr>
            <a:r>
              <a:rPr lang="en-US" i="1" dirty="0" smtClean="0"/>
              <a:t>            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P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0.11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i="1" dirty="0" smtClean="0"/>
              <a:t> =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 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with the initial condition  </a:t>
            </a:r>
            <a:r>
              <a:rPr lang="en-US" i="1" dirty="0" smtClean="0"/>
              <a:t>P</a:t>
            </a:r>
            <a:r>
              <a:rPr lang="en-US" baseline="-25000" dirty="0" smtClean="0"/>
              <a:t>0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514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P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0.11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i="1" dirty="0" smtClean="0"/>
              <a:t> =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 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with the initial condition  </a:t>
            </a:r>
            <a:r>
              <a:rPr lang="en-US" i="1" dirty="0" smtClean="0"/>
              <a:t>P</a:t>
            </a:r>
            <a:r>
              <a:rPr lang="en-US" baseline="-25000" dirty="0" smtClean="0"/>
              <a:t>0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Forward Substitution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baseline="-25000" dirty="0" smtClean="0"/>
              <a:t>1 </a:t>
            </a:r>
            <a:r>
              <a:rPr lang="en-US" dirty="0" smtClean="0"/>
              <a:t>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baseline="-25000" dirty="0" smtClean="0"/>
              <a:t>2 </a:t>
            </a:r>
            <a:r>
              <a:rPr lang="en-US" dirty="0" smtClean="0"/>
              <a:t>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baseline="30000" dirty="0" smtClean="0"/>
              <a:t>3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 </a:t>
            </a:r>
            <a:r>
              <a:rPr lang="en-US" dirty="0" smtClean="0"/>
              <a:t>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   = 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 smtClean="0"/>
              <a:t> (</a:t>
            </a:r>
            <a:r>
              <a:rPr lang="en-US" sz="2200" dirty="0" smtClean="0"/>
              <a:t>Can prove by induction, covered in Chapter </a:t>
            </a:r>
            <a:r>
              <a:rPr lang="en-US" sz="22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30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baseline="30000" dirty="0" smtClean="0"/>
              <a:t>30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 smtClean="0"/>
              <a:t> = $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228,992.97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Sequences</a:t>
            </a:r>
            <a:endParaRPr lang="en-US" dirty="0"/>
          </a:p>
        </p:txBody>
      </p:sp>
      <p:pic>
        <p:nvPicPr>
          <p:cNvPr id="4" name="Content Placeholder 3" descr="table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905000"/>
            <a:ext cx="7505071" cy="3581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55626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Example</a:t>
            </a:r>
            <a:r>
              <a:rPr lang="en-US" dirty="0" smtClean="0"/>
              <a:t>: Conjecture a formula for a</a:t>
            </a:r>
            <a:r>
              <a:rPr lang="en-US" baseline="-25000" dirty="0" smtClean="0"/>
              <a:t>n </a:t>
            </a:r>
            <a:r>
              <a:rPr lang="en-US" dirty="0" smtClean="0"/>
              <a:t>if the first 10 terms of the sequence {a</a:t>
            </a:r>
            <a:r>
              <a:rPr lang="en-US" baseline="-25000" dirty="0" smtClean="0"/>
              <a:t>n</a:t>
            </a:r>
            <a:r>
              <a:rPr lang="en-US" dirty="0" smtClean="0"/>
              <a:t>} are 1, 7, 25, 79, 241, 727, 2185, 6559, 19681, 59047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6172200"/>
            <a:ext cx="2238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Solution</a:t>
            </a:r>
            <a:r>
              <a:rPr lang="en-US" dirty="0"/>
              <a:t>: a</a:t>
            </a:r>
            <a:r>
              <a:rPr lang="en-US" baseline="-25000" dirty="0"/>
              <a:t>n</a:t>
            </a:r>
            <a:r>
              <a:rPr lang="en-US" dirty="0"/>
              <a:t> = 3</a:t>
            </a:r>
            <a:r>
              <a:rPr lang="en-US" baseline="30000" dirty="0"/>
              <a:t>n</a:t>
            </a:r>
            <a:r>
              <a:rPr lang="en-US" dirty="0"/>
              <a:t> - 2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581400" y="1905000"/>
            <a:ext cx="2734628" cy="260033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581400" y="2286000"/>
            <a:ext cx="611981" cy="31670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8288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Sum of the terms       </a:t>
            </a:r>
          </a:p>
          <a:p>
            <a:pPr>
              <a:buNone/>
            </a:pPr>
            <a:r>
              <a:rPr lang="en-US" kern="100" dirty="0" smtClean="0"/>
              <a:t>    from the sequence</a:t>
            </a:r>
          </a:p>
          <a:p>
            <a:r>
              <a:rPr lang="en-US" kern="100" dirty="0" smtClean="0"/>
              <a:t>The notation:</a:t>
            </a:r>
          </a:p>
          <a:p>
            <a:pPr>
              <a:buNone/>
            </a:pPr>
            <a:endParaRPr lang="en-US" kern="100" dirty="0" smtClean="0"/>
          </a:p>
          <a:p>
            <a:pPr marL="0" indent="0">
              <a:buNone/>
            </a:pPr>
            <a:r>
              <a:rPr lang="en-US" kern="100" dirty="0"/>
              <a:t> </a:t>
            </a:r>
            <a:r>
              <a:rPr lang="en-US" kern="100" dirty="0" smtClean="0"/>
              <a:t> </a:t>
            </a:r>
            <a:endParaRPr lang="en-US" kern="100" dirty="0" smtClean="0"/>
          </a:p>
          <a:p>
            <a:pPr>
              <a:buNone/>
            </a:pPr>
            <a:endParaRPr lang="en-US" kern="100" dirty="0" smtClean="0"/>
          </a:p>
          <a:p>
            <a:pPr>
              <a:buNone/>
            </a:pPr>
            <a:r>
              <a:rPr lang="en-US" kern="100" dirty="0" smtClean="0"/>
              <a:t>     represents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variable </a:t>
            </a:r>
            <a:r>
              <a:rPr lang="en-US" i="1" dirty="0" smtClean="0"/>
              <a:t>j</a:t>
            </a:r>
            <a:r>
              <a:rPr lang="en-US" dirty="0" smtClean="0"/>
              <a:t> is called the </a:t>
            </a:r>
            <a:r>
              <a:rPr lang="en-US" i="1" dirty="0" smtClean="0"/>
              <a:t>index of summation</a:t>
            </a:r>
            <a:r>
              <a:rPr lang="en-US" dirty="0" smtClean="0"/>
              <a:t>. It runs through all the integers starting with its </a:t>
            </a:r>
            <a:r>
              <a:rPr lang="en-US" i="1" dirty="0" smtClean="0"/>
              <a:t>lower  limit  m</a:t>
            </a:r>
            <a:r>
              <a:rPr lang="en-US" dirty="0" smtClean="0"/>
              <a:t> and ending with its </a:t>
            </a:r>
            <a:r>
              <a:rPr lang="en-US" i="1" dirty="0" smtClean="0"/>
              <a:t>upper limit 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295400" y="2971800"/>
            <a:ext cx="1025843" cy="1094423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505200" y="3276600"/>
            <a:ext cx="1423035" cy="47720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096000" y="3276600"/>
            <a:ext cx="1854518" cy="457200"/>
          </a:xfrm>
          <a:prstGeom prst="rect">
            <a:avLst/>
          </a:prstGeom>
        </p:spPr>
      </p:pic>
      <p:pic>
        <p:nvPicPr>
          <p:cNvPr id="10" name="Content Placeholder 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590800" y="4495800"/>
            <a:ext cx="3557588" cy="31432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Sequences.</a:t>
            </a:r>
          </a:p>
          <a:p>
            <a:pPr lvl="1"/>
            <a:r>
              <a:rPr lang="en-US" dirty="0" smtClean="0"/>
              <a:t>Examples: Geometric Progression, Arithmetic Progression</a:t>
            </a:r>
          </a:p>
          <a:p>
            <a:r>
              <a:rPr lang="en-US" dirty="0" smtClean="0"/>
              <a:t>Recurrence Relations</a:t>
            </a:r>
          </a:p>
          <a:p>
            <a:pPr lvl="1"/>
            <a:r>
              <a:rPr lang="en-US" dirty="0" smtClean="0"/>
              <a:t>Example: Fibonacci Sequence</a:t>
            </a:r>
          </a:p>
          <a:p>
            <a:r>
              <a:rPr lang="en-US" dirty="0" smtClean="0"/>
              <a:t>Summations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5200"/>
            <a:ext cx="6172200" cy="10482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More generally for a set </a:t>
            </a:r>
            <a:r>
              <a:rPr lang="en-US" i="1" dirty="0" smtClean="0"/>
              <a:t>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393192" lvl="1" indent="0">
              <a:buNone/>
            </a:pPr>
            <a:r>
              <a:rPr lang="en-US" dirty="0"/>
              <a:t> </a:t>
            </a:r>
            <a:endParaRPr lang="en-US" dirty="0" smtClean="0"/>
          </a:p>
          <a:p>
            <a:pPr marL="393192" lvl="1" indent="0">
              <a:buNone/>
            </a:pPr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 </a:t>
            </a:r>
            <a:endParaRPr lang="en-US" dirty="0" smtClean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505200" y="2590800"/>
            <a:ext cx="1550194" cy="5334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524000" y="6019800"/>
            <a:ext cx="6635396" cy="685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9" descr="sum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48200"/>
            <a:ext cx="4572000" cy="9913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447800" y="2667000"/>
            <a:ext cx="4940618" cy="11058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6800" y="21336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Sums of terms of geometric progressions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04800" y="4191000"/>
            <a:ext cx="856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Proof:</a:t>
            </a:r>
            <a:endParaRPr lang="en-US" b="1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057400" y="4114800"/>
            <a:ext cx="1358265" cy="7296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71600" y="4191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14800" y="4114800"/>
            <a:ext cx="495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compute </a:t>
            </a:r>
            <a:r>
              <a:rPr lang="en-US" i="1" dirty="0" err="1" smtClean="0"/>
              <a:t>S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, first multiply both sides of the equality by r and then manipulate the resulting sum as follows: </a:t>
            </a:r>
            <a:endParaRPr lang="en-US" dirty="0"/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981200" y="5029200"/>
            <a:ext cx="1649730" cy="72961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590800" y="5943600"/>
            <a:ext cx="1249680" cy="729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38800" y="6400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14800" y="6019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the distributive property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pic>
        <p:nvPicPr>
          <p:cNvPr id="27" name="Picture 2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133600" y="1905000"/>
            <a:ext cx="1435664" cy="83820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133600" y="2971799"/>
            <a:ext cx="1143000" cy="82093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429000" y="31242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Shifting the index of summation with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i="1" dirty="0" smtClean="0"/>
              <a:t>j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38" name="Picture 3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133600" y="4038600"/>
            <a:ext cx="3025084" cy="762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334000" y="41148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Removing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i="1" dirty="0" smtClean="0"/>
              <a:t>n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term and </a:t>
            </a:r>
          </a:p>
          <a:p>
            <a:r>
              <a:rPr lang="en-US" dirty="0" smtClean="0"/>
              <a:t>adding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term.</a:t>
            </a:r>
            <a:endParaRPr lang="en-US" dirty="0"/>
          </a:p>
        </p:txBody>
      </p:sp>
      <p:pic>
        <p:nvPicPr>
          <p:cNvPr id="32" name="Picture 3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2133599" y="5181600"/>
            <a:ext cx="2514601" cy="34084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34000" y="50292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Substituting </a:t>
            </a:r>
            <a:r>
              <a:rPr lang="en-US" i="1" dirty="0" smtClean="0"/>
              <a:t>S</a:t>
            </a:r>
            <a:r>
              <a:rPr lang="en-US" dirty="0" smtClean="0"/>
              <a:t> for summation formula</a:t>
            </a:r>
          </a:p>
        </p:txBody>
      </p:sp>
      <p:pic>
        <p:nvPicPr>
          <p:cNvPr id="35" name="Picture 3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600200" y="5943600"/>
            <a:ext cx="3200401" cy="352231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990601" y="57912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 Math" pitchFamily="18" charset="0"/>
                <a:ea typeface="Cambria Math" pitchFamily="18" charset="0"/>
              </a:rPr>
              <a:t>∴</a:t>
            </a:r>
            <a:endParaRPr lang="en-US" sz="32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2400" y="21336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previous slide.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181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Continued on next slide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pic>
        <p:nvPicPr>
          <p:cNvPr id="35" name="Picture 3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14601" y="2057400"/>
            <a:ext cx="3276600" cy="360617"/>
          </a:xfrm>
          <a:prstGeom prst="rect">
            <a:avLst/>
          </a:prstGeom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895600" y="3886200"/>
            <a:ext cx="2057399" cy="66106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38200" y="1905000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Cambria Math" pitchFamily="18" charset="0"/>
                <a:ea typeface="Cambria Math" pitchFamily="18" charset="0"/>
              </a:rPr>
              <a:t>∴</a:t>
            </a:r>
            <a:endParaRPr lang="en-US" sz="3200" b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71600" y="403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r </a:t>
            </a:r>
            <a:r>
              <a:rPr lang="en-US" dirty="0" smtClean="0">
                <a:latin typeface="Cambria Math"/>
                <a:ea typeface="Cambria Math"/>
              </a:rPr>
              <a:t>≠1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95401" y="54864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r</a:t>
            </a:r>
            <a:r>
              <a:rPr lang="en-US" dirty="0" smtClean="0">
                <a:latin typeface="Cambria Math"/>
                <a:ea typeface="Cambria Math"/>
              </a:rPr>
              <a:t> = 1</a:t>
            </a:r>
            <a:endParaRPr lang="en-US" dirty="0"/>
          </a:p>
        </p:txBody>
      </p:sp>
      <p:pic>
        <p:nvPicPr>
          <p:cNvPr id="45" name="Picture 4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819400" y="5257800"/>
            <a:ext cx="3962400" cy="82165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 descr="p1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14600"/>
            <a:ext cx="2514600" cy="457200"/>
          </a:xfrm>
          <a:prstGeom prst="rect">
            <a:avLst/>
          </a:prstGeom>
        </p:spPr>
      </p:pic>
      <p:pic>
        <p:nvPicPr>
          <p:cNvPr id="6" name="Picture 5" descr="p2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124200"/>
            <a:ext cx="2590800" cy="4252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477000" y="2590800"/>
            <a:ext cx="1545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s-IS" dirty="0" smtClean="0"/>
              <a:t>Solving for </a:t>
            </a:r>
            <a:r>
              <a:rPr lang="is-IS" i="1" dirty="0" smtClean="0"/>
              <a:t>S</a:t>
            </a:r>
            <a:r>
              <a:rPr lang="is-IS" i="1" baseline="-25000" dirty="0" smtClean="0"/>
              <a:t>n</a:t>
            </a:r>
            <a:endParaRPr lang="en-US" i="1" baseline="-25000" dirty="0"/>
          </a:p>
        </p:txBody>
      </p:sp>
    </p:spTree>
    <p:extLst>
      <p:ext uri="{BB962C8B-B14F-4D97-AF65-F5344CB8AC3E}">
        <p14:creationId xmlns:p14="http://schemas.microsoft.com/office/powerpoint/2010/main" val="1368702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Useful Summation Formulae </a:t>
            </a:r>
            <a:endParaRPr lang="en-US" dirty="0"/>
          </a:p>
        </p:txBody>
      </p:sp>
      <p:pic>
        <p:nvPicPr>
          <p:cNvPr id="4" name="Content Placeholder 3" descr="table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49743" y="1905000"/>
            <a:ext cx="4009859" cy="4543419"/>
          </a:xfrm>
        </p:spPr>
      </p:pic>
      <p:sp>
        <p:nvSpPr>
          <p:cNvPr id="5" name="TextBox 4"/>
          <p:cNvSpPr txBox="1"/>
          <p:nvPr/>
        </p:nvSpPr>
        <p:spPr>
          <a:xfrm>
            <a:off x="6858000" y="3429000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Later we will prove some of these by induction.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019800" y="35814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019800" y="40386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6019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400800" y="5334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Proof in text </a:t>
            </a:r>
          </a:p>
          <a:p>
            <a:r>
              <a:rPr lang="en-US" dirty="0" smtClean="0"/>
              <a:t>(requires calculus)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5943600" y="5410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943600" y="579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4600" y="25146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Geometric Series: We just proved this.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43600" y="28194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Sequences are ordered lists of elements. </a:t>
            </a:r>
          </a:p>
          <a:p>
            <a:pPr lvl="1"/>
            <a:r>
              <a:rPr lang="en-US" dirty="0" smtClean="0"/>
              <a:t>  1, 2, 3, 5, 8</a:t>
            </a:r>
          </a:p>
          <a:p>
            <a:pPr lvl="1"/>
            <a:r>
              <a:rPr lang="en-US" dirty="0" smtClean="0"/>
              <a:t>   1, 3,  9, 27, 81, …….</a:t>
            </a:r>
          </a:p>
          <a:p>
            <a:r>
              <a:rPr lang="en-US" dirty="0" smtClean="0"/>
              <a:t>Sequences arise throughout mathematics, computer science, and in many other disciplines, ranging from botany to music.</a:t>
            </a:r>
          </a:p>
          <a:p>
            <a:r>
              <a:rPr lang="en-US" dirty="0" smtClean="0"/>
              <a:t>We will introduce the  terminology to represent sequences and sums of the terms in the sequences.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A </a:t>
            </a:r>
            <a:r>
              <a:rPr lang="en-US" i="1" dirty="0" smtClean="0"/>
              <a:t>sequence</a:t>
            </a:r>
            <a:r>
              <a:rPr lang="en-US" dirty="0" smtClean="0"/>
              <a:t> is a function from a subset of the integers (usually either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0, 1, 2, 3, 4, </a:t>
            </a:r>
            <a:r>
              <a:rPr lang="en-US" dirty="0" smtClean="0"/>
              <a:t>…..} or  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1, 2, 3, 4, </a:t>
            </a:r>
            <a:r>
              <a:rPr lang="en-US" dirty="0" smtClean="0"/>
              <a:t>….} ) to a set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notation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  is used to denote the image of the integer </a:t>
            </a:r>
            <a:r>
              <a:rPr lang="en-US" i="1" dirty="0" smtClean="0"/>
              <a:t>n</a:t>
            </a:r>
            <a:r>
              <a:rPr lang="en-US" dirty="0" smtClean="0"/>
              <a:t>.  We can think of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   as the equivalent of </a:t>
            </a:r>
            <a:r>
              <a:rPr lang="en-US" i="1" dirty="0" smtClean="0"/>
              <a:t>f(n)</a:t>
            </a:r>
            <a:r>
              <a:rPr lang="en-US" dirty="0" smtClean="0"/>
              <a:t> where </a:t>
            </a:r>
            <a:r>
              <a:rPr lang="en-US" i="1" dirty="0" smtClean="0"/>
              <a:t>f</a:t>
            </a:r>
            <a:r>
              <a:rPr lang="en-US" dirty="0" smtClean="0"/>
              <a:t> is a function from 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0,1,2</a:t>
            </a:r>
            <a:r>
              <a:rPr lang="en-US" dirty="0" smtClean="0"/>
              <a:t>,…..} to </a:t>
            </a:r>
            <a:r>
              <a:rPr lang="en-US" i="1" dirty="0" smtClean="0"/>
              <a:t>S</a:t>
            </a:r>
            <a:r>
              <a:rPr lang="en-US" dirty="0" smtClean="0"/>
              <a:t>.  We call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  a </a:t>
            </a:r>
            <a:r>
              <a:rPr lang="en-US" i="1" dirty="0" smtClean="0"/>
              <a:t>term</a:t>
            </a:r>
            <a:r>
              <a:rPr lang="en-US" dirty="0" smtClean="0"/>
              <a:t> of the sequence.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Consider the sequence            where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34000" y="1981200"/>
            <a:ext cx="734378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371600" y="3048000"/>
            <a:ext cx="1385888" cy="77152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514600" y="4572000"/>
            <a:ext cx="1983105" cy="78009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 descr="Screen Shot 2016-03-13 at 4.26.14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048000"/>
            <a:ext cx="215900" cy="812800"/>
          </a:xfrm>
          <a:prstGeom prst="rect">
            <a:avLst/>
          </a:prstGeom>
        </p:spPr>
      </p:pic>
      <p:pic>
        <p:nvPicPr>
          <p:cNvPr id="7" name="Picture 6" descr="a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00400"/>
            <a:ext cx="3810000" cy="605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geometric progression </a:t>
            </a:r>
            <a:r>
              <a:rPr lang="en-US" dirty="0" smtClean="0"/>
              <a:t>is a sequence of the form:</a:t>
            </a:r>
          </a:p>
          <a:p>
            <a:pPr>
              <a:buNone/>
            </a:pPr>
            <a:r>
              <a:rPr lang="en-US" dirty="0" smtClean="0"/>
              <a:t>    where the </a:t>
            </a:r>
            <a:r>
              <a:rPr lang="en-US" i="1" dirty="0" smtClean="0"/>
              <a:t>initial term a</a:t>
            </a:r>
            <a:r>
              <a:rPr lang="en-US" dirty="0" smtClean="0"/>
              <a:t> and the </a:t>
            </a:r>
            <a:r>
              <a:rPr lang="en-US" i="1" dirty="0" smtClean="0"/>
              <a:t>common ratio r </a:t>
            </a:r>
            <a:r>
              <a:rPr lang="en-US" dirty="0" smtClean="0"/>
              <a:t>are real numbers.</a:t>
            </a:r>
          </a:p>
          <a:p>
            <a:pPr>
              <a:buNone/>
            </a:pPr>
            <a:r>
              <a:rPr lang="en-US" sz="2800" b="1" dirty="0" smtClean="0"/>
              <a:t>   Examples</a:t>
            </a:r>
            <a:r>
              <a:rPr lang="en-US" sz="2800" dirty="0" smtClean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−1</a:t>
            </a:r>
            <a:r>
              <a:rPr lang="en-US" dirty="0" smtClean="0"/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dirty="0" smtClean="0"/>
              <a:t>6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1/3</a:t>
            </a:r>
            <a:r>
              <a:rPr lang="en-US" dirty="0" smtClean="0"/>
              <a:t>. Then: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752600" y="2294578"/>
            <a:ext cx="3124200" cy="3724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 descr="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68847"/>
            <a:ext cx="5638800" cy="447661"/>
          </a:xfrm>
          <a:prstGeom prst="rect">
            <a:avLst/>
          </a:prstGeom>
        </p:spPr>
      </p:pic>
      <p:pic>
        <p:nvPicPr>
          <p:cNvPr id="8" name="Picture 7" descr="c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105401"/>
            <a:ext cx="6629400" cy="465850"/>
          </a:xfrm>
          <a:prstGeom prst="rect">
            <a:avLst/>
          </a:prstGeom>
        </p:spPr>
      </p:pic>
      <p:pic>
        <p:nvPicPr>
          <p:cNvPr id="18" name="Picture 17" descr="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943600"/>
            <a:ext cx="5939928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arithmetic progression </a:t>
            </a:r>
            <a:r>
              <a:rPr lang="en-US" dirty="0" smtClean="0"/>
              <a:t>is a sequence of the form:</a:t>
            </a:r>
          </a:p>
          <a:p>
            <a:pPr>
              <a:buNone/>
            </a:pPr>
            <a:r>
              <a:rPr lang="en-US" dirty="0" smtClean="0"/>
              <a:t>    where the </a:t>
            </a:r>
            <a:r>
              <a:rPr lang="en-US" i="1" dirty="0" smtClean="0"/>
              <a:t>initial term a</a:t>
            </a:r>
            <a:r>
              <a:rPr lang="en-US" dirty="0" smtClean="0"/>
              <a:t> and the </a:t>
            </a:r>
            <a:r>
              <a:rPr lang="en-US" i="1" dirty="0" smtClean="0"/>
              <a:t>common difference  d </a:t>
            </a:r>
            <a:r>
              <a:rPr lang="en-US" dirty="0" smtClean="0"/>
              <a:t>are real numbers.</a:t>
            </a:r>
          </a:p>
          <a:p>
            <a:pPr>
              <a:buNone/>
            </a:pPr>
            <a:r>
              <a:rPr lang="en-US" sz="2400" b="1" dirty="0" smtClean="0"/>
              <a:t>    Examples</a:t>
            </a:r>
            <a:r>
              <a:rPr lang="en-US" sz="2400" dirty="0" smtClean="0"/>
              <a:t>: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d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904999" y="2286000"/>
            <a:ext cx="4441371" cy="304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962401"/>
            <a:ext cx="6096000" cy="486930"/>
          </a:xfrm>
          <a:prstGeom prst="rect">
            <a:avLst/>
          </a:prstGeom>
        </p:spPr>
      </p:pic>
      <p:pic>
        <p:nvPicPr>
          <p:cNvPr id="7" name="Picture 6" descr="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029200"/>
            <a:ext cx="6096000" cy="524821"/>
          </a:xfrm>
          <a:prstGeom prst="rect">
            <a:avLst/>
          </a:prstGeom>
        </p:spPr>
      </p:pic>
      <p:pic>
        <p:nvPicPr>
          <p:cNvPr id="8" name="Picture 7" descr="u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096001"/>
            <a:ext cx="5562600" cy="470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string</a:t>
            </a:r>
            <a:r>
              <a:rPr lang="en-US" dirty="0" smtClean="0"/>
              <a:t> is a finite sequence of characters from a finite set (an alphabet).</a:t>
            </a:r>
          </a:p>
          <a:p>
            <a:r>
              <a:rPr lang="en-US" dirty="0" smtClean="0"/>
              <a:t>Sequences of characters or bits  are important in computer science.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empty string </a:t>
            </a:r>
            <a:r>
              <a:rPr lang="en-US" dirty="0" smtClean="0"/>
              <a:t>is represented by </a:t>
            </a:r>
            <a:r>
              <a:rPr lang="el-GR" i="1" dirty="0" smtClean="0"/>
              <a:t>λ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string  </a:t>
            </a:r>
            <a:r>
              <a:rPr lang="en-US" i="1" dirty="0" err="1" smtClean="0"/>
              <a:t>abcde</a:t>
            </a:r>
            <a:r>
              <a:rPr lang="en-US" i="1" dirty="0" smtClean="0"/>
              <a:t> </a:t>
            </a:r>
            <a:r>
              <a:rPr lang="en-US" dirty="0" smtClean="0"/>
              <a:t>has </a:t>
            </a:r>
            <a:r>
              <a:rPr lang="en-US" i="1" dirty="0" smtClean="0"/>
              <a:t>length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A </a:t>
            </a:r>
            <a:r>
              <a:rPr lang="en-US" i="1" dirty="0" smtClean="0"/>
              <a:t>recurrence relation </a:t>
            </a:r>
            <a:r>
              <a:rPr lang="en-US" dirty="0" smtClean="0"/>
              <a:t>for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is an equation that expresses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in terms of one or more of the previous terms of the sequence, namely,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, a</a:t>
            </a:r>
            <a:r>
              <a:rPr lang="en-US" i="1" baseline="-25000" dirty="0" smtClean="0"/>
              <a:t>1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n-1</a:t>
            </a:r>
            <a:r>
              <a:rPr lang="en-US" dirty="0" smtClean="0"/>
              <a:t>, for all integers </a:t>
            </a:r>
            <a:r>
              <a:rPr lang="en-US" i="1" dirty="0" smtClean="0"/>
              <a:t>n</a:t>
            </a:r>
            <a:r>
              <a:rPr lang="en-US" dirty="0" smtClean="0"/>
              <a:t> with </a:t>
            </a:r>
            <a:r>
              <a:rPr lang="en-US" i="1" dirty="0" smtClean="0"/>
              <a:t>n ≥ n</a:t>
            </a:r>
            <a:r>
              <a:rPr lang="en-US" i="1" baseline="-25000" dirty="0" smtClean="0"/>
              <a:t>0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is a nonnegative integer. </a:t>
            </a:r>
          </a:p>
          <a:p>
            <a:r>
              <a:rPr lang="en-US" dirty="0" smtClean="0"/>
              <a:t>A sequence is called a </a:t>
            </a:r>
            <a:r>
              <a:rPr lang="en-US" i="1" dirty="0" smtClean="0"/>
              <a:t>solution</a:t>
            </a:r>
            <a:r>
              <a:rPr lang="en-US" dirty="0" smtClean="0"/>
              <a:t> of a recurrence relation if its terms satisfy the recurrence relation.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initial conditions </a:t>
            </a:r>
            <a:r>
              <a:rPr lang="en-US" dirty="0" smtClean="0"/>
              <a:t>for a sequence specify the terms that precede the first term where the recurrence relation takes effect.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m \leq j \leq n} a_j   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+ a_{m+1} +  \dots + a_n$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sum_{j \in S} a_j$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mbox{If}\; S = \{2,5,7,10\}\; \mbox{then}\;\sum_{j \in S} a_j =  a_2 + a_5 + a_7 + a_{10}$$&#10;\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j=0}^n ar^j\; =\;  \left\{\begin{array}{ll}\frac{ar^{n+1} -a}{r-1}&amp; r\not= 1\\&#10;(n + 1)a &amp; r = 1\end{array}\right.  $$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 = \sum_{j=0}^n ar^j$$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 = r\sum_{j=0}^n ar^j$$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j=0}^n ar^{j+1}$$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j=0}^n ar^{j+1}$$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k=1}^{n+1} ar^{k}$$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a_n\;=\; \frac{1}{n}$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left(\sum_{k=0}^n ar^{k}\right) + (ar^{n + 1} -a)$$&#10;\end{document}"/>
  <p:tag name="IGUANATEXSIZ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S_n + (ar^{n + 1} -a)$$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= S_n + (ar^{n + 1} -a)$$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= S_n + (ar^{n + 1} -a)$$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= \frac{ar^{n + 1} -a}{r -1}$$&#10;\end{document}"/>
  <p:tag name="IGUANATEXSIZE" val="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 = \sum_{j=0}^n ar^{j} = \sum_{j = 0}^{n}a = (n + 1)a$$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, \frac{1}{2}, \frac{1}{3}, \frac{1}{4} \ldots $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r, ar^{2}, \ldots, ar^{n}, \ldots$$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 + d, a + 2d, \ldots, a + nd, \ldots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sum_{j=m}^{n} a_j   $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j=m}^{n} a_j   $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34454</TotalTime>
  <Words>1617</Words>
  <Application>Microsoft Macintosh PowerPoint</Application>
  <PresentationFormat>On-screen Show (4:3)</PresentationFormat>
  <Paragraphs>206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Sequences and Summations</vt:lpstr>
      <vt:lpstr>Section Summary</vt:lpstr>
      <vt:lpstr>Introduction</vt:lpstr>
      <vt:lpstr>Sequences</vt:lpstr>
      <vt:lpstr>Sequences </vt:lpstr>
      <vt:lpstr>Geometric Progression</vt:lpstr>
      <vt:lpstr>Arithmetic Progression</vt:lpstr>
      <vt:lpstr>Strings</vt:lpstr>
      <vt:lpstr>Recurrence Relations</vt:lpstr>
      <vt:lpstr>Questions about Recurrence Relations</vt:lpstr>
      <vt:lpstr>Questions about Recurrence Relations</vt:lpstr>
      <vt:lpstr>Fibonacci Sequence</vt:lpstr>
      <vt:lpstr>Solving Recurrence Relations</vt:lpstr>
      <vt:lpstr>Iterative Solution Example</vt:lpstr>
      <vt:lpstr>Iterative Solution Example</vt:lpstr>
      <vt:lpstr>Financial Application</vt:lpstr>
      <vt:lpstr>Financial Application</vt:lpstr>
      <vt:lpstr>Useful Sequences</vt:lpstr>
      <vt:lpstr>Summations</vt:lpstr>
      <vt:lpstr>Summations</vt:lpstr>
      <vt:lpstr>Geometric Series</vt:lpstr>
      <vt:lpstr>Geometric Series</vt:lpstr>
      <vt:lpstr>Geometric Series</vt:lpstr>
      <vt:lpstr>Some Useful Summation Formulae 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Heather Michaud</cp:lastModifiedBy>
  <cp:revision>2015</cp:revision>
  <dcterms:created xsi:type="dcterms:W3CDTF">2011-03-27T19:09:13Z</dcterms:created>
  <dcterms:modified xsi:type="dcterms:W3CDTF">2016-03-13T23:59:46Z</dcterms:modified>
</cp:coreProperties>
</file>