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60" r:id="rId1"/>
  </p:sldMasterIdLst>
  <p:notesMasterIdLst>
    <p:notesMasterId r:id="rId19"/>
  </p:notesMasterIdLst>
  <p:handoutMasterIdLst>
    <p:handoutMasterId r:id="rId20"/>
  </p:handoutMasterIdLst>
  <p:sldIdLst>
    <p:sldId id="258" r:id="rId2"/>
    <p:sldId id="301" r:id="rId3"/>
    <p:sldId id="302" r:id="rId4"/>
    <p:sldId id="257" r:id="rId5"/>
    <p:sldId id="307" r:id="rId6"/>
    <p:sldId id="260" r:id="rId7"/>
    <p:sldId id="304" r:id="rId8"/>
    <p:sldId id="318" r:id="rId9"/>
    <p:sldId id="264" r:id="rId10"/>
    <p:sldId id="316" r:id="rId11"/>
    <p:sldId id="317" r:id="rId12"/>
    <p:sldId id="308" r:id="rId13"/>
    <p:sldId id="309" r:id="rId14"/>
    <p:sldId id="314" r:id="rId15"/>
    <p:sldId id="315" r:id="rId16"/>
    <p:sldId id="319" r:id="rId17"/>
    <p:sldId id="32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3" autoAdjust="0"/>
    <p:restoredTop sz="94690" autoAdjust="0"/>
  </p:normalViewPr>
  <p:slideViewPr>
    <p:cSldViewPr>
      <p:cViewPr varScale="1">
        <p:scale>
          <a:sx n="111" d="100"/>
          <a:sy n="111" d="100"/>
        </p:scale>
        <p:origin x="-120" y="-8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6D8B2F-25E8-CC44-A617-4911A08DAEA8}" type="datetimeFigureOut">
              <a:rPr lang="en-US" smtClean="0"/>
              <a:t>3/13/16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790EA3A-BFB4-D944-A920-FB09FAF12767}" type="slidenum">
              <a:rPr lang="en-US" smtClean="0"/>
              <a:t>‹#›</a:t>
            </a:fld>
            <a:endParaRPr lang="en-US"/>
          </a:p>
        </p:txBody>
      </p:sp>
    </p:spTree>
    <p:extLst>
      <p:ext uri="{BB962C8B-B14F-4D97-AF65-F5344CB8AC3E}">
        <p14:creationId xmlns:p14="http://schemas.microsoft.com/office/powerpoint/2010/main" val="19278692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69A27-169D-49B9-9258-3707F8200856}" type="datetimeFigureOut">
              <a:rPr lang="en-US" smtClean="0"/>
              <a:pPr/>
              <a:t>3/13/16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E4B07A-395A-4969-8CBC-066CACF19A80}" type="slidenum">
              <a:rPr lang="en-US" smtClean="0"/>
              <a:pPr/>
              <a:t>‹#›</a:t>
            </a:fld>
            <a:endParaRPr lang="en-US"/>
          </a:p>
        </p:txBody>
      </p:sp>
    </p:spTree>
    <p:extLst>
      <p:ext uri="{BB962C8B-B14F-4D97-AF65-F5344CB8AC3E}">
        <p14:creationId xmlns:p14="http://schemas.microsoft.com/office/powerpoint/2010/main" val="201489375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4B07A-395A-4969-8CBC-066CACF19A80}" type="slidenum">
              <a:rPr lang="en-US" smtClean="0"/>
              <a:pPr/>
              <a:t>11</a:t>
            </a:fld>
            <a:endParaRPr lang="en-US"/>
          </a:p>
        </p:txBody>
      </p:sp>
    </p:spTree>
    <p:extLst>
      <p:ext uri="{BB962C8B-B14F-4D97-AF65-F5344CB8AC3E}">
        <p14:creationId xmlns:p14="http://schemas.microsoft.com/office/powerpoint/2010/main" val="3963316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6B26838C-8099-DE40-884B-FFE2580A2136}" type="datetime1">
              <a:rPr lang="en-US" smtClean="0"/>
              <a:t>3/13/16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B7D5B7-3165-F84B-99B5-E0E8958924E5}" type="datetime1">
              <a:rPr lang="en-US" smtClean="0"/>
              <a:t>3/13/16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8431AE-6889-4E44-897D-0481AF937083}" type="datetime1">
              <a:rPr lang="en-US" smtClean="0"/>
              <a:t>3/13/16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35DDD0-85F9-824F-A1DD-3972472F7706}" type="datetime1">
              <a:rPr lang="en-US" smtClean="0"/>
              <a:t>3/13/16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D67C656-6486-3F42-A17F-D374BB6B62B9}" type="datetime1">
              <a:rPr lang="en-US" smtClean="0"/>
              <a:t>3/13/16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44D0DFA-4DC6-A941-9A92-FD123764D0AD}" type="datetime1">
              <a:rPr lang="en-US" smtClean="0"/>
              <a:t>3/13/16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3C727B4-707E-A14D-9EE4-9D2AC35CA215}" type="datetime1">
              <a:rPr lang="en-US" smtClean="0"/>
              <a:t>3/13/16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3A253FB-EF4E-9149-893B-E434D8E18BBC}" type="datetime1">
              <a:rPr lang="en-US" smtClean="0"/>
              <a:t>3/13/16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32292-64E4-C24C-8F81-9C35277483E3}" type="datetime1">
              <a:rPr lang="en-US" smtClean="0"/>
              <a:t>3/13/16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D3C55-A56E-2640-8D7F-3647AD5B87F8}" type="datetime1">
              <a:rPr lang="en-US" smtClean="0"/>
              <a:t>3/13/16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5474291-0247-7C4F-87DD-50602E74595F}" type="datetime1">
              <a:rPr lang="en-US" smtClean="0"/>
              <a:t>3/13/16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B97D025-ABAA-844B-BDA9-5AE7C6207144}" type="datetime1">
              <a:rPr lang="en-US" smtClean="0"/>
              <a:t>3/13/16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2.xml"/><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 Id="rId1" Type="http://schemas.openxmlformats.org/officeDocument/2006/relationships/tags" Target="../tags/tag1.xml"/><Relationship Id="rId2"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Mathematical Induction</a:t>
            </a:r>
            <a:endParaRPr lang="en-US" dirty="0"/>
          </a:p>
        </p:txBody>
      </p:sp>
      <p:sp>
        <p:nvSpPr>
          <p:cNvPr id="3" name="Subtitle 2"/>
          <p:cNvSpPr>
            <a:spLocks noGrp="1"/>
          </p:cNvSpPr>
          <p:nvPr>
            <p:ph type="subTitle" idx="1"/>
          </p:nvPr>
        </p:nvSpPr>
        <p:spPr/>
        <p:txBody>
          <a:bodyPr/>
          <a:lstStyle/>
          <a:p>
            <a:r>
              <a:rPr lang="en-US" dirty="0" smtClean="0"/>
              <a:t>Section 5.1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a:xfrm>
            <a:off x="457200" y="1935480"/>
            <a:ext cx="8305800" cy="4389120"/>
          </a:xfrm>
        </p:spPr>
        <p:txBody>
          <a:bodyPr>
            <a:normAutofit fontScale="92500" lnSpcReduction="10000"/>
          </a:bodyPr>
          <a:lstStyle/>
          <a:p>
            <a:pPr>
              <a:buNone/>
            </a:pPr>
            <a:r>
              <a:rPr lang="en-US" b="1" dirty="0" smtClean="0"/>
              <a:t>   Example</a:t>
            </a:r>
            <a:r>
              <a:rPr lang="en-US" dirty="0" smtClean="0"/>
              <a:t>: Use mathematical induction to prove that </a:t>
            </a:r>
            <a:r>
              <a:rPr lang="en-US" dirty="0" smtClean="0"/>
              <a:t>                   		</a:t>
            </a:r>
            <a:r>
              <a:rPr lang="en-US" dirty="0" smtClean="0">
                <a:latin typeface="Cambria Math" pitchFamily="18" charset="0"/>
                <a:ea typeface="Cambria Math" pitchFamily="18" charset="0"/>
              </a:rPr>
              <a:t>2</a:t>
            </a:r>
            <a:r>
              <a:rPr lang="en-US" i="1" baseline="30000" dirty="0" smtClean="0"/>
              <a:t>n </a:t>
            </a:r>
            <a:r>
              <a:rPr lang="en-US" i="1" dirty="0" smtClean="0"/>
              <a:t>&lt; n</a:t>
            </a:r>
            <a:r>
              <a:rPr lang="en-US" dirty="0" smtClean="0"/>
              <a:t>!</a:t>
            </a:r>
            <a:r>
              <a:rPr lang="en-US" i="1" dirty="0" smtClean="0"/>
              <a:t>, </a:t>
            </a:r>
            <a:r>
              <a:rPr lang="en-US" dirty="0" smtClean="0"/>
              <a:t>for every integer </a:t>
            </a:r>
            <a:r>
              <a:rPr lang="en-US" i="1" dirty="0" smtClean="0"/>
              <a:t>n</a:t>
            </a:r>
            <a:r>
              <a:rPr lang="en-US" dirty="0" smtClean="0"/>
              <a:t> ≥ </a:t>
            </a:r>
            <a:r>
              <a:rPr lang="en-US" dirty="0" smtClean="0">
                <a:latin typeface="Cambria Math" pitchFamily="18" charset="0"/>
                <a:ea typeface="Cambria Math" pitchFamily="18" charset="0"/>
              </a:rPr>
              <a:t>4</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dirty="0" smtClean="0">
                <a:latin typeface="Cambria Math" pitchFamily="18" charset="0"/>
                <a:ea typeface="Cambria Math" pitchFamily="18" charset="0"/>
              </a:rPr>
              <a:t>2</a:t>
            </a:r>
            <a:r>
              <a:rPr lang="en-US" i="1" baseline="30000" dirty="0" smtClean="0"/>
              <a:t>n </a:t>
            </a:r>
            <a:r>
              <a:rPr lang="en-US" i="1" dirty="0" smtClean="0"/>
              <a:t> &lt; n</a:t>
            </a:r>
            <a:r>
              <a:rPr lang="en-US" dirty="0" smtClean="0"/>
              <a:t>!</a:t>
            </a:r>
            <a:r>
              <a:rPr lang="en-US" i="1" dirty="0" smtClean="0"/>
              <a:t>.</a:t>
            </a:r>
            <a:r>
              <a:rPr lang="en-US" baseline="30000" dirty="0" smtClean="0"/>
              <a:t> </a:t>
            </a:r>
          </a:p>
          <a:p>
            <a:pPr lvl="1"/>
            <a:r>
              <a:rPr lang="en-US" dirty="0" smtClean="0">
                <a:solidFill>
                  <a:srgbClr val="FF0000"/>
                </a:solidFill>
              </a:rPr>
              <a:t>BASIS STEP</a:t>
            </a:r>
            <a:r>
              <a:rPr lang="en-US" dirty="0" smtClean="0"/>
              <a:t>: </a:t>
            </a:r>
            <a:r>
              <a:rPr lang="en-US" i="1" dirty="0" smtClean="0"/>
              <a:t>P(</a:t>
            </a:r>
            <a:r>
              <a:rPr lang="en-US" dirty="0" smtClean="0">
                <a:latin typeface="Cambria Math" pitchFamily="18" charset="0"/>
                <a:ea typeface="Cambria Math" pitchFamily="18" charset="0"/>
              </a:rPr>
              <a:t>4</a:t>
            </a:r>
            <a:r>
              <a:rPr lang="en-US" dirty="0" smtClean="0"/>
              <a:t>) is true since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4</a:t>
            </a:r>
            <a:r>
              <a:rPr lang="en-US" i="1" dirty="0" smtClean="0"/>
              <a:t>  = </a:t>
            </a:r>
            <a:r>
              <a:rPr lang="en-US" dirty="0" smtClean="0">
                <a:latin typeface="Cambria Math" pitchFamily="18" charset="0"/>
                <a:ea typeface="Cambria Math" pitchFamily="18" charset="0"/>
              </a:rPr>
              <a:t>16  &lt; 4! = 24</a:t>
            </a:r>
            <a:r>
              <a:rPr lang="en-US" i="1" dirty="0" smtClean="0"/>
              <a:t>.</a:t>
            </a:r>
          </a:p>
          <a:p>
            <a:pPr lvl="1"/>
            <a:r>
              <a:rPr lang="en-US" dirty="0" smtClean="0">
                <a:solidFill>
                  <a:srgbClr val="FF0000"/>
                </a:solidFill>
              </a:rPr>
              <a:t>INDUCTIVE STEP</a:t>
            </a:r>
            <a:r>
              <a:rPr lang="en-US" dirty="0" smtClean="0"/>
              <a:t>: Assume </a:t>
            </a:r>
            <a:r>
              <a:rPr lang="en-US" i="1" dirty="0" smtClean="0"/>
              <a:t>P</a:t>
            </a:r>
            <a:r>
              <a:rPr lang="en-US" dirty="0" smtClean="0"/>
              <a:t>(</a:t>
            </a:r>
            <a:r>
              <a:rPr lang="en-US" i="1" dirty="0" smtClean="0"/>
              <a:t>k</a:t>
            </a:r>
            <a:r>
              <a:rPr lang="en-US" dirty="0" smtClean="0"/>
              <a:t>) holds, i.e., </a:t>
            </a:r>
            <a:r>
              <a:rPr lang="en-US" dirty="0" smtClean="0">
                <a:latin typeface="Cambria Math" pitchFamily="18" charset="0"/>
                <a:ea typeface="Cambria Math" pitchFamily="18" charset="0"/>
              </a:rPr>
              <a:t>2</a:t>
            </a:r>
            <a:r>
              <a:rPr lang="en-US" i="1" baseline="30000" dirty="0" smtClean="0"/>
              <a:t>k </a:t>
            </a:r>
            <a:r>
              <a:rPr lang="en-US" i="1" dirty="0" smtClean="0"/>
              <a:t> &lt; k</a:t>
            </a:r>
            <a:r>
              <a:rPr lang="en-US" dirty="0" smtClean="0"/>
              <a:t>! </a:t>
            </a:r>
            <a:r>
              <a:rPr lang="en-US" i="1" dirty="0" smtClean="0"/>
              <a:t> </a:t>
            </a:r>
            <a:r>
              <a:rPr lang="en-US" dirty="0" smtClean="0"/>
              <a:t>for an arbitrary integer </a:t>
            </a:r>
            <a:r>
              <a:rPr lang="en-US" i="1" dirty="0" smtClean="0"/>
              <a:t>k</a:t>
            </a:r>
            <a:r>
              <a:rPr lang="en-US" dirty="0" smtClean="0"/>
              <a:t> ≥ </a:t>
            </a:r>
            <a:r>
              <a:rPr lang="en-US" dirty="0" smtClean="0">
                <a:latin typeface="Cambria Math" pitchFamily="18" charset="0"/>
                <a:ea typeface="Cambria Math" pitchFamily="18" charset="0"/>
              </a:rPr>
              <a:t>4</a:t>
            </a:r>
            <a:r>
              <a:rPr lang="en-US" dirty="0" smtClean="0"/>
              <a:t>. To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a:t>
            </a:r>
          </a:p>
          <a:p>
            <a:pPr lvl="1">
              <a:buNone/>
            </a:pPr>
            <a:r>
              <a:rPr lang="en-US" i="1" dirty="0" smtClean="0"/>
              <a:t>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2∙2</a:t>
            </a:r>
            <a:r>
              <a:rPr lang="en-US" i="1" baseline="30000" dirty="0" smtClean="0"/>
              <a:t>k  </a:t>
            </a:r>
          </a:p>
          <a:p>
            <a:pPr lvl="1">
              <a:buNone/>
            </a:pPr>
            <a:r>
              <a:rPr lang="en-US" i="1" baseline="30000" dirty="0" smtClean="0"/>
              <a:t>                                    </a:t>
            </a:r>
            <a:r>
              <a:rPr lang="en-US" i="1" dirty="0" smtClean="0"/>
              <a:t>&lt; </a:t>
            </a:r>
            <a:r>
              <a:rPr lang="en-US" dirty="0" smtClean="0">
                <a:latin typeface="Cambria Math" pitchFamily="18" charset="0"/>
                <a:ea typeface="Cambria Math" pitchFamily="18" charset="0"/>
              </a:rPr>
              <a:t>2</a:t>
            </a:r>
            <a:r>
              <a:rPr lang="en-US" i="1" dirty="0" smtClean="0"/>
              <a:t>∙ k</a:t>
            </a:r>
            <a:r>
              <a:rPr lang="en-US" dirty="0" smtClean="0"/>
              <a:t>!</a:t>
            </a:r>
            <a:r>
              <a:rPr lang="en-US" i="1" dirty="0" smtClean="0"/>
              <a:t>         </a:t>
            </a:r>
            <a:r>
              <a:rPr lang="en-US" i="1" dirty="0" smtClean="0"/>
              <a:t>     </a:t>
            </a:r>
            <a:r>
              <a:rPr lang="en-US" dirty="0" smtClean="0"/>
              <a:t>(</a:t>
            </a:r>
            <a:r>
              <a:rPr lang="en-US" i="1" dirty="0" smtClean="0"/>
              <a:t>by the inductive hypothesis)</a:t>
            </a:r>
          </a:p>
          <a:p>
            <a:pPr lvl="1">
              <a:buNone/>
            </a:pPr>
            <a:r>
              <a:rPr lang="en-US" i="1" baseline="30000" dirty="0" smtClean="0"/>
              <a:t>                                    </a:t>
            </a:r>
            <a:r>
              <a:rPr lang="en-US" dirty="0" smtClean="0"/>
              <a:t>&lt; (</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k</a:t>
            </a:r>
            <a:r>
              <a:rPr lang="en-US" dirty="0" smtClean="0"/>
              <a:t>!      </a:t>
            </a:r>
            <a:r>
              <a:rPr lang="en-US" i="1" dirty="0" smtClean="0"/>
              <a:t>(because  2 &lt; k+1)</a:t>
            </a:r>
            <a:endParaRPr lang="en-US" i="1" dirty="0" smtClean="0"/>
          </a:p>
          <a:p>
            <a:pPr lvl="1">
              <a:buNone/>
            </a:pPr>
            <a:r>
              <a:rPr lang="en-US" i="1" dirty="0" smtClean="0"/>
              <a:t>                        =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p>
          <a:p>
            <a:pPr lvl="1">
              <a:buNone/>
            </a:pPr>
            <a:r>
              <a:rPr lang="en-US" dirty="0" smtClean="0"/>
              <a:t> Therefore, </a:t>
            </a:r>
            <a:r>
              <a:rPr lang="en-US" dirty="0" smtClean="0">
                <a:latin typeface="Cambria Math" pitchFamily="18" charset="0"/>
                <a:ea typeface="Cambria Math" pitchFamily="18" charset="0"/>
              </a:rPr>
              <a:t>2</a:t>
            </a:r>
            <a:r>
              <a:rPr lang="en-US" i="1" baseline="30000" dirty="0" smtClean="0"/>
              <a:t>n </a:t>
            </a:r>
            <a:r>
              <a:rPr lang="en-US" i="1" dirty="0" smtClean="0"/>
              <a:t> &lt; n</a:t>
            </a:r>
            <a:r>
              <a:rPr lang="en-US" dirty="0" smtClean="0"/>
              <a:t>!</a:t>
            </a:r>
            <a:r>
              <a:rPr lang="en-US" i="1" dirty="0" smtClean="0"/>
              <a:t>  </a:t>
            </a:r>
            <a:r>
              <a:rPr lang="en-US" dirty="0" smtClean="0"/>
              <a:t>holds</a:t>
            </a:r>
            <a:r>
              <a:rPr lang="en-US" i="1" dirty="0" smtClean="0"/>
              <a:t>, </a:t>
            </a:r>
            <a:r>
              <a:rPr lang="en-US" dirty="0" smtClean="0"/>
              <a:t>for every integer </a:t>
            </a:r>
            <a:r>
              <a:rPr lang="en-US" i="1" dirty="0" smtClean="0"/>
              <a:t>n</a:t>
            </a:r>
            <a:r>
              <a:rPr lang="en-US" dirty="0" smtClean="0"/>
              <a:t> ≥ </a:t>
            </a:r>
            <a:r>
              <a:rPr lang="en-US" dirty="0" smtClean="0">
                <a:latin typeface="Cambria Math" pitchFamily="18" charset="0"/>
                <a:ea typeface="Cambria Math" pitchFamily="18" charset="0"/>
              </a:rPr>
              <a:t>4</a:t>
            </a:r>
            <a:r>
              <a:rPr lang="en-US" dirty="0" smtClean="0"/>
              <a:t>.</a:t>
            </a:r>
          </a:p>
          <a:p>
            <a:endParaRPr lang="en-US" i="1" dirty="0"/>
          </a:p>
        </p:txBody>
      </p:sp>
      <p:sp>
        <p:nvSpPr>
          <p:cNvPr id="4" name="Isosceles Triangle 3"/>
          <p:cNvSpPr/>
          <p:nvPr/>
        </p:nvSpPr>
        <p:spPr>
          <a:xfrm rot="5400000" flipV="1">
            <a:off x="83058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9600" y="6019800"/>
            <a:ext cx="7696200" cy="646331"/>
          </a:xfrm>
          <a:prstGeom prst="rect">
            <a:avLst/>
          </a:prstGeom>
          <a:noFill/>
          <a:ln>
            <a:solidFill>
              <a:schemeClr val="accent1"/>
            </a:solidFill>
          </a:ln>
        </p:spPr>
        <p:txBody>
          <a:bodyPr wrap="square" rtlCol="0">
            <a:spAutoFit/>
          </a:bodyPr>
          <a:lstStyle/>
          <a:p>
            <a:r>
              <a:rPr lang="en-US" dirty="0" smtClean="0"/>
              <a:t>Note that here the basis step is </a:t>
            </a:r>
            <a:r>
              <a:rPr lang="en-US" i="1" dirty="0" smtClean="0"/>
              <a:t>P</a:t>
            </a:r>
            <a:r>
              <a:rPr lang="en-US" dirty="0" smtClean="0"/>
              <a:t>(</a:t>
            </a:r>
            <a:r>
              <a:rPr lang="en-US" dirty="0" smtClean="0">
                <a:latin typeface="Cambria Math" pitchFamily="18" charset="0"/>
                <a:ea typeface="Cambria Math" pitchFamily="18" charset="0"/>
              </a:rPr>
              <a:t>4</a:t>
            </a:r>
            <a:r>
              <a:rPr lang="en-US" dirty="0" smtClean="0"/>
              <a:t>), since</a:t>
            </a:r>
            <a:r>
              <a:rPr lang="en-US" i="1" dirty="0" smtClean="0"/>
              <a:t> P</a:t>
            </a:r>
            <a:r>
              <a:rPr lang="en-US" dirty="0" smtClean="0"/>
              <a:t>(</a:t>
            </a:r>
            <a:r>
              <a:rPr lang="en-US" dirty="0" smtClean="0">
                <a:latin typeface="Cambria Math" pitchFamily="18" charset="0"/>
                <a:ea typeface="Cambria Math" pitchFamily="18" charset="0"/>
              </a:rPr>
              <a:t>0</a:t>
            </a:r>
            <a:r>
              <a:rPr lang="en-US" dirty="0" smtClean="0"/>
              <a:t>), </a:t>
            </a:r>
            <a:r>
              <a:rPr lang="en-US" i="1" dirty="0" smtClean="0"/>
              <a:t>P</a:t>
            </a:r>
            <a:r>
              <a:rPr lang="en-US" dirty="0" smtClean="0"/>
              <a:t>(</a:t>
            </a:r>
            <a:r>
              <a:rPr lang="en-US" dirty="0" smtClean="0">
                <a:latin typeface="Cambria Math" pitchFamily="18" charset="0"/>
                <a:ea typeface="Cambria Math" pitchFamily="18" charset="0"/>
              </a:rPr>
              <a:t>1</a:t>
            </a:r>
            <a:r>
              <a:rPr lang="en-US" dirty="0" smtClean="0"/>
              <a:t>),</a:t>
            </a:r>
            <a:r>
              <a:rPr lang="en-US" i="1" dirty="0" smtClean="0"/>
              <a:t> P</a:t>
            </a:r>
            <a:r>
              <a:rPr lang="en-US" dirty="0" smtClean="0"/>
              <a:t>(</a:t>
            </a:r>
            <a:r>
              <a:rPr lang="en-US" dirty="0" smtClean="0">
                <a:latin typeface="Cambria Math" pitchFamily="18" charset="0"/>
                <a:ea typeface="Cambria Math" pitchFamily="18" charset="0"/>
              </a:rPr>
              <a:t>2</a:t>
            </a:r>
            <a:r>
              <a:rPr lang="en-US" dirty="0" smtClean="0"/>
              <a:t>),  and </a:t>
            </a:r>
            <a:r>
              <a:rPr lang="en-US" i="1" dirty="0" smtClean="0"/>
              <a:t>P</a:t>
            </a:r>
            <a:r>
              <a:rPr lang="en-US" dirty="0" smtClean="0"/>
              <a:t>(</a:t>
            </a:r>
            <a:r>
              <a:rPr lang="en-US" dirty="0" smtClean="0">
                <a:latin typeface="Cambria Math" pitchFamily="18" charset="0"/>
                <a:ea typeface="Cambria Math" pitchFamily="18" charset="0"/>
              </a:rPr>
              <a:t>3</a:t>
            </a:r>
            <a:r>
              <a:rPr lang="en-US" dirty="0" smtClean="0"/>
              <a:t>) are all false.  </a:t>
            </a:r>
            <a:endParaRPr lang="en-US" dirty="0"/>
          </a:p>
        </p:txBody>
      </p:sp>
      <p:sp>
        <p:nvSpPr>
          <p:cNvPr id="6" name="Slide Number Placeholder 5"/>
          <p:cNvSpPr>
            <a:spLocks noGrp="1"/>
          </p:cNvSpPr>
          <p:nvPr>
            <p:ph type="sldNum" sz="quarter" idx="12"/>
          </p:nvPr>
        </p:nvSpPr>
        <p:spPr/>
        <p:txBody>
          <a:bodyPr/>
          <a:lstStyle/>
          <a:p>
            <a:fld id="{8CD41AC4-40F7-4FE0-8905-74C6698904F3}" type="slidenum">
              <a:rPr lang="en-US" smtClean="0"/>
              <a:pPr/>
              <a:t>10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Divisibility Results</a:t>
            </a:r>
            <a:endParaRPr lang="en-US" dirty="0"/>
          </a:p>
        </p:txBody>
      </p:sp>
      <p:sp>
        <p:nvSpPr>
          <p:cNvPr id="3" name="Content Placeholder 2"/>
          <p:cNvSpPr>
            <a:spLocks noGrp="1"/>
          </p:cNvSpPr>
          <p:nvPr>
            <p:ph idx="1"/>
          </p:nvPr>
        </p:nvSpPr>
        <p:spPr>
          <a:xfrm>
            <a:off x="152400" y="1905000"/>
            <a:ext cx="8382000" cy="4876800"/>
          </a:xfrm>
        </p:spPr>
        <p:txBody>
          <a:bodyPr>
            <a:normAutofit fontScale="85000" lnSpcReduction="10000"/>
          </a:bodyPr>
          <a:lstStyle/>
          <a:p>
            <a:pPr>
              <a:buNone/>
            </a:pPr>
            <a:r>
              <a:rPr lang="en-US" b="1" dirty="0" smtClean="0"/>
              <a:t>   Example</a:t>
            </a:r>
            <a:r>
              <a:rPr lang="en-US" dirty="0" smtClean="0"/>
              <a:t>: Use mathematical induction to prove that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 </a:t>
            </a:r>
            <a:r>
              <a:rPr lang="en-US" dirty="0" smtClean="0"/>
              <a:t>for every positive integer </a:t>
            </a:r>
            <a:r>
              <a:rPr lang="en-US" i="1" dirty="0" smtClean="0"/>
              <a:t>n</a:t>
            </a:r>
            <a:r>
              <a:rPr lang="en-US" dirty="0" smtClean="0"/>
              <a:t>.</a:t>
            </a:r>
          </a:p>
          <a:p>
            <a:pPr>
              <a:buNone/>
            </a:pPr>
            <a:endParaRPr lang="en-US" dirty="0" smtClean="0"/>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a:t>
            </a:r>
            <a:r>
              <a:rPr lang="en-US" baseline="30000" dirty="0" smtClean="0"/>
              <a:t> </a:t>
            </a:r>
          </a:p>
          <a:p>
            <a:pPr lvl="1"/>
            <a:r>
              <a:rPr lang="en-US" dirty="0" smtClean="0">
                <a:solidFill>
                  <a:srgbClr val="FF0000"/>
                </a:solidFill>
              </a:rPr>
              <a:t>BASIS STEP</a:t>
            </a:r>
            <a:r>
              <a:rPr lang="en-US" dirty="0" smtClean="0"/>
              <a:t>: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latin typeface="Cambria Math" pitchFamily="18" charset="0"/>
                <a:ea typeface="Cambria Math" pitchFamily="18" charset="0"/>
              </a:rPr>
              <a:t>1</a:t>
            </a:r>
            <a:r>
              <a:rPr lang="en-US" i="1" dirty="0" smtClean="0">
                <a:latin typeface="Cambria Math"/>
                <a:ea typeface="Cambria Math"/>
              </a:rPr>
              <a:t> </a:t>
            </a:r>
            <a:r>
              <a:rPr lang="en-US" i="1" dirty="0" smtClean="0"/>
              <a:t>= </a:t>
            </a:r>
            <a:r>
              <a:rPr lang="en-US" dirty="0" smtClean="0">
                <a:latin typeface="Cambria Math" pitchFamily="18" charset="0"/>
                <a:ea typeface="Cambria Math" pitchFamily="18" charset="0"/>
              </a:rPr>
              <a:t>0, which is divisible by 3</a:t>
            </a:r>
            <a:r>
              <a:rPr lang="en-US" i="1" dirty="0" smtClean="0"/>
              <a:t>.</a:t>
            </a:r>
          </a:p>
          <a:p>
            <a:pPr lvl="1"/>
            <a:r>
              <a:rPr lang="en-US" dirty="0" smtClean="0">
                <a:solidFill>
                  <a:srgbClr val="FF0000"/>
                </a:solidFill>
              </a:rPr>
              <a:t>INDUCTIVE STEP</a:t>
            </a:r>
            <a:r>
              <a:rPr lang="en-US" dirty="0" smtClean="0"/>
              <a:t>: Assume </a:t>
            </a:r>
            <a:r>
              <a:rPr lang="en-US" i="1" dirty="0" smtClean="0"/>
              <a:t>P</a:t>
            </a:r>
            <a:r>
              <a:rPr lang="en-US" dirty="0" smtClean="0"/>
              <a:t>(</a:t>
            </a:r>
            <a:r>
              <a:rPr lang="en-US" i="1" dirty="0" smtClean="0"/>
              <a:t>k</a:t>
            </a:r>
            <a:r>
              <a:rPr lang="en-US" dirty="0" smtClean="0"/>
              <a:t>) holds, i.e., </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k </a:t>
            </a:r>
            <a:r>
              <a:rPr lang="en-US" dirty="0" smtClean="0"/>
              <a:t>is divisible by </a:t>
            </a:r>
            <a:r>
              <a:rPr lang="en-US" dirty="0" smtClean="0">
                <a:latin typeface="Cambria Math" pitchFamily="18" charset="0"/>
                <a:ea typeface="Cambria Math" pitchFamily="18" charset="0"/>
              </a:rPr>
              <a:t>3, for an arbitrary positive integer </a:t>
            </a:r>
            <a:r>
              <a:rPr lang="en-US" i="1" dirty="0" smtClean="0">
                <a:ea typeface="Cambria Math" pitchFamily="18" charset="0"/>
              </a:rPr>
              <a:t>k</a:t>
            </a:r>
            <a:r>
              <a:rPr lang="en-US" i="1" dirty="0" smtClean="0"/>
              <a:t>.</a:t>
            </a:r>
            <a:r>
              <a:rPr lang="en-US" baseline="30000" dirty="0" smtClean="0"/>
              <a:t> </a:t>
            </a:r>
            <a:r>
              <a:rPr lang="en-US" dirty="0" smtClean="0"/>
              <a:t>To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 follows: </a:t>
            </a:r>
          </a:p>
          <a:p>
            <a:pPr lvl="1">
              <a:buNone/>
            </a:pPr>
            <a:r>
              <a:rPr lang="en-US" i="1" dirty="0" smtClean="0"/>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baseline="30000" dirty="0" smtClean="0"/>
              <a:t> </a:t>
            </a:r>
            <a:r>
              <a:rPr lang="en-US" i="1" dirty="0" smtClean="0"/>
              <a:t>+ </a:t>
            </a:r>
            <a:r>
              <a:rPr lang="en-US" dirty="0" smtClean="0">
                <a:latin typeface="Cambria Math" pitchFamily="18" charset="0"/>
                <a:ea typeface="Cambria Math" pitchFamily="18" charset="0"/>
              </a:rPr>
              <a:t>3</a:t>
            </a:r>
            <a:r>
              <a:rPr lang="en-US" i="1" dirty="0" smtClean="0">
                <a:ea typeface="Cambria Math" pitchFamily="18" charset="0"/>
              </a:rPr>
              <a:t>k</a:t>
            </a:r>
            <a:r>
              <a:rPr lang="en-US" baseline="30000" dirty="0" smtClean="0">
                <a:latin typeface="Cambria Math" pitchFamily="18" charset="0"/>
                <a:ea typeface="Cambria Math" pitchFamily="18" charset="0"/>
              </a:rPr>
              <a:t>2 </a:t>
            </a:r>
            <a:r>
              <a:rPr lang="en-US" i="1" dirty="0" smtClean="0"/>
              <a:t>+ </a:t>
            </a:r>
            <a:r>
              <a:rPr lang="en-US" dirty="0" smtClean="0">
                <a:latin typeface="Cambria Math" pitchFamily="18" charset="0"/>
                <a:ea typeface="Cambria Math" pitchFamily="18" charset="0"/>
              </a:rPr>
              <a:t>3</a:t>
            </a:r>
            <a:r>
              <a:rPr lang="en-US" i="1" dirty="0" smtClean="0">
                <a:ea typeface="Cambria Math" pitchFamily="18" charset="0"/>
              </a:rPr>
              <a:t>k</a:t>
            </a:r>
            <a:r>
              <a:rPr lang="en-US" baseline="30000" dirty="0" smtClean="0">
                <a:latin typeface="Cambria Math" pitchFamily="18" charset="0"/>
                <a:ea typeface="Cambria Math" pitchFamily="18" charset="0"/>
              </a:rPr>
              <a:t> </a:t>
            </a:r>
            <a:r>
              <a:rPr lang="en-US" i="1" dirty="0" smtClean="0"/>
              <a:t>+ </a:t>
            </a:r>
            <a:r>
              <a:rPr lang="en-US" dirty="0" smtClean="0">
                <a:latin typeface="Cambria Math" pitchFamily="18" charset="0"/>
                <a:ea typeface="Cambria Math" pitchFamily="18" charset="0"/>
              </a:rPr>
              <a:t>1) </a:t>
            </a:r>
            <a:r>
              <a:rPr lang="en-US" i="1" dirty="0" smtClean="0">
                <a:latin typeface="Cambria Math"/>
                <a:ea typeface="Cambria Math"/>
              </a:rPr>
              <a:t>−</a:t>
            </a:r>
            <a:r>
              <a:rPr lang="en-US" i="1" dirty="0" smtClean="0"/>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 </a:t>
            </a:r>
            <a:endParaRPr lang="en-US" i="1" baseline="30000" dirty="0" smtClean="0"/>
          </a:p>
          <a:p>
            <a:pPr lvl="1">
              <a:buNone/>
            </a:pPr>
            <a:r>
              <a:rPr lang="en-US" i="1" dirty="0" smtClean="0"/>
              <a:t>                                               =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dirty="0" smtClean="0">
                <a:latin typeface="Cambria Math"/>
                <a:ea typeface="Cambria Math"/>
              </a:rPr>
              <a:t> − </a:t>
            </a:r>
            <a:r>
              <a:rPr lang="en-US" i="1" dirty="0" smtClean="0"/>
              <a:t>k</a:t>
            </a:r>
            <a:r>
              <a:rPr lang="en-US" dirty="0" smtClean="0"/>
              <a:t>) + </a:t>
            </a:r>
            <a:r>
              <a:rPr lang="en-US" dirty="0" smtClean="0">
                <a:latin typeface="Cambria Math" pitchFamily="18" charset="0"/>
                <a:ea typeface="Cambria Math" pitchFamily="18" charset="0"/>
              </a:rPr>
              <a:t>3</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2 </a:t>
            </a:r>
            <a:r>
              <a:rPr lang="en-US" i="1" dirty="0" smtClean="0"/>
              <a:t>+ </a:t>
            </a:r>
            <a:r>
              <a:rPr lang="en-US" i="1" dirty="0" smtClean="0">
                <a:ea typeface="Cambria Math" pitchFamily="18" charset="0"/>
              </a:rPr>
              <a:t>k</a:t>
            </a:r>
            <a:r>
              <a:rPr lang="en-US" dirty="0" smtClean="0">
                <a:ea typeface="Cambria Math" pitchFamily="18" charset="0"/>
              </a:rPr>
              <a:t>)</a:t>
            </a:r>
            <a:r>
              <a:rPr lang="en-US" dirty="0" smtClean="0">
                <a:latin typeface="Cambria Math" pitchFamily="18" charset="0"/>
                <a:ea typeface="Cambria Math" pitchFamily="18" charset="0"/>
              </a:rPr>
              <a:t> </a:t>
            </a:r>
          </a:p>
          <a:p>
            <a:pPr lvl="1">
              <a:buNone/>
            </a:pPr>
            <a:r>
              <a:rPr lang="en-US" dirty="0" smtClean="0">
                <a:latin typeface="Cambria Math" pitchFamily="18" charset="0"/>
                <a:ea typeface="Cambria Math" pitchFamily="18" charset="0"/>
              </a:rPr>
              <a:t>    </a:t>
            </a:r>
            <a:r>
              <a:rPr lang="en-US" dirty="0" smtClean="0">
                <a:ea typeface="Cambria Math" pitchFamily="18" charset="0"/>
              </a:rPr>
              <a:t>By the inductive hypothesis, the first term </a:t>
            </a:r>
            <a:r>
              <a:rPr lang="en-US" dirty="0" smtClean="0"/>
              <a:t>(</a:t>
            </a:r>
            <a:r>
              <a:rPr lang="en-US" i="1" dirty="0" smtClean="0">
                <a:ea typeface="Cambria Math" pitchFamily="18" charset="0"/>
              </a:rPr>
              <a:t>k</a:t>
            </a:r>
            <a:r>
              <a:rPr lang="en-US" baseline="30000" dirty="0" smtClean="0">
                <a:latin typeface="Cambria Math" pitchFamily="18" charset="0"/>
                <a:ea typeface="Cambria Math" pitchFamily="18" charset="0"/>
              </a:rPr>
              <a:t>3</a:t>
            </a:r>
            <a:r>
              <a:rPr lang="en-US" i="1" dirty="0" smtClean="0">
                <a:latin typeface="Cambria Math"/>
                <a:ea typeface="Cambria Math"/>
              </a:rPr>
              <a:t> − </a:t>
            </a:r>
            <a:r>
              <a:rPr lang="en-US" i="1" dirty="0" smtClean="0"/>
              <a:t>k</a:t>
            </a:r>
            <a:r>
              <a:rPr lang="en-US" dirty="0" smtClean="0"/>
              <a:t>) is divisible by </a:t>
            </a:r>
            <a:r>
              <a:rPr lang="en-US" dirty="0" smtClean="0">
                <a:latin typeface="Cambria Math" pitchFamily="18" charset="0"/>
                <a:ea typeface="Cambria Math" pitchFamily="18" charset="0"/>
              </a:rPr>
              <a:t>3</a:t>
            </a:r>
            <a:r>
              <a:rPr lang="en-US" dirty="0" smtClean="0"/>
              <a:t> and the second term is divisible by </a:t>
            </a:r>
            <a:r>
              <a:rPr lang="en-US" dirty="0" smtClean="0">
                <a:latin typeface="Cambria Math" pitchFamily="18" charset="0"/>
                <a:ea typeface="Cambria Math" pitchFamily="18" charset="0"/>
              </a:rPr>
              <a:t>3</a:t>
            </a:r>
            <a:r>
              <a:rPr lang="en-US" dirty="0" smtClean="0"/>
              <a:t> since it is an integer multiplied by </a:t>
            </a:r>
            <a:r>
              <a:rPr lang="en-US" dirty="0" smtClean="0">
                <a:latin typeface="Cambria Math" pitchFamily="18" charset="0"/>
                <a:ea typeface="Cambria Math" pitchFamily="18" charset="0"/>
              </a:rPr>
              <a:t>3</a:t>
            </a:r>
            <a:r>
              <a:rPr lang="en-US" dirty="0" smtClean="0"/>
              <a:t>. </a:t>
            </a:r>
            <a:r>
              <a:rPr lang="en-US" dirty="0" smtClean="0"/>
              <a:t>Thus,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baseline="30000" dirty="0" smtClean="0">
                <a:latin typeface="Cambria Math" pitchFamily="18" charset="0"/>
                <a:ea typeface="Cambria Math" pitchFamily="18" charset="0"/>
              </a:rPr>
              <a:t>3</a:t>
            </a:r>
            <a:r>
              <a:rPr lang="en-US" i="1" dirty="0" smtClean="0"/>
              <a:t> </a:t>
            </a:r>
            <a:r>
              <a:rPr lang="en-US" i="1" dirty="0" smtClean="0">
                <a:latin typeface="Cambria Math"/>
                <a:ea typeface="Cambria Math"/>
              </a:rPr>
              <a:t>− </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 </a:t>
            </a:r>
            <a:r>
              <a:rPr lang="en-US" dirty="0" smtClean="0"/>
              <a:t> is divisible by </a:t>
            </a:r>
            <a:r>
              <a:rPr lang="en-US" dirty="0" smtClean="0">
                <a:latin typeface="Cambria Math" pitchFamily="18" charset="0"/>
                <a:ea typeface="Cambria Math" pitchFamily="18" charset="0"/>
              </a:rPr>
              <a:t>3</a:t>
            </a:r>
            <a:r>
              <a:rPr lang="en-US" dirty="0" smtClean="0"/>
              <a:t>. </a:t>
            </a:r>
            <a:endParaRPr lang="en-US" dirty="0" smtClean="0"/>
          </a:p>
          <a:p>
            <a:pPr lvl="1">
              <a:buNone/>
            </a:pPr>
            <a:endParaRPr lang="en-US" dirty="0" smtClean="0"/>
          </a:p>
          <a:p>
            <a:pPr lvl="1">
              <a:buNone/>
            </a:pPr>
            <a:r>
              <a:rPr lang="en-US" dirty="0" smtClean="0"/>
              <a:t> Therefore, </a:t>
            </a:r>
            <a:r>
              <a:rPr lang="en-US" i="1" dirty="0" smtClean="0">
                <a:ea typeface="Cambria Math" pitchFamily="18" charset="0"/>
              </a:rPr>
              <a:t>n</a:t>
            </a:r>
            <a:r>
              <a:rPr lang="en-US" baseline="30000" dirty="0" smtClean="0">
                <a:latin typeface="Cambria Math" pitchFamily="18" charset="0"/>
                <a:ea typeface="Cambria Math" pitchFamily="18" charset="0"/>
              </a:rPr>
              <a:t>3</a:t>
            </a:r>
            <a:r>
              <a:rPr lang="en-US" i="1" baseline="30000" dirty="0" smtClean="0"/>
              <a:t> </a:t>
            </a:r>
            <a:r>
              <a:rPr lang="en-US" i="1" dirty="0" smtClean="0">
                <a:latin typeface="Cambria Math"/>
                <a:ea typeface="Cambria Math"/>
              </a:rPr>
              <a:t>− </a:t>
            </a:r>
            <a:r>
              <a:rPr lang="en-US" i="1" dirty="0" smtClean="0"/>
              <a:t>n </a:t>
            </a:r>
            <a:r>
              <a:rPr lang="en-US" dirty="0" smtClean="0"/>
              <a:t>is divisible by </a:t>
            </a:r>
            <a:r>
              <a:rPr lang="en-US" dirty="0" smtClean="0">
                <a:latin typeface="Cambria Math" pitchFamily="18" charset="0"/>
                <a:ea typeface="Cambria Math" pitchFamily="18" charset="0"/>
              </a:rPr>
              <a:t>3</a:t>
            </a:r>
            <a:r>
              <a:rPr lang="en-US" i="1" dirty="0" smtClean="0"/>
              <a:t>, </a:t>
            </a:r>
            <a:r>
              <a:rPr lang="en-US" dirty="0" smtClean="0"/>
              <a:t>for every integer positive integer </a:t>
            </a:r>
            <a:r>
              <a:rPr lang="en-US" i="1" dirty="0" smtClean="0"/>
              <a:t>n</a:t>
            </a:r>
            <a:r>
              <a:rPr lang="en-US" dirty="0" smtClean="0"/>
              <a:t>.</a:t>
            </a:r>
            <a:endParaRPr lang="en-US" dirty="0" smtClean="0"/>
          </a:p>
        </p:txBody>
      </p:sp>
      <p:sp>
        <p:nvSpPr>
          <p:cNvPr id="4" name="Isosceles Triangle 3"/>
          <p:cNvSpPr/>
          <p:nvPr/>
        </p:nvSpPr>
        <p:spPr>
          <a:xfrm rot="5400000" flipV="1">
            <a:off x="8458200" y="6248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11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Subsets of a Finite Set</a:t>
            </a:r>
            <a:endParaRPr lang="en-US" dirty="0"/>
          </a:p>
        </p:txBody>
      </p:sp>
      <p:sp>
        <p:nvSpPr>
          <p:cNvPr id="3" name="Content Placeholder 2"/>
          <p:cNvSpPr>
            <a:spLocks noGrp="1"/>
          </p:cNvSpPr>
          <p:nvPr>
            <p:ph idx="1"/>
          </p:nvPr>
        </p:nvSpPr>
        <p:spPr>
          <a:xfrm>
            <a:off x="457200" y="1828800"/>
            <a:ext cx="8229600" cy="4389120"/>
          </a:xfrm>
        </p:spPr>
        <p:txBody>
          <a:bodyPr>
            <a:normAutofit lnSpcReduction="10000"/>
          </a:bodyPr>
          <a:lstStyle/>
          <a:p>
            <a:pPr>
              <a:buNone/>
            </a:pPr>
            <a:r>
              <a:rPr lang="en-US" b="1" dirty="0" smtClean="0"/>
              <a:t>   Example</a:t>
            </a:r>
            <a:r>
              <a:rPr lang="en-US" dirty="0" smtClean="0"/>
              <a:t>: Use mathematical induction to show that if </a:t>
            </a:r>
            <a:r>
              <a:rPr lang="en-US" i="1" dirty="0" smtClean="0"/>
              <a:t>S</a:t>
            </a:r>
            <a:r>
              <a:rPr lang="en-US" dirty="0" smtClean="0"/>
              <a:t> is a finite set with n elements, where </a:t>
            </a:r>
            <a:r>
              <a:rPr lang="en-US" i="1" dirty="0" smtClean="0"/>
              <a:t>n</a:t>
            </a:r>
            <a:r>
              <a:rPr lang="en-US" dirty="0" smtClean="0"/>
              <a:t> is a nonnegative integer, then </a:t>
            </a:r>
            <a:r>
              <a:rPr lang="en-US" i="1" dirty="0" smtClean="0"/>
              <a:t>S</a:t>
            </a:r>
            <a:r>
              <a:rPr lang="en-US" dirty="0" smtClean="0"/>
              <a:t> has </a:t>
            </a:r>
            <a:r>
              <a:rPr lang="en-US" dirty="0" smtClean="0">
                <a:latin typeface="Cambria Math" pitchFamily="18" charset="0"/>
                <a:ea typeface="Cambria Math" pitchFamily="18" charset="0"/>
              </a:rPr>
              <a:t>2</a:t>
            </a:r>
            <a:r>
              <a:rPr lang="en-US" i="1" baseline="30000" dirty="0" smtClean="0"/>
              <a:t>n</a:t>
            </a:r>
            <a:r>
              <a:rPr lang="en-US" dirty="0" smtClean="0"/>
              <a:t> subsets.</a:t>
            </a:r>
          </a:p>
          <a:p>
            <a:pPr>
              <a:buNone/>
            </a:pPr>
            <a:r>
              <a:rPr lang="en-US" sz="2000" dirty="0" smtClean="0"/>
              <a:t>        (</a:t>
            </a:r>
            <a:r>
              <a:rPr lang="en-US" sz="2000" i="1" dirty="0" smtClean="0"/>
              <a:t>Chapter </a:t>
            </a:r>
            <a:r>
              <a:rPr lang="en-US" sz="2000" dirty="0" smtClean="0">
                <a:latin typeface="Cambria Math" pitchFamily="18" charset="0"/>
                <a:ea typeface="Cambria Math" pitchFamily="18" charset="0"/>
              </a:rPr>
              <a:t>6</a:t>
            </a:r>
            <a:r>
              <a:rPr lang="en-US" sz="2000" i="1" dirty="0" smtClean="0"/>
              <a:t> uses combinatorial methods to prove this result.</a:t>
            </a:r>
            <a:r>
              <a:rPr lang="en-US" sz="2000" dirty="0" smtClean="0"/>
              <a:t>)</a:t>
            </a:r>
          </a:p>
          <a:p>
            <a:pPr>
              <a:buNone/>
            </a:pPr>
            <a:r>
              <a:rPr lang="en-US" b="1" dirty="0" smtClean="0"/>
              <a:t>   </a:t>
            </a:r>
            <a:endParaRPr lang="en-US" b="1" dirty="0" smtClean="0"/>
          </a:p>
          <a:p>
            <a:pPr>
              <a:buNone/>
            </a:pPr>
            <a:r>
              <a:rPr lang="en-US" b="1" dirty="0" smtClean="0"/>
              <a:t>Solution</a:t>
            </a:r>
            <a:r>
              <a:rPr lang="en-US" dirty="0" smtClean="0"/>
              <a:t>: Let </a:t>
            </a:r>
            <a:r>
              <a:rPr lang="en-US" i="1" dirty="0" smtClean="0"/>
              <a:t>P</a:t>
            </a:r>
            <a:r>
              <a:rPr lang="en-US" dirty="0" smtClean="0"/>
              <a:t>(</a:t>
            </a:r>
            <a:r>
              <a:rPr lang="en-US" i="1" dirty="0" smtClean="0"/>
              <a:t>n</a:t>
            </a:r>
            <a:r>
              <a:rPr lang="en-US" dirty="0" smtClean="0"/>
              <a:t>) be the proposition that a set with </a:t>
            </a:r>
            <a:r>
              <a:rPr lang="en-US" i="1" dirty="0" smtClean="0"/>
              <a:t>n</a:t>
            </a:r>
            <a:r>
              <a:rPr lang="en-US" dirty="0" smtClean="0"/>
              <a:t> elements has </a:t>
            </a:r>
            <a:r>
              <a:rPr lang="en-US" dirty="0" smtClean="0">
                <a:latin typeface="Cambria Math" pitchFamily="18" charset="0"/>
                <a:ea typeface="Cambria Math" pitchFamily="18" charset="0"/>
              </a:rPr>
              <a:t>2</a:t>
            </a:r>
            <a:r>
              <a:rPr lang="en-US" i="1" baseline="30000" dirty="0" smtClean="0"/>
              <a:t>n</a:t>
            </a:r>
            <a:r>
              <a:rPr lang="en-US" dirty="0" smtClean="0"/>
              <a:t> subsets.</a:t>
            </a:r>
          </a:p>
          <a:p>
            <a:pPr lvl="1"/>
            <a:r>
              <a:rPr lang="en-US" dirty="0" smtClean="0">
                <a:solidFill>
                  <a:srgbClr val="FF0000"/>
                </a:solidFill>
              </a:rPr>
              <a:t>BASIS STEP</a:t>
            </a:r>
            <a:r>
              <a:rPr lang="en-US" dirty="0" smtClean="0"/>
              <a:t>: </a:t>
            </a:r>
            <a:r>
              <a:rPr lang="en-US" i="1" dirty="0" smtClean="0"/>
              <a:t>P</a:t>
            </a:r>
            <a:r>
              <a:rPr lang="en-US" dirty="0" smtClean="0"/>
              <a:t>(</a:t>
            </a:r>
            <a:r>
              <a:rPr lang="en-US" dirty="0" smtClean="0">
                <a:latin typeface="Cambria Math" pitchFamily="18" charset="0"/>
                <a:ea typeface="Cambria Math" pitchFamily="18" charset="0"/>
              </a:rPr>
              <a:t>0</a:t>
            </a:r>
            <a:r>
              <a:rPr lang="en-US" dirty="0" smtClean="0"/>
              <a:t>) is true, because the empty set has only itself as a subset and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r>
              <a:rPr lang="en-US" dirty="0" smtClean="0"/>
              <a:t>.</a:t>
            </a:r>
          </a:p>
          <a:p>
            <a:pPr lvl="1"/>
            <a:r>
              <a:rPr lang="en-US" dirty="0" smtClean="0">
                <a:solidFill>
                  <a:srgbClr val="FF0000"/>
                </a:solidFill>
              </a:rPr>
              <a:t>INDUCTIVE STEP</a:t>
            </a:r>
            <a:r>
              <a:rPr lang="en-US" dirty="0" smtClean="0"/>
              <a:t>: </a:t>
            </a:r>
            <a:r>
              <a:rPr lang="en-US" dirty="0" smtClean="0"/>
              <a:t>Assume </a:t>
            </a:r>
            <a:r>
              <a:rPr lang="en-US" i="1" dirty="0" smtClean="0"/>
              <a:t>P</a:t>
            </a:r>
            <a:r>
              <a:rPr lang="en-US" dirty="0" smtClean="0"/>
              <a:t>(</a:t>
            </a:r>
            <a:r>
              <a:rPr lang="en-US" i="1" dirty="0" smtClean="0"/>
              <a:t>k</a:t>
            </a:r>
            <a:r>
              <a:rPr lang="en-US" dirty="0" smtClean="0"/>
              <a:t>) is true for an arbitrary nonnegative integer </a:t>
            </a:r>
            <a:r>
              <a:rPr lang="en-US" i="1" dirty="0" smtClean="0"/>
              <a:t>k</a:t>
            </a:r>
            <a:r>
              <a:rPr lang="en-US" dirty="0" smtClean="0"/>
              <a:t>.</a:t>
            </a:r>
          </a:p>
          <a:p>
            <a:pPr lvl="1">
              <a:buNone/>
            </a:pPr>
            <a:endParaRPr lang="en-US" dirty="0" smtClean="0"/>
          </a:p>
          <a:p>
            <a:endParaRPr lang="en-US" dirty="0"/>
          </a:p>
        </p:txBody>
      </p:sp>
      <p:sp>
        <p:nvSpPr>
          <p:cNvPr id="4" name="TextBox 3"/>
          <p:cNvSpPr txBox="1"/>
          <p:nvPr/>
        </p:nvSpPr>
        <p:spPr>
          <a:xfrm>
            <a:off x="6477000" y="60198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
        <p:nvSpPr>
          <p:cNvPr id="5" name="Slide Number Placeholder 4"/>
          <p:cNvSpPr>
            <a:spLocks noGrp="1"/>
          </p:cNvSpPr>
          <p:nvPr>
            <p:ph type="sldNum" sz="quarter" idx="12"/>
          </p:nvPr>
        </p:nvSpPr>
        <p:spPr/>
        <p:txBody>
          <a:bodyPr/>
          <a:lstStyle/>
          <a:p>
            <a:fld id="{8CD41AC4-40F7-4FE0-8905-74C6698904F3}" type="slidenum">
              <a:rPr lang="en-US" smtClean="0"/>
              <a:pPr/>
              <a:t>12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Number of Subsets of a Finite Set</a:t>
            </a:r>
            <a:endParaRPr lang="en-US" dirty="0"/>
          </a:p>
        </p:txBody>
      </p:sp>
      <p:sp>
        <p:nvSpPr>
          <p:cNvPr id="3" name="Content Placeholder 2"/>
          <p:cNvSpPr>
            <a:spLocks noGrp="1"/>
          </p:cNvSpPr>
          <p:nvPr>
            <p:ph idx="1"/>
          </p:nvPr>
        </p:nvSpPr>
        <p:spPr>
          <a:xfrm>
            <a:off x="457200" y="1828800"/>
            <a:ext cx="8229600" cy="4800600"/>
          </a:xfrm>
        </p:spPr>
        <p:txBody>
          <a:bodyPr>
            <a:normAutofit fontScale="77500" lnSpcReduction="20000"/>
          </a:bodyPr>
          <a:lstStyle/>
          <a:p>
            <a:pPr lvl="1">
              <a:buNone/>
            </a:pPr>
            <a:endParaRPr lang="en-US" dirty="0" smtClean="0"/>
          </a:p>
          <a:p>
            <a:pPr marL="0" indent="0">
              <a:buNone/>
            </a:pPr>
            <a:endParaRPr lang="en-US" dirty="0"/>
          </a:p>
          <a:p>
            <a:r>
              <a:rPr lang="en-US" dirty="0" smtClean="0"/>
              <a:t>Let </a:t>
            </a:r>
            <a:r>
              <a:rPr lang="en-US" i="1" dirty="0" smtClean="0"/>
              <a:t>T</a:t>
            </a:r>
            <a:r>
              <a:rPr lang="en-US" dirty="0" smtClean="0"/>
              <a:t> be a set with </a:t>
            </a:r>
            <a:r>
              <a:rPr lang="en-US" i="1" dirty="0" smtClean="0"/>
              <a:t>k</a:t>
            </a:r>
            <a:r>
              <a:rPr lang="en-US" dirty="0" smtClean="0"/>
              <a:t> + </a:t>
            </a:r>
            <a:r>
              <a:rPr lang="en-US" dirty="0" smtClean="0">
                <a:latin typeface="Cambria Math" pitchFamily="18" charset="0"/>
                <a:ea typeface="Cambria Math" pitchFamily="18" charset="0"/>
              </a:rPr>
              <a:t>1</a:t>
            </a:r>
            <a:r>
              <a:rPr lang="en-US" dirty="0" smtClean="0"/>
              <a:t> elements. Then </a:t>
            </a:r>
            <a:r>
              <a:rPr lang="en-US" i="1" dirty="0" smtClean="0"/>
              <a:t>T</a:t>
            </a:r>
            <a:r>
              <a:rPr lang="en-US" dirty="0" smtClean="0"/>
              <a:t> = </a:t>
            </a:r>
            <a:r>
              <a:rPr lang="en-US" i="1" dirty="0" smtClean="0"/>
              <a:t>S</a:t>
            </a:r>
            <a:r>
              <a:rPr lang="en-US" dirty="0" smtClean="0"/>
              <a:t> </a:t>
            </a:r>
            <a:r>
              <a:rPr lang="en-US" dirty="0" smtClean="0">
                <a:latin typeface="Cambria Math"/>
                <a:ea typeface="Cambria Math"/>
              </a:rPr>
              <a:t>∪</a:t>
            </a:r>
            <a:r>
              <a:rPr lang="en-US" dirty="0" smtClean="0"/>
              <a:t> {</a:t>
            </a:r>
            <a:r>
              <a:rPr lang="en-US" i="1" dirty="0" smtClean="0"/>
              <a:t>a</a:t>
            </a:r>
            <a:r>
              <a:rPr lang="en-US" dirty="0" smtClean="0"/>
              <a:t>}, where </a:t>
            </a:r>
            <a:r>
              <a:rPr lang="en-US" i="1" dirty="0" smtClean="0"/>
              <a:t>a</a:t>
            </a:r>
            <a:r>
              <a:rPr lang="en-US" dirty="0" smtClean="0"/>
              <a:t> </a:t>
            </a:r>
            <a:r>
              <a:rPr lang="en-US" dirty="0" smtClean="0">
                <a:latin typeface="Cambria Math"/>
                <a:ea typeface="Cambria Math"/>
              </a:rPr>
              <a:t>∈</a:t>
            </a:r>
            <a:r>
              <a:rPr lang="en-US" dirty="0" smtClean="0"/>
              <a:t> </a:t>
            </a:r>
            <a:r>
              <a:rPr lang="en-US" i="1" dirty="0" smtClean="0"/>
              <a:t>T</a:t>
            </a:r>
            <a:r>
              <a:rPr lang="en-US" dirty="0" smtClean="0"/>
              <a:t> and </a:t>
            </a:r>
            <a:r>
              <a:rPr lang="en-US" dirty="0" smtClean="0"/>
              <a:t>  </a:t>
            </a:r>
            <a:r>
              <a:rPr lang="en-US" i="1" dirty="0" smtClean="0"/>
              <a:t>S</a:t>
            </a:r>
            <a:r>
              <a:rPr lang="en-US" dirty="0" smtClean="0"/>
              <a:t> </a:t>
            </a:r>
            <a:r>
              <a:rPr lang="en-US" dirty="0" smtClean="0"/>
              <a:t>= </a:t>
            </a:r>
            <a:r>
              <a:rPr lang="en-US" i="1" dirty="0" smtClean="0"/>
              <a:t>T </a:t>
            </a:r>
            <a:r>
              <a:rPr lang="en-US" i="1" dirty="0" smtClean="0">
                <a:latin typeface="Cambria Math"/>
                <a:ea typeface="Cambria Math"/>
              </a:rPr>
              <a:t>−</a:t>
            </a:r>
            <a:r>
              <a:rPr lang="en-US" dirty="0" smtClean="0"/>
              <a:t> {</a:t>
            </a:r>
            <a:r>
              <a:rPr lang="en-US" i="1" dirty="0" smtClean="0"/>
              <a:t>a</a:t>
            </a:r>
            <a:r>
              <a:rPr lang="en-US" dirty="0" smtClean="0"/>
              <a:t>}   (and hence |</a:t>
            </a:r>
            <a:r>
              <a:rPr lang="en-US" i="1" dirty="0" smtClean="0"/>
              <a:t>S</a:t>
            </a:r>
            <a:r>
              <a:rPr lang="en-US" dirty="0" smtClean="0"/>
              <a:t>| </a:t>
            </a:r>
            <a:r>
              <a:rPr lang="en-US" dirty="0" smtClean="0"/>
              <a:t>= </a:t>
            </a:r>
            <a:r>
              <a:rPr lang="en-US" i="1" dirty="0" smtClean="0"/>
              <a:t>k</a:t>
            </a:r>
            <a:r>
              <a:rPr lang="en-US" dirty="0" smtClean="0"/>
              <a:t>).</a:t>
            </a:r>
            <a:endParaRPr lang="en-US" dirty="0" smtClean="0"/>
          </a:p>
          <a:p>
            <a:r>
              <a:rPr lang="en-US" dirty="0" smtClean="0"/>
              <a:t>For each subset </a:t>
            </a:r>
            <a:r>
              <a:rPr lang="en-US" i="1" dirty="0" smtClean="0"/>
              <a:t>X</a:t>
            </a:r>
            <a:r>
              <a:rPr lang="en-US" dirty="0" smtClean="0"/>
              <a:t> of </a:t>
            </a:r>
            <a:r>
              <a:rPr lang="en-US" i="1" dirty="0" smtClean="0"/>
              <a:t>S</a:t>
            </a:r>
            <a:r>
              <a:rPr lang="en-US" dirty="0" smtClean="0"/>
              <a:t>, there are exactly two subsets of </a:t>
            </a:r>
            <a:r>
              <a:rPr lang="en-US" i="1" dirty="0" smtClean="0"/>
              <a:t>T</a:t>
            </a:r>
            <a:r>
              <a:rPr lang="en-US" dirty="0" smtClean="0"/>
              <a:t>, i.e., </a:t>
            </a:r>
            <a:r>
              <a:rPr lang="en-US" i="1" dirty="0" smtClean="0"/>
              <a:t>X</a:t>
            </a:r>
            <a:r>
              <a:rPr lang="en-US" dirty="0" smtClean="0"/>
              <a:t> and           </a:t>
            </a:r>
            <a:r>
              <a:rPr lang="en-US" i="1" dirty="0" smtClean="0"/>
              <a:t>X</a:t>
            </a:r>
            <a:r>
              <a:rPr lang="en-US" dirty="0" smtClean="0"/>
              <a:t> </a:t>
            </a:r>
            <a:r>
              <a:rPr lang="en-US" dirty="0" smtClean="0">
                <a:latin typeface="Cambria Math"/>
                <a:ea typeface="Cambria Math"/>
              </a:rPr>
              <a:t>∪ {</a:t>
            </a:r>
            <a:r>
              <a:rPr lang="en-US" i="1" dirty="0" smtClean="0">
                <a:latin typeface="Cambria Math"/>
                <a:ea typeface="Cambria Math"/>
              </a:rPr>
              <a:t>a</a:t>
            </a:r>
            <a:r>
              <a:rPr lang="en-US" dirty="0" smtClean="0">
                <a:latin typeface="Cambria Math"/>
                <a:ea typeface="Cambria Math"/>
              </a:rPr>
              <a:t>}. </a:t>
            </a:r>
          </a:p>
          <a:p>
            <a:pPr lvl="2"/>
            <a:endParaRPr lang="en-US" dirty="0" smtClean="0">
              <a:latin typeface="Cambria Math"/>
              <a:ea typeface="Cambria Math"/>
            </a:endParaRPr>
          </a:p>
          <a:p>
            <a:pPr lvl="2"/>
            <a:endParaRPr lang="en-US" dirty="0" smtClean="0">
              <a:latin typeface="Cambria Math"/>
              <a:ea typeface="Cambria Math"/>
            </a:endParaRPr>
          </a:p>
          <a:p>
            <a:pPr lvl="2"/>
            <a:endParaRPr lang="en-US" dirty="0" smtClean="0">
              <a:latin typeface="Cambria Math"/>
              <a:ea typeface="Cambria Math"/>
            </a:endParaRPr>
          </a:p>
          <a:p>
            <a:pPr lvl="2"/>
            <a:endParaRPr lang="en-US" dirty="0" smtClean="0">
              <a:latin typeface="Cambria Math"/>
              <a:ea typeface="Cambria Math"/>
            </a:endParaRPr>
          </a:p>
          <a:p>
            <a:pPr lvl="2">
              <a:buNone/>
            </a:pPr>
            <a:endParaRPr lang="en-US" dirty="0" smtClean="0">
              <a:latin typeface="Cambria Math"/>
              <a:ea typeface="Cambria Math"/>
            </a:endParaRPr>
          </a:p>
          <a:p>
            <a:pPr lvl="2">
              <a:buNone/>
            </a:pPr>
            <a:endParaRPr lang="en-US" dirty="0" smtClean="0">
              <a:latin typeface="Cambria Math"/>
              <a:ea typeface="Cambria Math"/>
            </a:endParaRPr>
          </a:p>
          <a:p>
            <a:pPr lvl="2">
              <a:buNone/>
            </a:pPr>
            <a:endParaRPr lang="en-US" dirty="0" smtClean="0">
              <a:latin typeface="Cambria Math"/>
              <a:ea typeface="Cambria Math"/>
            </a:endParaRPr>
          </a:p>
          <a:p>
            <a:pPr lvl="2">
              <a:buNone/>
            </a:pPr>
            <a:endParaRPr lang="en-US" dirty="0" smtClean="0">
              <a:latin typeface="Cambria Math"/>
              <a:ea typeface="Cambria Math"/>
            </a:endParaRPr>
          </a:p>
          <a:p>
            <a:pPr lvl="2">
              <a:buNone/>
            </a:pPr>
            <a:endParaRPr lang="en-US" dirty="0" smtClean="0">
              <a:latin typeface="Cambria Math"/>
              <a:ea typeface="Cambria Math"/>
            </a:endParaRPr>
          </a:p>
          <a:p>
            <a:r>
              <a:rPr lang="en-US" dirty="0" smtClean="0">
                <a:latin typeface="Cambria Math"/>
                <a:ea typeface="Cambria Math"/>
              </a:rPr>
              <a:t>By the inductive hypothesis </a:t>
            </a:r>
            <a:r>
              <a:rPr lang="en-US" i="1" dirty="0" smtClean="0">
                <a:latin typeface="Cambria Math"/>
                <a:ea typeface="Cambria Math"/>
              </a:rPr>
              <a:t>S </a:t>
            </a:r>
            <a:r>
              <a:rPr lang="en-US" dirty="0" smtClean="0">
                <a:latin typeface="Cambria Math"/>
                <a:ea typeface="Cambria Math"/>
              </a:rPr>
              <a:t> has </a:t>
            </a:r>
            <a:r>
              <a:rPr lang="en-US" dirty="0" smtClean="0">
                <a:latin typeface="Cambria Math" pitchFamily="18" charset="0"/>
                <a:ea typeface="Cambria Math" pitchFamily="18" charset="0"/>
              </a:rPr>
              <a:t>2</a:t>
            </a:r>
            <a:r>
              <a:rPr lang="en-US" i="1" baseline="30000" dirty="0" smtClean="0"/>
              <a:t>k </a:t>
            </a:r>
            <a:r>
              <a:rPr lang="en-US" dirty="0" smtClean="0"/>
              <a:t>subsets. Since there are two subsets of T  for each subset of </a:t>
            </a:r>
            <a:r>
              <a:rPr lang="en-US" i="1" dirty="0" smtClean="0"/>
              <a:t>S</a:t>
            </a:r>
            <a:r>
              <a:rPr lang="en-US" dirty="0" smtClean="0"/>
              <a:t>, the number of subsets of </a:t>
            </a:r>
            <a:r>
              <a:rPr lang="en-US" i="1" dirty="0" smtClean="0"/>
              <a:t>T</a:t>
            </a:r>
            <a:r>
              <a:rPr lang="en-US" dirty="0" smtClean="0"/>
              <a:t>  </a:t>
            </a:r>
            <a:r>
              <a:rPr lang="en-US" dirty="0" smtClean="0"/>
              <a:t>is</a:t>
            </a:r>
          </a:p>
          <a:p>
            <a:pPr marL="0" indent="0">
              <a:buNone/>
            </a:pPr>
            <a:r>
              <a:rPr lang="en-US" dirty="0"/>
              <a:t> </a:t>
            </a:r>
            <a:r>
              <a:rPr lang="en-US" dirty="0" smtClean="0"/>
              <a:t>  </a:t>
            </a:r>
            <a:r>
              <a:rPr lang="en-US" dirty="0" smtClean="0"/>
              <a:t> </a:t>
            </a:r>
            <a:r>
              <a:rPr lang="en-US" dirty="0" smtClean="0">
                <a:latin typeface="Cambria Math" pitchFamily="18" charset="0"/>
                <a:ea typeface="Cambria Math" pitchFamily="18" charset="0"/>
              </a:rPr>
              <a:t>2</a:t>
            </a:r>
            <a:r>
              <a:rPr lang="en-US" i="1" baseline="30000" dirty="0" smtClean="0"/>
              <a:t> </a:t>
            </a:r>
            <a:r>
              <a:rPr lang="en-US" dirty="0" smtClean="0">
                <a:latin typeface="Cambria Math"/>
                <a:ea typeface="Cambria Math"/>
              </a:rPr>
              <a:t>∙</a:t>
            </a:r>
            <a:r>
              <a:rPr lang="en-US" dirty="0" smtClean="0">
                <a:latin typeface="Cambria Math" pitchFamily="18" charset="0"/>
                <a:ea typeface="Cambria Math" pitchFamily="18" charset="0"/>
              </a:rPr>
              <a:t>2</a:t>
            </a:r>
            <a:r>
              <a:rPr lang="en-US" i="1" baseline="30000" dirty="0" smtClean="0"/>
              <a:t>k </a:t>
            </a:r>
            <a:r>
              <a:rPr lang="en-US" dirty="0" smtClean="0"/>
              <a:t>=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dirty="0" smtClean="0"/>
              <a:t> </a:t>
            </a:r>
            <a:r>
              <a:rPr lang="en-US" dirty="0" smtClean="0"/>
              <a:t>.</a:t>
            </a:r>
            <a:endParaRPr lang="en-US" dirty="0" smtClean="0"/>
          </a:p>
          <a:p>
            <a:endParaRPr lang="en-US" dirty="0"/>
          </a:p>
        </p:txBody>
      </p:sp>
      <p:sp>
        <p:nvSpPr>
          <p:cNvPr id="4" name="TextBox 3"/>
          <p:cNvSpPr txBox="1"/>
          <p:nvPr/>
        </p:nvSpPr>
        <p:spPr>
          <a:xfrm>
            <a:off x="1219200" y="1905000"/>
            <a:ext cx="6629400" cy="369332"/>
          </a:xfrm>
          <a:prstGeom prst="rect">
            <a:avLst/>
          </a:prstGeom>
          <a:noFill/>
          <a:ln>
            <a:solidFill>
              <a:schemeClr val="accent1"/>
            </a:solidFill>
          </a:ln>
        </p:spPr>
        <p:txBody>
          <a:bodyPr wrap="square" rtlCol="0">
            <a:spAutoFit/>
          </a:bodyPr>
          <a:lstStyle/>
          <a:p>
            <a:r>
              <a:rPr lang="en-US" b="1" dirty="0" smtClean="0"/>
              <a:t>Inductive Hypothesis</a:t>
            </a:r>
            <a:r>
              <a:rPr lang="en-US" dirty="0" smtClean="0"/>
              <a:t>: </a:t>
            </a:r>
            <a:r>
              <a:rPr lang="en-US" dirty="0" smtClean="0"/>
              <a:t>Every set </a:t>
            </a:r>
            <a:r>
              <a:rPr lang="en-US" dirty="0" smtClean="0"/>
              <a:t>with </a:t>
            </a:r>
            <a:r>
              <a:rPr lang="en-US" i="1" dirty="0" smtClean="0"/>
              <a:t>k</a:t>
            </a:r>
            <a:r>
              <a:rPr lang="en-US" dirty="0" smtClean="0"/>
              <a:t> elements has </a:t>
            </a:r>
            <a:r>
              <a:rPr lang="en-US" dirty="0" smtClean="0">
                <a:latin typeface="Cambria Math" pitchFamily="18" charset="0"/>
                <a:ea typeface="Cambria Math" pitchFamily="18" charset="0"/>
              </a:rPr>
              <a:t>2</a:t>
            </a:r>
            <a:r>
              <a:rPr lang="en-US" i="1" baseline="30000" dirty="0" smtClean="0"/>
              <a:t>k</a:t>
            </a:r>
            <a:r>
              <a:rPr lang="en-US" dirty="0" smtClean="0"/>
              <a:t> subsets.</a:t>
            </a:r>
            <a:endParaRPr lang="en-US" dirty="0"/>
          </a:p>
        </p:txBody>
      </p:sp>
      <p:sp>
        <p:nvSpPr>
          <p:cNvPr id="5" name="Isosceles Triangle 4"/>
          <p:cNvSpPr/>
          <p:nvPr/>
        </p:nvSpPr>
        <p:spPr>
          <a:xfrm rot="5400000" flipV="1">
            <a:off x="7848600" y="6400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13</a:t>
            </a:fld>
            <a:endParaRPr lang="en-US"/>
          </a:p>
        </p:txBody>
      </p:sp>
      <p:sp>
        <p:nvSpPr>
          <p:cNvPr id="8" name="Oval 7"/>
          <p:cNvSpPr/>
          <p:nvPr/>
        </p:nvSpPr>
        <p:spPr>
          <a:xfrm>
            <a:off x="1524000" y="3733800"/>
            <a:ext cx="2133600" cy="13716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1828800" y="3886200"/>
            <a:ext cx="914400" cy="9144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057400" y="4114800"/>
            <a:ext cx="389850" cy="461665"/>
          </a:xfrm>
          <a:prstGeom prst="rect">
            <a:avLst/>
          </a:prstGeom>
          <a:noFill/>
        </p:spPr>
        <p:txBody>
          <a:bodyPr wrap="none" rtlCol="0">
            <a:spAutoFit/>
          </a:bodyPr>
          <a:lstStyle/>
          <a:p>
            <a:r>
              <a:rPr lang="en-US" sz="2400" dirty="0" smtClean="0"/>
              <a:t>X</a:t>
            </a:r>
            <a:endParaRPr lang="en-US" sz="2400" dirty="0"/>
          </a:p>
        </p:txBody>
      </p:sp>
      <p:sp>
        <p:nvSpPr>
          <p:cNvPr id="11" name="TextBox 10"/>
          <p:cNvSpPr txBox="1"/>
          <p:nvPr/>
        </p:nvSpPr>
        <p:spPr>
          <a:xfrm>
            <a:off x="2971800" y="4495800"/>
            <a:ext cx="341560" cy="461665"/>
          </a:xfrm>
          <a:prstGeom prst="rect">
            <a:avLst/>
          </a:prstGeom>
          <a:noFill/>
        </p:spPr>
        <p:txBody>
          <a:bodyPr wrap="none" rtlCol="0">
            <a:spAutoFit/>
          </a:bodyPr>
          <a:lstStyle/>
          <a:p>
            <a:r>
              <a:rPr lang="en-US" sz="2400" dirty="0" smtClean="0"/>
              <a:t>S</a:t>
            </a:r>
            <a:endParaRPr lang="en-US" sz="2400" dirty="0"/>
          </a:p>
        </p:txBody>
      </p:sp>
      <p:sp>
        <p:nvSpPr>
          <p:cNvPr id="12" name="Oval 11"/>
          <p:cNvSpPr/>
          <p:nvPr/>
        </p:nvSpPr>
        <p:spPr>
          <a:xfrm>
            <a:off x="4876800" y="3429000"/>
            <a:ext cx="2133600" cy="9144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5181600" y="3581400"/>
            <a:ext cx="914400" cy="6096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5410200" y="3657600"/>
            <a:ext cx="375927" cy="461665"/>
          </a:xfrm>
          <a:prstGeom prst="rect">
            <a:avLst/>
          </a:prstGeom>
          <a:noFill/>
        </p:spPr>
        <p:txBody>
          <a:bodyPr wrap="square" rtlCol="0">
            <a:spAutoFit/>
          </a:bodyPr>
          <a:lstStyle/>
          <a:p>
            <a:r>
              <a:rPr lang="en-US" sz="2400" dirty="0" smtClean="0"/>
              <a:t>X</a:t>
            </a:r>
            <a:endParaRPr lang="en-US" sz="2400" dirty="0"/>
          </a:p>
        </p:txBody>
      </p:sp>
      <p:sp>
        <p:nvSpPr>
          <p:cNvPr id="15" name="TextBox 14"/>
          <p:cNvSpPr txBox="1"/>
          <p:nvPr/>
        </p:nvSpPr>
        <p:spPr>
          <a:xfrm>
            <a:off x="6096000" y="3886200"/>
            <a:ext cx="360084" cy="461665"/>
          </a:xfrm>
          <a:prstGeom prst="rect">
            <a:avLst/>
          </a:prstGeom>
          <a:noFill/>
        </p:spPr>
        <p:txBody>
          <a:bodyPr wrap="square" rtlCol="0">
            <a:spAutoFit/>
          </a:bodyPr>
          <a:lstStyle/>
          <a:p>
            <a:r>
              <a:rPr lang="en-US" sz="2400" dirty="0" smtClean="0"/>
              <a:t>T</a:t>
            </a:r>
            <a:endParaRPr lang="en-US" sz="2400" dirty="0"/>
          </a:p>
        </p:txBody>
      </p:sp>
      <p:sp>
        <p:nvSpPr>
          <p:cNvPr id="16" name="Oval 15"/>
          <p:cNvSpPr/>
          <p:nvPr/>
        </p:nvSpPr>
        <p:spPr>
          <a:xfrm>
            <a:off x="4953000" y="4572000"/>
            <a:ext cx="2057400" cy="9906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5257800" y="4648200"/>
            <a:ext cx="1066800" cy="8382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5334000" y="4800600"/>
            <a:ext cx="1143000" cy="369332"/>
          </a:xfrm>
          <a:prstGeom prst="rect">
            <a:avLst/>
          </a:prstGeom>
          <a:noFill/>
        </p:spPr>
        <p:txBody>
          <a:bodyPr wrap="square" rtlCol="0">
            <a:spAutoFit/>
          </a:bodyPr>
          <a:lstStyle/>
          <a:p>
            <a:r>
              <a:rPr lang="en-US" dirty="0">
                <a:solidFill>
                  <a:srgbClr val="191918"/>
                </a:solidFill>
                <a:latin typeface="Helvetica"/>
                <a:ea typeface="Helvetica"/>
                <a:cs typeface="Helvetica"/>
              </a:rPr>
              <a:t>X ∪ {a</a:t>
            </a:r>
            <a:r>
              <a:rPr lang="en-US" dirty="0" smtClean="0">
                <a:solidFill>
                  <a:srgbClr val="191918"/>
                </a:solidFill>
                <a:latin typeface="Helvetica"/>
                <a:ea typeface="Helvetica"/>
                <a:cs typeface="Helvetica"/>
              </a:rPr>
              <a:t>}</a:t>
            </a:r>
            <a:endParaRPr lang="en-US" dirty="0"/>
          </a:p>
        </p:txBody>
      </p:sp>
      <p:sp>
        <p:nvSpPr>
          <p:cNvPr id="19" name="TextBox 18"/>
          <p:cNvSpPr txBox="1"/>
          <p:nvPr/>
        </p:nvSpPr>
        <p:spPr>
          <a:xfrm>
            <a:off x="6324600" y="4953000"/>
            <a:ext cx="360084" cy="461665"/>
          </a:xfrm>
          <a:prstGeom prst="rect">
            <a:avLst/>
          </a:prstGeom>
          <a:noFill/>
        </p:spPr>
        <p:txBody>
          <a:bodyPr wrap="square" rtlCol="0">
            <a:spAutoFit/>
          </a:bodyPr>
          <a:lstStyle/>
          <a:p>
            <a:r>
              <a:rPr lang="en-US" sz="2400" dirty="0" smtClean="0"/>
              <a:t>T</a:t>
            </a:r>
            <a:endParaRPr lang="en-US" sz="2400" dirty="0"/>
          </a:p>
        </p:txBody>
      </p:sp>
      <p:sp>
        <p:nvSpPr>
          <p:cNvPr id="20" name="Oval 19"/>
          <p:cNvSpPr/>
          <p:nvPr/>
        </p:nvSpPr>
        <p:spPr>
          <a:xfrm>
            <a:off x="6324600" y="3657600"/>
            <a:ext cx="76200" cy="7620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6400800" y="3505200"/>
            <a:ext cx="313044" cy="369332"/>
          </a:xfrm>
          <a:prstGeom prst="rect">
            <a:avLst/>
          </a:prstGeom>
        </p:spPr>
        <p:txBody>
          <a:bodyPr wrap="none">
            <a:spAutoFit/>
          </a:bodyPr>
          <a:lstStyle/>
          <a:p>
            <a:r>
              <a:rPr lang="en-US" dirty="0">
                <a:solidFill>
                  <a:srgbClr val="191918"/>
                </a:solidFill>
                <a:latin typeface="Helvetica"/>
                <a:ea typeface="Helvetica"/>
                <a:cs typeface="Helvetica"/>
              </a:rPr>
              <a:t>a</a:t>
            </a:r>
            <a:endParaRPr lang="en-US" dirty="0"/>
          </a:p>
        </p:txBody>
      </p:sp>
      <p:cxnSp>
        <p:nvCxnSpPr>
          <p:cNvPr id="23" name="Straight Arrow Connector 22"/>
          <p:cNvCxnSpPr/>
          <p:nvPr/>
        </p:nvCxnSpPr>
        <p:spPr>
          <a:xfrm flipV="1">
            <a:off x="3733800" y="3962400"/>
            <a:ext cx="10668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3733800" y="4648200"/>
            <a:ext cx="114300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6" name="Oval 25"/>
          <p:cNvSpPr/>
          <p:nvPr/>
        </p:nvSpPr>
        <p:spPr>
          <a:xfrm>
            <a:off x="5638800" y="5257800"/>
            <a:ext cx="76200" cy="76200"/>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5638800" y="5181600"/>
            <a:ext cx="313044" cy="369332"/>
          </a:xfrm>
          <a:prstGeom prst="rect">
            <a:avLst/>
          </a:prstGeom>
        </p:spPr>
        <p:txBody>
          <a:bodyPr wrap="none">
            <a:spAutoFit/>
          </a:bodyPr>
          <a:lstStyle/>
          <a:p>
            <a:r>
              <a:rPr lang="en-US" dirty="0">
                <a:solidFill>
                  <a:srgbClr val="191918"/>
                </a:solidFill>
                <a:latin typeface="Helvetica"/>
                <a:ea typeface="Helvetica"/>
                <a:cs typeface="Helvetica"/>
              </a:rPr>
              <a:t>a</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Incorrect “Proof” by Mathematical Induction</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a:t>
            </a:r>
            <a:r>
              <a:rPr lang="en-US" b="1" dirty="0" smtClean="0"/>
              <a:t>“</a:t>
            </a:r>
            <a:r>
              <a:rPr lang="en-US" b="1" i="1" dirty="0" smtClean="0"/>
              <a:t>Proof</a:t>
            </a:r>
            <a:r>
              <a:rPr lang="en-US" b="1" dirty="0" smtClean="0"/>
              <a:t>”</a:t>
            </a:r>
            <a:r>
              <a:rPr lang="en-US" dirty="0" smtClean="0"/>
              <a:t>: </a:t>
            </a:r>
            <a:r>
              <a:rPr lang="en-US" dirty="0" smtClean="0"/>
              <a:t>Let </a:t>
            </a:r>
            <a:r>
              <a:rPr lang="en-US" i="1" dirty="0" smtClean="0"/>
              <a:t>P</a:t>
            </a:r>
            <a:r>
              <a:rPr lang="en-US" dirty="0" smtClean="0"/>
              <a:t>(</a:t>
            </a:r>
            <a:r>
              <a:rPr lang="en-US" i="1" dirty="0" smtClean="0"/>
              <a:t>n</a:t>
            </a:r>
            <a:r>
              <a:rPr lang="en-US" dirty="0" smtClean="0"/>
              <a:t>) be the statement that every set of </a:t>
            </a:r>
            <a:r>
              <a:rPr lang="en-US" i="1" dirty="0" smtClean="0"/>
              <a:t>n</a:t>
            </a:r>
            <a:r>
              <a:rPr lang="en-US" dirty="0" smtClean="0"/>
              <a:t> lines in the plane, no two of which are parallel, meet in a common point. Here is a “proof”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a:t>
            </a:r>
            <a:r>
              <a:rPr lang="en-US" dirty="0" smtClean="0">
                <a:latin typeface="Cambria Math"/>
                <a:ea typeface="Cambria Math"/>
              </a:rPr>
              <a:t>≥ 2.  </a:t>
            </a:r>
            <a:endParaRPr lang="en-US" dirty="0" smtClean="0">
              <a:ea typeface="Cambria Math"/>
            </a:endParaRPr>
          </a:p>
          <a:p>
            <a:pPr lvl="1"/>
            <a:r>
              <a:rPr lang="en-US" dirty="0" smtClean="0">
                <a:solidFill>
                  <a:srgbClr val="FF0000"/>
                </a:solidFill>
                <a:ea typeface="Cambria Math"/>
              </a:rPr>
              <a:t>BASIS STEP</a:t>
            </a:r>
            <a:r>
              <a:rPr lang="en-US" dirty="0" smtClean="0">
                <a:ea typeface="Cambria Math"/>
              </a:rPr>
              <a:t>: The statement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2</a:t>
            </a:r>
            <a:r>
              <a:rPr lang="en-US" dirty="0" smtClean="0">
                <a:ea typeface="Cambria Math"/>
              </a:rPr>
              <a:t>) is true because any two lines in the plane that are not parallel meet in a common point.</a:t>
            </a:r>
          </a:p>
          <a:p>
            <a:pPr lvl="1"/>
            <a:r>
              <a:rPr lang="en-US" dirty="0" smtClean="0">
                <a:solidFill>
                  <a:srgbClr val="FF0000"/>
                </a:solidFill>
                <a:ea typeface="Cambria Math"/>
              </a:rPr>
              <a:t>INDUCTIVE STEP</a:t>
            </a:r>
            <a:r>
              <a:rPr lang="en-US" dirty="0" smtClean="0">
                <a:ea typeface="Cambria Math"/>
              </a:rPr>
              <a:t>: The inductive hypothesis is the statement that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is true for the positive integer </a:t>
            </a:r>
            <a:r>
              <a:rPr lang="en-US" i="1" dirty="0" smtClean="0">
                <a:ea typeface="Cambria Math"/>
              </a:rPr>
              <a:t> k</a:t>
            </a:r>
            <a:r>
              <a:rPr lang="en-US" dirty="0" smtClean="0">
                <a:ea typeface="Cambria Math"/>
              </a:rPr>
              <a:t> </a:t>
            </a:r>
            <a:r>
              <a:rPr lang="en-US" dirty="0" smtClean="0">
                <a:latin typeface="Cambria Math"/>
                <a:ea typeface="Cambria Math"/>
              </a:rPr>
              <a:t>≥ 2</a:t>
            </a:r>
            <a:r>
              <a:rPr lang="en-US" dirty="0" smtClean="0">
                <a:ea typeface="Cambria Math"/>
              </a:rPr>
              <a:t>, i.e., every set of </a:t>
            </a:r>
            <a:r>
              <a:rPr lang="en-US" i="1" dirty="0" smtClean="0">
                <a:ea typeface="Cambria Math"/>
              </a:rPr>
              <a:t>k</a:t>
            </a:r>
            <a:r>
              <a:rPr lang="en-US" dirty="0" smtClean="0">
                <a:ea typeface="Cambria Math"/>
              </a:rPr>
              <a:t> lines in the plane, no two of which are parallel, meet in a common point.</a:t>
            </a:r>
          </a:p>
          <a:p>
            <a:pPr lvl="1"/>
            <a:r>
              <a:rPr lang="en-US" dirty="0" smtClean="0">
                <a:ea typeface="Cambria Math"/>
              </a:rPr>
              <a:t>We must show that if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holds, then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holds, i.e.,  if every set of </a:t>
            </a:r>
            <a:r>
              <a:rPr lang="en-US" i="1" dirty="0" smtClean="0">
                <a:ea typeface="Cambria Math"/>
              </a:rPr>
              <a:t>k</a:t>
            </a:r>
            <a:r>
              <a:rPr lang="en-US" dirty="0" smtClean="0">
                <a:ea typeface="Cambria Math"/>
              </a:rPr>
              <a:t> lines in the plane, no two of which are parallel, </a:t>
            </a:r>
            <a:r>
              <a:rPr lang="en-US" i="1" dirty="0" smtClean="0">
                <a:ea typeface="Cambria Math"/>
              </a:rPr>
              <a:t>k</a:t>
            </a:r>
            <a:r>
              <a:rPr lang="en-US" dirty="0" smtClean="0">
                <a:ea typeface="Cambria Math"/>
              </a:rPr>
              <a:t> </a:t>
            </a:r>
            <a:r>
              <a:rPr lang="en-US" dirty="0" smtClean="0">
                <a:latin typeface="Cambria Math"/>
                <a:ea typeface="Cambria Math"/>
              </a:rPr>
              <a:t>≥ 2, </a:t>
            </a:r>
            <a:r>
              <a:rPr lang="en-US" dirty="0" smtClean="0">
                <a:ea typeface="Cambria Math"/>
              </a:rPr>
              <a:t>meet in a common point, then every set of k + </a:t>
            </a:r>
            <a:r>
              <a:rPr lang="en-US" dirty="0" smtClean="0">
                <a:latin typeface="Cambria Math" pitchFamily="18" charset="0"/>
                <a:ea typeface="Cambria Math" pitchFamily="18" charset="0"/>
              </a:rPr>
              <a:t>1</a:t>
            </a:r>
            <a:r>
              <a:rPr lang="en-US" dirty="0" smtClean="0">
                <a:ea typeface="Cambria Math"/>
              </a:rPr>
              <a:t> lines in the plane, no two of which are parallel, meet in a common point. </a:t>
            </a:r>
          </a:p>
          <a:p>
            <a:pPr lvl="1"/>
            <a:endParaRPr lang="en-US" dirty="0" smtClean="0">
              <a:ea typeface="Cambria Math"/>
            </a:endParaRPr>
          </a:p>
          <a:p>
            <a:pPr>
              <a:buNone/>
            </a:pPr>
            <a:endParaRPr lang="en-US" dirty="0"/>
          </a:p>
        </p:txBody>
      </p:sp>
      <p:sp>
        <p:nvSpPr>
          <p:cNvPr id="4" name="TextBox 3"/>
          <p:cNvSpPr txBox="1"/>
          <p:nvPr/>
        </p:nvSpPr>
        <p:spPr>
          <a:xfrm>
            <a:off x="6629400" y="62484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
        <p:nvSpPr>
          <p:cNvPr id="5" name="Slide Number Placeholder 4"/>
          <p:cNvSpPr>
            <a:spLocks noGrp="1"/>
          </p:cNvSpPr>
          <p:nvPr>
            <p:ph type="sldNum" sz="quarter" idx="12"/>
          </p:nvPr>
        </p:nvSpPr>
        <p:spPr/>
        <p:txBody>
          <a:bodyPr/>
          <a:lstStyle/>
          <a:p>
            <a:fld id="{8CD41AC4-40F7-4FE0-8905-74C6698904F3}" type="slidenum">
              <a:rPr lang="en-US" smtClean="0"/>
              <a:pPr/>
              <a:t>14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Incorrect “Proof” by Mathematical Induction</a:t>
            </a:r>
            <a:endParaRPr lang="en-US" dirty="0"/>
          </a:p>
        </p:txBody>
      </p:sp>
      <p:sp>
        <p:nvSpPr>
          <p:cNvPr id="3" name="Content Placeholder 2"/>
          <p:cNvSpPr>
            <a:spLocks noGrp="1"/>
          </p:cNvSpPr>
          <p:nvPr>
            <p:ph idx="1"/>
          </p:nvPr>
        </p:nvSpPr>
        <p:spPr>
          <a:xfrm>
            <a:off x="457200" y="1935480"/>
            <a:ext cx="8229600" cy="4693920"/>
          </a:xfrm>
        </p:spPr>
        <p:txBody>
          <a:bodyPr>
            <a:normAutofit fontScale="70000" lnSpcReduction="20000"/>
          </a:bodyPr>
          <a:lstStyle/>
          <a:p>
            <a:pPr lvl="1"/>
            <a:endParaRPr lang="en-US" dirty="0" smtClean="0">
              <a:ea typeface="Cambria Math"/>
            </a:endParaRPr>
          </a:p>
          <a:p>
            <a:pPr lvl="1">
              <a:buNone/>
            </a:pPr>
            <a:endParaRPr lang="en-US" dirty="0" smtClean="0">
              <a:ea typeface="Cambria Math"/>
            </a:endParaRPr>
          </a:p>
          <a:p>
            <a:pPr lvl="1">
              <a:buNone/>
            </a:pPr>
            <a:endParaRPr lang="en-US" dirty="0" smtClean="0">
              <a:ea typeface="Cambria Math"/>
            </a:endParaRPr>
          </a:p>
          <a:p>
            <a:pPr lvl="1"/>
            <a:r>
              <a:rPr lang="en-US" dirty="0" smtClean="0">
                <a:ea typeface="Cambria Math"/>
              </a:rPr>
              <a:t>Consider a set  of </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distinct lines in the plane, no two parallel. By the inductive hypothesis, the first </a:t>
            </a:r>
            <a:r>
              <a:rPr lang="en-US" i="1" dirty="0" smtClean="0">
                <a:ea typeface="Cambria Math"/>
              </a:rPr>
              <a:t>k</a:t>
            </a:r>
            <a:r>
              <a:rPr lang="en-US" dirty="0" smtClean="0">
                <a:ea typeface="Cambria Math"/>
              </a:rPr>
              <a:t> of these lines must meet in a common point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By the inductive hypothesis, the last </a:t>
            </a:r>
            <a:r>
              <a:rPr lang="en-US" i="1" dirty="0" smtClean="0">
                <a:ea typeface="Cambria Math"/>
              </a:rPr>
              <a:t>k</a:t>
            </a:r>
            <a:r>
              <a:rPr lang="en-US" dirty="0" smtClean="0">
                <a:ea typeface="Cambria Math"/>
              </a:rPr>
              <a:t> of these lines meet in a common point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a:t>
            </a:r>
            <a:endParaRPr lang="en-US" dirty="0" smtClean="0">
              <a:ea typeface="Cambria Math"/>
            </a:endParaRPr>
          </a:p>
          <a:p>
            <a:pPr lvl="1"/>
            <a:endParaRPr lang="en-US" dirty="0" smtClean="0">
              <a:ea typeface="Cambria Math"/>
            </a:endParaRPr>
          </a:p>
          <a:p>
            <a:pPr lvl="1"/>
            <a:r>
              <a:rPr lang="en-US" dirty="0" smtClean="0">
                <a:ea typeface="Cambria Math"/>
              </a:rPr>
              <a:t>If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and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are different points, all lines containing both of them must be the same line since two points determine a line. This contradicts the assumption that the lines are distinct. Hence,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lies on all </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distinct lines, and therefore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holds. Assuming that  </a:t>
            </a:r>
            <a:r>
              <a:rPr lang="en-US" i="1" dirty="0" smtClean="0">
                <a:ea typeface="Cambria Math"/>
              </a:rPr>
              <a:t>k</a:t>
            </a:r>
            <a:r>
              <a:rPr lang="en-US" dirty="0" smtClean="0">
                <a:ea typeface="Cambria Math"/>
              </a:rPr>
              <a:t> </a:t>
            </a:r>
            <a:r>
              <a:rPr lang="en-US" dirty="0" smtClean="0">
                <a:latin typeface="Cambria Math"/>
                <a:ea typeface="Cambria Math"/>
              </a:rPr>
              <a:t>≥2, distinct lines meet in a common point, then every </a:t>
            </a:r>
            <a:r>
              <a:rPr lang="en-US" dirty="0" smtClean="0">
                <a:ea typeface="Cambria Math"/>
              </a:rPr>
              <a:t>  </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latin typeface="Cambria Math"/>
                <a:ea typeface="Cambria Math"/>
              </a:rPr>
              <a:t> lines meet in a common point</a:t>
            </a:r>
            <a:r>
              <a:rPr lang="en-US" dirty="0" smtClean="0">
                <a:latin typeface="Cambria Math"/>
                <a:ea typeface="Cambria Math"/>
              </a:rPr>
              <a:t>.</a:t>
            </a:r>
          </a:p>
          <a:p>
            <a:pPr lvl="1"/>
            <a:endParaRPr lang="en-US" dirty="0" smtClean="0">
              <a:latin typeface="Cambria Math"/>
              <a:ea typeface="Cambria Math"/>
            </a:endParaRPr>
          </a:p>
          <a:p>
            <a:pPr lvl="1"/>
            <a:r>
              <a:rPr lang="en-US" dirty="0" smtClean="0">
                <a:latin typeface="Cambria Math"/>
                <a:ea typeface="Cambria Math"/>
              </a:rPr>
              <a:t>There must be an error in this proof  since the conclusion is absurd. But where is the error?</a:t>
            </a:r>
          </a:p>
          <a:p>
            <a:pPr lvl="2"/>
            <a:r>
              <a:rPr lang="en-US" b="1" dirty="0" smtClean="0">
                <a:ea typeface="Cambria Math"/>
              </a:rPr>
              <a:t>Answer</a:t>
            </a:r>
            <a:r>
              <a:rPr lang="en-US" dirty="0" smtClean="0">
                <a:ea typeface="Cambria Math"/>
              </a:rPr>
              <a:t>: </a:t>
            </a:r>
            <a:r>
              <a:rPr lang="en-US" i="1" dirty="0" smtClean="0">
                <a:ea typeface="Cambria Math"/>
              </a:rPr>
              <a:t>P</a:t>
            </a:r>
            <a:r>
              <a:rPr lang="en-US" dirty="0" smtClean="0">
                <a:ea typeface="Cambria Math"/>
              </a:rPr>
              <a:t>(</a:t>
            </a:r>
            <a:r>
              <a:rPr lang="en-US" i="1" dirty="0" smtClean="0">
                <a:ea typeface="Cambria Math"/>
              </a:rPr>
              <a:t>k</a:t>
            </a:r>
            <a:r>
              <a:rPr lang="en-US" dirty="0" smtClean="0">
                <a:ea typeface="Cambria Math"/>
              </a:rPr>
              <a:t>)</a:t>
            </a:r>
            <a:r>
              <a:rPr lang="en-US" dirty="0" smtClean="0">
                <a:latin typeface="Cambria Math"/>
                <a:ea typeface="Cambria Math"/>
              </a:rPr>
              <a:t>→</a:t>
            </a:r>
            <a:r>
              <a:rPr lang="en-US" i="1" dirty="0" smtClean="0">
                <a:ea typeface="Cambria Math"/>
              </a:rPr>
              <a:t> P</a:t>
            </a:r>
            <a:r>
              <a:rPr lang="en-US" dirty="0" smtClean="0">
                <a:ea typeface="Cambria Math"/>
              </a:rPr>
              <a:t>(</a:t>
            </a:r>
            <a:r>
              <a:rPr lang="en-US" i="1" dirty="0" smtClean="0">
                <a:ea typeface="Cambria Math"/>
              </a:rPr>
              <a:t>k</a:t>
            </a:r>
            <a:r>
              <a:rPr lang="en-US" dirty="0" smtClean="0">
                <a:ea typeface="Cambria Math"/>
              </a:rPr>
              <a:t> + </a:t>
            </a:r>
            <a:r>
              <a:rPr lang="en-US" dirty="0" smtClean="0">
                <a:latin typeface="Cambria Math" pitchFamily="18" charset="0"/>
                <a:ea typeface="Cambria Math" pitchFamily="18" charset="0"/>
              </a:rPr>
              <a:t>1</a:t>
            </a:r>
            <a:r>
              <a:rPr lang="en-US" dirty="0" smtClean="0">
                <a:ea typeface="Cambria Math"/>
              </a:rPr>
              <a:t>) only holds for  </a:t>
            </a:r>
            <a:r>
              <a:rPr lang="en-US" i="1" dirty="0" smtClean="0">
                <a:ea typeface="Cambria Math"/>
              </a:rPr>
              <a:t>k</a:t>
            </a:r>
            <a:r>
              <a:rPr lang="en-US" dirty="0" smtClean="0">
                <a:ea typeface="Cambria Math"/>
              </a:rPr>
              <a:t> </a:t>
            </a:r>
            <a:r>
              <a:rPr lang="en-US" dirty="0" smtClean="0">
                <a:latin typeface="Cambria Math"/>
                <a:ea typeface="Cambria Math"/>
              </a:rPr>
              <a:t>≥3. </a:t>
            </a:r>
            <a:r>
              <a:rPr lang="en-US" dirty="0" smtClean="0">
                <a:ea typeface="Cambria Math"/>
              </a:rPr>
              <a:t>It is not the case that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2</a:t>
            </a:r>
            <a:r>
              <a:rPr lang="en-US" dirty="0" smtClean="0">
                <a:ea typeface="Cambria Math"/>
              </a:rPr>
              <a:t>) implies </a:t>
            </a:r>
            <a:r>
              <a:rPr lang="en-US" i="1" dirty="0" smtClean="0">
                <a:ea typeface="Cambria Math"/>
              </a:rPr>
              <a:t>P</a:t>
            </a:r>
            <a:r>
              <a:rPr lang="en-US" dirty="0" smtClean="0">
                <a:ea typeface="Cambria Math"/>
              </a:rPr>
              <a:t>(</a:t>
            </a:r>
            <a:r>
              <a:rPr lang="en-US" dirty="0" smtClean="0">
                <a:latin typeface="Cambria Math" pitchFamily="18" charset="0"/>
                <a:ea typeface="Cambria Math" pitchFamily="18" charset="0"/>
              </a:rPr>
              <a:t>3</a:t>
            </a:r>
            <a:r>
              <a:rPr lang="en-US" dirty="0" smtClean="0">
                <a:ea typeface="Cambria Math"/>
              </a:rPr>
              <a:t>). The first two lines must meet in a common point </a:t>
            </a:r>
            <a:r>
              <a:rPr lang="en-US" i="1" dirty="0" smtClean="0">
                <a:ea typeface="Cambria Math"/>
              </a:rPr>
              <a:t>p</a:t>
            </a:r>
            <a:r>
              <a:rPr lang="en-US" baseline="-25000" dirty="0" smtClean="0">
                <a:latin typeface="Cambria Math" pitchFamily="18" charset="0"/>
                <a:ea typeface="Cambria Math" pitchFamily="18" charset="0"/>
              </a:rPr>
              <a:t>1</a:t>
            </a:r>
            <a:r>
              <a:rPr lang="en-US" dirty="0" smtClean="0">
                <a:ea typeface="Cambria Math"/>
              </a:rPr>
              <a:t> and the second two must meet in a common point </a:t>
            </a:r>
            <a:r>
              <a:rPr lang="en-US" i="1" dirty="0" smtClean="0">
                <a:ea typeface="Cambria Math"/>
              </a:rPr>
              <a:t>p</a:t>
            </a:r>
            <a:r>
              <a:rPr lang="en-US" baseline="-25000" dirty="0" smtClean="0">
                <a:latin typeface="Cambria Math" pitchFamily="18" charset="0"/>
                <a:ea typeface="Cambria Math" pitchFamily="18" charset="0"/>
              </a:rPr>
              <a:t>2</a:t>
            </a:r>
            <a:r>
              <a:rPr lang="en-US" dirty="0" smtClean="0">
                <a:ea typeface="Cambria Math"/>
              </a:rPr>
              <a:t>. They do not have to be the same point since only the second line is common to both sets of lines.</a:t>
            </a:r>
          </a:p>
          <a:p>
            <a:pPr lvl="1">
              <a:buNone/>
            </a:pPr>
            <a:endParaRPr lang="en-US" dirty="0"/>
          </a:p>
        </p:txBody>
      </p:sp>
      <p:sp>
        <p:nvSpPr>
          <p:cNvPr id="6" name="TextBox 5"/>
          <p:cNvSpPr txBox="1"/>
          <p:nvPr/>
        </p:nvSpPr>
        <p:spPr>
          <a:xfrm>
            <a:off x="1219200" y="1981200"/>
            <a:ext cx="6629400" cy="646331"/>
          </a:xfrm>
          <a:prstGeom prst="rect">
            <a:avLst/>
          </a:prstGeom>
          <a:noFill/>
          <a:ln>
            <a:solidFill>
              <a:schemeClr val="accent1"/>
            </a:solidFill>
          </a:ln>
        </p:spPr>
        <p:txBody>
          <a:bodyPr wrap="square" rtlCol="0">
            <a:spAutoFit/>
          </a:bodyPr>
          <a:lstStyle/>
          <a:p>
            <a:r>
              <a:rPr lang="en-US" b="1" dirty="0" smtClean="0"/>
              <a:t>Inductive Hypothesis</a:t>
            </a:r>
            <a:r>
              <a:rPr lang="en-US" dirty="0" smtClean="0"/>
              <a:t>: Every </a:t>
            </a:r>
            <a:r>
              <a:rPr lang="en-US" dirty="0" smtClean="0">
                <a:ea typeface="Cambria Math" pitchFamily="18" charset="0"/>
              </a:rPr>
              <a:t>set of </a:t>
            </a:r>
            <a:r>
              <a:rPr lang="en-US" i="1" dirty="0" smtClean="0">
                <a:ea typeface="Cambria Math" pitchFamily="18" charset="0"/>
              </a:rPr>
              <a:t>k</a:t>
            </a:r>
            <a:r>
              <a:rPr lang="en-US" dirty="0" smtClean="0">
                <a:ea typeface="Cambria Math" pitchFamily="18" charset="0"/>
              </a:rPr>
              <a:t> lines in the plane, where   </a:t>
            </a:r>
            <a:r>
              <a:rPr lang="en-US" i="1" dirty="0" smtClean="0">
                <a:ea typeface="Cambria Math"/>
              </a:rPr>
              <a:t> k</a:t>
            </a:r>
            <a:r>
              <a:rPr lang="en-US" dirty="0" smtClean="0">
                <a:ea typeface="Cambria Math"/>
              </a:rPr>
              <a:t> </a:t>
            </a:r>
            <a:r>
              <a:rPr lang="en-US" dirty="0" smtClean="0">
                <a:latin typeface="Cambria Math"/>
                <a:ea typeface="Cambria Math"/>
              </a:rPr>
              <a:t>≥ 2,</a:t>
            </a:r>
            <a:r>
              <a:rPr lang="en-US" dirty="0" smtClean="0">
                <a:ea typeface="Cambria Math" pitchFamily="18" charset="0"/>
              </a:rPr>
              <a:t> no two of which are parallel, meet in a common point.</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15</a:t>
            </a:fld>
            <a:endParaRPr lang="en-US"/>
          </a:p>
        </p:txBody>
      </p:sp>
      <p:sp>
        <p:nvSpPr>
          <p:cNvPr id="8" name="Left Bracket 7"/>
          <p:cNvSpPr/>
          <p:nvPr/>
        </p:nvSpPr>
        <p:spPr>
          <a:xfrm>
            <a:off x="762000" y="3810588"/>
            <a:ext cx="228600" cy="1218612"/>
          </a:xfrm>
          <a:prstGeom prst="leftBracket">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a:lstStyle/>
          <a:p>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                      </a:t>
            </a:r>
            <a:r>
              <a:rPr lang="en-US" sz="4000" dirty="0" smtClean="0"/>
              <a:t>Guidelines:</a:t>
            </a:r>
            <a:br>
              <a:rPr lang="en-US" sz="4000" dirty="0" smtClean="0"/>
            </a:br>
            <a:r>
              <a:rPr lang="en-US" sz="4000" dirty="0" smtClean="0"/>
              <a:t>     Mathematical Induction Proofs</a:t>
            </a:r>
            <a:endParaRPr lang="en-US" sz="4000" dirty="0"/>
          </a:p>
        </p:txBody>
      </p:sp>
      <p:sp>
        <p:nvSpPr>
          <p:cNvPr id="3" name="Slide Number Placeholder 2"/>
          <p:cNvSpPr>
            <a:spLocks noGrp="1"/>
          </p:cNvSpPr>
          <p:nvPr>
            <p:ph type="sldNum" sz="quarter" idx="12"/>
          </p:nvPr>
        </p:nvSpPr>
        <p:spPr/>
        <p:txBody>
          <a:bodyPr/>
          <a:lstStyle/>
          <a:p>
            <a:fld id="{8CD41AC4-40F7-4FE0-8905-74C6698904F3}" type="slidenum">
              <a:rPr lang="en-US" smtClean="0"/>
              <a:pPr/>
              <a:t>16</a:t>
            </a:fld>
            <a:endParaRPr lang="en-US"/>
          </a:p>
        </p:txBody>
      </p:sp>
      <p:sp>
        <p:nvSpPr>
          <p:cNvPr id="5" name="Content Placeholder 4"/>
          <p:cNvSpPr>
            <a:spLocks noGrp="1"/>
          </p:cNvSpPr>
          <p:nvPr>
            <p:ph idx="1"/>
          </p:nvPr>
        </p:nvSpPr>
        <p:spPr>
          <a:xfrm>
            <a:off x="457200" y="1828800"/>
            <a:ext cx="8229600" cy="4465320"/>
          </a:xfrm>
        </p:spPr>
        <p:txBody>
          <a:bodyPr>
            <a:normAutofit lnSpcReduction="10000"/>
          </a:bodyPr>
          <a:lstStyle/>
          <a:p>
            <a:r>
              <a:rPr lang="en-US" dirty="0" smtClean="0"/>
              <a:t>Express the statement in the form “for all </a:t>
            </a:r>
            <a:r>
              <a:rPr lang="pt-BR" i="1" dirty="0" err="1"/>
              <a:t>n</a:t>
            </a:r>
            <a:r>
              <a:rPr lang="pt-BR" i="1" dirty="0"/>
              <a:t> ≥ </a:t>
            </a:r>
            <a:r>
              <a:rPr lang="pt-BR" i="1" dirty="0" err="1"/>
              <a:t>b</a:t>
            </a:r>
            <a:r>
              <a:rPr lang="pt-BR" i="1" dirty="0"/>
              <a:t>, </a:t>
            </a:r>
            <a:r>
              <a:rPr lang="pt-BR" i="1" dirty="0" err="1" smtClean="0"/>
              <a:t>P</a:t>
            </a:r>
            <a:r>
              <a:rPr lang="pt-BR" i="1" dirty="0" smtClean="0"/>
              <a:t>(</a:t>
            </a:r>
            <a:r>
              <a:rPr lang="pt-BR" i="1" dirty="0" err="1"/>
              <a:t>n</a:t>
            </a:r>
            <a:r>
              <a:rPr lang="pt-BR" i="1" dirty="0"/>
              <a:t>)</a:t>
            </a:r>
            <a:r>
              <a:rPr lang="pt-BR" dirty="0" smtClean="0"/>
              <a:t>”</a:t>
            </a:r>
            <a:r>
              <a:rPr lang="pt-BR" dirty="0"/>
              <a:t> </a:t>
            </a:r>
            <a:r>
              <a:rPr lang="pt-BR" dirty="0" smtClean="0"/>
              <a:t>for a </a:t>
            </a:r>
            <a:r>
              <a:rPr lang="pt-BR" dirty="0" err="1" smtClean="0"/>
              <a:t>fixed</a:t>
            </a:r>
            <a:r>
              <a:rPr lang="pt-BR" dirty="0" smtClean="0"/>
              <a:t> </a:t>
            </a:r>
            <a:r>
              <a:rPr lang="pt-BR" dirty="0" err="1" smtClean="0"/>
              <a:t>integer</a:t>
            </a:r>
            <a:r>
              <a:rPr lang="pt-BR" dirty="0" smtClean="0"/>
              <a:t> </a:t>
            </a:r>
            <a:r>
              <a:rPr lang="pt-BR" i="1" dirty="0" smtClean="0"/>
              <a:t>b</a:t>
            </a:r>
            <a:r>
              <a:rPr lang="pt-BR" dirty="0" smtClean="0"/>
              <a:t>.</a:t>
            </a:r>
          </a:p>
          <a:p>
            <a:endParaRPr lang="pt-BR" dirty="0" smtClean="0"/>
          </a:p>
          <a:p>
            <a:r>
              <a:rPr lang="pt-BR" dirty="0" smtClean="0"/>
              <a:t>Write “</a:t>
            </a:r>
            <a:r>
              <a:rPr lang="pt-BR" dirty="0" smtClean="0">
                <a:solidFill>
                  <a:srgbClr val="FF0000"/>
                </a:solidFill>
              </a:rPr>
              <a:t>BASIS STEP</a:t>
            </a:r>
            <a:r>
              <a:rPr lang="pt-BR" dirty="0" smtClean="0"/>
              <a:t>”</a:t>
            </a:r>
          </a:p>
          <a:p>
            <a:pPr lvl="1"/>
            <a:r>
              <a:rPr lang="pt-BR" dirty="0" smtClean="0"/>
              <a:t>Show </a:t>
            </a:r>
            <a:r>
              <a:rPr lang="pt-BR" dirty="0" err="1" smtClean="0"/>
              <a:t>P</a:t>
            </a:r>
            <a:r>
              <a:rPr lang="pt-BR" dirty="0" smtClean="0"/>
              <a:t>(</a:t>
            </a:r>
            <a:r>
              <a:rPr lang="pt-BR" dirty="0" err="1" smtClean="0"/>
              <a:t>b</a:t>
            </a:r>
            <a:r>
              <a:rPr lang="pt-BR" dirty="0" smtClean="0"/>
              <a:t>) </a:t>
            </a:r>
            <a:r>
              <a:rPr lang="pt-BR" dirty="0" err="1" smtClean="0"/>
              <a:t>is</a:t>
            </a:r>
            <a:r>
              <a:rPr lang="pt-BR" dirty="0" smtClean="0"/>
              <a:t> </a:t>
            </a:r>
            <a:r>
              <a:rPr lang="pt-BR" dirty="0" err="1" smtClean="0"/>
              <a:t>true</a:t>
            </a:r>
            <a:endParaRPr lang="pt-BR" dirty="0" smtClean="0"/>
          </a:p>
          <a:p>
            <a:pPr lvl="1"/>
            <a:endParaRPr lang="pt-BR" dirty="0" smtClean="0"/>
          </a:p>
          <a:p>
            <a:r>
              <a:rPr lang="pt-BR" dirty="0" smtClean="0"/>
              <a:t>Write “</a:t>
            </a:r>
            <a:r>
              <a:rPr lang="pt-BR" dirty="0" smtClean="0">
                <a:solidFill>
                  <a:srgbClr val="FF0000"/>
                </a:solidFill>
              </a:rPr>
              <a:t>INDUCTIVE STEP</a:t>
            </a:r>
            <a:r>
              <a:rPr lang="pt-BR" dirty="0" smtClean="0"/>
              <a:t>”</a:t>
            </a:r>
          </a:p>
          <a:p>
            <a:pPr lvl="1"/>
            <a:r>
              <a:rPr lang="pt-BR" dirty="0" err="1" smtClean="0"/>
              <a:t>State</a:t>
            </a:r>
            <a:r>
              <a:rPr lang="pt-BR" dirty="0" smtClean="0"/>
              <a:t> </a:t>
            </a:r>
            <a:r>
              <a:rPr lang="pt-BR" dirty="0" err="1" smtClean="0"/>
              <a:t>inductive</a:t>
            </a:r>
            <a:r>
              <a:rPr lang="pt-BR" dirty="0" smtClean="0"/>
              <a:t> </a:t>
            </a:r>
            <a:r>
              <a:rPr lang="pt-BR" dirty="0" err="1" smtClean="0"/>
              <a:t>hypothesis</a:t>
            </a:r>
            <a:r>
              <a:rPr lang="pt-BR" dirty="0" smtClean="0"/>
              <a:t> in </a:t>
            </a:r>
            <a:r>
              <a:rPr lang="pt-BR" dirty="0" err="1" smtClean="0"/>
              <a:t>the</a:t>
            </a:r>
            <a:r>
              <a:rPr lang="pt-BR" dirty="0" smtClean="0"/>
              <a:t> </a:t>
            </a:r>
            <a:r>
              <a:rPr lang="pt-BR" dirty="0" err="1" smtClean="0"/>
              <a:t>form</a:t>
            </a:r>
            <a:r>
              <a:rPr lang="pt-BR" dirty="0" smtClean="0"/>
              <a:t> “Assume </a:t>
            </a:r>
            <a:r>
              <a:rPr lang="pt-BR" dirty="0" err="1" smtClean="0"/>
              <a:t>P</a:t>
            </a:r>
            <a:r>
              <a:rPr lang="pt-BR" dirty="0" smtClean="0"/>
              <a:t>(</a:t>
            </a:r>
            <a:r>
              <a:rPr lang="pt-BR" dirty="0" err="1" smtClean="0"/>
              <a:t>k</a:t>
            </a:r>
            <a:r>
              <a:rPr lang="pt-BR" dirty="0" smtClean="0"/>
              <a:t>) </a:t>
            </a:r>
            <a:r>
              <a:rPr lang="pt-BR" dirty="0" err="1" smtClean="0"/>
              <a:t>is</a:t>
            </a:r>
            <a:r>
              <a:rPr lang="pt-BR" dirty="0" smtClean="0"/>
              <a:t> </a:t>
            </a:r>
            <a:r>
              <a:rPr lang="pt-BR" dirty="0" err="1" smtClean="0"/>
              <a:t>true</a:t>
            </a:r>
            <a:r>
              <a:rPr lang="pt-BR" dirty="0" smtClean="0"/>
              <a:t> for </a:t>
            </a:r>
            <a:r>
              <a:rPr lang="pt-BR" dirty="0" err="1" smtClean="0"/>
              <a:t>an</a:t>
            </a:r>
            <a:r>
              <a:rPr lang="pt-BR" dirty="0" smtClean="0"/>
              <a:t> </a:t>
            </a:r>
            <a:r>
              <a:rPr lang="pt-BR" dirty="0" err="1" smtClean="0"/>
              <a:t>arbitrary</a:t>
            </a:r>
            <a:r>
              <a:rPr lang="pt-BR" dirty="0" smtClean="0"/>
              <a:t> </a:t>
            </a:r>
            <a:r>
              <a:rPr lang="pt-BR" dirty="0" err="1" smtClean="0"/>
              <a:t>integer</a:t>
            </a:r>
            <a:r>
              <a:rPr lang="pt-BR" dirty="0" smtClean="0"/>
              <a:t> </a:t>
            </a:r>
            <a:r>
              <a:rPr lang="pt-BR" i="1" dirty="0" err="1" smtClean="0"/>
              <a:t>k</a:t>
            </a:r>
            <a:r>
              <a:rPr lang="pt-BR" i="1" dirty="0" smtClean="0"/>
              <a:t> ≥ </a:t>
            </a:r>
            <a:r>
              <a:rPr lang="pt-BR" i="1" dirty="0" err="1" smtClean="0"/>
              <a:t>b</a:t>
            </a:r>
            <a:r>
              <a:rPr lang="pt-BR" i="1" dirty="0" smtClean="0"/>
              <a:t>”</a:t>
            </a:r>
          </a:p>
          <a:p>
            <a:pPr lvl="1"/>
            <a:r>
              <a:rPr lang="pt-BR" dirty="0" err="1" smtClean="0"/>
              <a:t>State</a:t>
            </a:r>
            <a:r>
              <a:rPr lang="pt-BR" dirty="0" smtClean="0"/>
              <a:t> </a:t>
            </a:r>
            <a:r>
              <a:rPr lang="pt-BR" dirty="0" err="1" smtClean="0"/>
              <a:t>what</a:t>
            </a:r>
            <a:r>
              <a:rPr lang="pt-BR" dirty="0" smtClean="0"/>
              <a:t> </a:t>
            </a:r>
            <a:r>
              <a:rPr lang="pt-BR" dirty="0" err="1" smtClean="0"/>
              <a:t>needs</a:t>
            </a:r>
            <a:r>
              <a:rPr lang="pt-BR" dirty="0" smtClean="0"/>
              <a:t> </a:t>
            </a:r>
            <a:r>
              <a:rPr lang="pt-BR" dirty="0" err="1" smtClean="0"/>
              <a:t>to</a:t>
            </a:r>
            <a:r>
              <a:rPr lang="pt-BR" dirty="0" smtClean="0"/>
              <a:t> </a:t>
            </a:r>
            <a:r>
              <a:rPr lang="pt-BR" dirty="0" err="1" smtClean="0"/>
              <a:t>be</a:t>
            </a:r>
            <a:r>
              <a:rPr lang="pt-BR" dirty="0" smtClean="0"/>
              <a:t> </a:t>
            </a:r>
            <a:r>
              <a:rPr lang="pt-BR" dirty="0" err="1" smtClean="0"/>
              <a:t>proven</a:t>
            </a:r>
            <a:endParaRPr lang="pt-BR" dirty="0" smtClean="0"/>
          </a:p>
          <a:p>
            <a:pPr lvl="2"/>
            <a:r>
              <a:rPr lang="pt-BR" dirty="0" smtClean="0"/>
              <a:t>Write out </a:t>
            </a:r>
            <a:r>
              <a:rPr lang="pt-BR" dirty="0" err="1" smtClean="0"/>
              <a:t>what</a:t>
            </a:r>
            <a:r>
              <a:rPr lang="pt-BR" dirty="0" smtClean="0"/>
              <a:t> </a:t>
            </a:r>
            <a:r>
              <a:rPr lang="pt-BR" dirty="0" err="1" smtClean="0"/>
              <a:t>P</a:t>
            </a:r>
            <a:r>
              <a:rPr lang="pt-BR" dirty="0" smtClean="0"/>
              <a:t>(k+1) </a:t>
            </a:r>
            <a:r>
              <a:rPr lang="pt-BR" dirty="0" err="1" smtClean="0"/>
              <a:t>is</a:t>
            </a:r>
            <a:endParaRPr lang="pt-BR" dirty="0" smtClean="0"/>
          </a:p>
        </p:txBody>
      </p:sp>
      <p:sp>
        <p:nvSpPr>
          <p:cNvPr id="6" name="TextBox 5"/>
          <p:cNvSpPr txBox="1"/>
          <p:nvPr/>
        </p:nvSpPr>
        <p:spPr>
          <a:xfrm>
            <a:off x="6477000" y="60960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extLst>
      <p:ext uri="{BB962C8B-B14F-4D97-AF65-F5344CB8AC3E}">
        <p14:creationId xmlns:p14="http://schemas.microsoft.com/office/powerpoint/2010/main" val="97594225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                      </a:t>
            </a:r>
            <a:r>
              <a:rPr lang="en-US" sz="4000" dirty="0" smtClean="0"/>
              <a:t>Guidelines:</a:t>
            </a:r>
            <a:br>
              <a:rPr lang="en-US" sz="4000" dirty="0" smtClean="0"/>
            </a:br>
            <a:r>
              <a:rPr lang="en-US" sz="4000" dirty="0" smtClean="0"/>
              <a:t>     Mathematical Induction Proofs</a:t>
            </a:r>
            <a:endParaRPr lang="en-US" sz="4000" dirty="0"/>
          </a:p>
        </p:txBody>
      </p:sp>
      <p:sp>
        <p:nvSpPr>
          <p:cNvPr id="3" name="Slide Number Placeholder 2"/>
          <p:cNvSpPr>
            <a:spLocks noGrp="1"/>
          </p:cNvSpPr>
          <p:nvPr>
            <p:ph type="sldNum" sz="quarter" idx="12"/>
          </p:nvPr>
        </p:nvSpPr>
        <p:spPr/>
        <p:txBody>
          <a:bodyPr/>
          <a:lstStyle/>
          <a:p>
            <a:fld id="{8CD41AC4-40F7-4FE0-8905-74C6698904F3}" type="slidenum">
              <a:rPr lang="en-US" smtClean="0"/>
              <a:pPr/>
              <a:t>17</a:t>
            </a:fld>
            <a:endParaRPr lang="en-US"/>
          </a:p>
        </p:txBody>
      </p:sp>
      <p:sp>
        <p:nvSpPr>
          <p:cNvPr id="5" name="Content Placeholder 4"/>
          <p:cNvSpPr>
            <a:spLocks noGrp="1"/>
          </p:cNvSpPr>
          <p:nvPr>
            <p:ph idx="1"/>
          </p:nvPr>
        </p:nvSpPr>
        <p:spPr>
          <a:xfrm>
            <a:off x="457200" y="1828800"/>
            <a:ext cx="8229600" cy="4465320"/>
          </a:xfrm>
        </p:spPr>
        <p:txBody>
          <a:bodyPr>
            <a:normAutofit/>
          </a:bodyPr>
          <a:lstStyle/>
          <a:p>
            <a:r>
              <a:rPr lang="en-US" dirty="0" smtClean="0"/>
              <a:t>Assume P(k), and prove P(k+1)</a:t>
            </a:r>
          </a:p>
          <a:p>
            <a:pPr lvl="1"/>
            <a:r>
              <a:rPr lang="en-US" dirty="0" smtClean="0"/>
              <a:t>Be sure proof is valid for all integers </a:t>
            </a:r>
            <a:r>
              <a:rPr lang="pt-BR" i="1" dirty="0" err="1" smtClean="0"/>
              <a:t>k</a:t>
            </a:r>
            <a:r>
              <a:rPr lang="pt-BR" i="1" dirty="0" smtClean="0"/>
              <a:t> </a:t>
            </a:r>
            <a:r>
              <a:rPr lang="pt-BR" i="1" dirty="0"/>
              <a:t>≥ </a:t>
            </a:r>
            <a:r>
              <a:rPr lang="pt-BR" i="1" dirty="0" err="1" smtClean="0"/>
              <a:t>b</a:t>
            </a:r>
            <a:r>
              <a:rPr lang="pt-BR" dirty="0" smtClean="0"/>
              <a:t>, </a:t>
            </a:r>
            <a:r>
              <a:rPr lang="pt-BR" dirty="0" err="1" smtClean="0"/>
              <a:t>including</a:t>
            </a:r>
            <a:r>
              <a:rPr lang="pt-BR" dirty="0" smtClean="0"/>
              <a:t> </a:t>
            </a:r>
            <a:r>
              <a:rPr lang="pt-BR" dirty="0" err="1" smtClean="0"/>
              <a:t>when</a:t>
            </a:r>
            <a:r>
              <a:rPr lang="pt-BR" dirty="0" smtClean="0"/>
              <a:t> </a:t>
            </a:r>
            <a:r>
              <a:rPr lang="pt-BR" dirty="0" err="1" smtClean="0"/>
              <a:t>k</a:t>
            </a:r>
            <a:r>
              <a:rPr lang="pt-BR" dirty="0" smtClean="0"/>
              <a:t> = b.</a:t>
            </a:r>
          </a:p>
          <a:p>
            <a:endParaRPr lang="pt-BR" dirty="0"/>
          </a:p>
          <a:p>
            <a:r>
              <a:rPr lang="pt-BR" dirty="0" err="1" smtClean="0"/>
              <a:t>Identify</a:t>
            </a:r>
            <a:r>
              <a:rPr lang="pt-BR" dirty="0" smtClean="0"/>
              <a:t> </a:t>
            </a:r>
            <a:r>
              <a:rPr lang="pt-BR" dirty="0" err="1" smtClean="0"/>
              <a:t>when</a:t>
            </a:r>
            <a:r>
              <a:rPr lang="pt-BR" dirty="0" smtClean="0"/>
              <a:t> </a:t>
            </a:r>
            <a:r>
              <a:rPr lang="pt-BR" dirty="0" err="1" smtClean="0"/>
              <a:t>the</a:t>
            </a:r>
            <a:r>
              <a:rPr lang="pt-BR" dirty="0" smtClean="0"/>
              <a:t> </a:t>
            </a:r>
            <a:r>
              <a:rPr lang="pt-BR" dirty="0" smtClean="0">
                <a:solidFill>
                  <a:srgbClr val="FF0000"/>
                </a:solidFill>
              </a:rPr>
              <a:t>INDUCTIVE STEP</a:t>
            </a:r>
            <a:r>
              <a:rPr lang="pt-BR" dirty="0" smtClean="0"/>
              <a:t> </a:t>
            </a:r>
            <a:r>
              <a:rPr lang="pt-BR" dirty="0" err="1" smtClean="0"/>
              <a:t>concludes</a:t>
            </a:r>
            <a:r>
              <a:rPr lang="pt-BR" dirty="0" smtClean="0"/>
              <a:t>, </a:t>
            </a:r>
            <a:r>
              <a:rPr lang="pt-BR" dirty="0" err="1" smtClean="0"/>
              <a:t>such</a:t>
            </a:r>
            <a:r>
              <a:rPr lang="pt-BR" dirty="0" smtClean="0"/>
              <a:t> as </a:t>
            </a:r>
            <a:r>
              <a:rPr lang="pt-BR" dirty="0" err="1" smtClean="0"/>
              <a:t>by</a:t>
            </a:r>
            <a:r>
              <a:rPr lang="pt-BR" dirty="0" smtClean="0"/>
              <a:t> </a:t>
            </a:r>
            <a:r>
              <a:rPr lang="pt-BR" dirty="0" err="1" smtClean="0"/>
              <a:t>saying</a:t>
            </a:r>
            <a:r>
              <a:rPr lang="pt-BR" dirty="0" smtClean="0"/>
              <a:t> “</a:t>
            </a:r>
            <a:r>
              <a:rPr lang="pt-BR" dirty="0" err="1" smtClean="0"/>
              <a:t>this</a:t>
            </a:r>
            <a:r>
              <a:rPr lang="pt-BR" dirty="0" smtClean="0"/>
              <a:t> completes </a:t>
            </a:r>
            <a:r>
              <a:rPr lang="pt-BR" dirty="0" err="1" smtClean="0"/>
              <a:t>the</a:t>
            </a:r>
            <a:r>
              <a:rPr lang="pt-BR" dirty="0" smtClean="0"/>
              <a:t> </a:t>
            </a:r>
            <a:r>
              <a:rPr lang="pt-BR" dirty="0" err="1" smtClean="0"/>
              <a:t>inductive</a:t>
            </a:r>
            <a:r>
              <a:rPr lang="pt-BR" dirty="0" smtClean="0"/>
              <a:t> </a:t>
            </a:r>
            <a:r>
              <a:rPr lang="pt-BR" dirty="0" err="1" smtClean="0"/>
              <a:t>step</a:t>
            </a:r>
            <a:r>
              <a:rPr lang="pt-BR" dirty="0" smtClean="0"/>
              <a:t>”</a:t>
            </a:r>
          </a:p>
          <a:p>
            <a:endParaRPr lang="pt-BR" dirty="0"/>
          </a:p>
          <a:p>
            <a:r>
              <a:rPr lang="pt-BR" dirty="0" err="1" smtClean="0"/>
              <a:t>When</a:t>
            </a:r>
            <a:r>
              <a:rPr lang="pt-BR" dirty="0" smtClean="0"/>
              <a:t> </a:t>
            </a:r>
            <a:r>
              <a:rPr lang="pt-BR" dirty="0" err="1" smtClean="0"/>
              <a:t>finished</a:t>
            </a:r>
            <a:r>
              <a:rPr lang="pt-BR" dirty="0" smtClean="0"/>
              <a:t>, </a:t>
            </a:r>
            <a:r>
              <a:rPr lang="pt-BR" dirty="0" err="1" smtClean="0"/>
              <a:t>state</a:t>
            </a:r>
            <a:r>
              <a:rPr lang="pt-BR" dirty="0" smtClean="0"/>
              <a:t> </a:t>
            </a:r>
            <a:r>
              <a:rPr lang="pt-BR" dirty="0" err="1" smtClean="0"/>
              <a:t>the</a:t>
            </a:r>
            <a:r>
              <a:rPr lang="pt-BR" dirty="0" smtClean="0"/>
              <a:t> </a:t>
            </a:r>
            <a:r>
              <a:rPr lang="pt-BR" dirty="0" err="1" smtClean="0"/>
              <a:t>conclusion</a:t>
            </a:r>
            <a:r>
              <a:rPr lang="pt-BR" dirty="0" smtClean="0"/>
              <a:t>. “</a:t>
            </a:r>
            <a:r>
              <a:rPr lang="pt-BR" dirty="0" err="1" smtClean="0"/>
              <a:t>By</a:t>
            </a:r>
            <a:r>
              <a:rPr lang="pt-BR" dirty="0" smtClean="0"/>
              <a:t> </a:t>
            </a:r>
            <a:r>
              <a:rPr lang="pt-BR" dirty="0" err="1" smtClean="0"/>
              <a:t>mathematical</a:t>
            </a:r>
            <a:r>
              <a:rPr lang="pt-BR" dirty="0" smtClean="0"/>
              <a:t> </a:t>
            </a:r>
            <a:r>
              <a:rPr lang="pt-BR" dirty="0" err="1" smtClean="0"/>
              <a:t>induction</a:t>
            </a:r>
            <a:r>
              <a:rPr lang="pt-BR" dirty="0" smtClean="0"/>
              <a:t>, </a:t>
            </a:r>
            <a:r>
              <a:rPr lang="pt-BR" dirty="0" err="1" smtClean="0"/>
              <a:t>P</a:t>
            </a:r>
            <a:r>
              <a:rPr lang="pt-BR" dirty="0" smtClean="0"/>
              <a:t>(</a:t>
            </a:r>
            <a:r>
              <a:rPr lang="pt-BR" dirty="0" err="1" smtClean="0"/>
              <a:t>n</a:t>
            </a:r>
            <a:r>
              <a:rPr lang="pt-BR" dirty="0" smtClean="0"/>
              <a:t>) </a:t>
            </a:r>
            <a:r>
              <a:rPr lang="pt-BR" dirty="0" err="1" smtClean="0"/>
              <a:t>is</a:t>
            </a:r>
            <a:r>
              <a:rPr lang="pt-BR" dirty="0" smtClean="0"/>
              <a:t> </a:t>
            </a:r>
            <a:r>
              <a:rPr lang="pt-BR" dirty="0" err="1" smtClean="0"/>
              <a:t>true</a:t>
            </a:r>
            <a:r>
              <a:rPr lang="pt-BR" dirty="0" smtClean="0"/>
              <a:t> for </a:t>
            </a:r>
            <a:r>
              <a:rPr lang="pt-BR" dirty="0" err="1" smtClean="0"/>
              <a:t>all</a:t>
            </a:r>
            <a:r>
              <a:rPr lang="pt-BR" dirty="0" smtClean="0"/>
              <a:t> </a:t>
            </a:r>
            <a:r>
              <a:rPr lang="pt-BR" dirty="0" err="1" smtClean="0"/>
              <a:t>integers</a:t>
            </a:r>
            <a:r>
              <a:rPr lang="pt-BR" dirty="0" smtClean="0"/>
              <a:t>   </a:t>
            </a:r>
            <a:r>
              <a:rPr lang="pt-BR" i="1" dirty="0" err="1" smtClean="0"/>
              <a:t>n</a:t>
            </a:r>
            <a:r>
              <a:rPr lang="pt-BR" i="1" dirty="0" smtClean="0"/>
              <a:t> </a:t>
            </a:r>
            <a:r>
              <a:rPr lang="pt-BR" i="1" dirty="0"/>
              <a:t>≥ </a:t>
            </a:r>
            <a:r>
              <a:rPr lang="pt-BR" i="1" dirty="0" err="1" smtClean="0"/>
              <a:t>b</a:t>
            </a:r>
            <a:r>
              <a:rPr lang="pt-BR" i="1" dirty="0" smtClean="0"/>
              <a:t>”</a:t>
            </a:r>
            <a:endParaRPr lang="pt-BR" dirty="0" smtClean="0"/>
          </a:p>
        </p:txBody>
      </p:sp>
    </p:spTree>
    <p:extLst>
      <p:ext uri="{BB962C8B-B14F-4D97-AF65-F5344CB8AC3E}">
        <p14:creationId xmlns:p14="http://schemas.microsoft.com/office/powerpoint/2010/main" val="166801072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Mathematical Induction</a:t>
            </a:r>
          </a:p>
          <a:p>
            <a:r>
              <a:rPr lang="en-US" dirty="0" smtClean="0"/>
              <a:t>Examples of Proof by Mathematical Induction</a:t>
            </a:r>
          </a:p>
          <a:p>
            <a:r>
              <a:rPr lang="en-US" dirty="0" smtClean="0"/>
              <a:t>Mistaken Proofs by Mathematical Induction</a:t>
            </a:r>
          </a:p>
          <a:p>
            <a:r>
              <a:rPr lang="en-US" dirty="0" smtClean="0"/>
              <a:t>Guidelines for Proofs by Mathematical Induction</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Climbing an </a:t>
            </a:r>
            <a:br>
              <a:rPr lang="en-US" dirty="0" smtClean="0"/>
            </a:br>
            <a:r>
              <a:rPr lang="en-US" dirty="0" smtClean="0"/>
              <a:t>Infinite Ladder</a:t>
            </a:r>
            <a:endParaRPr lang="en-US" dirty="0"/>
          </a:p>
        </p:txBody>
      </p:sp>
      <p:pic>
        <p:nvPicPr>
          <p:cNvPr id="4" name="Content Placeholder 3" descr="0401.jpg"/>
          <p:cNvPicPr>
            <a:picLocks noGrp="1" noChangeAspect="1"/>
          </p:cNvPicPr>
          <p:nvPr>
            <p:ph idx="1"/>
          </p:nvPr>
        </p:nvPicPr>
        <p:blipFill>
          <a:blip r:embed="rId2" cstate="print"/>
          <a:stretch>
            <a:fillRect/>
          </a:stretch>
        </p:blipFill>
        <p:spPr>
          <a:xfrm>
            <a:off x="5404132" y="609600"/>
            <a:ext cx="3482694" cy="6248400"/>
          </a:xfrm>
        </p:spPr>
      </p:pic>
      <p:sp>
        <p:nvSpPr>
          <p:cNvPr id="5" name="TextBox 4"/>
          <p:cNvSpPr txBox="1"/>
          <p:nvPr/>
        </p:nvSpPr>
        <p:spPr>
          <a:xfrm>
            <a:off x="533400" y="1905000"/>
            <a:ext cx="6248400" cy="1200329"/>
          </a:xfrm>
          <a:prstGeom prst="rect">
            <a:avLst/>
          </a:prstGeom>
          <a:noFill/>
        </p:spPr>
        <p:txBody>
          <a:bodyPr wrap="square" rtlCol="0">
            <a:spAutoFit/>
          </a:bodyPr>
          <a:lstStyle/>
          <a:p>
            <a:r>
              <a:rPr lang="en-US" dirty="0" smtClean="0"/>
              <a:t>Suppose we have an infinite ladder:</a:t>
            </a:r>
          </a:p>
          <a:p>
            <a:pPr marL="342900" indent="-342900">
              <a:buFont typeface="+mj-lt"/>
              <a:buAutoNum type="arabicPeriod"/>
            </a:pPr>
            <a:r>
              <a:rPr lang="en-US" dirty="0" smtClean="0"/>
              <a:t>We can reach the first rung of the ladder.</a:t>
            </a:r>
          </a:p>
          <a:p>
            <a:pPr marL="342900" indent="-342900">
              <a:buFont typeface="+mj-lt"/>
              <a:buAutoNum type="arabicPeriod"/>
            </a:pPr>
            <a:r>
              <a:rPr lang="en-US" dirty="0" smtClean="0"/>
              <a:t>If we can reach a particular rung of the ladder, then we can reach the next rung.</a:t>
            </a:r>
            <a:endParaRPr lang="en-US" dirty="0"/>
          </a:p>
        </p:txBody>
      </p:sp>
      <p:sp>
        <p:nvSpPr>
          <p:cNvPr id="6" name="TextBox 5"/>
          <p:cNvSpPr txBox="1"/>
          <p:nvPr/>
        </p:nvSpPr>
        <p:spPr>
          <a:xfrm>
            <a:off x="609600" y="3200400"/>
            <a:ext cx="4876800" cy="1754326"/>
          </a:xfrm>
          <a:prstGeom prst="rect">
            <a:avLst/>
          </a:prstGeom>
          <a:noFill/>
        </p:spPr>
        <p:txBody>
          <a:bodyPr wrap="square" rtlCol="0">
            <a:spAutoFit/>
          </a:bodyPr>
          <a:lstStyle/>
          <a:p>
            <a:endParaRPr lang="en-US" dirty="0" smtClean="0"/>
          </a:p>
          <a:p>
            <a:r>
              <a:rPr lang="en-US" dirty="0" smtClean="0"/>
              <a:t>From (1), we can reach the first rung. Then by applying (2), we can reach the second rung. Applying (2) again, the third rung. And so on.  We can apply (2) any number of times to reach any particular rung, no matter how high up.</a:t>
            </a:r>
            <a:endParaRPr lang="en-US" dirty="0"/>
          </a:p>
        </p:txBody>
      </p:sp>
      <p:sp>
        <p:nvSpPr>
          <p:cNvPr id="7" name="TextBox 6"/>
          <p:cNvSpPr txBox="1"/>
          <p:nvPr/>
        </p:nvSpPr>
        <p:spPr>
          <a:xfrm>
            <a:off x="609600" y="5791200"/>
            <a:ext cx="4191000" cy="646331"/>
          </a:xfrm>
          <a:prstGeom prst="rect">
            <a:avLst/>
          </a:prstGeom>
          <a:noFill/>
        </p:spPr>
        <p:txBody>
          <a:bodyPr wrap="square" rtlCol="0">
            <a:spAutoFit/>
          </a:bodyPr>
          <a:lstStyle/>
          <a:p>
            <a:r>
              <a:rPr lang="en-US" dirty="0" smtClean="0"/>
              <a:t>This example motivates proof by mathematical induction.</a:t>
            </a:r>
            <a:endParaRPr lang="en-US" dirty="0"/>
          </a:p>
        </p:txBody>
      </p:sp>
      <p:sp>
        <p:nvSpPr>
          <p:cNvPr id="3" name="Slide Number Placeholder 2"/>
          <p:cNvSpPr>
            <a:spLocks noGrp="1"/>
          </p:cNvSpPr>
          <p:nvPr>
            <p:ph type="sldNum" sz="quarter" idx="12"/>
          </p:nvPr>
        </p:nvSpPr>
        <p:spPr/>
        <p:txBody>
          <a:bodyPr/>
          <a:lstStyle/>
          <a:p>
            <a:fld id="{8CD41AC4-40F7-4FE0-8905-74C6698904F3}" type="slidenum">
              <a:rPr lang="en-US" smtClean="0"/>
              <a:pPr/>
              <a:t>3</a:t>
            </a:fld>
            <a:endParaRPr lang="en-US"/>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Principle of Mathematical Induction</a:t>
            </a:r>
            <a:endParaRPr lang="en-US" sz="4000"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     </a:t>
            </a:r>
            <a:r>
              <a:rPr lang="en-US" i="1" dirty="0" smtClean="0"/>
              <a:t>Principle of Mathematical Induction</a:t>
            </a:r>
            <a:r>
              <a:rPr lang="en-US" dirty="0" smtClean="0"/>
              <a:t>: To prove that </a:t>
            </a:r>
            <a:r>
              <a:rPr lang="en-US" i="1" dirty="0" smtClean="0"/>
              <a:t>P</a:t>
            </a:r>
            <a:r>
              <a:rPr lang="en-US" dirty="0" smtClean="0"/>
              <a:t>(</a:t>
            </a:r>
            <a:r>
              <a:rPr lang="en-US" i="1" dirty="0" smtClean="0"/>
              <a:t>n</a:t>
            </a:r>
            <a:r>
              <a:rPr lang="en-US" dirty="0" smtClean="0"/>
              <a:t>) is true for all positive integers </a:t>
            </a:r>
            <a:r>
              <a:rPr lang="en-US" i="1" dirty="0" smtClean="0"/>
              <a:t>n</a:t>
            </a:r>
            <a:r>
              <a:rPr lang="en-US" dirty="0" smtClean="0"/>
              <a:t>, we complete these steps:</a:t>
            </a:r>
            <a:endParaRPr lang="en-US" dirty="0"/>
          </a:p>
          <a:p>
            <a:pPr lvl="1"/>
            <a:r>
              <a:rPr lang="en-US" i="1" dirty="0" smtClean="0">
                <a:solidFill>
                  <a:srgbClr val="FF0000"/>
                </a:solidFill>
              </a:rPr>
              <a:t>Basis Step</a:t>
            </a:r>
            <a:r>
              <a:rPr lang="en-US" dirty="0" smtClean="0"/>
              <a:t>: Show that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a:t>
            </a:r>
          </a:p>
          <a:p>
            <a:pPr lvl="1"/>
            <a:r>
              <a:rPr lang="en-US" i="1" dirty="0" smtClean="0">
                <a:solidFill>
                  <a:srgbClr val="FF0000"/>
                </a:solidFill>
              </a:rPr>
              <a:t>Inductive Step</a:t>
            </a:r>
            <a:r>
              <a:rPr lang="en-US" dirty="0" smtClean="0"/>
              <a:t>: Show that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a:t>
            </a:r>
            <a:r>
              <a:rPr lang="en-US" i="1" dirty="0" smtClean="0">
                <a:sym typeface="Wingdings" pitchFamily="2" charset="2"/>
              </a:rPr>
              <a:t> </a:t>
            </a:r>
            <a:r>
              <a:rPr lang="en-US" dirty="0" smtClean="0">
                <a:sym typeface="Wingdings" pitchFamily="2" charset="2"/>
              </a:rPr>
              <a:t>is true for all positive integers </a:t>
            </a:r>
            <a:r>
              <a:rPr lang="en-US" i="1" dirty="0" smtClean="0">
                <a:sym typeface="Wingdings" pitchFamily="2" charset="2"/>
              </a:rPr>
              <a:t>k</a:t>
            </a:r>
            <a:r>
              <a:rPr lang="en-US" dirty="0" smtClean="0">
                <a:sym typeface="Wingdings" pitchFamily="2" charset="2"/>
              </a:rPr>
              <a:t>.</a:t>
            </a:r>
          </a:p>
          <a:p>
            <a:pPr>
              <a:buNone/>
            </a:pPr>
            <a:r>
              <a:rPr lang="en-US" dirty="0" smtClean="0"/>
              <a:t>     To complete the inductive step, assuming the </a:t>
            </a:r>
            <a:r>
              <a:rPr lang="en-US" i="1" dirty="0" smtClean="0"/>
              <a:t>inductive hypothesis </a:t>
            </a:r>
            <a:r>
              <a:rPr lang="en-US" dirty="0" smtClean="0"/>
              <a:t>that </a:t>
            </a:r>
            <a:r>
              <a:rPr lang="en-US" i="1" dirty="0" smtClean="0"/>
              <a:t>P</a:t>
            </a:r>
            <a:r>
              <a:rPr lang="en-US" dirty="0" smtClean="0"/>
              <a:t>(</a:t>
            </a:r>
            <a:r>
              <a:rPr lang="en-US" i="1" dirty="0" smtClean="0"/>
              <a:t>k</a:t>
            </a:r>
            <a:r>
              <a:rPr lang="en-US" dirty="0" smtClean="0"/>
              <a:t>)</a:t>
            </a:r>
            <a:r>
              <a:rPr lang="en-US" i="1" dirty="0" smtClean="0"/>
              <a:t> </a:t>
            </a:r>
            <a:r>
              <a:rPr lang="en-US" dirty="0" smtClean="0"/>
              <a:t>holds for an arbitrary integer </a:t>
            </a:r>
            <a:r>
              <a:rPr lang="en-US" i="1" dirty="0" smtClean="0"/>
              <a:t>k</a:t>
            </a:r>
            <a:r>
              <a:rPr lang="en-US" dirty="0" smtClean="0"/>
              <a:t>, show that  must </a:t>
            </a:r>
            <a:r>
              <a:rPr lang="en-US" i="1" dirty="0" smtClean="0">
                <a:sym typeface="Wingdings" pitchFamily="2" charset="2"/>
              </a:rPr>
              <a:t>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a:t>
            </a:r>
            <a:r>
              <a:rPr lang="en-US" dirty="0" smtClean="0"/>
              <a:t> be true.</a:t>
            </a:r>
          </a:p>
          <a:p>
            <a:pPr>
              <a:buNone/>
            </a:pPr>
            <a:r>
              <a:rPr lang="en-US" dirty="0" smtClean="0"/>
              <a:t>    </a:t>
            </a:r>
          </a:p>
          <a:p>
            <a:pPr>
              <a:buNone/>
            </a:pPr>
            <a:r>
              <a:rPr lang="en-US" b="1" dirty="0" smtClean="0"/>
              <a:t>     Climbing an Infinite Ladder Example</a:t>
            </a:r>
            <a:r>
              <a:rPr lang="en-US" dirty="0" smtClean="0"/>
              <a:t>:</a:t>
            </a:r>
          </a:p>
          <a:p>
            <a:pPr lvl="1"/>
            <a:r>
              <a:rPr lang="en-US" dirty="0" smtClean="0">
                <a:solidFill>
                  <a:srgbClr val="FF0000"/>
                </a:solidFill>
              </a:rPr>
              <a:t>BASIS STEP</a:t>
            </a:r>
            <a:r>
              <a:rPr lang="en-US" dirty="0" smtClean="0"/>
              <a:t>: By (</a:t>
            </a:r>
            <a:r>
              <a:rPr lang="en-US" dirty="0" smtClean="0">
                <a:latin typeface="Cambria Math" pitchFamily="18" charset="0"/>
                <a:ea typeface="Cambria Math" pitchFamily="18" charset="0"/>
              </a:rPr>
              <a:t>1</a:t>
            </a:r>
            <a:r>
              <a:rPr lang="en-US" dirty="0" smtClean="0"/>
              <a:t>), we can reach rung </a:t>
            </a:r>
            <a:r>
              <a:rPr lang="en-US" dirty="0" smtClean="0">
                <a:latin typeface="Cambria Math" pitchFamily="18" charset="0"/>
                <a:ea typeface="Cambria Math" pitchFamily="18" charset="0"/>
              </a:rPr>
              <a:t>1</a:t>
            </a:r>
            <a:r>
              <a:rPr lang="en-US" dirty="0" smtClean="0"/>
              <a:t>.</a:t>
            </a:r>
          </a:p>
          <a:p>
            <a:pPr lvl="1"/>
            <a:r>
              <a:rPr lang="en-US" dirty="0" smtClean="0">
                <a:solidFill>
                  <a:srgbClr val="FF0000"/>
                </a:solidFill>
              </a:rPr>
              <a:t>INDUCTIVE STEP</a:t>
            </a:r>
            <a:r>
              <a:rPr lang="en-US" dirty="0" smtClean="0"/>
              <a:t>: Assume the inductive hypothesis that we can reach rung </a:t>
            </a:r>
            <a:r>
              <a:rPr lang="en-US" i="1" dirty="0" smtClean="0"/>
              <a:t>k</a:t>
            </a:r>
            <a:r>
              <a:rPr lang="en-US" dirty="0" smtClean="0"/>
              <a:t>. Then by (</a:t>
            </a:r>
            <a:r>
              <a:rPr lang="en-US" dirty="0" smtClean="0">
                <a:latin typeface="Cambria Math" pitchFamily="18" charset="0"/>
                <a:ea typeface="Cambria Math" pitchFamily="18" charset="0"/>
              </a:rPr>
              <a:t>2</a:t>
            </a:r>
            <a:r>
              <a:rPr lang="en-US" dirty="0" smtClean="0"/>
              <a:t>), we can reach rung </a:t>
            </a:r>
            <a:r>
              <a:rPr lang="en-US" i="1" dirty="0" smtClean="0"/>
              <a:t>k </a:t>
            </a:r>
            <a:r>
              <a:rPr lang="en-US" dirty="0" smtClean="0"/>
              <a:t>+ </a:t>
            </a:r>
            <a:r>
              <a:rPr lang="en-US" dirty="0" smtClean="0">
                <a:latin typeface="Cambria Math" pitchFamily="18" charset="0"/>
                <a:ea typeface="Cambria Math" pitchFamily="18" charset="0"/>
              </a:rPr>
              <a:t>1</a:t>
            </a:r>
            <a:r>
              <a:rPr lang="en-US" dirty="0" smtClean="0"/>
              <a:t>.</a:t>
            </a:r>
          </a:p>
          <a:p>
            <a:pPr>
              <a:buNone/>
            </a:pPr>
            <a:r>
              <a:rPr lang="en-US" dirty="0" smtClean="0"/>
              <a:t>     Hence, </a:t>
            </a:r>
            <a:r>
              <a:rPr lang="en-US" i="1" dirty="0" smtClean="0"/>
              <a:t>P</a:t>
            </a:r>
            <a:r>
              <a:rPr lang="en-US" dirty="0" smtClean="0"/>
              <a:t>(</a:t>
            </a:r>
            <a:r>
              <a:rPr lang="en-US" i="1" dirty="0" smtClean="0"/>
              <a:t>k</a:t>
            </a:r>
            <a:r>
              <a:rPr lang="en-US" dirty="0" smtClean="0"/>
              <a:t>)</a:t>
            </a:r>
            <a:r>
              <a:rPr lang="en-US" i="1" dirty="0" smtClean="0"/>
              <a:t> </a:t>
            </a:r>
            <a:r>
              <a:rPr lang="en-US" i="1" dirty="0" smtClean="0">
                <a:latin typeface="Cambria Math"/>
                <a:ea typeface="Cambria Math"/>
                <a:sym typeface="Wingdings" pitchFamily="2" charset="2"/>
              </a:rPr>
              <a:t>→</a:t>
            </a:r>
            <a:r>
              <a:rPr lang="en-US" i="1" dirty="0" smtClean="0">
                <a:sym typeface="Wingdings" pitchFamily="2" charset="2"/>
              </a:rPr>
              <a:t> P</a:t>
            </a:r>
            <a:r>
              <a:rPr lang="en-US" dirty="0" smtClean="0">
                <a:sym typeface="Wingdings" pitchFamily="2" charset="2"/>
              </a:rPr>
              <a:t>(</a:t>
            </a:r>
            <a:r>
              <a:rPr lang="en-US" i="1" dirty="0" smtClean="0">
                <a:sym typeface="Wingdings" pitchFamily="2" charset="2"/>
              </a:rPr>
              <a:t>k + </a:t>
            </a:r>
            <a:r>
              <a:rPr lang="en-US" dirty="0" smtClean="0">
                <a:latin typeface="Cambria Math" pitchFamily="18" charset="0"/>
                <a:ea typeface="Cambria Math" pitchFamily="18" charset="0"/>
                <a:sym typeface="Wingdings" pitchFamily="2" charset="2"/>
              </a:rPr>
              <a:t>1</a:t>
            </a:r>
            <a:r>
              <a:rPr lang="en-US" dirty="0" smtClean="0">
                <a:sym typeface="Wingdings" pitchFamily="2" charset="2"/>
              </a:rPr>
              <a:t>) is true for all positive integers </a:t>
            </a:r>
            <a:r>
              <a:rPr lang="en-US" i="1" dirty="0" smtClean="0">
                <a:sym typeface="Wingdings" pitchFamily="2" charset="2"/>
              </a:rPr>
              <a:t>k. </a:t>
            </a:r>
            <a:r>
              <a:rPr lang="en-US" dirty="0" smtClean="0">
                <a:sym typeface="Wingdings" pitchFamily="2" charset="2"/>
              </a:rPr>
              <a:t>We can reach every rung on the ladder.</a:t>
            </a:r>
            <a:endParaRPr lang="en-US" dirty="0"/>
          </a:p>
        </p:txBody>
      </p:sp>
      <p:sp>
        <p:nvSpPr>
          <p:cNvPr id="4" name="Isosceles Triangle 3"/>
          <p:cNvSpPr/>
          <p:nvPr/>
        </p:nvSpPr>
        <p:spPr>
          <a:xfrm rot="5400000" flipV="1">
            <a:off x="83820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4</a:t>
            </a:fld>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Important Points About Using Mathematical  Induction</a:t>
            </a:r>
            <a:endParaRPr lang="en-US" sz="4400" dirty="0"/>
          </a:p>
        </p:txBody>
      </p:sp>
      <p:sp>
        <p:nvSpPr>
          <p:cNvPr id="3" name="Content Placeholder 2"/>
          <p:cNvSpPr>
            <a:spLocks noGrp="1"/>
          </p:cNvSpPr>
          <p:nvPr>
            <p:ph idx="1"/>
          </p:nvPr>
        </p:nvSpPr>
        <p:spPr/>
        <p:txBody>
          <a:bodyPr>
            <a:normAutofit fontScale="92500" lnSpcReduction="20000"/>
          </a:bodyPr>
          <a:lstStyle/>
          <a:p>
            <a:r>
              <a:rPr lang="en-US" sz="2900" dirty="0" smtClean="0"/>
              <a:t>Mathematical induction can be expressed  as the rule of inference</a:t>
            </a:r>
          </a:p>
          <a:p>
            <a:pPr>
              <a:buNone/>
            </a:pPr>
            <a:r>
              <a:rPr lang="en-US" dirty="0" smtClean="0"/>
              <a:t>     </a:t>
            </a:r>
          </a:p>
          <a:p>
            <a:pPr>
              <a:buNone/>
            </a:pPr>
            <a:r>
              <a:rPr lang="en-US" dirty="0" smtClean="0"/>
              <a:t>    </a:t>
            </a:r>
            <a:r>
              <a:rPr lang="en-US" sz="2900" dirty="0" smtClean="0"/>
              <a:t>where the domain is the set of positive integers</a:t>
            </a:r>
            <a:r>
              <a:rPr lang="en-US" dirty="0" smtClean="0"/>
              <a:t>.</a:t>
            </a:r>
            <a:endParaRPr lang="en-US" dirty="0" smtClean="0"/>
          </a:p>
          <a:p>
            <a:r>
              <a:rPr lang="en-US" sz="2900" dirty="0" smtClean="0"/>
              <a:t>In a proof by mathematical induction, we don’t assume that </a:t>
            </a:r>
            <a:r>
              <a:rPr lang="en-US" sz="2900" i="1" dirty="0" smtClean="0"/>
              <a:t>P</a:t>
            </a:r>
            <a:r>
              <a:rPr lang="en-US" sz="2900" dirty="0" smtClean="0"/>
              <a:t>(</a:t>
            </a:r>
            <a:r>
              <a:rPr lang="en-US" sz="2900" i="1" dirty="0" smtClean="0"/>
              <a:t>k</a:t>
            </a:r>
            <a:r>
              <a:rPr lang="en-US" sz="2900" dirty="0" smtClean="0"/>
              <a:t>) is true for all positive integers! We show that if we assume that </a:t>
            </a:r>
            <a:r>
              <a:rPr lang="en-US" sz="2900" i="1" dirty="0" smtClean="0"/>
              <a:t>P</a:t>
            </a:r>
            <a:r>
              <a:rPr lang="en-US" sz="2900" dirty="0" smtClean="0"/>
              <a:t>(</a:t>
            </a:r>
            <a:r>
              <a:rPr lang="en-US" sz="2900" i="1" dirty="0" smtClean="0"/>
              <a:t>k</a:t>
            </a:r>
            <a:r>
              <a:rPr lang="en-US" sz="2900" dirty="0" smtClean="0"/>
              <a:t>) is true, then           </a:t>
            </a:r>
            <a:r>
              <a:rPr lang="en-US" sz="2900" i="1" dirty="0" smtClean="0">
                <a:sym typeface="Wingdings" pitchFamily="2" charset="2"/>
              </a:rPr>
              <a:t>P</a:t>
            </a:r>
            <a:r>
              <a:rPr lang="en-US" sz="2900" dirty="0" smtClean="0">
                <a:sym typeface="Wingdings" pitchFamily="2" charset="2"/>
              </a:rPr>
              <a:t>(</a:t>
            </a:r>
            <a:r>
              <a:rPr lang="en-US" sz="2900" i="1" dirty="0" smtClean="0">
                <a:sym typeface="Wingdings" pitchFamily="2" charset="2"/>
              </a:rPr>
              <a:t>k +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must also  be true. </a:t>
            </a:r>
          </a:p>
          <a:p>
            <a:r>
              <a:rPr lang="en-US" sz="2900" dirty="0" smtClean="0">
                <a:ea typeface="Cambria Math" pitchFamily="18" charset="0"/>
                <a:sym typeface="Wingdings" pitchFamily="2" charset="2"/>
              </a:rPr>
              <a:t>Proofs by mathematical induction do not always start at the integer </a:t>
            </a:r>
            <a:r>
              <a:rPr lang="en-US" sz="2900" dirty="0" smtClean="0">
                <a:latin typeface="Cambria Math" pitchFamily="18" charset="0"/>
                <a:ea typeface="Cambria Math" pitchFamily="18" charset="0"/>
                <a:sym typeface="Wingdings" pitchFamily="2" charset="2"/>
              </a:rPr>
              <a:t>1</a:t>
            </a:r>
            <a:r>
              <a:rPr lang="en-US" sz="2900" dirty="0" smtClean="0">
                <a:ea typeface="Cambria Math" pitchFamily="18" charset="0"/>
                <a:sym typeface="Wingdings" pitchFamily="2" charset="2"/>
              </a:rPr>
              <a:t>. In such a case, the basis step begins at a starting point </a:t>
            </a:r>
            <a:r>
              <a:rPr lang="en-US" sz="2900" i="1" dirty="0" smtClean="0">
                <a:ea typeface="Cambria Math" pitchFamily="18" charset="0"/>
                <a:sym typeface="Wingdings" pitchFamily="2" charset="2"/>
              </a:rPr>
              <a:t>b</a:t>
            </a:r>
            <a:r>
              <a:rPr lang="en-US" sz="2900" dirty="0" smtClean="0">
                <a:ea typeface="Cambria Math" pitchFamily="18" charset="0"/>
                <a:sym typeface="Wingdings" pitchFamily="2" charset="2"/>
              </a:rPr>
              <a:t> where </a:t>
            </a:r>
            <a:r>
              <a:rPr lang="en-US" sz="2900" i="1" dirty="0" smtClean="0">
                <a:ea typeface="Cambria Math" pitchFamily="18" charset="0"/>
                <a:sym typeface="Wingdings" pitchFamily="2" charset="2"/>
              </a:rPr>
              <a:t>b</a:t>
            </a:r>
            <a:r>
              <a:rPr lang="en-US" sz="2900" dirty="0" smtClean="0">
                <a:ea typeface="Cambria Math" pitchFamily="18" charset="0"/>
                <a:sym typeface="Wingdings" pitchFamily="2" charset="2"/>
              </a:rPr>
              <a:t> is an integer. We will see examples of this soon.</a:t>
            </a:r>
          </a:p>
        </p:txBody>
      </p:sp>
      <p:sp>
        <p:nvSpPr>
          <p:cNvPr id="5" name="TextBox 4"/>
          <p:cNvSpPr txBox="1"/>
          <p:nvPr/>
        </p:nvSpPr>
        <p:spPr>
          <a:xfrm>
            <a:off x="1371600" y="2590800"/>
            <a:ext cx="7239000" cy="523220"/>
          </a:xfrm>
          <a:prstGeom prst="rect">
            <a:avLst/>
          </a:prstGeom>
          <a:noFill/>
        </p:spPr>
        <p:txBody>
          <a:bodyPr wrap="square" rtlCol="0">
            <a:spAutoFit/>
          </a:bodyPr>
          <a:lstStyle/>
          <a:p>
            <a:r>
              <a:rPr lang="en-US" sz="2800" dirty="0" smtClean="0"/>
              <a:t>  </a:t>
            </a:r>
            <a:r>
              <a:rPr lang="en-US" sz="2400" dirty="0" smtClean="0"/>
              <a:t>(</a:t>
            </a:r>
            <a:r>
              <a:rPr lang="en-US" sz="2400" i="1" dirty="0" smtClean="0"/>
              <a:t>P</a:t>
            </a:r>
            <a:r>
              <a:rPr lang="en-US" sz="2400" dirty="0" smtClean="0"/>
              <a:t>(</a:t>
            </a:r>
            <a:r>
              <a:rPr lang="en-US" sz="2400" dirty="0" smtClean="0">
                <a:latin typeface="Cambria Math" pitchFamily="18" charset="0"/>
                <a:ea typeface="Cambria Math" pitchFamily="18" charset="0"/>
              </a:rPr>
              <a:t>1</a:t>
            </a:r>
            <a:r>
              <a:rPr lang="en-US" sz="2400" dirty="0" smtClean="0"/>
              <a:t>) </a:t>
            </a:r>
            <a:r>
              <a:rPr lang="en-US" sz="2400" dirty="0" smtClean="0">
                <a:latin typeface="Cambria Math"/>
                <a:ea typeface="Cambria Math"/>
              </a:rPr>
              <a:t> ∧ ∀</a:t>
            </a:r>
            <a:r>
              <a:rPr lang="en-US" sz="2400" i="1" dirty="0" smtClean="0">
                <a:ea typeface="Cambria Math"/>
              </a:rPr>
              <a:t>k </a:t>
            </a:r>
            <a:r>
              <a:rPr lang="en-US" sz="2400" dirty="0" smtClean="0"/>
              <a:t>(</a:t>
            </a:r>
            <a:r>
              <a:rPr lang="en-US" sz="2400" i="1" dirty="0" smtClean="0"/>
              <a:t>P</a:t>
            </a:r>
            <a:r>
              <a:rPr lang="en-US" sz="2400" dirty="0" smtClean="0"/>
              <a:t>(</a:t>
            </a:r>
            <a:r>
              <a:rPr lang="en-US" sz="2400" i="1" dirty="0" smtClean="0"/>
              <a:t>k</a:t>
            </a:r>
            <a:r>
              <a:rPr lang="en-US" sz="2400" dirty="0" smtClean="0"/>
              <a:t>)</a:t>
            </a:r>
            <a:r>
              <a:rPr lang="en-US" sz="2400" i="1" dirty="0" smtClean="0"/>
              <a:t> </a:t>
            </a:r>
            <a:r>
              <a:rPr lang="en-US" sz="2400" dirty="0" smtClean="0">
                <a:latin typeface="Cambria Math"/>
                <a:ea typeface="Cambria Math"/>
                <a:sym typeface="Wingdings" pitchFamily="2" charset="2"/>
              </a:rPr>
              <a:t>→</a:t>
            </a:r>
            <a:r>
              <a:rPr lang="en-US" sz="2400" i="1" dirty="0" smtClean="0">
                <a:sym typeface="Wingdings" pitchFamily="2" charset="2"/>
              </a:rPr>
              <a:t> P</a:t>
            </a:r>
            <a:r>
              <a:rPr lang="en-US" sz="2400" dirty="0" smtClean="0">
                <a:sym typeface="Wingdings" pitchFamily="2" charset="2"/>
              </a:rPr>
              <a:t>(</a:t>
            </a:r>
            <a:r>
              <a:rPr lang="en-US" sz="2400" i="1" dirty="0" smtClean="0">
                <a:sym typeface="Wingdings" pitchFamily="2" charset="2"/>
              </a:rPr>
              <a:t>k + </a:t>
            </a:r>
            <a:r>
              <a:rPr lang="en-US" sz="2400" dirty="0" smtClean="0">
                <a:latin typeface="Cambria Math" pitchFamily="18" charset="0"/>
                <a:ea typeface="Cambria Math" pitchFamily="18" charset="0"/>
                <a:sym typeface="Wingdings" pitchFamily="2" charset="2"/>
              </a:rPr>
              <a:t>1</a:t>
            </a:r>
            <a:r>
              <a:rPr lang="en-US" sz="2400" dirty="0" smtClean="0">
                <a:sym typeface="Wingdings" pitchFamily="2" charset="2"/>
              </a:rPr>
              <a:t>)))</a:t>
            </a:r>
            <a:r>
              <a:rPr lang="en-US" sz="2400" dirty="0" smtClean="0">
                <a:latin typeface="Cambria Math"/>
                <a:ea typeface="Cambria Math"/>
                <a:sym typeface="Wingdings" pitchFamily="2" charset="2"/>
              </a:rPr>
              <a:t> → </a:t>
            </a:r>
            <a:r>
              <a:rPr lang="en-US" sz="2400" dirty="0" smtClean="0">
                <a:latin typeface="Cambria Math"/>
                <a:ea typeface="Cambria Math"/>
              </a:rPr>
              <a:t> ∀</a:t>
            </a:r>
            <a:r>
              <a:rPr lang="en-US" sz="2400" i="1" dirty="0" smtClean="0">
                <a:ea typeface="Cambria Math"/>
              </a:rPr>
              <a:t>n P</a:t>
            </a:r>
            <a:r>
              <a:rPr lang="en-US" sz="2400" dirty="0" smtClean="0">
                <a:ea typeface="Cambria Math"/>
              </a:rPr>
              <a:t>(</a:t>
            </a:r>
            <a:r>
              <a:rPr lang="en-US" sz="2400" i="1" dirty="0" smtClean="0">
                <a:ea typeface="Cambria Math"/>
              </a:rPr>
              <a:t>n</a:t>
            </a:r>
            <a:r>
              <a:rPr lang="en-US" sz="2400" dirty="0" smtClean="0">
                <a:ea typeface="Cambria Math"/>
              </a:rPr>
              <a:t>),</a:t>
            </a:r>
            <a:r>
              <a:rPr lang="en-US" sz="2400" dirty="0" smtClean="0">
                <a:sym typeface="Wingdings" pitchFamily="2" charset="2"/>
              </a:rPr>
              <a:t> </a:t>
            </a:r>
            <a:endParaRPr lang="en-US" sz="2400"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5</a:t>
            </a:fld>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Proving a Summation Formula by Mathematical Induction</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that:  </a:t>
            </a:r>
          </a:p>
          <a:p>
            <a:pPr>
              <a:buNone/>
            </a:pPr>
            <a:r>
              <a:rPr lang="en-US" b="1" dirty="0" smtClean="0"/>
              <a:t>   Solution</a:t>
            </a:r>
            <a:r>
              <a:rPr lang="en-US" dirty="0" smtClean="0"/>
              <a:t>:</a:t>
            </a:r>
            <a:endParaRPr lang="en-US" dirty="0"/>
          </a:p>
          <a:p>
            <a:pPr lvl="1" algn="just"/>
            <a:r>
              <a:rPr lang="en-US" dirty="0" smtClean="0">
                <a:solidFill>
                  <a:srgbClr val="FF0000"/>
                </a:solidFill>
              </a:rPr>
              <a:t>BASIS STEP</a:t>
            </a:r>
            <a:r>
              <a:rPr lang="en-US" dirty="0" smtClean="0"/>
              <a:t>: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1</a:t>
            </a:r>
            <a:r>
              <a:rPr lang="en-US" dirty="0" smtClean="0"/>
              <a:t>.</a:t>
            </a:r>
            <a:endParaRPr lang="en-US" dirty="0"/>
          </a:p>
          <a:p>
            <a:pPr lvl="1" algn="just"/>
            <a:r>
              <a:rPr lang="en-US" dirty="0" smtClean="0">
                <a:solidFill>
                  <a:srgbClr val="FF0000"/>
                </a:solidFill>
              </a:rPr>
              <a:t>INDUCTIVE STEP</a:t>
            </a:r>
            <a:r>
              <a:rPr lang="en-US" dirty="0" smtClean="0"/>
              <a:t>: Assume true for </a:t>
            </a:r>
            <a:r>
              <a:rPr lang="en-US" i="1" dirty="0" smtClean="0"/>
              <a:t>P</a:t>
            </a:r>
            <a:r>
              <a:rPr lang="en-US" dirty="0" smtClean="0"/>
              <a:t>(</a:t>
            </a:r>
            <a:r>
              <a:rPr lang="en-US" i="1" dirty="0" smtClean="0"/>
              <a:t>k</a:t>
            </a:r>
            <a:r>
              <a:rPr lang="en-US" dirty="0" smtClean="0"/>
              <a:t>).</a:t>
            </a:r>
          </a:p>
          <a:p>
            <a:pPr>
              <a:buNone/>
            </a:pPr>
            <a:r>
              <a:rPr lang="en-US" dirty="0" smtClean="0"/>
              <a:t>                     The inductive hypothesis is</a:t>
            </a:r>
          </a:p>
          <a:p>
            <a:pPr>
              <a:buNone/>
            </a:pPr>
            <a:r>
              <a:rPr lang="en-US" dirty="0" smtClean="0"/>
              <a:t>        Under this assumption,   </a:t>
            </a:r>
            <a:endParaRPr lang="en-US" dirty="0"/>
          </a:p>
        </p:txBody>
      </p:sp>
      <p:pic>
        <p:nvPicPr>
          <p:cNvPr id="11" name="Picture 10" descr="addin_tmp.png"/>
          <p:cNvPicPr>
            <a:picLocks noChangeAspect="1"/>
          </p:cNvPicPr>
          <p:nvPr>
            <p:custDataLst>
              <p:tags r:id="rId1"/>
            </p:custDataLst>
          </p:nvPr>
        </p:nvPicPr>
        <p:blipFill>
          <a:blip r:embed="rId5" cstate="print"/>
          <a:stretch>
            <a:fillRect/>
          </a:stretch>
        </p:blipFill>
        <p:spPr>
          <a:xfrm>
            <a:off x="4267200" y="5410200"/>
            <a:ext cx="2406015" cy="537210"/>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4343400" y="6019800"/>
            <a:ext cx="1832610" cy="537210"/>
          </a:xfrm>
          <a:prstGeom prst="rect">
            <a:avLst/>
          </a:prstGeom>
        </p:spPr>
      </p:pic>
      <p:pic>
        <p:nvPicPr>
          <p:cNvPr id="13" name="Picture 12" descr="addin_tmp.png"/>
          <p:cNvPicPr>
            <a:picLocks noChangeAspect="1"/>
          </p:cNvPicPr>
          <p:nvPr>
            <p:custDataLst>
              <p:tags r:id="rId3"/>
            </p:custDataLst>
          </p:nvPr>
        </p:nvPicPr>
        <p:blipFill>
          <a:blip r:embed="rId7" cstate="print"/>
          <a:stretch>
            <a:fillRect/>
          </a:stretch>
        </p:blipFill>
        <p:spPr>
          <a:xfrm>
            <a:off x="1447800" y="4800600"/>
            <a:ext cx="5044440" cy="537210"/>
          </a:xfrm>
          <a:prstGeom prst="rect">
            <a:avLst/>
          </a:prstGeom>
        </p:spPr>
      </p:pic>
      <p:sp>
        <p:nvSpPr>
          <p:cNvPr id="9" name="Isosceles Triangle 8"/>
          <p:cNvSpPr/>
          <p:nvPr/>
        </p:nvSpPr>
        <p:spPr>
          <a:xfrm rot="5400000" flipV="1">
            <a:off x="83820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705600" y="1676400"/>
            <a:ext cx="2209800" cy="954107"/>
          </a:xfrm>
          <a:prstGeom prst="rect">
            <a:avLst/>
          </a:prstGeom>
          <a:noFill/>
          <a:ln>
            <a:solidFill>
              <a:schemeClr val="accent1"/>
            </a:solidFill>
          </a:ln>
        </p:spPr>
        <p:txBody>
          <a:bodyPr wrap="square" rtlCol="0">
            <a:spAutoFit/>
          </a:bodyPr>
          <a:lstStyle/>
          <a:p>
            <a:r>
              <a:rPr lang="en-US" sz="1400" dirty="0" smtClean="0"/>
              <a:t>Note: Once we have this conjecture, mathematical induction can be used to prove it correct.</a:t>
            </a:r>
            <a:endParaRPr lang="en-US" sz="1400"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6</a:t>
            </a:fld>
            <a:endParaRPr lang="en-US"/>
          </a:p>
        </p:txBody>
      </p:sp>
      <p:pic>
        <p:nvPicPr>
          <p:cNvPr id="7" name="Picture 6" descr="z.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86200" y="1828799"/>
            <a:ext cx="2438399" cy="968679"/>
          </a:xfrm>
          <a:prstGeom prst="rect">
            <a:avLst/>
          </a:prstGeom>
        </p:spPr>
      </p:pic>
      <p:pic>
        <p:nvPicPr>
          <p:cNvPr id="8" name="Picture 7" descr="k.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53200" y="3733800"/>
            <a:ext cx="2254470" cy="91440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Conjecturing and Proving Correct a Summation Formula</a:t>
            </a:r>
            <a:endParaRPr lang="en-US" dirty="0"/>
          </a:p>
        </p:txBody>
      </p:sp>
      <p:sp>
        <p:nvSpPr>
          <p:cNvPr id="3" name="Content Placeholder 2"/>
          <p:cNvSpPr>
            <a:spLocks noGrp="1"/>
          </p:cNvSpPr>
          <p:nvPr>
            <p:ph idx="1"/>
          </p:nvPr>
        </p:nvSpPr>
        <p:spPr>
          <a:xfrm>
            <a:off x="457200" y="1935480"/>
            <a:ext cx="8229600" cy="3627120"/>
          </a:xfrm>
        </p:spPr>
        <p:txBody>
          <a:bodyPr>
            <a:normAutofit fontScale="85000" lnSpcReduction="10000"/>
          </a:bodyPr>
          <a:lstStyle/>
          <a:p>
            <a:pPr>
              <a:buNone/>
            </a:pPr>
            <a:r>
              <a:rPr lang="en-US" b="1" dirty="0" smtClean="0"/>
              <a:t>      Example</a:t>
            </a:r>
            <a:r>
              <a:rPr lang="en-US" dirty="0" smtClean="0"/>
              <a:t>: Conjecture and prove correct a formula for the sum of the first </a:t>
            </a:r>
            <a:r>
              <a:rPr lang="en-US" i="1" dirty="0" smtClean="0"/>
              <a:t>n</a:t>
            </a:r>
            <a:r>
              <a:rPr lang="en-US" dirty="0" smtClean="0"/>
              <a:t> positive odd integers. Then prove your conjecture.</a:t>
            </a:r>
          </a:p>
          <a:p>
            <a:pPr>
              <a:buNone/>
            </a:pPr>
            <a:r>
              <a:rPr lang="en-US" b="1" dirty="0" smtClean="0"/>
              <a:t>       </a:t>
            </a:r>
            <a:r>
              <a:rPr lang="en-US" b="1" dirty="0" smtClean="0"/>
              <a:t>Solution</a:t>
            </a:r>
            <a:r>
              <a:rPr lang="en-US" dirty="0" smtClean="0"/>
              <a:t>: We </a:t>
            </a:r>
            <a:r>
              <a:rPr lang="en-US" dirty="0" smtClean="0"/>
              <a:t>have: </a:t>
            </a:r>
            <a:endParaRPr lang="en-US" dirty="0" smtClean="0"/>
          </a:p>
          <a:p>
            <a:pPr>
              <a:buNone/>
            </a:pPr>
            <a:r>
              <a:rPr lang="en-US" dirty="0">
                <a:latin typeface="Cambria Math" pitchFamily="18" charset="0"/>
                <a:ea typeface="Cambria Math" pitchFamily="18" charset="0"/>
              </a:rPr>
              <a:t>	</a:t>
            </a:r>
            <a:r>
              <a:rPr lang="en-US" dirty="0" smtClean="0">
                <a:latin typeface="Cambria Math" pitchFamily="18" charset="0"/>
                <a:ea typeface="Cambria Math" pitchFamily="18" charset="0"/>
              </a:rPr>
              <a:t>	</a:t>
            </a:r>
            <a:r>
              <a:rPr lang="en-US" dirty="0" smtClean="0">
                <a:latin typeface="Cambria Math" pitchFamily="18" charset="0"/>
                <a:ea typeface="Cambria Math" pitchFamily="18" charset="0"/>
              </a:rPr>
              <a:t>1 = </a:t>
            </a:r>
            <a:r>
              <a:rPr lang="en-US" dirty="0" smtClean="0">
                <a:latin typeface="Cambria Math" pitchFamily="18" charset="0"/>
                <a:ea typeface="Cambria Math" pitchFamily="18" charset="0"/>
              </a:rPr>
              <a:t>1, </a:t>
            </a:r>
            <a:r>
              <a:rPr lang="en-US" dirty="0" smtClean="0">
                <a:latin typeface="Cambria Math" pitchFamily="18" charset="0"/>
                <a:ea typeface="Cambria Math" pitchFamily="18" charset="0"/>
              </a:rPr>
              <a:t>				1 </a:t>
            </a:r>
            <a:r>
              <a:rPr lang="en-US" dirty="0" smtClean="0">
                <a:latin typeface="Cambria Math" pitchFamily="18" charset="0"/>
                <a:ea typeface="Cambria Math" pitchFamily="18" charset="0"/>
              </a:rPr>
              <a:t>+ 3 = 4, </a:t>
            </a:r>
            <a:r>
              <a:rPr lang="en-US" dirty="0" smtClean="0">
                <a:latin typeface="Cambria Math" pitchFamily="18" charset="0"/>
                <a:ea typeface="Cambria Math" pitchFamily="18" charset="0"/>
              </a:rPr>
              <a:t>		</a:t>
            </a:r>
          </a:p>
          <a:p>
            <a:pPr>
              <a:buNone/>
            </a:pPr>
            <a:r>
              <a:rPr lang="en-US" dirty="0">
                <a:latin typeface="Cambria Math" pitchFamily="18" charset="0"/>
                <a:ea typeface="Cambria Math" pitchFamily="18" charset="0"/>
              </a:rPr>
              <a:t>	</a:t>
            </a:r>
            <a:r>
              <a:rPr lang="en-US" dirty="0" smtClean="0">
                <a:latin typeface="Cambria Math" pitchFamily="18" charset="0"/>
                <a:ea typeface="Cambria Math" pitchFamily="18" charset="0"/>
              </a:rPr>
              <a:t>	</a:t>
            </a:r>
            <a:r>
              <a:rPr lang="en-US" dirty="0" smtClean="0">
                <a:latin typeface="Cambria Math" pitchFamily="18" charset="0"/>
                <a:ea typeface="Cambria Math" pitchFamily="18" charset="0"/>
              </a:rPr>
              <a:t>1 </a:t>
            </a:r>
            <a:r>
              <a:rPr lang="en-US" dirty="0" smtClean="0">
                <a:latin typeface="Cambria Math" pitchFamily="18" charset="0"/>
                <a:ea typeface="Cambria Math" pitchFamily="18" charset="0"/>
              </a:rPr>
              <a:t>+ 3 + 5 = 9, </a:t>
            </a:r>
            <a:r>
              <a:rPr lang="en-US" dirty="0">
                <a:latin typeface="Cambria Math" pitchFamily="18" charset="0"/>
                <a:ea typeface="Cambria Math" pitchFamily="18" charset="0"/>
              </a:rPr>
              <a:t>	</a:t>
            </a:r>
            <a:r>
              <a:rPr lang="en-US" dirty="0" smtClean="0">
                <a:latin typeface="Cambria Math" pitchFamily="18" charset="0"/>
                <a:ea typeface="Cambria Math" pitchFamily="18" charset="0"/>
              </a:rPr>
              <a:t>		</a:t>
            </a:r>
            <a:r>
              <a:rPr lang="en-US" dirty="0" smtClean="0">
                <a:latin typeface="Cambria Math" pitchFamily="18" charset="0"/>
                <a:ea typeface="Cambria Math" pitchFamily="18" charset="0"/>
              </a:rPr>
              <a:t>1 </a:t>
            </a:r>
            <a:r>
              <a:rPr lang="en-US" dirty="0" smtClean="0">
                <a:latin typeface="Cambria Math" pitchFamily="18" charset="0"/>
                <a:ea typeface="Cambria Math" pitchFamily="18" charset="0"/>
              </a:rPr>
              <a:t>+ 3 + 5 + 7 = 16, </a:t>
            </a:r>
            <a:r>
              <a:rPr lang="en-US" dirty="0" smtClean="0">
                <a:latin typeface="Cambria Math" pitchFamily="18" charset="0"/>
                <a:ea typeface="Cambria Math" pitchFamily="18" charset="0"/>
              </a:rPr>
              <a:t>	</a:t>
            </a:r>
          </a:p>
          <a:p>
            <a:pPr>
              <a:buNone/>
            </a:pPr>
            <a:r>
              <a:rPr lang="en-US" dirty="0">
                <a:latin typeface="Cambria Math" pitchFamily="18" charset="0"/>
                <a:ea typeface="Cambria Math" pitchFamily="18" charset="0"/>
              </a:rPr>
              <a:t>	</a:t>
            </a:r>
            <a:r>
              <a:rPr lang="en-US" dirty="0" smtClean="0">
                <a:latin typeface="Cambria Math" pitchFamily="18" charset="0"/>
                <a:ea typeface="Cambria Math" pitchFamily="18" charset="0"/>
              </a:rPr>
              <a:t>	</a:t>
            </a:r>
            <a:r>
              <a:rPr lang="en-US" dirty="0" smtClean="0">
                <a:latin typeface="Cambria Math" pitchFamily="18" charset="0"/>
                <a:ea typeface="Cambria Math" pitchFamily="18" charset="0"/>
              </a:rPr>
              <a:t>1 </a:t>
            </a:r>
            <a:r>
              <a:rPr lang="en-US" dirty="0" smtClean="0">
                <a:latin typeface="Cambria Math" pitchFamily="18" charset="0"/>
                <a:ea typeface="Cambria Math" pitchFamily="18" charset="0"/>
              </a:rPr>
              <a:t>+ 3 + 5 + 7 + 9 = </a:t>
            </a:r>
            <a:r>
              <a:rPr lang="en-US" dirty="0" smtClean="0">
                <a:latin typeface="Cambria Math" pitchFamily="18" charset="0"/>
                <a:ea typeface="Cambria Math" pitchFamily="18" charset="0"/>
              </a:rPr>
              <a:t>25,	1 + 3 + 5 + 7 + 9 + 11 = 36</a:t>
            </a:r>
            <a:endParaRPr lang="en-US" dirty="0" smtClean="0">
              <a:latin typeface="Cambria Math" pitchFamily="18" charset="0"/>
              <a:ea typeface="Cambria Math" pitchFamily="18" charset="0"/>
            </a:endParaRPr>
          </a:p>
          <a:p>
            <a:pPr lvl="1"/>
            <a:endParaRPr lang="en-US" dirty="0" smtClean="0">
              <a:ea typeface="Cambria Math" pitchFamily="18" charset="0"/>
            </a:endParaRPr>
          </a:p>
          <a:p>
            <a:pPr lvl="1"/>
            <a:r>
              <a:rPr lang="en-US" dirty="0" smtClean="0">
                <a:ea typeface="Cambria Math" pitchFamily="18" charset="0"/>
              </a:rPr>
              <a:t>We </a:t>
            </a:r>
            <a:r>
              <a:rPr lang="en-US" dirty="0" smtClean="0">
                <a:ea typeface="Cambria Math" pitchFamily="18" charset="0"/>
              </a:rPr>
              <a:t>can conjecture that the sum of the first </a:t>
            </a:r>
            <a:r>
              <a:rPr lang="en-US" i="1" dirty="0" smtClean="0">
                <a:ea typeface="Cambria Math" pitchFamily="18" charset="0"/>
              </a:rPr>
              <a:t>n </a:t>
            </a:r>
            <a:r>
              <a:rPr lang="en-US" dirty="0" smtClean="0">
                <a:ea typeface="Cambria Math" pitchFamily="18" charset="0"/>
              </a:rPr>
              <a:t>positive odd integers is </a:t>
            </a:r>
            <a:r>
              <a:rPr lang="en-US" i="1" dirty="0" smtClean="0">
                <a:ea typeface="Cambria Math" pitchFamily="18" charset="0"/>
              </a:rPr>
              <a:t>n</a:t>
            </a:r>
            <a:r>
              <a:rPr lang="en-US" baseline="30000" dirty="0" smtClean="0">
                <a:latin typeface="Cambria Math" pitchFamily="18" charset="0"/>
                <a:ea typeface="Cambria Math" pitchFamily="18" charset="0"/>
              </a:rPr>
              <a:t>2</a:t>
            </a:r>
            <a:r>
              <a:rPr lang="en-US" dirty="0" smtClean="0">
                <a:ea typeface="Cambria Math" pitchFamily="18" charset="0"/>
              </a:rPr>
              <a:t>, </a:t>
            </a:r>
          </a:p>
          <a:p>
            <a:pPr>
              <a:buNone/>
            </a:pPr>
            <a:endParaRPr lang="en-US" dirty="0" smtClean="0">
              <a:ea typeface="Cambria Math" pitchFamily="18" charset="0"/>
            </a:endParaRPr>
          </a:p>
          <a:p>
            <a:pPr>
              <a:buNone/>
            </a:pPr>
            <a:endParaRPr lang="en-US" dirty="0" smtClean="0">
              <a:ea typeface="Cambria Math" pitchFamily="18" charset="0"/>
            </a:endParaRPr>
          </a:p>
          <a:p>
            <a:endParaRPr lang="en-US" dirty="0"/>
          </a:p>
        </p:txBody>
      </p:sp>
      <p:sp>
        <p:nvSpPr>
          <p:cNvPr id="4" name="TextBox 3"/>
          <p:cNvSpPr txBox="1"/>
          <p:nvPr/>
        </p:nvSpPr>
        <p:spPr>
          <a:xfrm>
            <a:off x="2057400" y="4800600"/>
            <a:ext cx="5105400" cy="400110"/>
          </a:xfrm>
          <a:prstGeom prst="rect">
            <a:avLst/>
          </a:prstGeom>
          <a:noFill/>
        </p:spPr>
        <p:txBody>
          <a:bodyPr wrap="square" rtlCol="0">
            <a:spAutoFit/>
          </a:bodyPr>
          <a:lstStyle/>
          <a:p>
            <a:r>
              <a:rPr lang="en-US" sz="2000" dirty="0" smtClean="0">
                <a:latin typeface="Cambria Math" pitchFamily="18" charset="0"/>
                <a:ea typeface="Cambria Math" pitchFamily="18" charset="0"/>
              </a:rPr>
              <a:t>1 + 3 + 5 + </a:t>
            </a:r>
            <a:r>
              <a:rPr lang="en-US" sz="2000" dirty="0" smtClean="0">
                <a:latin typeface="Cambria Math"/>
                <a:ea typeface="Cambria Math"/>
              </a:rPr>
              <a:t>∙∙∙</a:t>
            </a:r>
            <a:r>
              <a:rPr lang="en-US" sz="2000" dirty="0" smtClean="0">
                <a:latin typeface="Cambria Math" pitchFamily="18" charset="0"/>
                <a:ea typeface="Cambria Math" pitchFamily="18" charset="0"/>
              </a:rPr>
              <a:t>+ (2</a:t>
            </a:r>
            <a:r>
              <a:rPr lang="en-US" sz="2000" i="1" dirty="0" smtClean="0">
                <a:ea typeface="Cambria Math" pitchFamily="18" charset="0"/>
              </a:rPr>
              <a:t>n</a:t>
            </a:r>
            <a:r>
              <a:rPr lang="en-US" sz="2000" dirty="0" smtClean="0">
                <a:latin typeface="Cambria Math" pitchFamily="18" charset="0"/>
                <a:ea typeface="Cambria Math" pitchFamily="18" charset="0"/>
              </a:rPr>
              <a:t>  </a:t>
            </a:r>
            <a:r>
              <a:rPr lang="en-US" sz="2000" dirty="0" smtClean="0">
                <a:latin typeface="Cambria Math"/>
                <a:ea typeface="Cambria Math"/>
              </a:rPr>
              <a:t>−</a:t>
            </a:r>
            <a:r>
              <a:rPr lang="en-US" sz="2000" dirty="0" smtClean="0">
                <a:latin typeface="Cambria Math" pitchFamily="18" charset="0"/>
                <a:ea typeface="Cambria Math" pitchFamily="18" charset="0"/>
              </a:rPr>
              <a:t> 1) </a:t>
            </a:r>
            <a:r>
              <a:rPr lang="en-US" sz="2000" dirty="0" smtClean="0">
                <a:latin typeface="Cambria Math" pitchFamily="18" charset="0"/>
                <a:ea typeface="Cambria Math" pitchFamily="18" charset="0"/>
              </a:rPr>
              <a:t>= </a:t>
            </a:r>
            <a:r>
              <a:rPr lang="en-US" sz="2000" i="1" dirty="0" smtClean="0">
                <a:ea typeface="Cambria Math" pitchFamily="18" charset="0"/>
              </a:rPr>
              <a:t>n</a:t>
            </a:r>
            <a:r>
              <a:rPr lang="en-US" sz="2000" baseline="30000" dirty="0" smtClean="0">
                <a:latin typeface="Cambria Math" pitchFamily="18" charset="0"/>
                <a:ea typeface="Cambria Math" pitchFamily="18" charset="0"/>
              </a:rPr>
              <a:t>2 </a:t>
            </a:r>
            <a:r>
              <a:rPr lang="en-US" sz="2000" dirty="0" smtClean="0">
                <a:latin typeface="Cambria Math" pitchFamily="18" charset="0"/>
                <a:ea typeface="Cambria Math" pitchFamily="18" charset="0"/>
              </a:rPr>
              <a:t>.  </a:t>
            </a:r>
            <a:endParaRPr lang="en-US" sz="2000" dirty="0"/>
          </a:p>
        </p:txBody>
      </p:sp>
      <p:sp>
        <p:nvSpPr>
          <p:cNvPr id="8" name="Slide Number Placeholder 7"/>
          <p:cNvSpPr>
            <a:spLocks noGrp="1"/>
          </p:cNvSpPr>
          <p:nvPr>
            <p:ph type="sldNum" sz="quarter" idx="12"/>
          </p:nvPr>
        </p:nvSpPr>
        <p:spPr/>
        <p:txBody>
          <a:bodyPr/>
          <a:lstStyle/>
          <a:p>
            <a:fld id="{8CD41AC4-40F7-4FE0-8905-74C6698904F3}" type="slidenum">
              <a:rPr lang="en-US" smtClean="0"/>
              <a:pPr/>
              <a:t>7</a:t>
            </a:fld>
            <a:endParaRPr lang="en-US"/>
          </a:p>
        </p:txBody>
      </p:sp>
      <p:sp>
        <p:nvSpPr>
          <p:cNvPr id="9" name="TextBox 8"/>
          <p:cNvSpPr txBox="1"/>
          <p:nvPr/>
        </p:nvSpPr>
        <p:spPr>
          <a:xfrm>
            <a:off x="6629400" y="61722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Conjecturing and Proving Correct a Summation Formula</a:t>
            </a:r>
            <a:endParaRPr lang="en-US" dirty="0"/>
          </a:p>
        </p:txBody>
      </p:sp>
      <p:sp>
        <p:nvSpPr>
          <p:cNvPr id="3" name="Content Placeholder 2"/>
          <p:cNvSpPr>
            <a:spLocks noGrp="1"/>
          </p:cNvSpPr>
          <p:nvPr>
            <p:ph idx="1"/>
          </p:nvPr>
        </p:nvSpPr>
        <p:spPr>
          <a:xfrm>
            <a:off x="457200" y="1752600"/>
            <a:ext cx="8382000" cy="4724400"/>
          </a:xfrm>
        </p:spPr>
        <p:txBody>
          <a:bodyPr>
            <a:noAutofit/>
          </a:bodyPr>
          <a:lstStyle/>
          <a:p>
            <a:pPr marL="393192" lvl="1" indent="0">
              <a:buNone/>
            </a:pPr>
            <a:r>
              <a:rPr lang="en-US" sz="1600" b="1" dirty="0" smtClean="0">
                <a:ea typeface="Cambria Math" pitchFamily="18" charset="0"/>
              </a:rPr>
              <a:t>Conjecture</a:t>
            </a:r>
            <a:r>
              <a:rPr lang="en-US" sz="1600" dirty="0" smtClean="0">
                <a:ea typeface="Cambria Math" pitchFamily="18" charset="0"/>
              </a:rPr>
              <a:t>: The </a:t>
            </a:r>
            <a:r>
              <a:rPr lang="en-US" sz="1600" dirty="0" smtClean="0">
                <a:ea typeface="Cambria Math" pitchFamily="18" charset="0"/>
              </a:rPr>
              <a:t>sum of the first </a:t>
            </a:r>
            <a:r>
              <a:rPr lang="en-US" sz="1600" i="1" dirty="0" smtClean="0">
                <a:ea typeface="Cambria Math" pitchFamily="18" charset="0"/>
              </a:rPr>
              <a:t>n </a:t>
            </a:r>
            <a:r>
              <a:rPr lang="en-US" sz="1600" dirty="0" smtClean="0">
                <a:ea typeface="Cambria Math" pitchFamily="18" charset="0"/>
              </a:rPr>
              <a:t>positive odd integers is </a:t>
            </a:r>
            <a:r>
              <a:rPr lang="en-US" sz="1600" i="1" dirty="0" smtClean="0">
                <a:ea typeface="Cambria Math" pitchFamily="18" charset="0"/>
              </a:rPr>
              <a:t>n</a:t>
            </a:r>
            <a:r>
              <a:rPr lang="en-US" sz="1600" baseline="30000" dirty="0" smtClean="0">
                <a:latin typeface="Cambria Math" pitchFamily="18" charset="0"/>
                <a:ea typeface="Cambria Math" pitchFamily="18" charset="0"/>
              </a:rPr>
              <a:t>2</a:t>
            </a:r>
            <a:r>
              <a:rPr lang="en-US" sz="1600" dirty="0" smtClean="0">
                <a:ea typeface="Cambria Math" pitchFamily="18" charset="0"/>
              </a:rPr>
              <a:t>, </a:t>
            </a:r>
          </a:p>
          <a:p>
            <a:pPr>
              <a:buNone/>
            </a:pPr>
            <a:endParaRPr lang="en-US" sz="1800" dirty="0" smtClean="0">
              <a:ea typeface="Cambria Math" pitchFamily="18" charset="0"/>
            </a:endParaRPr>
          </a:p>
          <a:p>
            <a:pPr>
              <a:buNone/>
            </a:pPr>
            <a:endParaRPr lang="en-US" sz="1800" dirty="0" smtClean="0">
              <a:ea typeface="Cambria Math" pitchFamily="18" charset="0"/>
            </a:endParaRPr>
          </a:p>
          <a:p>
            <a:pPr marL="393192" lvl="1" indent="0">
              <a:buNone/>
            </a:pPr>
            <a:r>
              <a:rPr lang="en-US" sz="1600" b="1" dirty="0" smtClean="0">
                <a:ea typeface="Cambria Math" pitchFamily="18" charset="0"/>
              </a:rPr>
              <a:t>Proof</a:t>
            </a:r>
            <a:r>
              <a:rPr lang="en-US" sz="1600" dirty="0" smtClean="0">
                <a:ea typeface="Cambria Math" pitchFamily="18" charset="0"/>
              </a:rPr>
              <a:t> (via mathematical induction):</a:t>
            </a:r>
            <a:endParaRPr lang="en-US" sz="1600" dirty="0" smtClean="0">
              <a:ea typeface="Cambria Math" pitchFamily="18" charset="0"/>
            </a:endParaRPr>
          </a:p>
          <a:p>
            <a:pPr lvl="1"/>
            <a:r>
              <a:rPr lang="en-US" sz="1600" dirty="0" smtClean="0">
                <a:solidFill>
                  <a:srgbClr val="FF0000"/>
                </a:solidFill>
                <a:ea typeface="Cambria Math" pitchFamily="18" charset="0"/>
              </a:rPr>
              <a:t>BASIS STEP</a:t>
            </a:r>
            <a:r>
              <a:rPr lang="en-US" sz="1600" dirty="0" smtClean="0">
                <a:ea typeface="Cambria Math" pitchFamily="18" charset="0"/>
              </a:rPr>
              <a:t>: </a:t>
            </a:r>
            <a:r>
              <a:rPr lang="en-US" sz="1600" i="1" dirty="0" smtClean="0"/>
              <a:t>P</a:t>
            </a:r>
            <a:r>
              <a:rPr lang="en-US" sz="1600" dirty="0" smtClean="0"/>
              <a:t>(</a:t>
            </a:r>
            <a:r>
              <a:rPr lang="en-US" sz="1600" dirty="0" smtClean="0">
                <a:latin typeface="Cambria Math" pitchFamily="18" charset="0"/>
                <a:ea typeface="Cambria Math" pitchFamily="18" charset="0"/>
              </a:rPr>
              <a:t>1</a:t>
            </a:r>
            <a:r>
              <a:rPr lang="en-US" sz="1600" dirty="0" smtClean="0"/>
              <a:t>) is true since </a:t>
            </a:r>
            <a:r>
              <a:rPr lang="en-US" sz="1600" dirty="0" smtClean="0">
                <a:latin typeface="Cambria Math" pitchFamily="18" charset="0"/>
                <a:ea typeface="Cambria Math" pitchFamily="18" charset="0"/>
              </a:rPr>
              <a:t>1</a:t>
            </a:r>
            <a:r>
              <a:rPr lang="en-US" sz="1600" baseline="30000" dirty="0" smtClean="0">
                <a:latin typeface="Cambria Math" pitchFamily="18" charset="0"/>
                <a:ea typeface="Cambria Math" pitchFamily="18" charset="0"/>
              </a:rPr>
              <a:t>2</a:t>
            </a:r>
            <a:r>
              <a:rPr lang="en-US" sz="1600" dirty="0" smtClean="0"/>
              <a:t> = </a:t>
            </a:r>
            <a:r>
              <a:rPr lang="en-US" sz="1600" dirty="0" smtClean="0">
                <a:latin typeface="Cambria Math" pitchFamily="18" charset="0"/>
                <a:ea typeface="Cambria Math" pitchFamily="18" charset="0"/>
              </a:rPr>
              <a:t>1.</a:t>
            </a:r>
          </a:p>
          <a:p>
            <a:pPr lvl="1"/>
            <a:r>
              <a:rPr lang="en-US" sz="1600" dirty="0" smtClean="0">
                <a:solidFill>
                  <a:srgbClr val="FF0000"/>
                </a:solidFill>
                <a:latin typeface="Cambria Math" pitchFamily="18" charset="0"/>
                <a:ea typeface="Cambria Math" pitchFamily="18" charset="0"/>
              </a:rPr>
              <a:t>INDUCTIVE STEP</a:t>
            </a:r>
            <a:r>
              <a:rPr lang="en-US" sz="1600" dirty="0" smtClean="0">
                <a:latin typeface="Cambria Math" pitchFamily="18" charset="0"/>
                <a:ea typeface="Cambria Math" pitchFamily="18" charset="0"/>
              </a:rPr>
              <a:t>: </a:t>
            </a:r>
            <a:r>
              <a:rPr lang="en-US" sz="1600" i="1" dirty="0" smtClean="0"/>
              <a:t>P(k) </a:t>
            </a:r>
            <a:r>
              <a:rPr lang="en-US" sz="1600" i="1" dirty="0" smtClean="0">
                <a:latin typeface="Cambria Math"/>
                <a:ea typeface="Cambria Math"/>
                <a:sym typeface="Wingdings" pitchFamily="2" charset="2"/>
              </a:rPr>
              <a:t>→</a:t>
            </a:r>
            <a:r>
              <a:rPr lang="en-US" sz="1600" i="1" dirty="0" smtClean="0">
                <a:sym typeface="Wingdings" pitchFamily="2" charset="2"/>
              </a:rPr>
              <a:t> P</a:t>
            </a:r>
            <a:r>
              <a:rPr lang="en-US" sz="1600" dirty="0" smtClean="0">
                <a:sym typeface="Wingdings" pitchFamily="2" charset="2"/>
              </a:rPr>
              <a:t>(</a:t>
            </a:r>
            <a:r>
              <a:rPr lang="en-US" sz="1600" i="1" dirty="0" smtClean="0">
                <a:sym typeface="Wingdings" pitchFamily="2" charset="2"/>
              </a:rPr>
              <a:t>k + </a:t>
            </a:r>
            <a:r>
              <a:rPr lang="en-US" sz="1600" dirty="0" smtClean="0">
                <a:latin typeface="Cambria Math" pitchFamily="18" charset="0"/>
                <a:ea typeface="Cambria Math" pitchFamily="18" charset="0"/>
                <a:sym typeface="Wingdings" pitchFamily="2" charset="2"/>
              </a:rPr>
              <a:t>1</a:t>
            </a:r>
            <a:r>
              <a:rPr lang="en-US" sz="1600" dirty="0" smtClean="0">
                <a:sym typeface="Wingdings" pitchFamily="2" charset="2"/>
              </a:rPr>
              <a:t>) for every positive integer </a:t>
            </a:r>
            <a:r>
              <a:rPr lang="en-US" sz="1600" i="1" dirty="0" smtClean="0">
                <a:sym typeface="Wingdings" pitchFamily="2" charset="2"/>
              </a:rPr>
              <a:t>k</a:t>
            </a:r>
            <a:r>
              <a:rPr lang="en-US" sz="1600" dirty="0" smtClean="0">
                <a:sym typeface="Wingdings" pitchFamily="2" charset="2"/>
              </a:rPr>
              <a:t>.</a:t>
            </a:r>
          </a:p>
          <a:p>
            <a:pPr>
              <a:buNone/>
            </a:pPr>
            <a:r>
              <a:rPr lang="en-US" sz="1800" dirty="0" smtClean="0">
                <a:ea typeface="Cambria Math" pitchFamily="18" charset="0"/>
                <a:sym typeface="Wingdings" pitchFamily="2" charset="2"/>
              </a:rPr>
              <a:t>               Assume the inductive hypothesis holds and then show that </a:t>
            </a:r>
            <a:r>
              <a:rPr lang="en-US" sz="1800" i="1" dirty="0" smtClean="0">
                <a:ea typeface="Cambria Math" pitchFamily="18" charset="0"/>
                <a:sym typeface="Wingdings" pitchFamily="2" charset="2"/>
              </a:rPr>
              <a:t>P</a:t>
            </a:r>
            <a:r>
              <a:rPr lang="en-US" sz="1800" dirty="0" smtClean="0">
                <a:ea typeface="Cambria Math" pitchFamily="18" charset="0"/>
                <a:sym typeface="Wingdings" pitchFamily="2" charset="2"/>
              </a:rPr>
              <a:t>(</a:t>
            </a:r>
            <a:r>
              <a:rPr lang="en-US" sz="1800" i="1" dirty="0" smtClean="0">
                <a:ea typeface="Cambria Math" pitchFamily="18" charset="0"/>
                <a:sym typeface="Wingdings" pitchFamily="2" charset="2"/>
              </a:rPr>
              <a:t>k+1</a:t>
            </a:r>
            <a:r>
              <a:rPr lang="en-US" sz="1800" dirty="0" smtClean="0">
                <a:ea typeface="Cambria Math" pitchFamily="18" charset="0"/>
                <a:sym typeface="Wingdings" pitchFamily="2" charset="2"/>
              </a:rPr>
              <a:t>) holds.</a:t>
            </a:r>
            <a:endParaRPr lang="en-US" sz="1800" dirty="0" smtClean="0">
              <a:ea typeface="Cambria Math" pitchFamily="18" charset="0"/>
              <a:sym typeface="Wingdings" pitchFamily="2" charset="2"/>
            </a:endParaRPr>
          </a:p>
          <a:p>
            <a:endParaRPr lang="en-US" sz="1800" dirty="0" smtClean="0">
              <a:ea typeface="Cambria Math" pitchFamily="18" charset="0"/>
              <a:sym typeface="Wingdings" pitchFamily="2" charset="2"/>
            </a:endParaRPr>
          </a:p>
          <a:p>
            <a:pPr lvl="1"/>
            <a:endParaRPr lang="en-US" sz="1600" dirty="0" smtClean="0">
              <a:ea typeface="Cambria Math" pitchFamily="18" charset="0"/>
              <a:sym typeface="Wingdings" pitchFamily="2" charset="2"/>
            </a:endParaRPr>
          </a:p>
          <a:p>
            <a:pPr lvl="1"/>
            <a:r>
              <a:rPr lang="en-US" sz="1600" dirty="0" smtClean="0">
                <a:ea typeface="Cambria Math" pitchFamily="18" charset="0"/>
                <a:sym typeface="Wingdings" pitchFamily="2" charset="2"/>
              </a:rPr>
              <a:t>So</a:t>
            </a:r>
            <a:r>
              <a:rPr lang="en-US" sz="1600" dirty="0" smtClean="0">
                <a:ea typeface="Cambria Math" pitchFamily="18" charset="0"/>
                <a:sym typeface="Wingdings" pitchFamily="2" charset="2"/>
              </a:rPr>
              <a:t>, assuming </a:t>
            </a:r>
            <a:r>
              <a:rPr lang="en-US" sz="1600" i="1" dirty="0" smtClean="0">
                <a:ea typeface="Cambria Math" pitchFamily="18" charset="0"/>
                <a:sym typeface="Wingdings" pitchFamily="2" charset="2"/>
              </a:rPr>
              <a:t>P</a:t>
            </a:r>
            <a:r>
              <a:rPr lang="en-US" sz="1600" dirty="0" smtClean="0">
                <a:ea typeface="Cambria Math" pitchFamily="18" charset="0"/>
                <a:sym typeface="Wingdings" pitchFamily="2" charset="2"/>
              </a:rPr>
              <a:t>(</a:t>
            </a:r>
            <a:r>
              <a:rPr lang="en-US" sz="1600" i="1" dirty="0" smtClean="0">
                <a:ea typeface="Cambria Math" pitchFamily="18" charset="0"/>
                <a:sym typeface="Wingdings" pitchFamily="2" charset="2"/>
              </a:rPr>
              <a:t>k</a:t>
            </a:r>
            <a:r>
              <a:rPr lang="en-US" sz="1600" dirty="0" smtClean="0">
                <a:ea typeface="Cambria Math" pitchFamily="18" charset="0"/>
                <a:sym typeface="Wingdings" pitchFamily="2" charset="2"/>
              </a:rPr>
              <a:t>), it follows that</a:t>
            </a:r>
            <a:r>
              <a:rPr lang="en-US" sz="1600" dirty="0" smtClean="0">
                <a:ea typeface="Cambria Math" pitchFamily="18" charset="0"/>
                <a:sym typeface="Wingdings" pitchFamily="2" charset="2"/>
              </a:rPr>
              <a:t>:</a:t>
            </a:r>
            <a:endParaRPr lang="en-US" sz="1800" dirty="0" smtClean="0">
              <a:ea typeface="Cambria Math" pitchFamily="18" charset="0"/>
              <a:sym typeface="Wingdings" pitchFamily="2" charset="2"/>
            </a:endParaRPr>
          </a:p>
          <a:p>
            <a:endParaRPr lang="en-US" sz="1800" dirty="0" smtClean="0">
              <a:ea typeface="Cambria Math" pitchFamily="18" charset="0"/>
              <a:sym typeface="Wingdings" pitchFamily="2" charset="2"/>
            </a:endParaRPr>
          </a:p>
          <a:p>
            <a:endParaRPr lang="en-US" sz="1800" dirty="0" smtClean="0">
              <a:ea typeface="Cambria Math" pitchFamily="18" charset="0"/>
              <a:sym typeface="Wingdings" pitchFamily="2" charset="2"/>
            </a:endParaRPr>
          </a:p>
          <a:p>
            <a:endParaRPr lang="en-US" sz="1800" dirty="0" smtClean="0">
              <a:ea typeface="Cambria Math" pitchFamily="18" charset="0"/>
              <a:sym typeface="Wingdings" pitchFamily="2" charset="2"/>
            </a:endParaRPr>
          </a:p>
          <a:p>
            <a:pPr lvl="1"/>
            <a:r>
              <a:rPr lang="en-US" sz="1600" dirty="0" smtClean="0">
                <a:ea typeface="Cambria Math" pitchFamily="18" charset="0"/>
                <a:sym typeface="Wingdings" pitchFamily="2" charset="2"/>
              </a:rPr>
              <a:t>Hence, we have shown that </a:t>
            </a:r>
            <a:r>
              <a:rPr lang="en-US" sz="1600" i="1" dirty="0" smtClean="0">
                <a:sym typeface="Wingdings" pitchFamily="2" charset="2"/>
              </a:rPr>
              <a:t>P</a:t>
            </a:r>
            <a:r>
              <a:rPr lang="en-US" sz="1600" dirty="0" smtClean="0">
                <a:sym typeface="Wingdings" pitchFamily="2" charset="2"/>
              </a:rPr>
              <a:t>(</a:t>
            </a:r>
            <a:r>
              <a:rPr lang="en-US" sz="1600" i="1" dirty="0" smtClean="0">
                <a:sym typeface="Wingdings" pitchFamily="2" charset="2"/>
              </a:rPr>
              <a:t>k + </a:t>
            </a:r>
            <a:r>
              <a:rPr lang="en-US" sz="1600" dirty="0" smtClean="0">
                <a:latin typeface="Cambria Math" pitchFamily="18" charset="0"/>
                <a:ea typeface="Cambria Math" pitchFamily="18" charset="0"/>
                <a:sym typeface="Wingdings" pitchFamily="2" charset="2"/>
              </a:rPr>
              <a:t>1</a:t>
            </a:r>
            <a:r>
              <a:rPr lang="en-US" sz="1600" dirty="0" smtClean="0">
                <a:sym typeface="Wingdings" pitchFamily="2" charset="2"/>
              </a:rPr>
              <a:t>) follows from </a:t>
            </a:r>
            <a:r>
              <a:rPr lang="en-US" sz="1600" i="1" dirty="0" smtClean="0">
                <a:ea typeface="Cambria Math" pitchFamily="18" charset="0"/>
                <a:sym typeface="Wingdings" pitchFamily="2" charset="2"/>
              </a:rPr>
              <a:t>P</a:t>
            </a:r>
            <a:r>
              <a:rPr lang="en-US" sz="1600" dirty="0" smtClean="0">
                <a:ea typeface="Cambria Math" pitchFamily="18" charset="0"/>
                <a:sym typeface="Wingdings" pitchFamily="2" charset="2"/>
              </a:rPr>
              <a:t>(</a:t>
            </a:r>
            <a:r>
              <a:rPr lang="en-US" sz="1600" i="1" dirty="0" smtClean="0">
                <a:ea typeface="Cambria Math" pitchFamily="18" charset="0"/>
                <a:sym typeface="Wingdings" pitchFamily="2" charset="2"/>
              </a:rPr>
              <a:t>k</a:t>
            </a:r>
            <a:r>
              <a:rPr lang="en-US" sz="1600" dirty="0" smtClean="0">
                <a:ea typeface="Cambria Math" pitchFamily="18" charset="0"/>
                <a:sym typeface="Wingdings" pitchFamily="2" charset="2"/>
              </a:rPr>
              <a:t>). Therefore </a:t>
            </a:r>
            <a:r>
              <a:rPr lang="en-US" sz="1600" dirty="0" smtClean="0">
                <a:ea typeface="Cambria Math" pitchFamily="18" charset="0"/>
              </a:rPr>
              <a:t>the sum of the first </a:t>
            </a:r>
            <a:r>
              <a:rPr lang="en-US" sz="1600" i="1" dirty="0" smtClean="0">
                <a:ea typeface="Cambria Math" pitchFamily="18" charset="0"/>
              </a:rPr>
              <a:t>n </a:t>
            </a:r>
            <a:r>
              <a:rPr lang="en-US" sz="1600" dirty="0" smtClean="0">
                <a:ea typeface="Cambria Math" pitchFamily="18" charset="0"/>
              </a:rPr>
              <a:t>positive odd integers is </a:t>
            </a:r>
            <a:r>
              <a:rPr lang="en-US" sz="1600" i="1" dirty="0" smtClean="0">
                <a:ea typeface="Cambria Math" pitchFamily="18" charset="0"/>
              </a:rPr>
              <a:t>n</a:t>
            </a:r>
            <a:r>
              <a:rPr lang="en-US" sz="1600" baseline="30000" dirty="0" smtClean="0">
                <a:latin typeface="Cambria Math" pitchFamily="18" charset="0"/>
                <a:ea typeface="Cambria Math" pitchFamily="18" charset="0"/>
              </a:rPr>
              <a:t>2</a:t>
            </a:r>
            <a:r>
              <a:rPr lang="en-US" sz="1600" dirty="0" smtClean="0">
                <a:ea typeface="Cambria Math" pitchFamily="18" charset="0"/>
              </a:rPr>
              <a:t>. </a:t>
            </a:r>
          </a:p>
        </p:txBody>
      </p:sp>
      <p:sp>
        <p:nvSpPr>
          <p:cNvPr id="5" name="TextBox 4"/>
          <p:cNvSpPr txBox="1"/>
          <p:nvPr/>
        </p:nvSpPr>
        <p:spPr>
          <a:xfrm>
            <a:off x="2057400" y="3962400"/>
            <a:ext cx="4800600" cy="338554"/>
          </a:xfrm>
          <a:prstGeom prst="rect">
            <a:avLst/>
          </a:prstGeom>
          <a:noFill/>
          <a:ln>
            <a:solidFill>
              <a:schemeClr val="accent1"/>
            </a:solidFill>
          </a:ln>
        </p:spPr>
        <p:txBody>
          <a:bodyPr wrap="square" rtlCol="0">
            <a:spAutoFit/>
          </a:bodyPr>
          <a:lstStyle/>
          <a:p>
            <a:r>
              <a:rPr lang="en-US" sz="1600" b="1" dirty="0" smtClean="0">
                <a:latin typeface="Cambria Math" pitchFamily="18" charset="0"/>
                <a:ea typeface="Cambria Math" pitchFamily="18" charset="0"/>
              </a:rPr>
              <a:t>Inductive Hypothesis</a:t>
            </a:r>
            <a:r>
              <a:rPr lang="en-US" sz="1600" dirty="0" smtClean="0">
                <a:latin typeface="Cambria Math" pitchFamily="18" charset="0"/>
                <a:ea typeface="Cambria Math" pitchFamily="18" charset="0"/>
              </a:rPr>
              <a:t>: 1 + 3 + 5 + </a:t>
            </a:r>
            <a:r>
              <a:rPr lang="en-US" sz="1600" dirty="0" smtClean="0">
                <a:latin typeface="Cambria Math"/>
                <a:ea typeface="Cambria Math"/>
              </a:rPr>
              <a:t>∙∙∙</a:t>
            </a:r>
            <a:r>
              <a:rPr lang="en-US" sz="1600" dirty="0" smtClean="0">
                <a:latin typeface="Cambria Math" pitchFamily="18" charset="0"/>
                <a:ea typeface="Cambria Math" pitchFamily="18" charset="0"/>
              </a:rPr>
              <a:t>+ (2</a:t>
            </a:r>
            <a:r>
              <a:rPr lang="en-US" sz="1600" i="1" dirty="0" smtClean="0">
                <a:ea typeface="Cambria Math" pitchFamily="18" charset="0"/>
              </a:rPr>
              <a:t>k</a:t>
            </a:r>
            <a:r>
              <a:rPr lang="en-US" sz="1600" dirty="0" smtClean="0">
                <a:latin typeface="Cambria Math" pitchFamily="18" charset="0"/>
                <a:ea typeface="Cambria Math" pitchFamily="18" charset="0"/>
              </a:rPr>
              <a:t>  </a:t>
            </a:r>
            <a:r>
              <a:rPr lang="en-US" sz="1600" dirty="0" smtClean="0">
                <a:latin typeface="Cambria Math"/>
                <a:ea typeface="Cambria Math"/>
              </a:rPr>
              <a:t>−</a:t>
            </a:r>
            <a:r>
              <a:rPr lang="en-US" sz="1600" dirty="0" smtClean="0">
                <a:latin typeface="Cambria Math" pitchFamily="18" charset="0"/>
                <a:ea typeface="Cambria Math" pitchFamily="18" charset="0"/>
              </a:rPr>
              <a:t> 1)  =</a:t>
            </a:r>
            <a:r>
              <a:rPr lang="en-US" sz="1600" i="1" dirty="0" smtClean="0">
                <a:ea typeface="Cambria Math" pitchFamily="18" charset="0"/>
              </a:rPr>
              <a:t>k</a:t>
            </a:r>
            <a:r>
              <a:rPr lang="en-US" sz="1600" baseline="30000" dirty="0" smtClean="0">
                <a:latin typeface="Cambria Math" pitchFamily="18" charset="0"/>
                <a:ea typeface="Cambria Math" pitchFamily="18" charset="0"/>
              </a:rPr>
              <a:t>2</a:t>
            </a:r>
            <a:r>
              <a:rPr lang="en-US" sz="1600" dirty="0" smtClean="0">
                <a:latin typeface="Cambria Math" pitchFamily="18" charset="0"/>
                <a:ea typeface="Cambria Math" pitchFamily="18" charset="0"/>
              </a:rPr>
              <a:t>  </a:t>
            </a:r>
            <a:endParaRPr lang="en-US" sz="1600" dirty="0"/>
          </a:p>
        </p:txBody>
      </p:sp>
      <p:sp>
        <p:nvSpPr>
          <p:cNvPr id="6" name="TextBox 5"/>
          <p:cNvSpPr txBox="1"/>
          <p:nvPr/>
        </p:nvSpPr>
        <p:spPr>
          <a:xfrm>
            <a:off x="1143000" y="4790182"/>
            <a:ext cx="7696200" cy="1077218"/>
          </a:xfrm>
          <a:prstGeom prst="rect">
            <a:avLst/>
          </a:prstGeom>
          <a:noFill/>
        </p:spPr>
        <p:txBody>
          <a:bodyPr wrap="square" rtlCol="0">
            <a:spAutoFit/>
          </a:bodyPr>
          <a:lstStyle/>
          <a:p>
            <a:r>
              <a:rPr lang="en-US" sz="1600" dirty="0" smtClean="0">
                <a:latin typeface="Cambria Math" pitchFamily="18" charset="0"/>
                <a:ea typeface="Cambria Math" pitchFamily="18" charset="0"/>
              </a:rPr>
              <a:t>1 + 3 + 5 + </a:t>
            </a:r>
            <a:r>
              <a:rPr lang="en-US" sz="1600" dirty="0" smtClean="0">
                <a:latin typeface="Cambria Math"/>
                <a:ea typeface="Cambria Math"/>
              </a:rPr>
              <a:t>∙∙∙</a:t>
            </a:r>
            <a:r>
              <a:rPr lang="en-US" sz="1600" dirty="0" smtClean="0">
                <a:latin typeface="Cambria Math" pitchFamily="18" charset="0"/>
                <a:ea typeface="Cambria Math" pitchFamily="18" charset="0"/>
              </a:rPr>
              <a:t>+ (2</a:t>
            </a:r>
            <a:r>
              <a:rPr lang="en-US" sz="1600" i="1" dirty="0" smtClean="0">
                <a:ea typeface="Cambria Math" pitchFamily="18" charset="0"/>
              </a:rPr>
              <a:t>k</a:t>
            </a:r>
            <a:r>
              <a:rPr lang="en-US" sz="1600" dirty="0" smtClean="0">
                <a:latin typeface="Cambria Math" pitchFamily="18" charset="0"/>
                <a:ea typeface="Cambria Math" pitchFamily="18" charset="0"/>
              </a:rPr>
              <a:t>  </a:t>
            </a:r>
            <a:r>
              <a:rPr lang="en-US" sz="1600" dirty="0" smtClean="0">
                <a:latin typeface="Cambria Math"/>
                <a:ea typeface="Cambria Math"/>
              </a:rPr>
              <a:t>−</a:t>
            </a:r>
            <a:r>
              <a:rPr lang="en-US" sz="1600" dirty="0" smtClean="0">
                <a:latin typeface="Cambria Math" pitchFamily="18" charset="0"/>
                <a:ea typeface="Cambria Math" pitchFamily="18" charset="0"/>
              </a:rPr>
              <a:t> 1) + (2</a:t>
            </a:r>
            <a:r>
              <a:rPr lang="en-US" sz="1600" i="1" dirty="0" smtClean="0">
                <a:ea typeface="Cambria Math" pitchFamily="18" charset="0"/>
              </a:rPr>
              <a:t>k</a:t>
            </a:r>
            <a:r>
              <a:rPr lang="en-US" sz="1600" dirty="0" smtClean="0">
                <a:latin typeface="Cambria Math" pitchFamily="18" charset="0"/>
                <a:ea typeface="Cambria Math" pitchFamily="18" charset="0"/>
              </a:rPr>
              <a:t> + 1) =[1 + 3 + 5 + </a:t>
            </a:r>
            <a:r>
              <a:rPr lang="en-US" sz="1600" dirty="0" smtClean="0">
                <a:latin typeface="Cambria Math"/>
                <a:ea typeface="Cambria Math"/>
              </a:rPr>
              <a:t>∙∙∙</a:t>
            </a:r>
            <a:r>
              <a:rPr lang="en-US" sz="1600" dirty="0" smtClean="0">
                <a:latin typeface="Cambria Math" pitchFamily="18" charset="0"/>
                <a:ea typeface="Cambria Math" pitchFamily="18" charset="0"/>
              </a:rPr>
              <a:t>+ (2</a:t>
            </a:r>
            <a:r>
              <a:rPr lang="en-US" sz="1600" i="1" dirty="0" smtClean="0">
                <a:ea typeface="Cambria Math" pitchFamily="18" charset="0"/>
              </a:rPr>
              <a:t>k</a:t>
            </a:r>
            <a:r>
              <a:rPr lang="en-US" sz="1600" dirty="0" smtClean="0">
                <a:latin typeface="Cambria Math" pitchFamily="18" charset="0"/>
                <a:ea typeface="Cambria Math" pitchFamily="18" charset="0"/>
              </a:rPr>
              <a:t>  </a:t>
            </a:r>
            <a:r>
              <a:rPr lang="en-US" sz="1600" dirty="0" smtClean="0">
                <a:latin typeface="Cambria Math"/>
                <a:ea typeface="Cambria Math"/>
              </a:rPr>
              <a:t>−</a:t>
            </a:r>
            <a:r>
              <a:rPr lang="en-US" sz="1600" dirty="0" smtClean="0">
                <a:latin typeface="Cambria Math" pitchFamily="18" charset="0"/>
                <a:ea typeface="Cambria Math" pitchFamily="18" charset="0"/>
              </a:rPr>
              <a:t> 1)] + (2</a:t>
            </a:r>
            <a:r>
              <a:rPr lang="en-US" sz="1600" i="1" dirty="0" smtClean="0">
                <a:ea typeface="Cambria Math" pitchFamily="18" charset="0"/>
              </a:rPr>
              <a:t>k</a:t>
            </a:r>
            <a:r>
              <a:rPr lang="en-US" sz="1600" dirty="0" smtClean="0">
                <a:latin typeface="Cambria Math" pitchFamily="18" charset="0"/>
                <a:ea typeface="Cambria Math" pitchFamily="18" charset="0"/>
              </a:rPr>
              <a:t> + 1)</a:t>
            </a:r>
          </a:p>
          <a:p>
            <a:r>
              <a:rPr lang="en-US" sz="1600" dirty="0" smtClean="0">
                <a:latin typeface="Cambria Math" pitchFamily="18" charset="0"/>
                <a:ea typeface="Cambria Math" pitchFamily="18" charset="0"/>
              </a:rPr>
              <a:t>                                                                        =</a:t>
            </a:r>
            <a:r>
              <a:rPr lang="en-US" sz="1600" i="1" dirty="0" smtClean="0">
                <a:ea typeface="Cambria Math" pitchFamily="18" charset="0"/>
              </a:rPr>
              <a:t> k</a:t>
            </a:r>
            <a:r>
              <a:rPr lang="en-US" sz="1600" baseline="30000" dirty="0" smtClean="0">
                <a:latin typeface="Cambria Math" pitchFamily="18" charset="0"/>
                <a:ea typeface="Cambria Math" pitchFamily="18" charset="0"/>
              </a:rPr>
              <a:t>2 </a:t>
            </a:r>
            <a:r>
              <a:rPr lang="en-US" sz="1600" dirty="0" smtClean="0">
                <a:latin typeface="Cambria Math" pitchFamily="18" charset="0"/>
                <a:ea typeface="Cambria Math" pitchFamily="18" charset="0"/>
              </a:rPr>
              <a:t>+ (2</a:t>
            </a:r>
            <a:r>
              <a:rPr lang="en-US" sz="1600" i="1" dirty="0" smtClean="0">
                <a:ea typeface="Cambria Math" pitchFamily="18" charset="0"/>
              </a:rPr>
              <a:t>k</a:t>
            </a:r>
            <a:r>
              <a:rPr lang="en-US" sz="1600" dirty="0" smtClean="0">
                <a:latin typeface="Cambria Math" pitchFamily="18" charset="0"/>
                <a:ea typeface="Cambria Math" pitchFamily="18" charset="0"/>
              </a:rPr>
              <a:t> + 1)  (</a:t>
            </a:r>
            <a:r>
              <a:rPr lang="en-US" sz="1600" i="1" dirty="0" smtClean="0">
                <a:latin typeface="Cambria Math" pitchFamily="18" charset="0"/>
                <a:ea typeface="Cambria Math" pitchFamily="18" charset="0"/>
              </a:rPr>
              <a:t>by the inductive hypothesis</a:t>
            </a:r>
            <a:r>
              <a:rPr lang="en-US" sz="1600" dirty="0" smtClean="0">
                <a:latin typeface="Cambria Math" pitchFamily="18" charset="0"/>
                <a:ea typeface="Cambria Math" pitchFamily="18" charset="0"/>
              </a:rPr>
              <a:t>)</a:t>
            </a:r>
          </a:p>
          <a:p>
            <a:r>
              <a:rPr lang="en-US" sz="1600" dirty="0" smtClean="0">
                <a:latin typeface="Cambria Math" pitchFamily="18" charset="0"/>
                <a:ea typeface="Cambria Math" pitchFamily="18" charset="0"/>
              </a:rPr>
              <a:t>                                                                        = </a:t>
            </a:r>
            <a:r>
              <a:rPr lang="en-US" sz="1600" i="1" dirty="0" smtClean="0">
                <a:ea typeface="Cambria Math" pitchFamily="18" charset="0"/>
              </a:rPr>
              <a:t>k</a:t>
            </a:r>
            <a:r>
              <a:rPr lang="en-US" sz="1600" baseline="30000" dirty="0" smtClean="0">
                <a:latin typeface="Cambria Math" pitchFamily="18" charset="0"/>
                <a:ea typeface="Cambria Math" pitchFamily="18" charset="0"/>
              </a:rPr>
              <a:t>2 </a:t>
            </a:r>
            <a:r>
              <a:rPr lang="en-US" sz="1600" dirty="0" smtClean="0">
                <a:latin typeface="Cambria Math" pitchFamily="18" charset="0"/>
                <a:ea typeface="Cambria Math" pitchFamily="18" charset="0"/>
              </a:rPr>
              <a:t>+ 2</a:t>
            </a:r>
            <a:r>
              <a:rPr lang="en-US" sz="1600" i="1" dirty="0" smtClean="0">
                <a:ea typeface="Cambria Math" pitchFamily="18" charset="0"/>
              </a:rPr>
              <a:t>k</a:t>
            </a:r>
            <a:r>
              <a:rPr lang="en-US" sz="1600" dirty="0" smtClean="0">
                <a:latin typeface="Cambria Math" pitchFamily="18" charset="0"/>
                <a:ea typeface="Cambria Math" pitchFamily="18" charset="0"/>
              </a:rPr>
              <a:t> + 1 </a:t>
            </a:r>
          </a:p>
          <a:p>
            <a:r>
              <a:rPr lang="en-US" sz="1600" dirty="0" smtClean="0">
                <a:latin typeface="Cambria Math" pitchFamily="18" charset="0"/>
                <a:ea typeface="Cambria Math" pitchFamily="18" charset="0"/>
              </a:rPr>
              <a:t>                                                                         = (</a:t>
            </a:r>
            <a:r>
              <a:rPr lang="en-US" sz="1600" i="1" dirty="0" smtClean="0">
                <a:ea typeface="Cambria Math" pitchFamily="18" charset="0"/>
              </a:rPr>
              <a:t>k</a:t>
            </a:r>
            <a:r>
              <a:rPr lang="en-US" sz="1600" dirty="0" smtClean="0">
                <a:latin typeface="Cambria Math" pitchFamily="18" charset="0"/>
                <a:ea typeface="Cambria Math" pitchFamily="18" charset="0"/>
              </a:rPr>
              <a:t> + 1)</a:t>
            </a:r>
            <a:r>
              <a:rPr lang="en-US" sz="1600" baseline="30000" dirty="0" smtClean="0">
                <a:latin typeface="Cambria Math" pitchFamily="18" charset="0"/>
                <a:ea typeface="Cambria Math" pitchFamily="18" charset="0"/>
              </a:rPr>
              <a:t> 2</a:t>
            </a:r>
            <a:r>
              <a:rPr lang="en-US" sz="1600" dirty="0" smtClean="0">
                <a:latin typeface="Cambria Math" pitchFamily="18" charset="0"/>
                <a:ea typeface="Cambria Math" pitchFamily="18" charset="0"/>
              </a:rPr>
              <a:t> </a:t>
            </a:r>
            <a:endParaRPr lang="en-US" sz="1600" dirty="0"/>
          </a:p>
        </p:txBody>
      </p:sp>
      <p:sp>
        <p:nvSpPr>
          <p:cNvPr id="7" name="Isosceles Triangle 6"/>
          <p:cNvSpPr/>
          <p:nvPr/>
        </p:nvSpPr>
        <p:spPr>
          <a:xfrm rot="5400000" flipV="1">
            <a:off x="78486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8CD41AC4-40F7-4FE0-8905-74C6698904F3}" type="slidenum">
              <a:rPr lang="en-US" smtClean="0"/>
              <a:pPr/>
              <a:t>8</a:t>
            </a:fld>
            <a:endParaRPr lang="en-US"/>
          </a:p>
        </p:txBody>
      </p:sp>
      <p:sp>
        <p:nvSpPr>
          <p:cNvPr id="10" name="TextBox 9"/>
          <p:cNvSpPr txBox="1"/>
          <p:nvPr/>
        </p:nvSpPr>
        <p:spPr>
          <a:xfrm>
            <a:off x="2438400" y="2057400"/>
            <a:ext cx="4191000" cy="369332"/>
          </a:xfrm>
          <a:prstGeom prst="rect">
            <a:avLst/>
          </a:prstGeom>
          <a:noFill/>
        </p:spPr>
        <p:txBody>
          <a:bodyPr wrap="square" rtlCol="0">
            <a:spAutoFit/>
          </a:bodyPr>
          <a:lstStyle/>
          <a:p>
            <a:r>
              <a:rPr lang="en-US" dirty="0" smtClean="0">
                <a:latin typeface="Cambria Math" pitchFamily="18" charset="0"/>
                <a:ea typeface="Cambria Math" pitchFamily="18" charset="0"/>
              </a:rPr>
              <a:t>1 + 3 + 5 + </a:t>
            </a:r>
            <a:r>
              <a:rPr lang="en-US" dirty="0" smtClean="0">
                <a:latin typeface="Cambria Math"/>
                <a:ea typeface="Cambria Math"/>
              </a:rPr>
              <a:t>∙∙∙</a:t>
            </a:r>
            <a:r>
              <a:rPr lang="en-US" dirty="0" smtClean="0">
                <a:latin typeface="Cambria Math" pitchFamily="18" charset="0"/>
                <a:ea typeface="Cambria Math" pitchFamily="18" charset="0"/>
              </a:rPr>
              <a:t>+ (2</a:t>
            </a:r>
            <a:r>
              <a:rPr lang="en-US" i="1" dirty="0" smtClean="0">
                <a:ea typeface="Cambria Math" pitchFamily="18" charset="0"/>
              </a:rPr>
              <a:t>n</a:t>
            </a:r>
            <a:r>
              <a:rPr lang="en-US" dirty="0" smtClean="0">
                <a:latin typeface="Cambria Math" pitchFamily="18" charset="0"/>
                <a:ea typeface="Cambria Math" pitchFamily="18" charset="0"/>
              </a:rPr>
              <a:t>  </a:t>
            </a:r>
            <a:r>
              <a:rPr lang="en-US" dirty="0" smtClean="0">
                <a:latin typeface="Cambria Math"/>
                <a:ea typeface="Cambria Math"/>
              </a:rPr>
              <a:t>−</a:t>
            </a:r>
            <a:r>
              <a:rPr lang="en-US" dirty="0" smtClean="0">
                <a:latin typeface="Cambria Math" pitchFamily="18" charset="0"/>
                <a:ea typeface="Cambria Math" pitchFamily="18" charset="0"/>
              </a:rPr>
              <a:t> 1) </a:t>
            </a:r>
            <a:r>
              <a:rPr lang="en-US" dirty="0" smtClean="0">
                <a:latin typeface="Cambria Math" pitchFamily="18" charset="0"/>
                <a:ea typeface="Cambria Math" pitchFamily="18" charset="0"/>
              </a:rPr>
              <a:t> =</a:t>
            </a:r>
            <a:r>
              <a:rPr lang="en-US" i="1" dirty="0" smtClean="0">
                <a:ea typeface="Cambria Math" pitchFamily="18" charset="0"/>
              </a:rPr>
              <a:t>n</a:t>
            </a:r>
            <a:r>
              <a:rPr lang="en-US" baseline="30000" dirty="0" smtClean="0">
                <a:latin typeface="Cambria Math" pitchFamily="18" charset="0"/>
                <a:ea typeface="Cambria Math" pitchFamily="18" charset="0"/>
              </a:rPr>
              <a:t>2 </a:t>
            </a:r>
            <a:r>
              <a:rPr lang="en-US" dirty="0" smtClean="0">
                <a:latin typeface="Cambria Math" pitchFamily="18" charset="0"/>
                <a:ea typeface="Cambria Math" pitchFamily="18" charset="0"/>
              </a:rPr>
              <a:t>.  </a:t>
            </a:r>
            <a:endParaRPr lang="en-US" dirty="0"/>
          </a:p>
        </p:txBody>
      </p:sp>
    </p:spTree>
    <p:extLst>
      <p:ext uri="{BB962C8B-B14F-4D97-AF65-F5344CB8AC3E}">
        <p14:creationId xmlns:p14="http://schemas.microsoft.com/office/powerpoint/2010/main" val="204449639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Inequalities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Use mathematical induction to prove that      </a:t>
            </a:r>
            <a:r>
              <a:rPr lang="en-US" i="1" dirty="0" smtClean="0"/>
              <a:t>n &lt; </a:t>
            </a:r>
            <a:r>
              <a:rPr lang="en-US" dirty="0" smtClean="0">
                <a:latin typeface="Cambria Math" pitchFamily="18" charset="0"/>
                <a:ea typeface="Cambria Math" pitchFamily="18" charset="0"/>
              </a:rPr>
              <a:t>2</a:t>
            </a:r>
            <a:r>
              <a:rPr lang="en-US" i="1" baseline="30000" dirty="0" smtClean="0"/>
              <a:t>n </a:t>
            </a:r>
            <a:r>
              <a:rPr lang="en-US" i="1" dirty="0" smtClean="0"/>
              <a:t> </a:t>
            </a:r>
            <a:r>
              <a:rPr lang="en-US" dirty="0" smtClean="0"/>
              <a:t>for all positive integers </a:t>
            </a:r>
            <a:r>
              <a:rPr lang="en-US" i="1" dirty="0" smtClean="0"/>
              <a:t>n</a:t>
            </a:r>
            <a:r>
              <a:rPr lang="en-US" dirty="0" smtClean="0"/>
              <a:t>.</a:t>
            </a:r>
          </a:p>
          <a:p>
            <a:pPr>
              <a:buNone/>
            </a:pPr>
            <a:r>
              <a:rPr lang="en-US" b="1" dirty="0" smtClean="0"/>
              <a:t>   Solution</a:t>
            </a:r>
            <a:r>
              <a:rPr lang="en-US" dirty="0" smtClean="0"/>
              <a:t>: Let </a:t>
            </a:r>
            <a:r>
              <a:rPr lang="en-US" i="1" dirty="0" smtClean="0"/>
              <a:t>P</a:t>
            </a:r>
            <a:r>
              <a:rPr lang="en-US" dirty="0" smtClean="0"/>
              <a:t>(</a:t>
            </a:r>
            <a:r>
              <a:rPr lang="en-US" i="1" dirty="0" smtClean="0"/>
              <a:t>n</a:t>
            </a:r>
            <a:r>
              <a:rPr lang="en-US" dirty="0" smtClean="0"/>
              <a:t>) be the proposition that </a:t>
            </a:r>
            <a:r>
              <a:rPr lang="en-US" i="1" dirty="0" smtClean="0"/>
              <a:t>n &lt; </a:t>
            </a:r>
            <a:r>
              <a:rPr lang="en-US" dirty="0" smtClean="0">
                <a:latin typeface="Cambria Math" pitchFamily="18" charset="0"/>
                <a:ea typeface="Cambria Math" pitchFamily="18" charset="0"/>
              </a:rPr>
              <a:t>2</a:t>
            </a:r>
            <a:r>
              <a:rPr lang="en-US" i="1" baseline="30000" dirty="0" smtClean="0"/>
              <a:t>n</a:t>
            </a:r>
            <a:r>
              <a:rPr lang="en-US" i="1" dirty="0" smtClean="0"/>
              <a:t>.</a:t>
            </a:r>
            <a:r>
              <a:rPr lang="en-US" baseline="30000" dirty="0" smtClean="0"/>
              <a:t> </a:t>
            </a:r>
          </a:p>
          <a:p>
            <a:pPr lvl="1"/>
            <a:r>
              <a:rPr lang="en-US" dirty="0" smtClean="0">
                <a:solidFill>
                  <a:srgbClr val="FF0000"/>
                </a:solidFill>
              </a:rPr>
              <a:t>BASIS STEP</a:t>
            </a:r>
            <a:r>
              <a:rPr lang="en-US" dirty="0" smtClean="0"/>
              <a:t>: </a:t>
            </a:r>
            <a:r>
              <a:rPr lang="en-US" i="1" dirty="0" smtClean="0"/>
              <a:t>P</a:t>
            </a:r>
            <a:r>
              <a:rPr lang="en-US" dirty="0" smtClean="0"/>
              <a:t>(</a:t>
            </a:r>
            <a:r>
              <a:rPr lang="en-US" dirty="0" smtClean="0">
                <a:latin typeface="Cambria Math" pitchFamily="18" charset="0"/>
                <a:ea typeface="Cambria Math" pitchFamily="18" charset="0"/>
              </a:rPr>
              <a:t>1</a:t>
            </a:r>
            <a:r>
              <a:rPr lang="en-US" dirty="0" smtClean="0"/>
              <a:t>) is true since </a:t>
            </a:r>
            <a:r>
              <a:rPr lang="en-US" dirty="0" smtClean="0">
                <a:latin typeface="Cambria Math" pitchFamily="18" charset="0"/>
                <a:ea typeface="Cambria Math" pitchFamily="18" charset="0"/>
              </a:rPr>
              <a:t>1</a:t>
            </a:r>
            <a:r>
              <a:rPr lang="en-US" i="1" dirty="0" smtClean="0"/>
              <a:t> &lt;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a:t>
            </a:r>
            <a:r>
              <a:rPr lang="en-US" i="1" dirty="0" smtClean="0"/>
              <a:t> = </a:t>
            </a:r>
            <a:r>
              <a:rPr lang="en-US" dirty="0" smtClean="0">
                <a:latin typeface="Cambria Math" pitchFamily="18" charset="0"/>
                <a:ea typeface="Cambria Math" pitchFamily="18" charset="0"/>
              </a:rPr>
              <a:t>2</a:t>
            </a:r>
            <a:r>
              <a:rPr lang="en-US" i="1" dirty="0" smtClean="0"/>
              <a:t>.</a:t>
            </a:r>
          </a:p>
          <a:p>
            <a:pPr lvl="1"/>
            <a:r>
              <a:rPr lang="en-US" dirty="0" smtClean="0">
                <a:solidFill>
                  <a:srgbClr val="FF0000"/>
                </a:solidFill>
              </a:rPr>
              <a:t>INDUCTIVE STEP</a:t>
            </a:r>
            <a:r>
              <a:rPr lang="en-US" dirty="0" smtClean="0"/>
              <a:t>: Assume </a:t>
            </a:r>
            <a:r>
              <a:rPr lang="en-US" i="1" dirty="0" smtClean="0"/>
              <a:t>P</a:t>
            </a:r>
            <a:r>
              <a:rPr lang="en-US" dirty="0" smtClean="0"/>
              <a:t>(</a:t>
            </a:r>
            <a:r>
              <a:rPr lang="en-US" i="1" dirty="0" smtClean="0"/>
              <a:t>k</a:t>
            </a:r>
            <a:r>
              <a:rPr lang="en-US" dirty="0" smtClean="0"/>
              <a:t>) holds, i.e., </a:t>
            </a:r>
            <a:r>
              <a:rPr lang="en-US" i="1" dirty="0" smtClean="0"/>
              <a:t>k &lt; </a:t>
            </a:r>
            <a:r>
              <a:rPr lang="en-US" dirty="0" smtClean="0">
                <a:latin typeface="Cambria Math" pitchFamily="18" charset="0"/>
                <a:ea typeface="Cambria Math" pitchFamily="18" charset="0"/>
              </a:rPr>
              <a:t>2</a:t>
            </a:r>
            <a:r>
              <a:rPr lang="en-US" i="1" baseline="30000" dirty="0" smtClean="0"/>
              <a:t>k</a:t>
            </a:r>
            <a:r>
              <a:rPr lang="en-US" dirty="0" smtClean="0"/>
              <a:t>, for an arbitrary positive integer </a:t>
            </a:r>
            <a:r>
              <a:rPr lang="en-US" i="1" dirty="0" smtClean="0"/>
              <a:t>k</a:t>
            </a:r>
            <a:r>
              <a:rPr lang="en-US" dirty="0" smtClean="0"/>
              <a:t>.</a:t>
            </a:r>
          </a:p>
          <a:p>
            <a:pPr lvl="1"/>
            <a:r>
              <a:rPr lang="en-US" dirty="0" smtClean="0"/>
              <a:t>Must show that </a:t>
            </a:r>
            <a:r>
              <a:rPr lang="en-US" i="1" dirty="0" smtClean="0"/>
              <a:t>P</a:t>
            </a:r>
            <a:r>
              <a:rPr lang="en-US" dirty="0" smtClean="0"/>
              <a:t>(</a:t>
            </a:r>
            <a:r>
              <a:rPr lang="en-US" i="1" dirty="0" smtClean="0"/>
              <a:t>k + </a:t>
            </a:r>
            <a:r>
              <a:rPr lang="en-US" dirty="0" smtClean="0">
                <a:latin typeface="Cambria Math" pitchFamily="18" charset="0"/>
                <a:ea typeface="Cambria Math" pitchFamily="18" charset="0"/>
              </a:rPr>
              <a:t>1</a:t>
            </a:r>
            <a:r>
              <a:rPr lang="en-US" dirty="0" smtClean="0"/>
              <a:t>)</a:t>
            </a:r>
            <a:r>
              <a:rPr lang="en-US" i="1" dirty="0" smtClean="0"/>
              <a:t> </a:t>
            </a:r>
            <a:r>
              <a:rPr lang="en-US" dirty="0" smtClean="0"/>
              <a:t>holds. Since by the inductive hypothesis, </a:t>
            </a:r>
            <a:r>
              <a:rPr lang="en-US" i="1" dirty="0" smtClean="0"/>
              <a:t>k &lt; </a:t>
            </a:r>
            <a:r>
              <a:rPr lang="en-US" dirty="0" smtClean="0">
                <a:latin typeface="Cambria Math" pitchFamily="18" charset="0"/>
                <a:ea typeface="Cambria Math" pitchFamily="18" charset="0"/>
              </a:rPr>
              <a:t>2</a:t>
            </a:r>
            <a:r>
              <a:rPr lang="en-US" i="1" baseline="30000" dirty="0" smtClean="0"/>
              <a:t>k</a:t>
            </a:r>
            <a:r>
              <a:rPr lang="en-US" dirty="0" smtClean="0"/>
              <a:t>, it follows that:</a:t>
            </a:r>
          </a:p>
          <a:p>
            <a:pPr lvl="1">
              <a:buNone/>
            </a:pPr>
            <a:r>
              <a:rPr lang="en-US" i="1" dirty="0" smtClean="0"/>
              <a:t>       k</a:t>
            </a:r>
            <a:r>
              <a:rPr lang="en-US" dirty="0" smtClean="0"/>
              <a:t> + </a:t>
            </a:r>
            <a:r>
              <a:rPr lang="en-US" dirty="0" smtClean="0">
                <a:latin typeface="Cambria Math" pitchFamily="18" charset="0"/>
                <a:ea typeface="Cambria Math" pitchFamily="18" charset="0"/>
              </a:rPr>
              <a:t>1</a:t>
            </a:r>
            <a:r>
              <a:rPr lang="en-US" dirty="0" smtClean="0"/>
              <a:t> &lt; </a:t>
            </a:r>
            <a:r>
              <a:rPr lang="en-US" dirty="0" smtClean="0">
                <a:latin typeface="Cambria Math" pitchFamily="18" charset="0"/>
                <a:ea typeface="Cambria Math" pitchFamily="18" charset="0"/>
              </a:rPr>
              <a:t>2</a:t>
            </a:r>
            <a:r>
              <a:rPr lang="en-US" i="1" baseline="30000" dirty="0" smtClean="0"/>
              <a:t>k</a:t>
            </a:r>
            <a:r>
              <a:rPr lang="en-US" i="1" dirty="0" smtClean="0"/>
              <a:t> + </a:t>
            </a:r>
            <a:r>
              <a:rPr lang="en-US" dirty="0" smtClean="0">
                <a:latin typeface="Cambria Math" pitchFamily="18" charset="0"/>
                <a:ea typeface="Cambria Math" pitchFamily="18" charset="0"/>
              </a:rPr>
              <a:t>1</a:t>
            </a:r>
            <a:r>
              <a:rPr lang="en-US" baseline="30000" dirty="0" smtClean="0">
                <a:latin typeface="Cambria Math" pitchFamily="18" charset="0"/>
                <a:ea typeface="Cambria Math" pitchFamily="18" charset="0"/>
              </a:rPr>
              <a:t> </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dirty="0" smtClean="0"/>
              <a:t> ∙ </a:t>
            </a:r>
            <a:r>
              <a:rPr lang="en-US" dirty="0" smtClean="0">
                <a:latin typeface="Cambria Math" pitchFamily="18" charset="0"/>
                <a:ea typeface="Cambria Math" pitchFamily="18" charset="0"/>
              </a:rPr>
              <a:t>2</a:t>
            </a:r>
            <a:r>
              <a:rPr lang="en-US" i="1" baseline="30000" dirty="0" smtClean="0"/>
              <a:t>k </a:t>
            </a:r>
            <a:r>
              <a:rPr lang="en-US" i="1" dirty="0" smtClean="0"/>
              <a:t> = </a:t>
            </a:r>
            <a:r>
              <a:rPr lang="en-US" dirty="0" smtClean="0">
                <a:latin typeface="Cambria Math" pitchFamily="18" charset="0"/>
                <a:ea typeface="Cambria Math" pitchFamily="18" charset="0"/>
              </a:rPr>
              <a:t>2</a:t>
            </a:r>
            <a:r>
              <a:rPr lang="en-US" i="1" baseline="30000" dirty="0" smtClean="0"/>
              <a:t>k+</a:t>
            </a:r>
            <a:r>
              <a:rPr lang="en-US" baseline="30000" dirty="0" smtClean="0">
                <a:latin typeface="Cambria Math" pitchFamily="18" charset="0"/>
                <a:ea typeface="Cambria Math" pitchFamily="18" charset="0"/>
              </a:rPr>
              <a:t>1</a:t>
            </a:r>
            <a:r>
              <a:rPr lang="en-US" i="1" baseline="30000" dirty="0" smtClean="0"/>
              <a:t>  </a:t>
            </a:r>
          </a:p>
          <a:p>
            <a:pPr>
              <a:buNone/>
            </a:pPr>
            <a:r>
              <a:rPr lang="en-US" dirty="0" smtClean="0"/>
              <a:t>    Therefore </a:t>
            </a:r>
            <a:r>
              <a:rPr lang="en-US" i="1" dirty="0" smtClean="0"/>
              <a:t>n &lt; </a:t>
            </a:r>
            <a:r>
              <a:rPr lang="en-US" dirty="0" smtClean="0">
                <a:latin typeface="Cambria Math" pitchFamily="18" charset="0"/>
                <a:ea typeface="Cambria Math" pitchFamily="18" charset="0"/>
              </a:rPr>
              <a:t>2</a:t>
            </a:r>
            <a:r>
              <a:rPr lang="en-US" i="1" baseline="30000" dirty="0" smtClean="0"/>
              <a:t>n </a:t>
            </a:r>
            <a:r>
              <a:rPr lang="en-US" i="1" dirty="0" smtClean="0"/>
              <a:t> </a:t>
            </a:r>
            <a:r>
              <a:rPr lang="en-US" dirty="0" smtClean="0"/>
              <a:t>holds</a:t>
            </a:r>
            <a:r>
              <a:rPr lang="en-US" i="1" dirty="0" smtClean="0"/>
              <a:t> </a:t>
            </a:r>
            <a:r>
              <a:rPr lang="en-US" dirty="0" smtClean="0"/>
              <a:t>for all positive integers </a:t>
            </a:r>
            <a:r>
              <a:rPr lang="en-US" i="1" dirty="0" smtClean="0"/>
              <a:t>n.</a:t>
            </a:r>
            <a:endParaRPr lang="en-US" dirty="0" smtClean="0"/>
          </a:p>
          <a:p>
            <a:endParaRPr lang="en-US" i="1" dirty="0"/>
          </a:p>
        </p:txBody>
      </p:sp>
      <p:sp>
        <p:nvSpPr>
          <p:cNvPr id="4" name="Isosceles Triangle 3"/>
          <p:cNvSpPr/>
          <p:nvPr/>
        </p:nvSpPr>
        <p:spPr>
          <a:xfrm rot="5400000" flipV="1">
            <a:off x="8305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9</a:t>
            </a:fld>
            <a:endParaRPr lang="en-US"/>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k + 1) + 2(k + 1)}{2}$$&#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 + 1) (k + 2)}{2}$$&#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2 + \ldots + k + (k + 1)  =  \frac{k(k + 1)}{2} + (k + 1)$$&#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14634</TotalTime>
  <Words>2168</Words>
  <Application>Microsoft Macintosh PowerPoint</Application>
  <PresentationFormat>On-screen Show (4:3)</PresentationFormat>
  <Paragraphs>186</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Constantia</vt:lpstr>
      <vt:lpstr>Wingdings 2</vt:lpstr>
      <vt:lpstr>Cambria Math</vt:lpstr>
      <vt:lpstr>Flow</vt:lpstr>
      <vt:lpstr>Mathematical Induction</vt:lpstr>
      <vt:lpstr>Section Summary</vt:lpstr>
      <vt:lpstr>Climbing an  Infinite Ladder</vt:lpstr>
      <vt:lpstr>Principle of Mathematical Induction</vt:lpstr>
      <vt:lpstr>Important Points About Using Mathematical  Induction</vt:lpstr>
      <vt:lpstr>Proving a Summation Formula by Mathematical Induction</vt:lpstr>
      <vt:lpstr>Conjecturing and Proving Correct a Summation Formula</vt:lpstr>
      <vt:lpstr>Conjecturing and Proving Correct a Summation Formula</vt:lpstr>
      <vt:lpstr>Proving Inequalities</vt:lpstr>
      <vt:lpstr>Proving Inequalities</vt:lpstr>
      <vt:lpstr>Proving Divisibility Results</vt:lpstr>
      <vt:lpstr>Number of Subsets of a Finite Set</vt:lpstr>
      <vt:lpstr>Number of Subsets of a Finite Set</vt:lpstr>
      <vt:lpstr>An Incorrect “Proof” by Mathematical Induction</vt:lpstr>
      <vt:lpstr>An Incorrect “Proof” by Mathematical Induction</vt:lpstr>
      <vt:lpstr>                      Guidelines:      Mathematical Induction Proofs</vt:lpstr>
      <vt:lpstr>                      Guidelines:      Mathematical Induction Proofs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Heather Michaud</cp:lastModifiedBy>
  <cp:revision>883</cp:revision>
  <dcterms:created xsi:type="dcterms:W3CDTF">2011-03-27T19:21:35Z</dcterms:created>
  <dcterms:modified xsi:type="dcterms:W3CDTF">2016-03-14T03:18:10Z</dcterms:modified>
</cp:coreProperties>
</file>