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5"/>
  </p:notesMasterIdLst>
  <p:handoutMasterIdLst>
    <p:handoutMasterId r:id="rId26"/>
  </p:handoutMasterIdLst>
  <p:sldIdLst>
    <p:sldId id="273" r:id="rId2"/>
    <p:sldId id="323" r:id="rId3"/>
    <p:sldId id="274" r:id="rId4"/>
    <p:sldId id="275" r:id="rId5"/>
    <p:sldId id="345" r:id="rId6"/>
    <p:sldId id="326" r:id="rId7"/>
    <p:sldId id="277" r:id="rId8"/>
    <p:sldId id="329" r:id="rId9"/>
    <p:sldId id="346" r:id="rId10"/>
    <p:sldId id="334" r:id="rId11"/>
    <p:sldId id="337" r:id="rId12"/>
    <p:sldId id="336" r:id="rId13"/>
    <p:sldId id="339" r:id="rId14"/>
    <p:sldId id="340" r:id="rId15"/>
    <p:sldId id="281" r:id="rId16"/>
    <p:sldId id="338" r:id="rId17"/>
    <p:sldId id="342" r:id="rId18"/>
    <p:sldId id="343" r:id="rId19"/>
    <p:sldId id="282" r:id="rId20"/>
    <p:sldId id="344" r:id="rId21"/>
    <p:sldId id="283" r:id="rId22"/>
    <p:sldId id="284" r:id="rId23"/>
    <p:sldId id="28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60" d="100"/>
          <a:sy n="60" d="100"/>
        </p:scale>
        <p:origin x="-153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67D51B6-A8A7-7941-BB98-C31475CA994D}" type="datetimeFigureOut">
              <a:rPr lang="en-US" smtClean="0"/>
              <a:t>3/28/16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D1F517F-A65C-7B48-8D83-CF3128063051}" type="slidenum">
              <a:rPr lang="en-US" smtClean="0"/>
              <a:t>‹#›</a:t>
            </a:fld>
            <a:endParaRPr lang="en-US"/>
          </a:p>
        </p:txBody>
      </p:sp>
    </p:spTree>
    <p:extLst>
      <p:ext uri="{BB962C8B-B14F-4D97-AF65-F5344CB8AC3E}">
        <p14:creationId xmlns:p14="http://schemas.microsoft.com/office/powerpoint/2010/main" val="29435127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3/28/16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35285132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B8D0BFC-8FFD-F84F-99B8-09954792C5F6}" type="datetime1">
              <a:rPr lang="en-US" smtClean="0"/>
              <a:t>3/28/16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BB85FE-5E61-D643-B3F1-76509A42B038}" type="datetime1">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8E5A1B-D8EF-4347-B480-79ECA918B1C6}" type="datetime1">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239A15-71E9-3F4C-8EF9-8CC6FCC65C40}" type="datetime1">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E7D89E0-FABE-1344-BA0A-DCB03CE0DD01}" type="datetime1">
              <a:rPr lang="en-US" smtClean="0"/>
              <a:t>3/28/16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0E78ED-D919-2F4D-915C-811FC6687B26}"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2D1D01-3EAB-E64E-B3B1-5D11C73C9101}" type="datetime1">
              <a:rPr lang="en-US" smtClean="0"/>
              <a:t>3/28/16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2DA6B80-CF85-9647-BD9E-46136D69E3EA}" type="datetime1">
              <a:rPr lang="en-US" smtClean="0"/>
              <a:t>3/28/16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E0792-3668-2B45-B73B-840B82943055}" type="datetime1">
              <a:rPr lang="en-US" smtClean="0"/>
              <a:t>3/28/16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9B300D-8397-6645-B3B6-1A001E063AE3}"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308731-9B96-944B-9AFF-2B8A34C68451}" type="datetime1">
              <a:rPr lang="en-US" smtClean="0"/>
              <a:t>3/28/16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60BBC1F-D4A8-8E44-BF2A-BC50DAEFFF8B}" type="datetime1">
              <a:rPr lang="en-US" smtClean="0"/>
              <a:t>3/28/16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1" Type="http://schemas.openxmlformats.org/officeDocument/2006/relationships/tags" Target="../tags/tag1.xml"/><Relationship Id="rId2"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Recursive Definitions and Structural Induction</a:t>
            </a:r>
            <a:endParaRPr lang="en-US" dirty="0"/>
          </a:p>
        </p:txBody>
      </p:sp>
      <p:sp>
        <p:nvSpPr>
          <p:cNvPr id="3" name="Subtitle 2"/>
          <p:cNvSpPr>
            <a:spLocks noGrp="1"/>
          </p:cNvSpPr>
          <p:nvPr>
            <p:ph type="subTitle" idx="1"/>
          </p:nvPr>
        </p:nvSpPr>
        <p:spPr/>
        <p:txBody>
          <a:bodyPr/>
          <a:lstStyle/>
          <a:p>
            <a:r>
              <a:rPr lang="en-US" smtClean="0"/>
              <a:t>Section 5.3</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p:txBody>
          <a:bodyPr>
            <a:normAutofit fontScale="92500"/>
          </a:bodyPr>
          <a:lstStyle/>
          <a:p>
            <a:pPr>
              <a:buNone/>
            </a:pPr>
            <a:r>
              <a:rPr lang="en-US" i="1" dirty="0" smtClean="0"/>
              <a:t>   Recursive definitions </a:t>
            </a:r>
            <a:r>
              <a:rPr lang="en-US" dirty="0" smtClean="0"/>
              <a:t>of sets have two parts:</a:t>
            </a:r>
          </a:p>
          <a:p>
            <a:pPr lvl="1"/>
            <a:r>
              <a:rPr lang="en-US" dirty="0" smtClean="0"/>
              <a:t>The </a:t>
            </a:r>
            <a:r>
              <a:rPr lang="en-US" b="1" i="1" dirty="0" smtClean="0">
                <a:solidFill>
                  <a:srgbClr val="FF0000"/>
                </a:solidFill>
              </a:rPr>
              <a:t>basis step </a:t>
            </a:r>
            <a:r>
              <a:rPr lang="en-US" dirty="0" smtClean="0"/>
              <a:t>specifies an initial collection of elements.</a:t>
            </a:r>
          </a:p>
          <a:p>
            <a:pPr lvl="1"/>
            <a:r>
              <a:rPr lang="en-US" dirty="0" smtClean="0"/>
              <a:t>The </a:t>
            </a:r>
            <a:r>
              <a:rPr lang="en-US" b="1" i="1" dirty="0" smtClean="0">
                <a:solidFill>
                  <a:srgbClr val="FF0000"/>
                </a:solidFill>
              </a:rPr>
              <a:t>recursive step </a:t>
            </a:r>
            <a:r>
              <a:rPr lang="en-US" dirty="0" smtClean="0"/>
              <a:t>gives the rules for forming new elements in the set from those already known to be in the set.</a:t>
            </a:r>
          </a:p>
          <a:p>
            <a:r>
              <a:rPr lang="en-US" dirty="0" smtClean="0"/>
              <a:t>The </a:t>
            </a:r>
            <a:r>
              <a:rPr lang="en-US" b="1" i="1" dirty="0" smtClean="0"/>
              <a:t>exclusion rule</a:t>
            </a:r>
            <a:r>
              <a:rPr lang="en-US" dirty="0" smtClean="0"/>
              <a:t> specifies that the set contains nothing other than those elements specified in the basis step and generated by applications of the rules in the recursive step. </a:t>
            </a:r>
          </a:p>
          <a:p>
            <a:pPr lvl="1"/>
            <a:r>
              <a:rPr lang="en-US" dirty="0" smtClean="0"/>
              <a:t>We will always assume this is true, even if not explicitly mentioned. </a:t>
            </a:r>
          </a:p>
          <a:p>
            <a:r>
              <a:rPr lang="en-US" dirty="0" smtClean="0"/>
              <a:t>We will later develop a form of induction, called </a:t>
            </a:r>
            <a:r>
              <a:rPr lang="en-US" i="1" dirty="0" smtClean="0"/>
              <a:t>structural induction</a:t>
            </a:r>
            <a:r>
              <a:rPr lang="en-US" dirty="0" smtClean="0"/>
              <a:t>, to prove results about recursively defined sets.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Recursively Defined Sets and Structures</a:t>
            </a:r>
            <a:endParaRPr lang="en-US" sz="4000" dirty="0"/>
          </a:p>
        </p:txBody>
      </p:sp>
      <p:sp>
        <p:nvSpPr>
          <p:cNvPr id="3" name="Content Placeholder 2"/>
          <p:cNvSpPr>
            <a:spLocks noGrp="1"/>
          </p:cNvSpPr>
          <p:nvPr>
            <p:ph idx="1"/>
          </p:nvPr>
        </p:nvSpPr>
        <p:spPr>
          <a:xfrm>
            <a:off x="457200" y="1935480"/>
            <a:ext cx="8229600" cy="4541520"/>
          </a:xfrm>
        </p:spPr>
        <p:txBody>
          <a:bodyPr>
            <a:normAutofit fontScale="92500" lnSpcReduction="10000"/>
          </a:bodyPr>
          <a:lstStyle/>
          <a:p>
            <a:pPr>
              <a:buNone/>
            </a:pPr>
            <a:r>
              <a:rPr lang="en-US" b="1" dirty="0" smtClean="0"/>
              <a:t>Example </a:t>
            </a:r>
            <a:r>
              <a:rPr lang="en-US" dirty="0" smtClean="0"/>
              <a:t>:</a:t>
            </a:r>
            <a:r>
              <a:rPr lang="en-US" b="1" dirty="0" smtClean="0"/>
              <a:t>  </a:t>
            </a:r>
            <a:r>
              <a:rPr lang="en-US" dirty="0" smtClean="0"/>
              <a:t>Subset </a:t>
            </a:r>
            <a:r>
              <a:rPr lang="en-US" i="1" dirty="0" smtClean="0"/>
              <a:t>S </a:t>
            </a:r>
            <a:r>
              <a:rPr lang="en-US" dirty="0" smtClean="0"/>
              <a:t>of the set of Integers  :</a:t>
            </a:r>
          </a:p>
          <a:p>
            <a:pPr marL="971550" lvl="1" indent="-514350">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 3</a:t>
            </a:r>
            <a:r>
              <a:rPr lang="en-US" dirty="0" smtClean="0">
                <a:latin typeface="Cambria Math"/>
                <a:ea typeface="Cambria Math"/>
              </a:rPr>
              <a:t> ∊</a:t>
            </a:r>
            <a:r>
              <a:rPr lang="en-US" i="1" dirty="0" smtClean="0"/>
              <a:t> </a:t>
            </a:r>
            <a:r>
              <a:rPr lang="en-US" dirty="0" smtClean="0"/>
              <a:t>S.</a:t>
            </a:r>
          </a:p>
          <a:p>
            <a:pPr marL="971550" lvl="1" indent="-514350">
              <a:buNone/>
            </a:pPr>
            <a:r>
              <a:rPr lang="en-US" dirty="0" smtClean="0">
                <a:solidFill>
                  <a:srgbClr val="FF0000"/>
                </a:solidFill>
              </a:rPr>
              <a:t>RECURSIVE STEP</a:t>
            </a:r>
            <a:r>
              <a:rPr lang="en-US" dirty="0" smtClean="0"/>
              <a:t>: If </a:t>
            </a:r>
            <a:r>
              <a:rPr lang="en-US" i="1" dirty="0" smtClean="0"/>
              <a:t>x</a:t>
            </a:r>
            <a:r>
              <a:rPr lang="en-US" dirty="0" smtClean="0"/>
              <a:t> </a:t>
            </a:r>
            <a:r>
              <a:rPr lang="en-US" dirty="0" smtClean="0">
                <a:latin typeface="Cambria Math"/>
                <a:ea typeface="Cambria Math"/>
              </a:rPr>
              <a:t>∊</a:t>
            </a:r>
            <a:r>
              <a:rPr lang="en-US" dirty="0" smtClean="0"/>
              <a:t> </a:t>
            </a:r>
            <a:r>
              <a:rPr lang="en-US" i="1" dirty="0" smtClean="0"/>
              <a:t>S</a:t>
            </a:r>
            <a:r>
              <a:rPr lang="en-US" dirty="0" smtClean="0"/>
              <a:t> and </a:t>
            </a:r>
            <a:r>
              <a:rPr lang="en-US" i="1" dirty="0" smtClean="0"/>
              <a:t>y</a:t>
            </a:r>
            <a:r>
              <a:rPr lang="en-US" dirty="0" smtClean="0"/>
              <a:t> </a:t>
            </a:r>
            <a:r>
              <a:rPr lang="en-US" dirty="0" smtClean="0">
                <a:latin typeface="Cambria Math"/>
                <a:ea typeface="Cambria Math"/>
              </a:rPr>
              <a:t>∊</a:t>
            </a:r>
            <a:r>
              <a:rPr lang="en-US" dirty="0" smtClean="0"/>
              <a:t> </a:t>
            </a:r>
            <a:r>
              <a:rPr lang="en-US" i="1" dirty="0" smtClean="0"/>
              <a:t>S</a:t>
            </a:r>
            <a:r>
              <a:rPr lang="en-US" dirty="0" smtClean="0"/>
              <a:t>, then </a:t>
            </a:r>
            <a:r>
              <a:rPr lang="en-US" i="1" dirty="0" smtClean="0"/>
              <a:t>x + y</a:t>
            </a:r>
            <a:r>
              <a:rPr lang="en-US" dirty="0" smtClean="0"/>
              <a:t> is in </a:t>
            </a:r>
            <a:r>
              <a:rPr lang="en-US" i="1" dirty="0" smtClean="0"/>
              <a:t>S.</a:t>
            </a:r>
            <a:endParaRPr lang="en-US" dirty="0" smtClean="0"/>
          </a:p>
          <a:p>
            <a:r>
              <a:rPr lang="en-US" dirty="0" smtClean="0"/>
              <a:t>Initially </a:t>
            </a:r>
            <a:r>
              <a:rPr lang="en-US" dirty="0" smtClean="0">
                <a:latin typeface="Cambria Math" pitchFamily="18" charset="0"/>
                <a:ea typeface="Cambria Math" pitchFamily="18" charset="0"/>
              </a:rPr>
              <a:t>3</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then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9</a:t>
            </a:r>
            <a:r>
              <a:rPr lang="en-US" dirty="0" smtClean="0"/>
              <a:t>, then             3 + 9 = 12, then 3 + 12 = 15,  etc.</a:t>
            </a:r>
          </a:p>
          <a:p>
            <a:endParaRPr lang="en-US" dirty="0" smtClean="0"/>
          </a:p>
          <a:p>
            <a:pPr marL="0" indent="0">
              <a:buNone/>
            </a:pPr>
            <a:r>
              <a:rPr lang="en-US" b="1" dirty="0" smtClean="0"/>
              <a:t>Example</a:t>
            </a:r>
            <a:r>
              <a:rPr lang="en-US" dirty="0" smtClean="0"/>
              <a:t>:</a:t>
            </a:r>
            <a:r>
              <a:rPr lang="en-US" b="1" dirty="0" smtClean="0"/>
              <a:t> </a:t>
            </a:r>
            <a:r>
              <a:rPr lang="en-US" dirty="0" smtClean="0"/>
              <a:t>The natural numbers</a:t>
            </a:r>
            <a:r>
              <a:rPr lang="en-US" b="1" dirty="0" smtClean="0"/>
              <a:t> N</a:t>
            </a:r>
            <a:r>
              <a:rPr lang="en-US" dirty="0" smtClean="0"/>
              <a:t>.</a:t>
            </a:r>
          </a:p>
          <a:p>
            <a:pPr marL="971550" lvl="1" indent="-514350">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 0 </a:t>
            </a:r>
            <a:r>
              <a:rPr lang="en-US" dirty="0" smtClean="0">
                <a:latin typeface="Cambria Math"/>
                <a:ea typeface="Cambria Math"/>
              </a:rPr>
              <a:t>∊</a:t>
            </a:r>
            <a:r>
              <a:rPr lang="en-US" dirty="0" smtClean="0"/>
              <a:t> </a:t>
            </a:r>
            <a:r>
              <a:rPr lang="en-US" b="1" dirty="0" smtClean="0"/>
              <a:t>N.</a:t>
            </a:r>
          </a:p>
          <a:p>
            <a:pPr marL="971550" lvl="1" indent="-514350">
              <a:buNone/>
            </a:pPr>
            <a:r>
              <a:rPr lang="en-US" dirty="0" smtClean="0">
                <a:solidFill>
                  <a:srgbClr val="FF0000"/>
                </a:solidFill>
              </a:rPr>
              <a:t>RECURSIVE STEP</a:t>
            </a:r>
            <a:r>
              <a:rPr lang="en-US" dirty="0" smtClean="0"/>
              <a:t>: If </a:t>
            </a:r>
            <a:r>
              <a:rPr lang="en-US" i="1" dirty="0" smtClean="0"/>
              <a:t>n</a:t>
            </a:r>
            <a:r>
              <a:rPr lang="en-US" dirty="0" smtClean="0"/>
              <a:t> is in </a:t>
            </a:r>
            <a:r>
              <a:rPr lang="en-US" b="1" dirty="0" smtClean="0"/>
              <a:t>N</a:t>
            </a:r>
            <a:r>
              <a:rPr lang="en-US" dirty="0" smtClean="0"/>
              <a:t>, then </a:t>
            </a:r>
            <a:r>
              <a:rPr lang="en-US" i="1" dirty="0" smtClean="0"/>
              <a:t>n + </a:t>
            </a:r>
            <a:r>
              <a:rPr lang="en-US" dirty="0" smtClean="0">
                <a:latin typeface="Cambria Math" pitchFamily="18" charset="0"/>
                <a:ea typeface="Cambria Math" pitchFamily="18" charset="0"/>
              </a:rPr>
              <a:t>1</a:t>
            </a:r>
            <a:r>
              <a:rPr lang="en-US" i="1" dirty="0" smtClean="0"/>
              <a:t> </a:t>
            </a:r>
            <a:r>
              <a:rPr lang="en-US" dirty="0" smtClean="0"/>
              <a:t>is in </a:t>
            </a:r>
            <a:r>
              <a:rPr lang="en-US" b="1" dirty="0" smtClean="0"/>
              <a:t>N</a:t>
            </a:r>
            <a:r>
              <a:rPr lang="en-US" dirty="0" smtClean="0"/>
              <a:t>.</a:t>
            </a:r>
            <a:r>
              <a:rPr lang="en-US" b="1" i="1" dirty="0" smtClean="0"/>
              <a:t>  </a:t>
            </a:r>
            <a:endParaRPr lang="en-US" dirty="0" smtClean="0"/>
          </a:p>
          <a:p>
            <a:r>
              <a:rPr lang="en-US" dirty="0" smtClean="0"/>
              <a:t>Initially </a:t>
            </a:r>
            <a:r>
              <a:rPr lang="en-US" dirty="0" smtClean="0">
                <a:latin typeface="Cambria Math" pitchFamily="18" charset="0"/>
                <a:ea typeface="Cambria Math" pitchFamily="18" charset="0"/>
              </a:rPr>
              <a:t>0</a:t>
            </a:r>
            <a:r>
              <a:rPr lang="en-US" dirty="0" smtClean="0"/>
              <a:t> is in </a:t>
            </a:r>
            <a:r>
              <a:rPr lang="en-US" i="1" dirty="0" smtClean="0"/>
              <a:t>S</a:t>
            </a:r>
            <a:r>
              <a:rPr lang="en-US" dirty="0" smtClean="0"/>
              <a:t>, then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then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then          2 + 1 = 3, then 3 + 1 = 4,  etc.</a:t>
            </a:r>
          </a:p>
        </p:txBody>
      </p: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a:t>
            </a:r>
            <a:endParaRPr lang="en-US" dirty="0"/>
          </a:p>
        </p:txBody>
      </p:sp>
      <p:sp>
        <p:nvSpPr>
          <p:cNvPr id="3" name="Content Placeholder 2"/>
          <p:cNvSpPr>
            <a:spLocks noGrp="1"/>
          </p:cNvSpPr>
          <p:nvPr>
            <p:ph idx="1"/>
          </p:nvPr>
        </p:nvSpPr>
        <p:spPr>
          <a:xfrm>
            <a:off x="457200" y="1935480"/>
            <a:ext cx="8229600" cy="4693920"/>
          </a:xfrm>
        </p:spPr>
        <p:txBody>
          <a:bodyPr>
            <a:normAutofit fontScale="92500"/>
          </a:bodyPr>
          <a:lstStyle/>
          <a:p>
            <a:pPr>
              <a:buNone/>
            </a:pPr>
            <a:r>
              <a:rPr lang="en-US" b="1" dirty="0" smtClean="0"/>
              <a:t>   Definition</a:t>
            </a:r>
            <a:r>
              <a:rPr lang="en-US" dirty="0" smtClean="0"/>
              <a:t>:</a:t>
            </a:r>
            <a:r>
              <a:rPr lang="en-US" b="1" dirty="0" smtClean="0"/>
              <a:t>  </a:t>
            </a:r>
            <a:r>
              <a:rPr lang="en-US" dirty="0" smtClean="0"/>
              <a:t>The set  </a:t>
            </a:r>
            <a:r>
              <a:rPr lang="el-GR" dirty="0" smtClean="0"/>
              <a:t>Σ</a:t>
            </a:r>
            <a:r>
              <a:rPr lang="en-US" dirty="0" smtClean="0"/>
              <a:t>* of </a:t>
            </a:r>
            <a:r>
              <a:rPr lang="en-US" i="1" dirty="0" smtClean="0"/>
              <a:t>strings</a:t>
            </a:r>
            <a:r>
              <a:rPr lang="en-US" dirty="0" smtClean="0"/>
              <a:t> over the alphabet </a:t>
            </a:r>
            <a:r>
              <a:rPr lang="el-GR" dirty="0" smtClean="0"/>
              <a:t>Σ</a:t>
            </a:r>
            <a:r>
              <a:rPr lang="en-US" dirty="0" smtClean="0"/>
              <a:t>:</a:t>
            </a:r>
          </a:p>
          <a:p>
            <a:pPr marL="971550" lvl="1" indent="-514350">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t>
            </a:r>
            <a:r>
              <a:rPr lang="el-GR" dirty="0" smtClean="0"/>
              <a:t>λ</a:t>
            </a:r>
            <a:r>
              <a:rPr lang="en-US" dirty="0" smtClean="0"/>
              <a:t> is the empty string)</a:t>
            </a:r>
            <a:endParaRPr lang="en-US" i="1" dirty="0" smtClean="0"/>
          </a:p>
          <a:p>
            <a:pPr marL="971550" lvl="1" indent="-514350">
              <a:buNone/>
            </a:pPr>
            <a:r>
              <a:rPr lang="en-US" dirty="0" smtClean="0">
                <a:solidFill>
                  <a:srgbClr val="FF0000"/>
                </a:solidFill>
              </a:rPr>
              <a:t>RECURSIVE STEP</a:t>
            </a:r>
            <a:r>
              <a:rPr lang="en-US" dirty="0" smtClean="0"/>
              <a:t>: If </a:t>
            </a:r>
            <a:r>
              <a:rPr lang="en-US" i="1" dirty="0" smtClean="0"/>
              <a:t>w</a:t>
            </a:r>
            <a:r>
              <a:rPr lang="en-US" dirty="0" smtClean="0"/>
              <a:t> is in </a:t>
            </a:r>
            <a:r>
              <a:rPr lang="el-GR" dirty="0" smtClean="0"/>
              <a:t>Σ</a:t>
            </a:r>
            <a:r>
              <a:rPr lang="en-US" dirty="0" smtClean="0"/>
              <a:t>*</a:t>
            </a:r>
            <a:r>
              <a:rPr lang="en-US" i="1" dirty="0" smtClean="0"/>
              <a:t> </a:t>
            </a:r>
            <a:r>
              <a:rPr lang="en-US" dirty="0" smtClean="0"/>
              <a:t>and</a:t>
            </a:r>
            <a:r>
              <a:rPr lang="en-US" i="1" dirty="0" smtClean="0"/>
              <a:t> x </a:t>
            </a:r>
            <a:r>
              <a:rPr lang="en-US" dirty="0" smtClean="0"/>
              <a:t>is in </a:t>
            </a:r>
            <a:r>
              <a:rPr lang="el-GR" dirty="0" smtClean="0"/>
              <a:t>Σ</a:t>
            </a:r>
            <a:r>
              <a:rPr lang="en-US" i="1" dirty="0" smtClean="0"/>
              <a:t>, </a:t>
            </a:r>
            <a:r>
              <a:rPr lang="en-US" dirty="0" smtClean="0"/>
              <a:t>then</a:t>
            </a:r>
            <a:r>
              <a:rPr lang="en-US" i="1" dirty="0" smtClean="0"/>
              <a:t> </a:t>
            </a:r>
            <a:r>
              <a:rPr lang="en-US" i="1" dirty="0" err="1" smtClean="0"/>
              <a:t>wx</a:t>
            </a:r>
            <a:r>
              <a:rPr lang="en-US" i="1" dirty="0" smtClean="0"/>
              <a:t> </a:t>
            </a:r>
            <a:r>
              <a:rPr lang="en-US" dirty="0" smtClean="0">
                <a:sym typeface="Symbol"/>
              </a:rPr>
              <a:t></a:t>
            </a:r>
            <a:r>
              <a:rPr lang="en-US" dirty="0" smtClean="0"/>
              <a:t> </a:t>
            </a:r>
            <a:r>
              <a:rPr lang="el-GR" dirty="0" smtClean="0"/>
              <a:t>Σ</a:t>
            </a:r>
            <a:r>
              <a:rPr lang="en-US" dirty="0" smtClean="0"/>
              <a:t>*</a:t>
            </a:r>
            <a:r>
              <a:rPr lang="en-US" i="1" dirty="0" smtClean="0"/>
              <a:t>.</a:t>
            </a:r>
          </a:p>
          <a:p>
            <a:pPr marL="971550" lvl="1" indent="-514350">
              <a:buNone/>
            </a:pPr>
            <a:endParaRPr lang="en-US" i="1"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dirty="0" smtClean="0">
                <a:latin typeface="Cambria Math" pitchFamily="18" charset="0"/>
                <a:ea typeface="Cambria Math" pitchFamily="18" charset="0"/>
              </a:rPr>
              <a:t>0</a:t>
            </a:r>
            <a:r>
              <a:rPr lang="en-US" dirty="0" smtClean="0"/>
              <a:t>,</a:t>
            </a:r>
            <a:r>
              <a:rPr lang="en-US" dirty="0" smtClean="0">
                <a:latin typeface="Cambria Math" pitchFamily="18" charset="0"/>
                <a:ea typeface="Cambria Math" pitchFamily="18" charset="0"/>
              </a:rPr>
              <a:t>1</a:t>
            </a:r>
            <a:r>
              <a:rPr lang="en-US" dirty="0" smtClean="0"/>
              <a:t>}, the strings in </a:t>
            </a:r>
            <a:r>
              <a:rPr lang="en-US" dirty="0" smtClean="0">
                <a:sym typeface="Symbol"/>
              </a:rPr>
              <a:t>in </a:t>
            </a:r>
            <a:r>
              <a:rPr lang="el-GR" dirty="0" smtClean="0"/>
              <a:t>Σ</a:t>
            </a:r>
            <a:r>
              <a:rPr lang="en-US" dirty="0" smtClean="0"/>
              <a:t>*</a:t>
            </a:r>
            <a:r>
              <a:rPr lang="en-US" i="1" dirty="0" smtClean="0"/>
              <a:t> </a:t>
            </a:r>
            <a:r>
              <a:rPr lang="en-US" dirty="0" smtClean="0"/>
              <a:t>are the set of all bit strings:  </a:t>
            </a:r>
            <a:r>
              <a:rPr lang="el-GR" dirty="0" smtClean="0"/>
              <a:t>λ</a:t>
            </a:r>
            <a:r>
              <a:rPr lang="en-US" dirty="0" smtClean="0"/>
              <a:t>, </a:t>
            </a:r>
            <a:r>
              <a:rPr lang="en-US" dirty="0" smtClean="0">
                <a:latin typeface="Cambria Math" pitchFamily="18" charset="0"/>
                <a:ea typeface="Cambria Math" pitchFamily="18" charset="0"/>
              </a:rPr>
              <a:t>0</a:t>
            </a:r>
            <a:r>
              <a:rPr lang="en-US" dirty="0" smtClean="0"/>
              <a:t>, </a:t>
            </a:r>
            <a:r>
              <a:rPr lang="en-US" dirty="0" smtClean="0">
                <a:latin typeface="Cambria Math" pitchFamily="18" charset="0"/>
                <a:ea typeface="Cambria Math" pitchFamily="18" charset="0"/>
              </a:rPr>
              <a:t>1, 00</a:t>
            </a:r>
            <a:r>
              <a:rPr lang="en-US" dirty="0" smtClean="0"/>
              <a:t>, </a:t>
            </a:r>
            <a:r>
              <a:rPr lang="en-US" dirty="0" smtClean="0">
                <a:latin typeface="Cambria Math" pitchFamily="18" charset="0"/>
                <a:ea typeface="Cambria Math" pitchFamily="18" charset="0"/>
              </a:rPr>
              <a:t>01, 10, 11, etc.</a:t>
            </a:r>
          </a:p>
          <a:p>
            <a:pPr>
              <a:buNone/>
            </a:pPr>
            <a:endParaRPr lang="en-US" dirty="0" smtClean="0"/>
          </a:p>
          <a:p>
            <a:pPr>
              <a:buNone/>
            </a:pPr>
            <a:r>
              <a:rPr lang="en-US" b="1" dirty="0" smtClean="0">
                <a:sym typeface="Symbol"/>
              </a:rPr>
              <a:t>   Example</a:t>
            </a:r>
            <a:r>
              <a:rPr lang="en-US" dirty="0" smtClean="0">
                <a:sym typeface="Symbol"/>
              </a:rPr>
              <a:t>:  If </a:t>
            </a:r>
            <a:r>
              <a:rPr lang="el-GR" dirty="0" smtClean="0"/>
              <a:t>Σ</a:t>
            </a:r>
            <a:r>
              <a:rPr lang="en-US" i="1" dirty="0" smtClean="0"/>
              <a:t> = </a:t>
            </a:r>
            <a:r>
              <a:rPr lang="en-US" dirty="0" smtClean="0"/>
              <a:t>{</a:t>
            </a:r>
            <a:r>
              <a:rPr lang="en-US" i="1" dirty="0" err="1" smtClean="0">
                <a:ea typeface="Cambria Math" pitchFamily="18" charset="0"/>
              </a:rPr>
              <a:t>a</a:t>
            </a:r>
            <a:r>
              <a:rPr lang="en-US" dirty="0" err="1" smtClean="0"/>
              <a:t>,</a:t>
            </a:r>
            <a:r>
              <a:rPr lang="en-US" i="1" dirty="0" err="1" smtClean="0">
                <a:ea typeface="Cambria Math" pitchFamily="18" charset="0"/>
              </a:rPr>
              <a:t>b</a:t>
            </a:r>
            <a:r>
              <a:rPr lang="en-US" dirty="0" smtClean="0"/>
              <a:t>}, show that </a:t>
            </a:r>
            <a:r>
              <a:rPr lang="en-US" i="1" dirty="0" err="1" smtClean="0"/>
              <a:t>aab</a:t>
            </a:r>
            <a:r>
              <a:rPr lang="en-US" dirty="0" smtClean="0"/>
              <a:t> is in </a:t>
            </a:r>
            <a:r>
              <a:rPr lang="el-GR" dirty="0" smtClean="0"/>
              <a:t>Σ</a:t>
            </a:r>
            <a:r>
              <a:rPr lang="en-US" dirty="0" smtClean="0"/>
              <a:t>*</a:t>
            </a:r>
            <a:r>
              <a:rPr lang="en-US" dirty="0" smtClean="0">
                <a:latin typeface="Cambria Math" pitchFamily="18" charset="0"/>
                <a:ea typeface="Cambria Math" pitchFamily="18" charset="0"/>
              </a:rPr>
              <a:t>.</a:t>
            </a:r>
          </a:p>
          <a:p>
            <a:pPr lvl="1"/>
            <a:r>
              <a:rPr lang="en-US" dirty="0" smtClean="0">
                <a:latin typeface="Cambria Math" pitchFamily="18" charset="0"/>
                <a:ea typeface="Cambria Math" pitchFamily="18" charset="0"/>
              </a:rPr>
              <a:t>Since </a:t>
            </a:r>
            <a:r>
              <a:rPr lang="el-GR" dirty="0" smtClean="0"/>
              <a:t>λ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smtClean="0"/>
              <a:t>a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smtClean="0">
                <a:ea typeface="Cambria Math" pitchFamily="18" charset="0"/>
              </a:rPr>
              <a:t>a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a</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p>
          <a:p>
            <a:pPr lvl="1"/>
            <a:r>
              <a:rPr lang="en-US" dirty="0" smtClean="0">
                <a:latin typeface="Cambria Math" pitchFamily="18" charset="0"/>
                <a:ea typeface="Cambria Math" pitchFamily="18" charset="0"/>
              </a:rPr>
              <a:t>Since </a:t>
            </a:r>
            <a:r>
              <a:rPr lang="en-US" i="1" dirty="0" err="1" smtClean="0">
                <a:ea typeface="Cambria Math" pitchFamily="18" charset="0"/>
              </a:rPr>
              <a:t>aa</a:t>
            </a:r>
            <a:r>
              <a:rPr lang="en-US" i="1" dirty="0" smtClean="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a:t>
            </a:r>
            <a:r>
              <a:rPr lang="en-US" i="1" dirty="0" smtClean="0"/>
              <a:t> </a:t>
            </a:r>
            <a:r>
              <a:rPr lang="en-US" dirty="0" smtClean="0"/>
              <a:t>and </a:t>
            </a:r>
            <a:r>
              <a:rPr lang="en-US" i="1" dirty="0" smtClean="0">
                <a:ea typeface="Cambria Math" pitchFamily="18" charset="0"/>
              </a:rPr>
              <a:t>b</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t> </a:t>
            </a:r>
            <a:r>
              <a:rPr lang="el-GR" dirty="0" smtClean="0"/>
              <a:t>Σ</a:t>
            </a:r>
            <a:r>
              <a:rPr lang="en-US" dirty="0" smtClean="0"/>
              <a:t>,   </a:t>
            </a:r>
            <a:r>
              <a:rPr lang="en-US" i="1" dirty="0" err="1" smtClean="0"/>
              <a:t>aab</a:t>
            </a:r>
            <a:r>
              <a:rPr lang="en-US" i="1" dirty="0" smtClean="0"/>
              <a:t> </a:t>
            </a:r>
            <a:r>
              <a:rPr lang="en-US" dirty="0" smtClean="0">
                <a:latin typeface="Cambria Math"/>
                <a:ea typeface="Cambria Math"/>
              </a:rPr>
              <a:t>∊</a:t>
            </a:r>
            <a:r>
              <a:rPr lang="en-US" dirty="0" smtClean="0"/>
              <a:t> </a:t>
            </a:r>
            <a:r>
              <a:rPr lang="el-GR" dirty="0" smtClean="0"/>
              <a:t>Σ</a:t>
            </a:r>
            <a:r>
              <a:rPr lang="en-US" dirty="0" smtClean="0"/>
              <a:t>*.</a:t>
            </a:r>
            <a:endParaRPr lang="en-US" i="1" dirty="0" smtClean="0"/>
          </a:p>
          <a:p>
            <a:pPr marL="571500" indent="-514350"/>
            <a:endParaRPr lang="en-US" dirty="0" smtClean="0">
              <a:sym typeface="Symbol"/>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Concatenation</a:t>
            </a:r>
            <a:endParaRPr lang="en-US" dirty="0"/>
          </a:p>
        </p:txBody>
      </p:sp>
      <p:sp>
        <p:nvSpPr>
          <p:cNvPr id="3" name="Content Placeholder 2"/>
          <p:cNvSpPr>
            <a:spLocks noGrp="1"/>
          </p:cNvSpPr>
          <p:nvPr>
            <p:ph idx="1"/>
          </p:nvPr>
        </p:nvSpPr>
        <p:spPr>
          <a:xfrm>
            <a:off x="457200" y="1935480"/>
            <a:ext cx="8305800" cy="4617720"/>
          </a:xfrm>
        </p:spPr>
        <p:txBody>
          <a:bodyPr>
            <a:normAutofit fontScale="92500" lnSpcReduction="10000"/>
          </a:bodyPr>
          <a:lstStyle/>
          <a:p>
            <a:pPr>
              <a:buNone/>
            </a:pPr>
            <a:r>
              <a:rPr lang="en-US" b="1" dirty="0" smtClean="0"/>
              <a:t>  Definition</a:t>
            </a:r>
            <a:r>
              <a:rPr lang="en-US" dirty="0" smtClean="0"/>
              <a:t>: Two strings can be combined via the operation of </a:t>
            </a:r>
            <a:r>
              <a:rPr lang="en-US" b="1" i="1" dirty="0" smtClean="0"/>
              <a:t>concatenation</a:t>
            </a:r>
            <a:r>
              <a:rPr lang="en-US" dirty="0" smtClean="0"/>
              <a:t>. Let </a:t>
            </a:r>
            <a:r>
              <a:rPr lang="el-GR" dirty="0" smtClean="0"/>
              <a:t>Σ</a:t>
            </a:r>
            <a:r>
              <a:rPr lang="en-US" dirty="0" smtClean="0"/>
              <a:t> be a set of symbols and </a:t>
            </a:r>
            <a:r>
              <a:rPr lang="el-GR" dirty="0" smtClean="0"/>
              <a:t>Σ</a:t>
            </a:r>
            <a:r>
              <a:rPr lang="en-US" dirty="0" smtClean="0"/>
              <a:t>* be the set of strings formed from the symbols in </a:t>
            </a:r>
            <a:r>
              <a:rPr lang="el-GR" dirty="0" smtClean="0"/>
              <a:t>Σ</a:t>
            </a:r>
            <a:r>
              <a:rPr lang="en-US" dirty="0" smtClean="0"/>
              <a:t>. We can define the concatenation of two strings, denoted by </a:t>
            </a:r>
            <a:r>
              <a:rPr lang="en-US" dirty="0" smtClean="0">
                <a:latin typeface="Cambria Math"/>
                <a:ea typeface="Cambria Math"/>
              </a:rPr>
              <a:t>∙, </a:t>
            </a:r>
            <a:r>
              <a:rPr lang="en-US" dirty="0" smtClean="0">
                <a:ea typeface="Cambria Math"/>
              </a:rPr>
              <a:t>recursively as follows:</a:t>
            </a:r>
          </a:p>
          <a:p>
            <a:pPr marL="971550" lvl="1" indent="-514350">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 If </a:t>
            </a:r>
            <a:r>
              <a:rPr lang="en-US" i="1" dirty="0" smtClean="0"/>
              <a:t>w </a:t>
            </a:r>
            <a:r>
              <a:rPr lang="en-US" dirty="0" smtClean="0">
                <a:sym typeface="Symbol"/>
              </a:rPr>
              <a:t></a:t>
            </a:r>
            <a:r>
              <a:rPr lang="en-US" dirty="0" smtClean="0"/>
              <a:t> </a:t>
            </a:r>
            <a:r>
              <a:rPr lang="el-GR" dirty="0" smtClean="0"/>
              <a:t>Σ</a:t>
            </a:r>
            <a:r>
              <a:rPr lang="en-US" dirty="0" smtClean="0"/>
              <a:t>*</a:t>
            </a:r>
            <a:r>
              <a:rPr lang="en-US" i="1" dirty="0" smtClean="0"/>
              <a:t>, </a:t>
            </a:r>
            <a:r>
              <a:rPr lang="en-US" dirty="0" smtClean="0"/>
              <a:t>then</a:t>
            </a:r>
            <a:r>
              <a:rPr lang="en-US" i="1" dirty="0" smtClean="0"/>
              <a:t> w</a:t>
            </a:r>
            <a:r>
              <a:rPr lang="en-US" dirty="0" smtClean="0">
                <a:latin typeface="Cambria Math"/>
                <a:ea typeface="Cambria Math"/>
              </a:rPr>
              <a:t> ∙</a:t>
            </a:r>
            <a:r>
              <a:rPr lang="el-GR" dirty="0" smtClean="0"/>
              <a:t> λ</a:t>
            </a:r>
            <a:r>
              <a:rPr lang="en-US" dirty="0" smtClean="0"/>
              <a:t> = </a:t>
            </a:r>
            <a:r>
              <a:rPr lang="en-US" i="1" dirty="0" smtClean="0"/>
              <a:t>w</a:t>
            </a:r>
            <a:r>
              <a:rPr lang="en-US" b="1" dirty="0" smtClean="0"/>
              <a:t>.</a:t>
            </a:r>
          </a:p>
          <a:p>
            <a:pPr marL="971550" lvl="1" indent="-514350">
              <a:buNone/>
            </a:pPr>
            <a:r>
              <a:rPr lang="en-US" dirty="0" smtClean="0">
                <a:solidFill>
                  <a:srgbClr val="FF0000"/>
                </a:solidFill>
              </a:rPr>
              <a:t>RECURSIVE STEP</a:t>
            </a:r>
            <a:r>
              <a:rPr lang="en-US" dirty="0" smtClean="0"/>
              <a:t>: </a:t>
            </a:r>
            <a:r>
              <a:rPr lang="en-US" dirty="0" smtClean="0">
                <a:latin typeface="Cambria Math" pitchFamily="18" charset="0"/>
                <a:ea typeface="Cambria Math" pitchFamily="18" charset="0"/>
              </a:rPr>
              <a:t>If </a:t>
            </a:r>
            <a:r>
              <a:rPr lang="en-US" i="1" dirty="0" smtClean="0"/>
              <a:t>w</a:t>
            </a:r>
            <a:r>
              <a:rPr lang="en-US" baseline="-25000" dirty="0" smtClean="0">
                <a:latin typeface="Cambria Math" pitchFamily="18" charset="0"/>
                <a:ea typeface="Cambria Math" pitchFamily="18" charset="0"/>
              </a:rPr>
              <a:t>1</a:t>
            </a:r>
            <a:r>
              <a:rPr lang="en-US" i="1" dirty="0" smtClean="0"/>
              <a:t> </a:t>
            </a:r>
            <a:r>
              <a:rPr lang="en-US" dirty="0" smtClean="0">
                <a:sym typeface="Symbol"/>
              </a:rPr>
              <a:t></a:t>
            </a:r>
            <a:r>
              <a:rPr lang="en-US" dirty="0" smtClean="0"/>
              <a:t> </a:t>
            </a:r>
            <a:r>
              <a:rPr lang="el-GR" dirty="0" smtClean="0"/>
              <a:t>Σ</a:t>
            </a:r>
            <a:r>
              <a:rPr lang="en-US" dirty="0" smtClean="0"/>
              <a:t>* and</a:t>
            </a:r>
            <a:r>
              <a:rPr lang="en-US" i="1" dirty="0" smtClean="0"/>
              <a:t> w</a:t>
            </a:r>
            <a:r>
              <a:rPr lang="en-US" baseline="-25000" dirty="0" smtClean="0">
                <a:latin typeface="Cambria Math" pitchFamily="18" charset="0"/>
                <a:ea typeface="Cambria Math" pitchFamily="18" charset="0"/>
              </a:rPr>
              <a:t>2</a:t>
            </a:r>
            <a:r>
              <a:rPr lang="en-US" i="1" dirty="0" smtClean="0"/>
              <a:t> </a:t>
            </a:r>
            <a:r>
              <a:rPr lang="en-US" dirty="0" smtClean="0">
                <a:sym typeface="Symbol"/>
              </a:rPr>
              <a:t></a:t>
            </a:r>
            <a:r>
              <a:rPr lang="en-US" dirty="0" smtClean="0"/>
              <a:t> </a:t>
            </a:r>
            <a:r>
              <a:rPr lang="el-GR" dirty="0" smtClean="0"/>
              <a:t>Σ</a:t>
            </a:r>
            <a:r>
              <a:rPr lang="en-US" dirty="0" smtClean="0"/>
              <a:t>* and x</a:t>
            </a:r>
            <a:r>
              <a:rPr lang="en-US" dirty="0" smtClean="0">
                <a:sym typeface="Symbol"/>
              </a:rPr>
              <a:t> </a:t>
            </a:r>
            <a:r>
              <a:rPr lang="en-US" dirty="0" smtClean="0"/>
              <a:t> </a:t>
            </a:r>
            <a:r>
              <a:rPr lang="el-GR" dirty="0" smtClean="0"/>
              <a:t>Σ</a:t>
            </a:r>
            <a:r>
              <a:rPr lang="en-US" i="1" dirty="0" smtClean="0"/>
              <a:t>, </a:t>
            </a:r>
            <a:r>
              <a:rPr lang="en-US" dirty="0" smtClean="0"/>
              <a:t>then</a:t>
            </a:r>
            <a:r>
              <a:rPr lang="en-US" i="1" dirty="0" smtClean="0"/>
              <a:t>       w</a:t>
            </a:r>
            <a:r>
              <a:rPr lang="en-US" baseline="-25000" dirty="0" smtClean="0">
                <a:latin typeface="Cambria Math" pitchFamily="18" charset="0"/>
                <a:ea typeface="Cambria Math" pitchFamily="18" charset="0"/>
              </a:rPr>
              <a:t>1</a:t>
            </a:r>
            <a:r>
              <a:rPr lang="en-US" dirty="0" smtClean="0">
                <a:latin typeface="Cambria Math"/>
                <a:ea typeface="Cambria Math"/>
              </a:rPr>
              <a:t> ∙</a:t>
            </a:r>
            <a:r>
              <a:rPr lang="el-GR" dirty="0" smtClean="0"/>
              <a:t> </a:t>
            </a:r>
            <a:r>
              <a:rPr lang="en-US" dirty="0" smtClean="0"/>
              <a:t>(</a:t>
            </a:r>
            <a:r>
              <a:rPr lang="en-US" i="1" dirty="0" smtClean="0"/>
              <a:t>w</a:t>
            </a:r>
            <a:r>
              <a:rPr lang="en-US" baseline="-25000" dirty="0" smtClean="0">
                <a:latin typeface="Cambria Math" pitchFamily="18" charset="0"/>
                <a:ea typeface="Cambria Math" pitchFamily="18" charset="0"/>
              </a:rPr>
              <a:t>2 </a:t>
            </a:r>
            <a:r>
              <a:rPr lang="en-US" i="1" dirty="0" smtClean="0"/>
              <a:t>x</a:t>
            </a:r>
            <a:r>
              <a:rPr lang="en-US" dirty="0" smtClean="0"/>
              <a:t>)=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a:t>
            </a:r>
            <a:r>
              <a:rPr lang="en-US" i="1" dirty="0" smtClean="0"/>
              <a:t>x</a:t>
            </a:r>
            <a:r>
              <a:rPr lang="en-US" b="1" dirty="0" smtClean="0"/>
              <a:t>.</a:t>
            </a:r>
          </a:p>
          <a:p>
            <a:pPr marL="971550" lvl="1" indent="-514350">
              <a:buNone/>
            </a:pPr>
            <a:endParaRPr lang="en-US" dirty="0" smtClean="0"/>
          </a:p>
          <a:p>
            <a:r>
              <a:rPr lang="en-US" dirty="0" smtClean="0"/>
              <a:t>Often </a:t>
            </a:r>
            <a:r>
              <a:rPr lang="en-US" i="1" dirty="0" smtClean="0"/>
              <a:t>w</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w</a:t>
            </a:r>
            <a:r>
              <a:rPr lang="en-US" baseline="-25000" dirty="0" smtClean="0">
                <a:latin typeface="Cambria Math" pitchFamily="18" charset="0"/>
                <a:ea typeface="Cambria Math" pitchFamily="18" charset="0"/>
              </a:rPr>
              <a:t>2</a:t>
            </a:r>
            <a:r>
              <a:rPr lang="en-US" dirty="0" smtClean="0"/>
              <a:t>  is written as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a:t>
            </a:r>
            <a:r>
              <a:rPr lang="en-US" dirty="0" smtClean="0"/>
              <a:t>.</a:t>
            </a:r>
          </a:p>
          <a:p>
            <a:r>
              <a:rPr lang="en-US" b="1" dirty="0" smtClean="0"/>
              <a:t>Example: </a:t>
            </a:r>
            <a:r>
              <a:rPr lang="en-US" dirty="0" smtClean="0"/>
              <a:t>If </a:t>
            </a:r>
            <a:r>
              <a:rPr lang="en-US" i="1" dirty="0" smtClean="0"/>
              <a:t>w</a:t>
            </a:r>
            <a:r>
              <a:rPr lang="en-US" baseline="-25000" dirty="0" smtClean="0">
                <a:latin typeface="Cambria Math" pitchFamily="18" charset="0"/>
                <a:ea typeface="Cambria Math" pitchFamily="18" charset="0"/>
              </a:rPr>
              <a:t>1  </a:t>
            </a:r>
            <a:r>
              <a:rPr lang="en-US" dirty="0" smtClean="0"/>
              <a:t>= </a:t>
            </a:r>
            <a:r>
              <a:rPr lang="en-US" i="1" dirty="0" err="1" smtClean="0"/>
              <a:t>abra</a:t>
            </a:r>
            <a:r>
              <a:rPr lang="en-US" dirty="0" smtClean="0"/>
              <a:t>  and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err="1" smtClean="0"/>
              <a:t>cadabra</a:t>
            </a:r>
            <a:r>
              <a:rPr lang="en-US" dirty="0" smtClean="0"/>
              <a:t>, the concatenation </a:t>
            </a:r>
            <a:r>
              <a:rPr lang="en-US" i="1" dirty="0" smtClean="0"/>
              <a:t>w</a:t>
            </a:r>
            <a:r>
              <a:rPr lang="en-US" baseline="-25000" dirty="0" smtClean="0">
                <a:latin typeface="Cambria Math" pitchFamily="18" charset="0"/>
                <a:ea typeface="Cambria Math" pitchFamily="18" charset="0"/>
              </a:rPr>
              <a:t>1 </a:t>
            </a:r>
            <a:r>
              <a:rPr lang="en-US" i="1" dirty="0" smtClean="0"/>
              <a:t>w</a:t>
            </a:r>
            <a:r>
              <a:rPr lang="en-US" baseline="-25000" dirty="0" smtClean="0">
                <a:latin typeface="Cambria Math" pitchFamily="18" charset="0"/>
                <a:ea typeface="Cambria Math" pitchFamily="18" charset="0"/>
              </a:rPr>
              <a:t>2 </a:t>
            </a:r>
            <a:r>
              <a:rPr lang="en-US" dirty="0" smtClean="0"/>
              <a:t>= </a:t>
            </a:r>
            <a:r>
              <a:rPr lang="en-US" i="1" dirty="0" smtClean="0"/>
              <a:t>abracadabra.</a:t>
            </a:r>
            <a:endParaRPr lang="en-US" i="1"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Length of a String</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a:t>
            </a:r>
            <a:r>
              <a:rPr lang="en-US" i="1" dirty="0" smtClean="0"/>
              <a:t>l</a:t>
            </a:r>
            <a:r>
              <a:rPr lang="en-US" dirty="0" smtClean="0"/>
              <a:t>(</a:t>
            </a:r>
            <a:r>
              <a:rPr lang="en-US" i="1" dirty="0" smtClean="0"/>
              <a:t>w</a:t>
            </a:r>
            <a:r>
              <a:rPr lang="en-US" dirty="0" smtClean="0"/>
              <a:t>), the length of the string </a:t>
            </a:r>
            <a:r>
              <a:rPr lang="en-US" i="1" dirty="0" smtClean="0"/>
              <a:t>w</a:t>
            </a:r>
            <a:r>
              <a:rPr lang="en-US" dirty="0" smtClean="0"/>
              <a:t>.</a:t>
            </a:r>
          </a:p>
          <a:p>
            <a:pPr>
              <a:buNone/>
            </a:pPr>
            <a:endParaRPr lang="en-US" dirty="0" smtClean="0"/>
          </a:p>
          <a:p>
            <a:pPr>
              <a:buNone/>
            </a:pPr>
            <a:r>
              <a:rPr lang="en-US" b="1" dirty="0" smtClean="0"/>
              <a:t>   Solution</a:t>
            </a:r>
            <a:r>
              <a:rPr lang="en-US" dirty="0" smtClean="0"/>
              <a:t>: The length of a string can be recursively defined by:</a:t>
            </a:r>
          </a:p>
          <a:p>
            <a:pPr lvl="1">
              <a:buNone/>
            </a:pPr>
            <a:r>
              <a:rPr lang="en-US" dirty="0">
                <a:solidFill>
                  <a:srgbClr val="FF0000"/>
                </a:solidFill>
                <a:ea typeface="Cambria Math" pitchFamily="18" charset="0"/>
              </a:rPr>
              <a:t>BASIS STEP</a:t>
            </a:r>
            <a:r>
              <a:rPr lang="en-US" dirty="0">
                <a:latin typeface="Cambria Math" pitchFamily="18" charset="0"/>
                <a:ea typeface="Cambria Math" pitchFamily="18" charset="0"/>
              </a:rPr>
              <a:t>: </a:t>
            </a:r>
            <a:r>
              <a:rPr lang="en-US" i="1" dirty="0" smtClean="0"/>
              <a:t>l</a:t>
            </a:r>
            <a:r>
              <a:rPr lang="en-US" dirty="0" smtClean="0"/>
              <a:t>(</a:t>
            </a:r>
            <a:r>
              <a:rPr lang="el-GR" dirty="0" smtClean="0"/>
              <a:t>λ</a:t>
            </a:r>
            <a:r>
              <a:rPr lang="en-US" dirty="0" smtClean="0"/>
              <a:t>) = </a:t>
            </a:r>
            <a:r>
              <a:rPr lang="en-US" dirty="0" smtClean="0">
                <a:latin typeface="Cambria Math" pitchFamily="18" charset="0"/>
                <a:ea typeface="Cambria Math" pitchFamily="18" charset="0"/>
              </a:rPr>
              <a:t>0</a:t>
            </a:r>
            <a:r>
              <a:rPr lang="en-US" dirty="0" smtClean="0"/>
              <a:t>;</a:t>
            </a:r>
          </a:p>
          <a:p>
            <a:pPr lvl="1">
              <a:buNone/>
            </a:pPr>
            <a:r>
              <a:rPr lang="en-US" dirty="0">
                <a:solidFill>
                  <a:srgbClr val="FF0000"/>
                </a:solidFill>
              </a:rPr>
              <a:t>RECURSIVE STEP</a:t>
            </a:r>
            <a:r>
              <a:rPr lang="en-US" dirty="0"/>
              <a:t>: </a:t>
            </a:r>
            <a:r>
              <a:rPr lang="en-US" i="1" dirty="0" smtClean="0"/>
              <a:t>l</a:t>
            </a:r>
            <a:r>
              <a:rPr lang="en-US" dirty="0" smtClean="0"/>
              <a:t>(</a:t>
            </a:r>
            <a:r>
              <a:rPr lang="en-US" i="1" dirty="0" err="1" smtClean="0"/>
              <a:t>wx</a:t>
            </a:r>
            <a:r>
              <a:rPr lang="en-US" dirty="0" smtClean="0"/>
              <a:t>) = </a:t>
            </a:r>
            <a:r>
              <a:rPr lang="en-US" i="1" dirty="0" smtClean="0"/>
              <a:t>l</a:t>
            </a:r>
            <a:r>
              <a:rPr lang="en-US" dirty="0" smtClean="0"/>
              <a:t>(</a:t>
            </a:r>
            <a:r>
              <a:rPr lang="en-US" i="1" dirty="0" smtClean="0"/>
              <a:t>w</a:t>
            </a:r>
            <a:r>
              <a:rPr lang="en-US" dirty="0" smtClean="0"/>
              <a:t>) + </a:t>
            </a:r>
            <a:r>
              <a:rPr lang="en-US" dirty="0" smtClean="0">
                <a:latin typeface="Cambria Math" pitchFamily="18" charset="0"/>
                <a:ea typeface="Cambria Math" pitchFamily="18" charset="0"/>
              </a:rPr>
              <a:t>1 </a:t>
            </a:r>
            <a:r>
              <a:rPr lang="en-US" dirty="0" smtClean="0">
                <a:ea typeface="Cambria Math" pitchFamily="18" charset="0"/>
              </a:rPr>
              <a:t>if </a:t>
            </a:r>
            <a:r>
              <a:rPr lang="en-US" i="1" dirty="0" smtClean="0"/>
              <a:t>w </a:t>
            </a:r>
            <a:r>
              <a:rPr lang="en-US" dirty="0" smtClean="0">
                <a:latin typeface="Cambria Math"/>
                <a:ea typeface="Cambria Math"/>
              </a:rPr>
              <a:t>∊</a:t>
            </a:r>
            <a:r>
              <a:rPr lang="en-US" dirty="0" smtClean="0"/>
              <a:t> </a:t>
            </a:r>
            <a:r>
              <a:rPr lang="el-GR" dirty="0" smtClean="0"/>
              <a:t>Σ</a:t>
            </a:r>
            <a:r>
              <a:rPr lang="en-US" dirty="0" smtClean="0"/>
              <a:t>* and </a:t>
            </a:r>
            <a:r>
              <a:rPr lang="en-US" i="1" dirty="0" smtClean="0"/>
              <a:t>x</a:t>
            </a:r>
            <a:r>
              <a:rPr lang="en-US" dirty="0" smtClean="0">
                <a:sym typeface="Symbol"/>
              </a:rPr>
              <a:t> </a:t>
            </a:r>
            <a:r>
              <a:rPr lang="en-US" dirty="0" smtClean="0">
                <a:latin typeface="Cambria Math"/>
                <a:ea typeface="Cambria Math"/>
              </a:rPr>
              <a:t>∊</a:t>
            </a:r>
            <a:r>
              <a:rPr lang="en-US" dirty="0" smtClean="0"/>
              <a:t> </a:t>
            </a:r>
            <a:r>
              <a:rPr lang="el-GR" dirty="0" smtClean="0"/>
              <a:t>Σ</a:t>
            </a:r>
            <a:r>
              <a:rPr lang="en-US" i="1"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Balanced Parentheses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Give a recursive definition of the set  of balanced parentheses </a:t>
            </a:r>
            <a:r>
              <a:rPr lang="en-US" i="1" dirty="0" smtClean="0"/>
              <a:t>P</a:t>
            </a:r>
            <a:r>
              <a:rPr lang="en-US" dirty="0" smtClean="0"/>
              <a:t>.</a:t>
            </a:r>
          </a:p>
          <a:p>
            <a:pPr>
              <a:buNone/>
            </a:pPr>
            <a:endParaRPr lang="en-US" dirty="0" smtClean="0"/>
          </a:p>
          <a:p>
            <a:pPr>
              <a:buNone/>
            </a:pPr>
            <a:r>
              <a:rPr lang="en-US" dirty="0" smtClean="0"/>
              <a:t>   </a:t>
            </a:r>
            <a:r>
              <a:rPr lang="en-US" b="1" dirty="0" smtClean="0"/>
              <a:t>Solution</a:t>
            </a:r>
            <a:r>
              <a:rPr lang="en-US" dirty="0" smtClean="0"/>
              <a:t>:</a:t>
            </a:r>
          </a:p>
          <a:p>
            <a:pPr lvl="1">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a:t>
            </a:r>
            <a:r>
              <a:rPr lang="en-US" dirty="0" smtClean="0"/>
              <a:t>  () </a:t>
            </a:r>
            <a:r>
              <a:rPr lang="en-US" dirty="0" smtClean="0">
                <a:latin typeface="Cambria Math"/>
                <a:ea typeface="Cambria Math"/>
              </a:rPr>
              <a:t>∊</a:t>
            </a:r>
            <a:r>
              <a:rPr lang="en-US" dirty="0" smtClean="0"/>
              <a:t> </a:t>
            </a:r>
            <a:r>
              <a:rPr lang="en-US" i="1" dirty="0" smtClean="0"/>
              <a:t>P</a:t>
            </a:r>
          </a:p>
          <a:p>
            <a:pPr lvl="1">
              <a:buNone/>
            </a:pPr>
            <a:r>
              <a:rPr lang="en-US" dirty="0" smtClean="0">
                <a:solidFill>
                  <a:srgbClr val="FF0000"/>
                </a:solidFill>
              </a:rPr>
              <a:t>RECURSIVE STEP</a:t>
            </a:r>
            <a:r>
              <a:rPr lang="en-US" dirty="0" smtClean="0"/>
              <a:t>: If </a:t>
            </a:r>
            <a:r>
              <a:rPr lang="en-US" i="1" dirty="0" smtClean="0"/>
              <a:t>w</a:t>
            </a:r>
            <a:r>
              <a:rPr lang="en-US" dirty="0" smtClean="0"/>
              <a:t> </a:t>
            </a:r>
            <a:r>
              <a:rPr lang="en-US" dirty="0" smtClean="0">
                <a:latin typeface="Cambria Math"/>
                <a:ea typeface="Cambria Math"/>
              </a:rPr>
              <a:t>∊</a:t>
            </a:r>
            <a:r>
              <a:rPr lang="en-US" dirty="0" smtClean="0"/>
              <a:t> </a:t>
            </a:r>
            <a:r>
              <a:rPr lang="en-US" i="1" dirty="0" smtClean="0"/>
              <a:t>P</a:t>
            </a:r>
            <a:r>
              <a:rPr lang="en-US" dirty="0" smtClean="0"/>
              <a:t>, then</a:t>
            </a:r>
            <a:r>
              <a:rPr lang="en-US" b="1" dirty="0" smtClean="0"/>
              <a:t>  </a:t>
            </a:r>
            <a:r>
              <a:rPr lang="en-US" dirty="0" smtClean="0"/>
              <a:t>()</a:t>
            </a:r>
            <a:r>
              <a:rPr lang="en-US" i="1" dirty="0" smtClean="0"/>
              <a:t> w </a:t>
            </a:r>
            <a:r>
              <a:rPr lang="en-US" dirty="0" smtClean="0">
                <a:latin typeface="Cambria Math"/>
                <a:ea typeface="Cambria Math"/>
              </a:rPr>
              <a:t>∊</a:t>
            </a:r>
            <a:r>
              <a:rPr lang="en-US" dirty="0" smtClean="0"/>
              <a:t> </a:t>
            </a:r>
            <a:r>
              <a:rPr lang="en-US" i="1" dirty="0" smtClean="0"/>
              <a:t>P,  </a:t>
            </a:r>
            <a:r>
              <a:rPr lang="en-US" dirty="0" smtClean="0"/>
              <a:t>(</a:t>
            </a:r>
            <a:r>
              <a:rPr lang="en-US" i="1" dirty="0" smtClean="0"/>
              <a:t>w</a:t>
            </a:r>
            <a:r>
              <a:rPr lang="en-US" dirty="0" smtClean="0"/>
              <a:t>)</a:t>
            </a:r>
            <a:r>
              <a:rPr lang="en-US" i="1" dirty="0" smtClean="0"/>
              <a:t> </a:t>
            </a:r>
            <a:r>
              <a:rPr lang="en-US" dirty="0" smtClean="0">
                <a:latin typeface="Cambria Math"/>
                <a:ea typeface="Cambria Math"/>
              </a:rPr>
              <a:t>∊</a:t>
            </a:r>
            <a:r>
              <a:rPr lang="en-US" dirty="0" smtClean="0"/>
              <a:t> </a:t>
            </a:r>
            <a:r>
              <a:rPr lang="en-US" i="1" dirty="0" smtClean="0"/>
              <a:t>P </a:t>
            </a:r>
            <a:r>
              <a:rPr lang="en-US" dirty="0" smtClean="0"/>
              <a:t>and       </a:t>
            </a:r>
            <a:r>
              <a:rPr lang="en-US" i="1" dirty="0" smtClean="0"/>
              <a:t> w </a:t>
            </a:r>
            <a:r>
              <a:rPr lang="en-US" dirty="0" smtClean="0"/>
              <a:t>()</a:t>
            </a:r>
            <a:r>
              <a:rPr lang="en-US" i="1" dirty="0" smtClean="0"/>
              <a:t> </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endParaRPr lang="en-US" b="1" dirty="0" smtClean="0"/>
          </a:p>
          <a:p>
            <a:r>
              <a:rPr lang="en-US" dirty="0" smtClean="0"/>
              <a:t>Show that (() ()) is in </a:t>
            </a:r>
            <a:r>
              <a:rPr lang="en-US" i="1" dirty="0" smtClean="0"/>
              <a:t>P</a:t>
            </a:r>
            <a:r>
              <a:rPr lang="en-US" dirty="0" smtClean="0"/>
              <a:t>.</a:t>
            </a:r>
          </a:p>
          <a:p>
            <a:r>
              <a:rPr lang="en-US" dirty="0" smtClean="0"/>
              <a:t>Why is ))(() not in </a:t>
            </a:r>
            <a:r>
              <a:rPr lang="en-US" i="1" dirty="0" smtClean="0"/>
              <a:t>P</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Well-Formed Formulae in Propositional Logic</a:t>
            </a:r>
            <a:endParaRPr lang="en-US" sz="4000" dirty="0"/>
          </a:p>
        </p:txBody>
      </p:sp>
      <p:sp>
        <p:nvSpPr>
          <p:cNvPr id="3" name="Content Placeholder 2"/>
          <p:cNvSpPr>
            <a:spLocks noGrp="1"/>
          </p:cNvSpPr>
          <p:nvPr>
            <p:ph idx="1"/>
          </p:nvPr>
        </p:nvSpPr>
        <p:spPr/>
        <p:txBody>
          <a:bodyPr>
            <a:normAutofit lnSpcReduction="10000"/>
          </a:bodyPr>
          <a:lstStyle/>
          <a:p>
            <a:pPr>
              <a:buNone/>
            </a:pPr>
            <a:r>
              <a:rPr lang="en-US" b="1" dirty="0" smtClean="0"/>
              <a:t>   Definition</a:t>
            </a:r>
            <a:r>
              <a:rPr lang="en-US" dirty="0" smtClean="0"/>
              <a:t>: The set of </a:t>
            </a:r>
            <a:r>
              <a:rPr lang="en-US" i="1" dirty="0" smtClean="0"/>
              <a:t>well-formed formulae </a:t>
            </a:r>
            <a:r>
              <a:rPr lang="en-US" dirty="0" smtClean="0"/>
              <a:t>in propositional logic involving </a:t>
            </a:r>
            <a:r>
              <a:rPr lang="en-US" b="1" dirty="0" smtClean="0"/>
              <a:t>T</a:t>
            </a:r>
            <a:r>
              <a:rPr lang="en-US" dirty="0" smtClean="0"/>
              <a:t>, </a:t>
            </a:r>
            <a:r>
              <a:rPr lang="en-US" b="1" dirty="0" smtClean="0"/>
              <a:t>F</a:t>
            </a:r>
            <a:r>
              <a:rPr lang="en-US" dirty="0" smtClean="0"/>
              <a:t>, propositional variables, and operators from the set {</a:t>
            </a:r>
            <a:r>
              <a:rPr lang="en-US" dirty="0" smtClean="0">
                <a:latin typeface="Cambria Math"/>
                <a:ea typeface="Cambria Math"/>
              </a:rPr>
              <a:t>¬,∧,∨,→,↔</a:t>
            </a:r>
            <a:r>
              <a:rPr lang="en-US" dirty="0" smtClean="0"/>
              <a:t>}.</a:t>
            </a:r>
          </a:p>
          <a:p>
            <a:pPr lvl="1">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a:t>
            </a:r>
            <a:r>
              <a:rPr lang="en-US" dirty="0" smtClean="0"/>
              <a:t>  </a:t>
            </a:r>
            <a:r>
              <a:rPr lang="en-US" b="1" dirty="0" smtClean="0"/>
              <a:t>T</a:t>
            </a:r>
            <a:r>
              <a:rPr lang="en-US" dirty="0" smtClean="0"/>
              <a:t>,</a:t>
            </a:r>
            <a:r>
              <a:rPr lang="en-US" b="1" dirty="0" smtClean="0"/>
              <a:t>F</a:t>
            </a:r>
            <a:r>
              <a:rPr lang="en-US" dirty="0" smtClean="0"/>
              <a:t>, and </a:t>
            </a:r>
            <a:r>
              <a:rPr lang="en-US" i="1" dirty="0" smtClean="0"/>
              <a:t>s</a:t>
            </a:r>
            <a:r>
              <a:rPr lang="en-US" dirty="0" smtClean="0"/>
              <a:t>, where </a:t>
            </a:r>
            <a:r>
              <a:rPr lang="en-US" i="1" dirty="0" smtClean="0"/>
              <a:t>s</a:t>
            </a:r>
            <a:r>
              <a:rPr lang="en-US" dirty="0" smtClean="0"/>
              <a:t> is a propositional variable, are well-formed formulae.</a:t>
            </a:r>
            <a:endParaRPr lang="en-US" i="1" dirty="0" smtClean="0"/>
          </a:p>
          <a:p>
            <a:pPr lvl="1">
              <a:buNone/>
            </a:pPr>
            <a:r>
              <a:rPr lang="en-US" dirty="0" smtClean="0">
                <a:solidFill>
                  <a:srgbClr val="FF0000"/>
                </a:solidFill>
              </a:rPr>
              <a:t>RECURSIVE STEP</a:t>
            </a:r>
            <a:r>
              <a:rPr lang="en-US" dirty="0" smtClean="0"/>
              <a:t>: If </a:t>
            </a:r>
            <a:r>
              <a:rPr lang="en-US" i="1" dirty="0" smtClean="0"/>
              <a:t>E</a:t>
            </a:r>
            <a:r>
              <a:rPr lang="en-US" dirty="0" smtClean="0"/>
              <a:t> and </a:t>
            </a:r>
            <a:r>
              <a:rPr lang="en-US" i="1" dirty="0" smtClean="0"/>
              <a:t>F</a:t>
            </a:r>
            <a:r>
              <a:rPr lang="en-US" dirty="0" smtClean="0"/>
              <a:t> are well formed formulae, then </a:t>
            </a:r>
            <a:r>
              <a:rPr lang="en-US" b="1" dirty="0" smtClean="0"/>
              <a:t>  </a:t>
            </a:r>
            <a:r>
              <a:rPr lang="en-US" dirty="0" smtClean="0"/>
              <a:t>(</a:t>
            </a:r>
            <a:r>
              <a:rPr lang="en-US" dirty="0" smtClean="0">
                <a:latin typeface="Cambria Math"/>
                <a:ea typeface="Cambria Math"/>
              </a:rPr>
              <a:t>¬</a:t>
            </a:r>
            <a:r>
              <a:rPr lang="en-US" i="1" dirty="0" smtClean="0"/>
              <a:t> E</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a:t>
            </a:r>
            <a:r>
              <a:rPr lang="en-US" i="1" dirty="0" smtClean="0"/>
              <a:t> </a:t>
            </a:r>
            <a:r>
              <a:rPr lang="en-US" dirty="0" smtClean="0"/>
              <a:t>(</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t>
            </a:r>
            <a:r>
              <a:rPr lang="en-US" i="1" dirty="0" smtClean="0"/>
              <a:t>E</a:t>
            </a:r>
            <a:r>
              <a:rPr lang="en-US" dirty="0" smtClean="0">
                <a:latin typeface="Cambria Math"/>
                <a:ea typeface="Cambria Math"/>
              </a:rPr>
              <a:t> ↔ </a:t>
            </a:r>
            <a:r>
              <a:rPr lang="en-US" i="1" dirty="0" smtClean="0"/>
              <a:t>F</a:t>
            </a:r>
            <a:r>
              <a:rPr lang="en-US" dirty="0" smtClean="0"/>
              <a:t>), are well-formed formulae.</a:t>
            </a:r>
          </a:p>
          <a:p>
            <a:pPr>
              <a:buNone/>
            </a:pPr>
            <a:r>
              <a:rPr lang="en-US" b="1" dirty="0" smtClean="0"/>
              <a:t>   Examples</a:t>
            </a:r>
            <a:r>
              <a:rPr lang="en-US" dirty="0" smtClean="0"/>
              <a:t>: ((</a:t>
            </a:r>
            <a:r>
              <a:rPr lang="en-US" i="1" dirty="0" smtClean="0"/>
              <a:t>p</a:t>
            </a:r>
            <a:r>
              <a:rPr lang="en-US" dirty="0" smtClean="0"/>
              <a:t> </a:t>
            </a:r>
            <a:r>
              <a:rPr lang="en-US" dirty="0" smtClean="0">
                <a:latin typeface="Cambria Math"/>
                <a:ea typeface="Cambria Math"/>
              </a:rPr>
              <a:t>∨</a:t>
            </a:r>
            <a:r>
              <a:rPr lang="en-US" i="1" dirty="0" smtClean="0">
                <a:ea typeface="Cambria Math"/>
              </a:rPr>
              <a:t>q</a:t>
            </a:r>
            <a:r>
              <a:rPr lang="en-US" dirty="0" smtClean="0">
                <a:latin typeface="Cambria Math"/>
                <a:ea typeface="Cambria Math"/>
              </a:rPr>
              <a:t>) → (</a:t>
            </a:r>
            <a:r>
              <a:rPr lang="en-US" i="1" dirty="0" smtClean="0">
                <a:ea typeface="Cambria Math"/>
              </a:rPr>
              <a:t>q</a:t>
            </a:r>
            <a:r>
              <a:rPr lang="en-US" dirty="0" smtClean="0">
                <a:latin typeface="Cambria Math"/>
                <a:ea typeface="Cambria Math"/>
              </a:rPr>
              <a:t> ∧ </a:t>
            </a:r>
            <a:r>
              <a:rPr lang="en-US" b="1" dirty="0" smtClean="0">
                <a:latin typeface="Cambria Math"/>
                <a:ea typeface="Cambria Math"/>
              </a:rPr>
              <a:t>F</a:t>
            </a:r>
            <a:r>
              <a:rPr lang="en-US" dirty="0" smtClean="0">
                <a:ea typeface="Cambria Math"/>
              </a:rPr>
              <a:t>))</a:t>
            </a:r>
            <a:r>
              <a:rPr lang="en-US" dirty="0" smtClean="0">
                <a:latin typeface="Cambria Math"/>
                <a:ea typeface="Cambria Math"/>
              </a:rPr>
              <a:t> </a:t>
            </a:r>
            <a:r>
              <a:rPr lang="en-US" dirty="0" smtClean="0">
                <a:ea typeface="Cambria Math"/>
              </a:rPr>
              <a:t>is a well-formed formula.</a:t>
            </a:r>
          </a:p>
          <a:p>
            <a:pPr>
              <a:buNone/>
            </a:pPr>
            <a:r>
              <a:rPr lang="en-US" dirty="0" smtClean="0">
                <a:ea typeface="Cambria Math"/>
              </a:rPr>
              <a:t>                             </a:t>
            </a:r>
            <a:r>
              <a:rPr lang="en-US" i="1" dirty="0" err="1" smtClean="0">
                <a:ea typeface="Cambria Math"/>
              </a:rPr>
              <a:t>pq</a:t>
            </a:r>
            <a:r>
              <a:rPr lang="en-US" i="1" dirty="0" smtClean="0">
                <a:ea typeface="Cambria Math"/>
              </a:rPr>
              <a:t> </a:t>
            </a:r>
            <a:r>
              <a:rPr lang="en-US" dirty="0" smtClean="0">
                <a:latin typeface="Cambria Math"/>
                <a:ea typeface="Cambria Math"/>
              </a:rPr>
              <a:t>∧  </a:t>
            </a:r>
            <a:r>
              <a:rPr lang="en-US" dirty="0" smtClean="0">
                <a:ea typeface="Cambria Math"/>
              </a:rPr>
              <a:t>is not a  well formed formula.</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Rooted Trees</a:t>
            </a:r>
            <a:endParaRPr lang="en-US" sz="4000" dirty="0"/>
          </a:p>
        </p:txBody>
      </p:sp>
      <p:sp>
        <p:nvSpPr>
          <p:cNvPr id="3" name="Content Placeholder 2"/>
          <p:cNvSpPr>
            <a:spLocks noGrp="1"/>
          </p:cNvSpPr>
          <p:nvPr>
            <p:ph idx="1"/>
          </p:nvPr>
        </p:nvSpPr>
        <p:spPr/>
        <p:txBody>
          <a:bodyPr>
            <a:normAutofit fontScale="92500"/>
          </a:bodyPr>
          <a:lstStyle/>
          <a:p>
            <a:pPr>
              <a:buNone/>
            </a:pPr>
            <a:r>
              <a:rPr lang="en-US" b="1" dirty="0" smtClean="0"/>
              <a:t>   Definition</a:t>
            </a:r>
            <a:r>
              <a:rPr lang="en-US" dirty="0" smtClean="0"/>
              <a:t>: The set of </a:t>
            </a:r>
            <a:r>
              <a:rPr lang="en-US" i="1" dirty="0" smtClean="0"/>
              <a:t>rooted trees, </a:t>
            </a:r>
            <a:r>
              <a:rPr lang="en-US" dirty="0" smtClean="0"/>
              <a:t>where a rooted tree consists of a set of vertices containing a distinguished vertex called the </a:t>
            </a:r>
            <a:r>
              <a:rPr lang="en-US" i="1" dirty="0" smtClean="0"/>
              <a:t>root</a:t>
            </a:r>
            <a:r>
              <a:rPr lang="en-US" dirty="0" smtClean="0"/>
              <a:t>, and edges connecting these vertices, can be defined recursively by these steps:</a:t>
            </a:r>
          </a:p>
          <a:p>
            <a:pPr lvl="1">
              <a:buNone/>
            </a:pPr>
            <a:r>
              <a:rPr lang="en-US" dirty="0" smtClean="0">
                <a:solidFill>
                  <a:srgbClr val="FF0000"/>
                </a:solidFill>
                <a:ea typeface="Cambria Math" pitchFamily="18" charset="0"/>
              </a:rPr>
              <a:t>BASIS STEP</a:t>
            </a:r>
            <a:r>
              <a:rPr lang="en-US" dirty="0" smtClean="0">
                <a:latin typeface="Cambria Math" pitchFamily="18" charset="0"/>
                <a:ea typeface="Cambria Math" pitchFamily="18" charset="0"/>
              </a:rPr>
              <a:t>:</a:t>
            </a:r>
            <a:r>
              <a:rPr lang="en-US" dirty="0" smtClean="0"/>
              <a:t>  A single vertex </a:t>
            </a:r>
            <a:r>
              <a:rPr lang="en-US" i="1" dirty="0" smtClean="0"/>
              <a:t>r</a:t>
            </a:r>
            <a:r>
              <a:rPr lang="en-US" dirty="0" smtClean="0"/>
              <a:t> is a rooted tree.</a:t>
            </a:r>
            <a:endParaRPr lang="en-US" i="1" dirty="0" smtClean="0"/>
          </a:p>
          <a:p>
            <a:pPr lvl="1">
              <a:buNone/>
            </a:pPr>
            <a:r>
              <a:rPr lang="en-US" dirty="0" smtClean="0">
                <a:solidFill>
                  <a:srgbClr val="FF0000"/>
                </a:solidFill>
              </a:rPr>
              <a:t>RECURSIVE STEP</a:t>
            </a:r>
            <a:r>
              <a:rPr lang="en-US" dirty="0" smtClean="0"/>
              <a:t>: Suppose that </a:t>
            </a:r>
            <a:r>
              <a:rPr lang="en-US" i="1" dirty="0" smtClean="0"/>
              <a:t>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are disjoint rooted trees with roots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respectively. Then the graph formed by starting with a root </a:t>
            </a:r>
            <a:r>
              <a:rPr lang="en-US" i="1" dirty="0" smtClean="0"/>
              <a:t>r</a:t>
            </a:r>
            <a:r>
              <a:rPr lang="en-US" dirty="0" smtClean="0"/>
              <a:t>, which is not in any of the rooted trees</a:t>
            </a:r>
            <a:r>
              <a:rPr lang="en-US" i="1" dirty="0" smtClean="0"/>
              <a:t> T</a:t>
            </a:r>
            <a:r>
              <a:rPr lang="en-US" baseline="-25000" dirty="0" smtClean="0">
                <a:latin typeface="Cambria Math" pitchFamily="18" charset="0"/>
                <a:ea typeface="Cambria Math" pitchFamily="18" charset="0"/>
              </a:rPr>
              <a:t>1</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r>
              <a:rPr lang="en-US" i="1" dirty="0" err="1" smtClean="0"/>
              <a:t>T</a:t>
            </a:r>
            <a:r>
              <a:rPr lang="en-US" i="1" baseline="-25000" dirty="0" err="1" smtClean="0">
                <a:ea typeface="Cambria Math" pitchFamily="18" charset="0"/>
              </a:rPr>
              <a:t>n</a:t>
            </a:r>
            <a:r>
              <a:rPr lang="en-US" dirty="0" smtClean="0"/>
              <a:t>, and adding an edge from </a:t>
            </a:r>
            <a:r>
              <a:rPr lang="en-US" i="1" dirty="0" smtClean="0"/>
              <a:t>r</a:t>
            </a:r>
            <a:r>
              <a:rPr lang="en-US" dirty="0" smtClean="0"/>
              <a:t> to each of the vertices </a:t>
            </a:r>
            <a:r>
              <a:rPr lang="en-US" i="1" dirty="0" smtClean="0"/>
              <a:t>r</a:t>
            </a:r>
            <a:r>
              <a:rPr lang="en-US" baseline="-25000" dirty="0" smtClean="0">
                <a:latin typeface="Cambria Math" pitchFamily="18" charset="0"/>
                <a:ea typeface="Cambria Math" pitchFamily="18" charset="0"/>
              </a:rPr>
              <a:t>1</a:t>
            </a:r>
            <a:r>
              <a:rPr lang="en-US" dirty="0" smtClean="0"/>
              <a:t>, </a:t>
            </a:r>
            <a:r>
              <a:rPr lang="en-US" i="1" dirty="0" smtClean="0"/>
              <a:t>r</a:t>
            </a:r>
            <a:r>
              <a:rPr lang="en-US" baseline="-25000" dirty="0" smtClean="0">
                <a:latin typeface="Cambria Math" pitchFamily="18" charset="0"/>
                <a:ea typeface="Cambria Math" pitchFamily="18" charset="0"/>
              </a:rPr>
              <a:t>2</a:t>
            </a:r>
            <a:r>
              <a:rPr lang="en-US" dirty="0" smtClean="0"/>
              <a:t>,…,</a:t>
            </a:r>
            <a:r>
              <a:rPr lang="en-US" i="1" dirty="0" err="1" smtClean="0"/>
              <a:t>r</a:t>
            </a:r>
            <a:r>
              <a:rPr lang="en-US" i="1" baseline="-25000" dirty="0" err="1" smtClean="0"/>
              <a:t>n</a:t>
            </a:r>
            <a:r>
              <a:rPr lang="en-US" dirty="0" smtClean="0"/>
              <a:t>, is also a rooted tree.</a:t>
            </a:r>
          </a:p>
          <a:p>
            <a:pPr>
              <a:buNone/>
            </a:pPr>
            <a:r>
              <a:rPr lang="en-US" b="1"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Rooted Trees</a:t>
            </a:r>
            <a:endParaRPr lang="en-US" dirty="0"/>
          </a:p>
        </p:txBody>
      </p:sp>
      <p:pic>
        <p:nvPicPr>
          <p:cNvPr id="4" name="Content Placeholder 3" descr="0416.jpg"/>
          <p:cNvPicPr>
            <a:picLocks noGrp="1" noChangeAspect="1"/>
          </p:cNvPicPr>
          <p:nvPr>
            <p:ph idx="1"/>
          </p:nvPr>
        </p:nvPicPr>
        <p:blipFill>
          <a:blip r:embed="rId2" cstate="print"/>
          <a:stretch>
            <a:fillRect/>
          </a:stretch>
        </p:blipFill>
        <p:spPr>
          <a:xfrm>
            <a:off x="762000" y="2438400"/>
            <a:ext cx="7524090" cy="2590800"/>
          </a:xfrm>
        </p:spPr>
      </p:pic>
      <p:sp>
        <p:nvSpPr>
          <p:cNvPr id="5" name="TextBox 4"/>
          <p:cNvSpPr txBox="1"/>
          <p:nvPr/>
        </p:nvSpPr>
        <p:spPr>
          <a:xfrm>
            <a:off x="1371600" y="5334000"/>
            <a:ext cx="6858000" cy="646331"/>
          </a:xfrm>
          <a:prstGeom prst="rect">
            <a:avLst/>
          </a:prstGeom>
          <a:noFill/>
        </p:spPr>
        <p:txBody>
          <a:bodyPr wrap="square" rtlCol="0">
            <a:spAutoFit/>
          </a:bodyPr>
          <a:lstStyle/>
          <a:p>
            <a:pPr>
              <a:buClr>
                <a:schemeClr val="accent1"/>
              </a:buClr>
              <a:buFont typeface="Arial" pitchFamily="34" charset="0"/>
              <a:buChar char="•"/>
            </a:pPr>
            <a:r>
              <a:rPr lang="en-US" dirty="0" smtClean="0"/>
              <a:t> Trees are studied extensively in Chapter </a:t>
            </a:r>
            <a:r>
              <a:rPr lang="en-US" dirty="0" smtClean="0">
                <a:latin typeface="Cambria Math" pitchFamily="18" charset="0"/>
                <a:ea typeface="Cambria Math" pitchFamily="18" charset="0"/>
              </a:rPr>
              <a:t>11</a:t>
            </a:r>
            <a:r>
              <a:rPr lang="en-US" dirty="0" smtClean="0"/>
              <a:t>.</a:t>
            </a:r>
          </a:p>
          <a:p>
            <a:pPr>
              <a:buClr>
                <a:schemeClr val="accent1"/>
              </a:buClr>
              <a:buFont typeface="Arial" pitchFamily="34" charset="0"/>
              <a:buChar char="•"/>
            </a:pPr>
            <a:r>
              <a:rPr lang="en-US" dirty="0" smtClean="0"/>
              <a:t> Next we look at a special type of tree, the full binary tree. </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p:txBody>
          <a:bodyPr/>
          <a:lstStyle/>
          <a:p>
            <a:pPr>
              <a:buNone/>
            </a:pPr>
            <a:r>
              <a:rPr lang="en-US" b="1" dirty="0" smtClean="0"/>
              <a:t>   Definition: </a:t>
            </a:r>
            <a:r>
              <a:rPr lang="en-US" dirty="0" smtClean="0"/>
              <a:t>The set of </a:t>
            </a:r>
            <a:r>
              <a:rPr lang="en-US" i="1" dirty="0" smtClean="0"/>
              <a:t>full binary trees </a:t>
            </a:r>
            <a:r>
              <a:rPr lang="en-US" dirty="0" smtClean="0"/>
              <a:t>can be defined recursively by these steps.</a:t>
            </a:r>
          </a:p>
          <a:p>
            <a:pPr lvl="1">
              <a:buNone/>
            </a:pPr>
            <a:r>
              <a:rPr lang="en-US" dirty="0" smtClean="0">
                <a:solidFill>
                  <a:srgbClr val="FF0000"/>
                </a:solidFill>
              </a:rPr>
              <a:t>BASIS STEP</a:t>
            </a:r>
            <a:r>
              <a:rPr lang="en-US" dirty="0" smtClean="0"/>
              <a:t>: There is a full binary tree consisting of only a single vertex </a:t>
            </a:r>
            <a:r>
              <a:rPr lang="en-US" i="1" dirty="0" smtClean="0"/>
              <a:t>r</a:t>
            </a:r>
            <a:r>
              <a:rPr lang="en-US" dirty="0" smtClean="0"/>
              <a:t>.</a:t>
            </a:r>
          </a:p>
          <a:p>
            <a:pPr lvl="1">
              <a:buNone/>
            </a:pPr>
            <a:r>
              <a:rPr lang="en-US" dirty="0" smtClean="0">
                <a:solidFill>
                  <a:srgbClr val="FF0000"/>
                </a:solidFill>
              </a:rPr>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dirty="0" smtClean="0"/>
              <a:t> are disjoint full binary trees, there is a full binary tree, denoted by </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 consisting of a root </a:t>
            </a:r>
            <a:r>
              <a:rPr lang="en-US" i="1" dirty="0" smtClean="0"/>
              <a:t>r</a:t>
            </a:r>
            <a:r>
              <a:rPr lang="en-US" dirty="0" smtClean="0"/>
              <a:t> together with edges connecting the root to each of the roots of the left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1</a:t>
            </a:r>
            <a:r>
              <a:rPr lang="en-US" dirty="0" smtClean="0"/>
              <a:t> and the right </a:t>
            </a:r>
            <a:r>
              <a:rPr lang="en-US" dirty="0" err="1" smtClean="0"/>
              <a:t>subtree</a:t>
            </a:r>
            <a:r>
              <a:rPr lang="en-US" dirty="0" smtClean="0"/>
              <a:t> </a:t>
            </a:r>
            <a:r>
              <a:rPr lang="en-US" i="1" dirty="0" smtClean="0"/>
              <a:t>T</a:t>
            </a:r>
            <a:r>
              <a:rPr lang="en-US" baseline="-25000" dirty="0" smtClean="0">
                <a:latin typeface="Cambria Math" pitchFamily="18" charset="0"/>
                <a:ea typeface="Cambria Math" pitchFamily="18" charset="0"/>
              </a:rPr>
              <a:t>2</a:t>
            </a:r>
            <a:r>
              <a:rPr lang="en-US" dirty="0" smtClean="0"/>
              <a:t>.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19</a:t>
            </a:fld>
            <a:endParaRPr lang="en-US"/>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Recursively Defined Functions</a:t>
            </a:r>
          </a:p>
          <a:p>
            <a:r>
              <a:rPr lang="en-US" dirty="0" smtClean="0"/>
              <a:t>Recursively Defined Sets and Structures</a:t>
            </a:r>
          </a:p>
          <a:p>
            <a:r>
              <a:rPr lang="en-US" dirty="0" smtClean="0"/>
              <a:t>Structural Induction</a:t>
            </a:r>
          </a:p>
          <a:p>
            <a:pPr lvl="1">
              <a:buNone/>
            </a:pPr>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Up Full Binary Trees</a:t>
            </a:r>
            <a:endParaRPr lang="en-US" dirty="0"/>
          </a:p>
        </p:txBody>
      </p:sp>
      <p:pic>
        <p:nvPicPr>
          <p:cNvPr id="4" name="Content Placeholder 3" descr="0418.jpg"/>
          <p:cNvPicPr>
            <a:picLocks noGrp="1" noChangeAspect="1"/>
          </p:cNvPicPr>
          <p:nvPr>
            <p:ph idx="1"/>
          </p:nvPr>
        </p:nvPicPr>
        <p:blipFill>
          <a:blip r:embed="rId2" cstate="print"/>
          <a:stretch>
            <a:fillRect/>
          </a:stretch>
        </p:blipFill>
        <p:spPr>
          <a:xfrm>
            <a:off x="1143000" y="2819400"/>
            <a:ext cx="7138579" cy="2727357"/>
          </a:xfrm>
        </p:spPr>
      </p:pic>
      <p:sp>
        <p:nvSpPr>
          <p:cNvPr id="3" name="Slide Number Placeholder 2"/>
          <p:cNvSpPr>
            <a:spLocks noGrp="1"/>
          </p:cNvSpPr>
          <p:nvPr>
            <p:ph type="sldNum" sz="quarter" idx="12"/>
          </p:nvPr>
        </p:nvSpPr>
        <p:spPr/>
        <p:txBody>
          <a:bodyPr/>
          <a:lstStyle/>
          <a:p>
            <a:fld id="{8CD41AC4-40F7-4FE0-8905-74C6698904F3}" type="slidenum">
              <a:rPr lang="en-US" smtClean="0"/>
              <a:pPr/>
              <a:t>20</a:t>
            </a:fld>
            <a:endParaRPr lang="en-US"/>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Structural Induction</a:t>
            </a:r>
            <a:endParaRPr lang="en-US" dirty="0"/>
          </a:p>
        </p:txBody>
      </p:sp>
      <p:sp>
        <p:nvSpPr>
          <p:cNvPr id="3" name="Content Placeholder 2"/>
          <p:cNvSpPr>
            <a:spLocks noGrp="1"/>
          </p:cNvSpPr>
          <p:nvPr>
            <p:ph idx="1"/>
          </p:nvPr>
        </p:nvSpPr>
        <p:spPr/>
        <p:txBody>
          <a:bodyPr>
            <a:normAutofit/>
          </a:bodyPr>
          <a:lstStyle/>
          <a:p>
            <a:pPr>
              <a:buNone/>
            </a:pPr>
            <a:r>
              <a:rPr lang="en-US" b="1" dirty="0" smtClean="0"/>
              <a:t>   Definition</a:t>
            </a:r>
            <a:r>
              <a:rPr lang="en-US" dirty="0" smtClean="0"/>
              <a:t>: To prove a property of the elements of a recursively defined set, we use  </a:t>
            </a:r>
            <a:r>
              <a:rPr lang="en-US" i="1" dirty="0" smtClean="0"/>
              <a:t>structural induction</a:t>
            </a:r>
            <a:r>
              <a:rPr lang="en-US" dirty="0" smtClean="0"/>
              <a:t>. </a:t>
            </a:r>
          </a:p>
          <a:p>
            <a:pPr lvl="1">
              <a:buNone/>
            </a:pPr>
            <a:r>
              <a:rPr lang="en-US" dirty="0" smtClean="0">
                <a:solidFill>
                  <a:srgbClr val="FF0000"/>
                </a:solidFill>
              </a:rPr>
              <a:t>BASIS STEP</a:t>
            </a:r>
            <a:r>
              <a:rPr lang="en-US" dirty="0" smtClean="0"/>
              <a:t>: Show that the result holds for all elements specified in the basis step of the recursive definition.</a:t>
            </a:r>
          </a:p>
          <a:p>
            <a:pPr lvl="1">
              <a:buNone/>
            </a:pPr>
            <a:r>
              <a:rPr lang="en-US" dirty="0" smtClean="0">
                <a:solidFill>
                  <a:srgbClr val="FF0000"/>
                </a:solidFill>
              </a:rPr>
              <a:t>RECURSIVE STEP: </a:t>
            </a:r>
            <a:r>
              <a:rPr lang="en-US" dirty="0" smtClean="0"/>
              <a:t>Show that if the statement is true for each of the elements used to construct new elements in the recursive step of the definition, the result holds for these new elements. </a:t>
            </a:r>
          </a:p>
          <a:p>
            <a:r>
              <a:rPr lang="en-US" dirty="0" smtClean="0"/>
              <a:t>The validity of structural induction can be shown to follow from the principle of mathematical induction. </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21</a:t>
            </a:fld>
            <a:endParaRPr lang="en-US"/>
          </a:p>
        </p:txBody>
      </p:sp>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Binary Trees</a:t>
            </a:r>
            <a:endParaRPr lang="en-US" dirty="0"/>
          </a:p>
        </p:txBody>
      </p:sp>
      <p:sp>
        <p:nvSpPr>
          <p:cNvPr id="3" name="Content Placeholder 2"/>
          <p:cNvSpPr>
            <a:spLocks noGrp="1"/>
          </p:cNvSpPr>
          <p:nvPr>
            <p:ph idx="1"/>
          </p:nvPr>
        </p:nvSpPr>
        <p:spPr>
          <a:xfrm>
            <a:off x="457200" y="1828800"/>
            <a:ext cx="8229600" cy="4876800"/>
          </a:xfrm>
        </p:spPr>
        <p:txBody>
          <a:bodyPr>
            <a:normAutofit fontScale="92500" lnSpcReduction="20000"/>
          </a:bodyPr>
          <a:lstStyle/>
          <a:p>
            <a:pPr>
              <a:buNone/>
            </a:pPr>
            <a:r>
              <a:rPr lang="en-US" b="1" dirty="0" smtClean="0"/>
              <a:t>   Definition</a:t>
            </a:r>
            <a:r>
              <a:rPr lang="en-US" dirty="0" smtClean="0"/>
              <a:t>: The </a:t>
            </a:r>
            <a:r>
              <a:rPr lang="en-US" i="1" dirty="0" smtClean="0"/>
              <a:t>height</a:t>
            </a:r>
            <a:r>
              <a:rPr lang="en-US" dirty="0" smtClean="0"/>
              <a:t> </a:t>
            </a:r>
            <a:r>
              <a:rPr lang="en-US" i="1" dirty="0" smtClean="0"/>
              <a:t>h(T) </a:t>
            </a:r>
            <a:r>
              <a:rPr lang="en-US" dirty="0" smtClean="0"/>
              <a:t>of a full binary tree </a:t>
            </a:r>
            <a:r>
              <a:rPr lang="en-US" i="1" dirty="0" smtClean="0"/>
              <a:t>T</a:t>
            </a:r>
            <a:r>
              <a:rPr lang="en-US" dirty="0" smtClean="0"/>
              <a:t> is defined recursively as follows:</a:t>
            </a:r>
          </a:p>
          <a:p>
            <a:pPr lvl="1"/>
            <a:r>
              <a:rPr lang="en-US" dirty="0" smtClean="0">
                <a:solidFill>
                  <a:srgbClr val="FF0000"/>
                </a:solidFill>
              </a:rPr>
              <a:t>BASIS STEP</a:t>
            </a:r>
            <a:r>
              <a:rPr lang="en-US" dirty="0" smtClean="0"/>
              <a:t>: The height of a full binary tree </a:t>
            </a:r>
            <a:r>
              <a:rPr lang="en-US" i="1" dirty="0" smtClean="0"/>
              <a:t>T </a:t>
            </a:r>
            <a:r>
              <a:rPr lang="en-US" dirty="0" smtClean="0"/>
              <a:t>consisting of only a root </a:t>
            </a:r>
            <a:r>
              <a:rPr lang="en-US" i="1" dirty="0" smtClean="0"/>
              <a:t>r</a:t>
            </a:r>
            <a:r>
              <a:rPr lang="en-US" dirty="0" smtClean="0"/>
              <a:t> is </a:t>
            </a:r>
            <a:r>
              <a:rPr lang="en-US" i="1" dirty="0" smtClean="0"/>
              <a:t>h(T) = </a:t>
            </a:r>
            <a:r>
              <a:rPr lang="en-US" dirty="0" smtClean="0">
                <a:latin typeface="Cambria Math" pitchFamily="18" charset="0"/>
                <a:ea typeface="Cambria Math" pitchFamily="18" charset="0"/>
              </a:rPr>
              <a:t>0</a:t>
            </a:r>
            <a:r>
              <a:rPr lang="en-US" dirty="0" smtClean="0"/>
              <a:t>.</a:t>
            </a:r>
          </a:p>
          <a:p>
            <a:pPr lvl="1"/>
            <a:r>
              <a:rPr lang="en-US" dirty="0" smtClean="0">
                <a:solidFill>
                  <a:srgbClr val="FF0000"/>
                </a:solidFill>
              </a:rPr>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height                                           </a:t>
            </a:r>
            <a:r>
              <a:rPr lang="en-US" i="1" dirty="0" smtClean="0"/>
              <a:t>h(T) = </a:t>
            </a:r>
            <a:r>
              <a:rPr lang="en-US" dirty="0" smtClean="0">
                <a:latin typeface="Cambria Math" pitchFamily="18" charset="0"/>
                <a:ea typeface="Cambria Math" pitchFamily="18" charset="0"/>
              </a:rPr>
              <a:t>1</a:t>
            </a:r>
            <a:r>
              <a:rPr lang="en-US" i="1" dirty="0" smtClean="0"/>
              <a:t> + </a:t>
            </a:r>
            <a:r>
              <a:rPr lang="en-US" dirty="0" smtClean="0"/>
              <a:t>max(</a:t>
            </a:r>
            <a:r>
              <a:rPr lang="en-US" i="1" dirty="0" smtClean="0"/>
              <a:t>h(T</a:t>
            </a:r>
            <a:r>
              <a:rPr lang="en-US" baseline="-25000" dirty="0" smtClean="0">
                <a:latin typeface="Cambria Math" pitchFamily="18" charset="0"/>
                <a:ea typeface="Cambria Math" pitchFamily="18" charset="0"/>
              </a:rPr>
              <a:t>1</a:t>
            </a:r>
            <a:r>
              <a:rPr lang="en-US" i="1" dirty="0" smtClean="0"/>
              <a:t>),h</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r>
              <a:rPr lang="en-US" i="1" dirty="0" smtClean="0"/>
              <a:t>.</a:t>
            </a:r>
          </a:p>
          <a:p>
            <a:pPr lvl="1"/>
            <a:endParaRPr lang="en-US" i="1" dirty="0" smtClean="0"/>
          </a:p>
          <a:p>
            <a:r>
              <a:rPr lang="en-US" dirty="0" smtClean="0"/>
              <a:t>The number of vertices  </a:t>
            </a:r>
            <a:r>
              <a:rPr lang="en-US" i="1" dirty="0" smtClean="0"/>
              <a:t>n</a:t>
            </a:r>
            <a:r>
              <a:rPr lang="en-US" dirty="0" smtClean="0"/>
              <a:t>(</a:t>
            </a:r>
            <a:r>
              <a:rPr lang="en-US" i="1" dirty="0" smtClean="0"/>
              <a:t>T</a:t>
            </a:r>
            <a:r>
              <a:rPr lang="en-US" dirty="0" smtClean="0"/>
              <a:t>) of a full binary tree </a:t>
            </a:r>
            <a:r>
              <a:rPr lang="en-US" i="1" dirty="0" smtClean="0"/>
              <a:t>T</a:t>
            </a:r>
            <a:r>
              <a:rPr lang="en-US" dirty="0" smtClean="0"/>
              <a:t> satisfies the following recursive formula:</a:t>
            </a:r>
          </a:p>
          <a:p>
            <a:pPr lvl="1"/>
            <a:r>
              <a:rPr lang="en-US" dirty="0" smtClean="0">
                <a:solidFill>
                  <a:srgbClr val="FF0000"/>
                </a:solidFill>
              </a:rPr>
              <a:t>BASIS STEP</a:t>
            </a:r>
            <a:r>
              <a:rPr lang="en-US" dirty="0" smtClean="0"/>
              <a:t>: The number of vertices of a full binary tree </a:t>
            </a:r>
            <a:r>
              <a:rPr lang="en-US" i="1" dirty="0" smtClean="0"/>
              <a:t>T </a:t>
            </a:r>
            <a:r>
              <a:rPr lang="en-US" dirty="0" smtClean="0"/>
              <a:t>consisting of only a root </a:t>
            </a:r>
            <a:r>
              <a:rPr lang="en-US" i="1" dirty="0" smtClean="0"/>
              <a:t>r</a:t>
            </a:r>
            <a:r>
              <a:rPr lang="en-US" dirty="0" smtClean="0"/>
              <a:t> is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dirty="0" smtClean="0"/>
              <a:t>.</a:t>
            </a:r>
          </a:p>
          <a:p>
            <a:pPr lvl="1"/>
            <a:r>
              <a:rPr lang="en-US" dirty="0" smtClean="0">
                <a:solidFill>
                  <a:srgbClr val="FF0000"/>
                </a:solidFill>
              </a:rPr>
              <a:t>RECURSIVE STEP</a:t>
            </a:r>
            <a:r>
              <a:rPr lang="en-US" dirty="0" smtClean="0"/>
              <a:t>: If </a:t>
            </a:r>
            <a:r>
              <a:rPr lang="en-US" i="1" dirty="0" smtClean="0"/>
              <a:t>T</a:t>
            </a:r>
            <a:r>
              <a:rPr lang="en-US" baseline="-25000" dirty="0" smtClean="0">
                <a:latin typeface="Cambria Math" pitchFamily="18" charset="0"/>
                <a:ea typeface="Cambria Math" pitchFamily="18" charset="0"/>
              </a:rPr>
              <a:t>1</a:t>
            </a:r>
            <a:r>
              <a:rPr lang="en-US" dirty="0" smtClean="0"/>
              <a:t> and </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are full binary trees, then the  full binary tree </a:t>
            </a:r>
            <a:r>
              <a:rPr lang="en-US" i="1" dirty="0" smtClean="0"/>
              <a:t>T = T</a:t>
            </a:r>
            <a:r>
              <a:rPr lang="en-US" baseline="-25000" dirty="0" smtClean="0">
                <a:latin typeface="Cambria Math" pitchFamily="18" charset="0"/>
                <a:ea typeface="Cambria Math" pitchFamily="18" charset="0"/>
              </a:rPr>
              <a:t>1</a:t>
            </a:r>
            <a:r>
              <a:rPr lang="en-US" i="1" dirty="0" smtClean="0"/>
              <a:t>∙T</a:t>
            </a:r>
            <a:r>
              <a:rPr lang="en-US" baseline="-25000" dirty="0" smtClean="0">
                <a:latin typeface="Cambria Math" pitchFamily="18" charset="0"/>
                <a:ea typeface="Cambria Math" pitchFamily="18" charset="0"/>
              </a:rPr>
              <a:t>2</a:t>
            </a:r>
            <a:r>
              <a:rPr lang="en-US" i="1" dirty="0" smtClean="0"/>
              <a:t> </a:t>
            </a:r>
            <a:r>
              <a:rPr lang="en-US" dirty="0" smtClean="0"/>
              <a:t>has the number of vertices                                                                 		</a:t>
            </a:r>
            <a:r>
              <a:rPr lang="en-US" i="1" dirty="0" smtClean="0"/>
              <a:t>n</a:t>
            </a:r>
            <a:r>
              <a:rPr lang="en-US" dirty="0" smtClean="0"/>
              <a:t>(</a:t>
            </a:r>
            <a:r>
              <a:rPr lang="en-US" i="1" dirty="0" smtClean="0"/>
              <a:t>T</a:t>
            </a:r>
            <a:r>
              <a:rPr lang="en-US" dirty="0" smtClean="0"/>
              <a:t>)</a:t>
            </a:r>
            <a:r>
              <a:rPr lang="en-US" i="1" dirty="0" smtClean="0"/>
              <a:t> = </a:t>
            </a:r>
            <a:r>
              <a:rPr lang="en-US" dirty="0" smtClean="0">
                <a:latin typeface="Cambria Math" pitchFamily="18" charset="0"/>
                <a:ea typeface="Cambria Math" pitchFamily="18" charset="0"/>
              </a:rPr>
              <a:t>1</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1</a:t>
            </a:r>
            <a:r>
              <a:rPr lang="en-US" dirty="0" smtClean="0"/>
              <a:t>)</a:t>
            </a:r>
            <a:r>
              <a:rPr lang="en-US" i="1" dirty="0" smtClean="0"/>
              <a:t> + n</a:t>
            </a:r>
            <a:r>
              <a:rPr lang="en-US" dirty="0" smtClean="0"/>
              <a:t>(</a:t>
            </a:r>
            <a:r>
              <a:rPr lang="en-US" i="1" dirty="0" smtClean="0"/>
              <a:t>T</a:t>
            </a:r>
            <a:r>
              <a:rPr lang="en-US" baseline="-25000" dirty="0" smtClean="0">
                <a:latin typeface="Cambria Math" pitchFamily="18" charset="0"/>
                <a:ea typeface="Cambria Math" pitchFamily="18" charset="0"/>
              </a:rPr>
              <a:t>2</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22</a:t>
            </a:fld>
            <a:endParaRPr lang="en-US"/>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Structural Induction and Binary Trees</a:t>
            </a:r>
            <a:endParaRPr lang="en-US" sz="4000" dirty="0"/>
          </a:p>
        </p:txBody>
      </p:sp>
      <p:sp>
        <p:nvSpPr>
          <p:cNvPr id="3" name="Content Placeholder 2"/>
          <p:cNvSpPr>
            <a:spLocks noGrp="1"/>
          </p:cNvSpPr>
          <p:nvPr>
            <p:ph idx="1"/>
          </p:nvPr>
        </p:nvSpPr>
        <p:spPr/>
        <p:txBody>
          <a:bodyPr/>
          <a:lstStyle/>
          <a:p>
            <a:pPr>
              <a:buNone/>
            </a:pPr>
            <a:r>
              <a:rPr lang="en-US" b="1" dirty="0" smtClean="0"/>
              <a:t>  </a:t>
            </a:r>
            <a:r>
              <a:rPr lang="en-US" sz="2400" b="1" dirty="0" smtClean="0"/>
              <a:t>Theorem</a:t>
            </a:r>
            <a:r>
              <a:rPr lang="en-US" sz="2400" dirty="0" smtClean="0"/>
              <a:t>: If </a:t>
            </a:r>
            <a:r>
              <a:rPr lang="en-US" sz="2400" i="1" dirty="0" smtClean="0"/>
              <a:t>T</a:t>
            </a:r>
            <a:r>
              <a:rPr lang="en-US" sz="2400" dirty="0" smtClean="0"/>
              <a:t> is a full binary tree, then   </a:t>
            </a:r>
            <a:r>
              <a:rPr lang="en-US" sz="2400" i="1" dirty="0" smtClean="0"/>
              <a:t>n</a:t>
            </a:r>
            <a:r>
              <a:rPr lang="en-US" sz="2400" dirty="0" smtClean="0"/>
              <a:t>(</a:t>
            </a:r>
            <a:r>
              <a:rPr lang="en-US" sz="2400" i="1" dirty="0" smtClean="0"/>
              <a:t>T</a:t>
            </a:r>
            <a:r>
              <a:rPr lang="en-US" sz="2400" dirty="0" smtClean="0"/>
              <a:t>) ≤ </a:t>
            </a:r>
            <a:r>
              <a:rPr lang="en-US" sz="2400" dirty="0" smtClean="0">
                <a:latin typeface="Cambria Math" pitchFamily="18" charset="0"/>
                <a:ea typeface="Cambria Math" pitchFamily="18" charset="0"/>
              </a:rPr>
              <a:t>2</a:t>
            </a:r>
            <a:r>
              <a:rPr lang="en-US" sz="2400" i="1" baseline="30000" dirty="0" smtClean="0"/>
              <a:t>h</a:t>
            </a:r>
            <a:r>
              <a:rPr lang="en-US" sz="2400" baseline="30000" dirty="0" smtClean="0"/>
              <a:t>(</a:t>
            </a:r>
            <a:r>
              <a:rPr lang="en-US" sz="2400" i="1" baseline="30000" dirty="0" smtClean="0"/>
              <a:t>T</a:t>
            </a:r>
            <a:r>
              <a:rPr lang="en-US" sz="2400" baseline="30000" dirty="0" smtClean="0"/>
              <a:t>)+</a:t>
            </a:r>
            <a:r>
              <a:rPr lang="en-US" sz="2400" baseline="30000" dirty="0" smtClean="0">
                <a:latin typeface="Cambria Math" pitchFamily="18" charset="0"/>
                <a:ea typeface="Cambria Math" pitchFamily="18" charset="0"/>
              </a:rPr>
              <a:t>1</a:t>
            </a:r>
            <a:r>
              <a:rPr lang="en-US" sz="2400" baseline="30000" dirty="0" smtClean="0"/>
              <a:t> </a:t>
            </a:r>
            <a:r>
              <a:rPr lang="en-US" sz="2400" dirty="0" smtClean="0"/>
              <a:t>– </a:t>
            </a:r>
            <a:r>
              <a:rPr lang="en-US" sz="2400" dirty="0" smtClean="0">
                <a:latin typeface="Cambria Math" pitchFamily="18" charset="0"/>
                <a:ea typeface="Cambria Math" pitchFamily="18" charset="0"/>
              </a:rPr>
              <a:t>1.</a:t>
            </a:r>
          </a:p>
          <a:p>
            <a:pPr>
              <a:buNone/>
            </a:pPr>
            <a:r>
              <a:rPr lang="en-US" sz="2400" b="1" dirty="0" smtClean="0">
                <a:ea typeface="Cambria Math" pitchFamily="18" charset="0"/>
              </a:rPr>
              <a:t>   Proof</a:t>
            </a:r>
            <a:r>
              <a:rPr lang="en-US" sz="2400" dirty="0" smtClean="0">
                <a:ea typeface="Cambria Math" pitchFamily="18" charset="0"/>
              </a:rPr>
              <a:t>: Use structural induction.</a:t>
            </a:r>
          </a:p>
          <a:p>
            <a:pPr lvl="1"/>
            <a:r>
              <a:rPr lang="en-US" sz="2000" dirty="0" smtClean="0">
                <a:solidFill>
                  <a:srgbClr val="FF0000"/>
                </a:solidFill>
              </a:rPr>
              <a:t>BASIS  STEP</a:t>
            </a:r>
            <a:r>
              <a:rPr lang="en-US" sz="2000" dirty="0" smtClean="0"/>
              <a:t>: The result holds for a full binary tree consisting only of a root,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and </a:t>
            </a:r>
            <a:r>
              <a:rPr lang="en-US" sz="2000" i="1" dirty="0" smtClean="0"/>
              <a:t>h</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0</a:t>
            </a:r>
            <a:r>
              <a:rPr lang="en-US" sz="2000" dirty="0" smtClean="0"/>
              <a:t>.  Hence, </a:t>
            </a:r>
            <a:r>
              <a:rPr lang="en-US" sz="2000" i="1" dirty="0" smtClean="0"/>
              <a:t>n</a:t>
            </a:r>
            <a:r>
              <a:rPr lang="en-US" sz="2000" dirty="0" smtClean="0"/>
              <a:t>(</a:t>
            </a:r>
            <a:r>
              <a:rPr lang="en-US" sz="2000" i="1" dirty="0" smtClean="0"/>
              <a:t>T</a:t>
            </a:r>
            <a:r>
              <a:rPr lang="en-US" sz="2000" dirty="0" smtClean="0"/>
              <a:t>) =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baseline="30000" dirty="0" smtClean="0">
                <a:latin typeface="Cambria Math" pitchFamily="18" charset="0"/>
                <a:ea typeface="Cambria Math" pitchFamily="18" charset="0"/>
              </a:rPr>
              <a:t>0</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1.</a:t>
            </a:r>
          </a:p>
          <a:p>
            <a:pPr lvl="1"/>
            <a:r>
              <a:rPr lang="en-US" sz="2000" dirty="0" smtClean="0">
                <a:solidFill>
                  <a:srgbClr val="FF0000"/>
                </a:solidFill>
              </a:rPr>
              <a:t>RECURSIVE STEP</a:t>
            </a:r>
            <a:r>
              <a:rPr lang="en-US" sz="2000" dirty="0" smtClean="0"/>
              <a:t>:  Assume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1</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1</a:t>
            </a:r>
            <a:r>
              <a:rPr lang="en-US" sz="2000" baseline="30000" dirty="0" smtClean="0"/>
              <a:t>)+</a:t>
            </a:r>
            <a:r>
              <a:rPr lang="en-US" sz="2000" baseline="30000" dirty="0" smtClean="0">
                <a:latin typeface="Cambria Math" pitchFamily="18" charset="0"/>
                <a:ea typeface="Cambria Math" pitchFamily="18" charset="0"/>
              </a:rPr>
              <a:t>1</a:t>
            </a:r>
            <a:r>
              <a:rPr lang="en-US" sz="2000" baseline="30000" dirty="0" smtClean="0"/>
              <a:t> </a:t>
            </a:r>
            <a:r>
              <a:rPr lang="en-US" sz="2000" dirty="0" smtClean="0"/>
              <a:t>– </a:t>
            </a:r>
            <a:r>
              <a:rPr lang="en-US" sz="2000" dirty="0" smtClean="0">
                <a:latin typeface="Cambria Math" pitchFamily="18" charset="0"/>
                <a:ea typeface="Cambria Math" pitchFamily="18" charset="0"/>
              </a:rPr>
              <a:t>1</a:t>
            </a:r>
            <a:r>
              <a:rPr lang="en-US" sz="2000" dirty="0" smtClean="0"/>
              <a:t> and also                   </a:t>
            </a:r>
            <a:r>
              <a:rPr lang="en-US" sz="2000" i="1" dirty="0" smtClean="0"/>
              <a:t>n</a:t>
            </a:r>
            <a:r>
              <a:rPr lang="en-US" sz="2000" dirty="0" smtClean="0"/>
              <a:t>(</a:t>
            </a:r>
            <a:r>
              <a:rPr lang="en-US" sz="2000" i="1" dirty="0" smtClean="0"/>
              <a:t>T</a:t>
            </a:r>
            <a:r>
              <a:rPr lang="en-US" sz="2000" baseline="-25000" dirty="0" smtClean="0">
                <a:latin typeface="Cambria Math" pitchFamily="18" charset="0"/>
                <a:ea typeface="Cambria Math" pitchFamily="18" charset="0"/>
              </a:rPr>
              <a:t>2</a:t>
            </a:r>
            <a:r>
              <a:rPr lang="en-US" sz="2000" dirty="0" smtClean="0"/>
              <a:t>) ≤ </a:t>
            </a:r>
            <a:r>
              <a:rPr lang="en-US" sz="2000" dirty="0" smtClean="0">
                <a:latin typeface="Cambria Math" pitchFamily="18" charset="0"/>
                <a:ea typeface="Cambria Math" pitchFamily="18" charset="0"/>
              </a:rPr>
              <a:t>2</a:t>
            </a:r>
            <a:r>
              <a:rPr lang="en-US" sz="2000" i="1" baseline="30000" dirty="0" smtClean="0"/>
              <a:t>h</a:t>
            </a:r>
            <a:r>
              <a:rPr lang="en-US" sz="2000" baseline="30000" dirty="0" smtClean="0"/>
              <a:t>(</a:t>
            </a:r>
            <a:r>
              <a:rPr lang="en-US" sz="2000" i="1" baseline="30000" dirty="0" smtClean="0"/>
              <a:t>T</a:t>
            </a:r>
            <a:r>
              <a:rPr lang="en-US" sz="1800" baseline="30000" dirty="0" smtClean="0">
                <a:latin typeface="Cambria Math" pitchFamily="18" charset="0"/>
                <a:ea typeface="Cambria Math" pitchFamily="18" charset="0"/>
              </a:rPr>
              <a:t>2</a:t>
            </a:r>
            <a:r>
              <a:rPr lang="en-US" sz="2000" baseline="30000" dirty="0" smtClean="0"/>
              <a:t>)+</a:t>
            </a:r>
            <a:r>
              <a:rPr lang="en-US" sz="2000" baseline="30000" dirty="0" smtClean="0">
                <a:latin typeface="Cambria Math" pitchFamily="18" charset="0"/>
                <a:ea typeface="Cambria Math" pitchFamily="18" charset="0"/>
              </a:rPr>
              <a:t>1  </a:t>
            </a:r>
            <a:r>
              <a:rPr lang="en-US" sz="2000" dirty="0" smtClean="0"/>
              <a:t>– </a:t>
            </a:r>
            <a:r>
              <a:rPr lang="en-US" sz="2000" dirty="0" smtClean="0">
                <a:latin typeface="Cambria Math" pitchFamily="18" charset="0"/>
                <a:ea typeface="Cambria Math" pitchFamily="18" charset="0"/>
              </a:rPr>
              <a:t>1</a:t>
            </a:r>
            <a:r>
              <a:rPr lang="en-US" sz="2000" dirty="0" smtClean="0"/>
              <a:t> whenever </a:t>
            </a:r>
            <a:r>
              <a:rPr lang="en-US" sz="2000" i="1" dirty="0" smtClean="0"/>
              <a:t>T</a:t>
            </a:r>
            <a:r>
              <a:rPr lang="en-US" sz="2000" baseline="-25000" dirty="0" smtClean="0">
                <a:latin typeface="Cambria Math" pitchFamily="18" charset="0"/>
                <a:ea typeface="Cambria Math" pitchFamily="18" charset="0"/>
              </a:rPr>
              <a:t>1</a:t>
            </a:r>
            <a:r>
              <a:rPr lang="en-US" sz="2000" dirty="0" smtClean="0"/>
              <a:t> and </a:t>
            </a:r>
            <a:r>
              <a:rPr lang="en-US" sz="2000" i="1" dirty="0" smtClean="0"/>
              <a:t>T</a:t>
            </a:r>
            <a:r>
              <a:rPr lang="en-US" sz="2000" baseline="-25000" dirty="0" smtClean="0">
                <a:latin typeface="Cambria Math" pitchFamily="18" charset="0"/>
                <a:ea typeface="Cambria Math" pitchFamily="18" charset="0"/>
              </a:rPr>
              <a:t>2</a:t>
            </a:r>
            <a:r>
              <a:rPr lang="en-US" sz="2000" dirty="0" smtClean="0">
                <a:latin typeface="Cambria Math" pitchFamily="18" charset="0"/>
                <a:ea typeface="Cambria Math" pitchFamily="18" charset="0"/>
              </a:rPr>
              <a:t> </a:t>
            </a:r>
            <a:r>
              <a:rPr lang="en-US" sz="2000" dirty="0" smtClean="0"/>
              <a:t>are full binary trees.</a:t>
            </a:r>
          </a:p>
          <a:p>
            <a:pPr>
              <a:buNone/>
            </a:pPr>
            <a:endParaRPr lang="en-US" sz="2000" dirty="0" smtClean="0"/>
          </a:p>
        </p:txBody>
      </p:sp>
      <p:sp>
        <p:nvSpPr>
          <p:cNvPr id="4" name="Content Placeholder 2"/>
          <p:cNvSpPr txBox="1">
            <a:spLocks/>
          </p:cNvSpPr>
          <p:nvPr/>
        </p:nvSpPr>
        <p:spPr>
          <a:xfrm>
            <a:off x="1143000" y="4267200"/>
            <a:ext cx="7467600" cy="2286000"/>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recursive formula of n(T)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1" u="none" strike="noStrike" kern="1200" cap="none" spc="0" normalizeH="0" baseline="0" noProof="0" dirty="0" smtClean="0">
                <a:ln>
                  <a:noFill/>
                </a:ln>
                <a:solidFill>
                  <a:schemeClr val="tx1"/>
                </a:solidFill>
                <a:effectLst/>
                <a:uLnTx/>
                <a:uFillTx/>
                <a:latin typeface="+mn-lt"/>
                <a:ea typeface="+mn-ea"/>
                <a:cs typeface="+mn-cs"/>
              </a:rPr>
              <a:t>by inductive hypothesis</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∙max(</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max(</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1),</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2))+</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noProof="0" dirty="0" smtClean="0">
                <a:ln>
                  <a:noFill/>
                </a:ln>
                <a:solidFill>
                  <a:schemeClr val="tx1"/>
                </a:solidFill>
                <a:effectLst/>
                <a:uLnTx/>
                <a:uFillTx/>
                <a:latin typeface="+mn-lt"/>
                <a:ea typeface="+mn-ea"/>
                <a:cs typeface="+mn-cs"/>
              </a:rPr>
              <a:t>                (max(</a:t>
            </a:r>
            <a:r>
              <a:rPr lang="en-US" sz="2000" dirty="0" smtClean="0">
                <a:latin typeface="Cambria Math" pitchFamily="18" charset="0"/>
                <a:ea typeface="Cambria Math" pitchFamily="18" charset="0"/>
              </a:rPr>
              <a:t>2</a:t>
            </a:r>
            <a:r>
              <a:rPr lang="en-US" sz="2000" i="1" baseline="30000" dirty="0" smtClean="0"/>
              <a:t>x</a:t>
            </a:r>
            <a:r>
              <a:rPr lang="en-US" sz="2000" dirty="0" smtClean="0"/>
              <a:t> ,</a:t>
            </a:r>
            <a:r>
              <a:rPr lang="en-US" sz="2000" dirty="0" smtClean="0">
                <a:latin typeface="Cambria Math" pitchFamily="18" charset="0"/>
                <a:ea typeface="Cambria Math" pitchFamily="18" charset="0"/>
              </a:rPr>
              <a:t> 2</a:t>
            </a:r>
            <a:r>
              <a:rPr lang="en-US" sz="2000" i="1" baseline="30000" dirty="0" smtClean="0"/>
              <a:t>y</a:t>
            </a:r>
            <a:r>
              <a:rPr lang="en-US" sz="2000" dirty="0" smtClean="0"/>
              <a:t>)= </a:t>
            </a:r>
            <a:r>
              <a:rPr lang="en-US" sz="2000" dirty="0" smtClean="0">
                <a:latin typeface="Cambria Math" pitchFamily="18" charset="0"/>
                <a:ea typeface="Cambria Math" pitchFamily="18" charset="0"/>
              </a:rPr>
              <a:t>2</a:t>
            </a:r>
            <a:r>
              <a:rPr lang="en-US" sz="2000" baseline="30000" dirty="0" smtClean="0"/>
              <a:t>max(</a:t>
            </a:r>
            <a:r>
              <a:rPr lang="en-US" sz="2000" i="1" baseline="30000" dirty="0" err="1" smtClean="0"/>
              <a:t>x,y</a:t>
            </a:r>
            <a:r>
              <a:rPr lang="en-US" sz="2000" baseline="30000" dirty="0" smtClean="0"/>
              <a:t>)</a:t>
            </a:r>
            <a:r>
              <a:rPr lang="en-US" sz="2000" dirty="0" smtClean="0"/>
              <a:t>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lang="en-US" sz="2000" dirty="0" smtClean="0"/>
              <a:t>                                    (</a:t>
            </a:r>
            <a:r>
              <a:rPr lang="en-US" sz="2000" i="1" dirty="0" smtClean="0"/>
              <a:t>by recursive definition of h(T)</a:t>
            </a: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h</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1" u="none" strike="noStrike" kern="1200" cap="none" spc="0" normalizeH="0" baseline="30000" noProof="0" dirty="0" smtClean="0">
                <a:ln>
                  <a:noFill/>
                </a:ln>
                <a:solidFill>
                  <a:schemeClr val="tx1"/>
                </a:solidFill>
                <a:effectLst/>
                <a:uLnTx/>
                <a:uFillTx/>
                <a:latin typeface="+mn-lt"/>
                <a:ea typeface="+mn-ea"/>
                <a:cs typeface="+mn-cs"/>
              </a:rPr>
              <a:t>T</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a:t>
            </a:r>
            <a:r>
              <a:rPr kumimoji="0" lang="en-US" sz="2000" b="0" i="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3000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5" name="Isosceles Triangle 4"/>
          <p:cNvSpPr/>
          <p:nvPr/>
        </p:nvSpPr>
        <p:spPr>
          <a:xfrm rot="5400000" flipH="1" flipV="1">
            <a:off x="8724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23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smtClean="0"/>
              <a:t>   </a:t>
            </a:r>
            <a:r>
              <a:rPr lang="en-US" b="1" dirty="0" smtClean="0"/>
              <a:t>Definition</a:t>
            </a:r>
            <a:r>
              <a:rPr lang="en-US" dirty="0" smtClean="0"/>
              <a:t>:  A </a:t>
            </a:r>
            <a:r>
              <a:rPr lang="en-US" i="1" dirty="0" smtClean="0"/>
              <a:t>recursive</a:t>
            </a:r>
            <a:r>
              <a:rPr lang="en-US" dirty="0" smtClean="0"/>
              <a:t> or </a:t>
            </a:r>
            <a:r>
              <a:rPr lang="en-US" i="1" dirty="0" smtClean="0"/>
              <a:t>inductive definition  </a:t>
            </a:r>
            <a:r>
              <a:rPr lang="en-US" dirty="0" smtClean="0"/>
              <a:t>of a function consists of two steps.</a:t>
            </a:r>
          </a:p>
          <a:p>
            <a:pPr lvl="1"/>
            <a:r>
              <a:rPr lang="en-US" dirty="0" smtClean="0">
                <a:solidFill>
                  <a:srgbClr val="FF0000"/>
                </a:solidFill>
              </a:rPr>
              <a:t>BASIS STEP</a:t>
            </a:r>
            <a:r>
              <a:rPr lang="en-US" dirty="0" smtClean="0"/>
              <a:t>: Specify the value of the function at zero.</a:t>
            </a:r>
          </a:p>
          <a:p>
            <a:pPr lvl="1"/>
            <a:r>
              <a:rPr lang="en-US" dirty="0" smtClean="0">
                <a:solidFill>
                  <a:srgbClr val="FF0000"/>
                </a:solidFill>
              </a:rPr>
              <a:t>RECURSIVE STEP</a:t>
            </a:r>
            <a:r>
              <a:rPr lang="en-US" dirty="0" smtClean="0"/>
              <a:t>: Give a rule for finding its value at an integer from its values at smaller integers.</a:t>
            </a:r>
          </a:p>
          <a:p>
            <a:pPr lvl="1"/>
            <a:endParaRPr lang="en-US" dirty="0" smtClean="0"/>
          </a:p>
          <a:p>
            <a:r>
              <a:rPr lang="en-US" dirty="0" smtClean="0"/>
              <a:t>A function </a:t>
            </a:r>
            <a:r>
              <a:rPr lang="en-US" i="1" dirty="0" smtClean="0"/>
              <a:t>f</a:t>
            </a:r>
            <a:r>
              <a:rPr lang="en-US" dirty="0" smtClean="0"/>
              <a:t>(</a:t>
            </a:r>
            <a:r>
              <a:rPr lang="en-US" i="1" dirty="0" smtClean="0"/>
              <a:t>n</a:t>
            </a:r>
            <a:r>
              <a:rPr lang="en-US" dirty="0" smtClean="0"/>
              <a:t>)  is the same as a sequence </a:t>
            </a:r>
            <a:r>
              <a:rPr lang="en-US" i="1" dirty="0" smtClean="0"/>
              <a:t>a</a:t>
            </a:r>
            <a:r>
              <a:rPr lang="en-US" baseline="-25000" dirty="0" smtClean="0">
                <a:latin typeface="Cambria Math" pitchFamily="18" charset="0"/>
                <a:ea typeface="Cambria Math" pitchFamily="18" charset="0"/>
              </a:rPr>
              <a:t>0</a:t>
            </a:r>
            <a:r>
              <a:rPr lang="en-US" dirty="0" smtClean="0"/>
              <a:t>, </a:t>
            </a:r>
            <a:r>
              <a:rPr lang="en-US" i="1" dirty="0" smtClean="0"/>
              <a:t>a</a:t>
            </a:r>
            <a:r>
              <a:rPr lang="en-US" baseline="-25000" dirty="0" smtClean="0">
                <a:latin typeface="Cambria Math" pitchFamily="18" charset="0"/>
                <a:ea typeface="Cambria Math" pitchFamily="18" charset="0"/>
              </a:rPr>
              <a:t>1</a:t>
            </a:r>
            <a:r>
              <a:rPr lang="en-US" dirty="0" smtClean="0"/>
              <a:t>, … </a:t>
            </a:r>
            <a:r>
              <a:rPr lang="en-US" dirty="0" smtClean="0"/>
              <a:t>where </a:t>
            </a:r>
            <a:r>
              <a:rPr lang="en-US" i="1" dirty="0" smtClean="0"/>
              <a:t>f</a:t>
            </a:r>
            <a:r>
              <a:rPr lang="en-US" dirty="0" smtClean="0"/>
              <a:t>(</a:t>
            </a:r>
            <a:r>
              <a:rPr lang="en-US" i="1" dirty="0" err="1" smtClean="0"/>
              <a:t>i</a:t>
            </a:r>
            <a:r>
              <a:rPr lang="en-US" dirty="0" smtClean="0"/>
              <a:t>) = </a:t>
            </a:r>
            <a:r>
              <a:rPr lang="en-US" i="1" dirty="0" err="1" smtClean="0"/>
              <a:t>a</a:t>
            </a:r>
            <a:r>
              <a:rPr lang="en-US" i="1" baseline="-25000" dirty="0" err="1" smtClean="0"/>
              <a:t>i</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Suppose </a:t>
            </a:r>
            <a:r>
              <a:rPr lang="en-US" i="1" dirty="0" smtClean="0"/>
              <a:t>f </a:t>
            </a:r>
            <a:r>
              <a:rPr lang="en-US" dirty="0" smtClean="0"/>
              <a:t>is defined by:</a:t>
            </a:r>
          </a:p>
          <a:p>
            <a:pPr>
              <a:buNone/>
            </a:pPr>
            <a:r>
              <a:rPr lang="en-US" i="1" dirty="0" smtClean="0"/>
              <a:t>         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a:t>
            </a:r>
          </a:p>
          <a:p>
            <a:pPr>
              <a:buNone/>
            </a:pPr>
            <a:r>
              <a:rPr lang="en-US" i="1" dirty="0" smtClean="0"/>
              <a:t>         f(n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latin typeface="Cambria Math" pitchFamily="18" charset="0"/>
                <a:ea typeface="Cambria Math" pitchFamily="18" charset="0"/>
              </a:rPr>
              <a:t>2</a:t>
            </a:r>
            <a:r>
              <a:rPr lang="en-US" i="1" dirty="0" smtClean="0"/>
              <a:t>f</a:t>
            </a:r>
            <a:r>
              <a:rPr lang="en-US" dirty="0" smtClean="0"/>
              <a:t>(</a:t>
            </a:r>
            <a:r>
              <a:rPr lang="en-US" i="1" dirty="0" smtClean="0"/>
              <a:t>n</a:t>
            </a:r>
            <a:r>
              <a:rPr lang="en-US" dirty="0" smtClean="0"/>
              <a:t>)</a:t>
            </a:r>
            <a:r>
              <a:rPr lang="en-US" i="1" dirty="0" smtClean="0"/>
              <a:t> + </a:t>
            </a:r>
            <a:r>
              <a:rPr lang="en-US" dirty="0" smtClean="0">
                <a:latin typeface="Cambria Math" pitchFamily="18" charset="0"/>
                <a:ea typeface="Cambria Math" pitchFamily="18" charset="0"/>
              </a:rPr>
              <a:t>3</a:t>
            </a:r>
          </a:p>
          <a:p>
            <a:pPr>
              <a:lnSpc>
                <a:spcPct val="150000"/>
              </a:lnSpc>
              <a:buNone/>
            </a:pPr>
            <a:r>
              <a:rPr lang="en-US" dirty="0" smtClean="0"/>
              <a:t>    Find </a:t>
            </a:r>
            <a:r>
              <a:rPr lang="en-US" i="1" dirty="0" smtClean="0"/>
              <a:t>f</a:t>
            </a:r>
            <a:r>
              <a:rPr lang="en-US" dirty="0" smtClean="0"/>
              <a:t>(</a:t>
            </a:r>
            <a:r>
              <a:rPr lang="en-US" dirty="0" smtClean="0">
                <a:latin typeface="Cambria Math" pitchFamily="18" charset="0"/>
                <a:ea typeface="Cambria Math" pitchFamily="18" charset="0"/>
              </a:rPr>
              <a:t>1</a:t>
            </a:r>
            <a:r>
              <a:rPr lang="en-US" dirty="0" smtClean="0"/>
              <a:t>), </a:t>
            </a:r>
            <a:r>
              <a:rPr lang="en-US" i="1" dirty="0" smtClean="0"/>
              <a:t>f</a:t>
            </a:r>
            <a:r>
              <a:rPr lang="en-US" dirty="0" smtClean="0"/>
              <a:t>(</a:t>
            </a:r>
            <a:r>
              <a:rPr lang="en-US" dirty="0" smtClean="0">
                <a:latin typeface="Cambria Math" pitchFamily="18" charset="0"/>
                <a:ea typeface="Cambria Math" pitchFamily="18" charset="0"/>
              </a:rPr>
              <a:t>2</a:t>
            </a:r>
            <a:r>
              <a:rPr lang="en-US" dirty="0" smtClean="0"/>
              <a:t>), </a:t>
            </a:r>
            <a:r>
              <a:rPr lang="en-US" i="1" dirty="0" smtClean="0"/>
              <a:t>f</a:t>
            </a:r>
            <a:r>
              <a:rPr lang="en-US" dirty="0" smtClean="0"/>
              <a:t>(</a:t>
            </a:r>
            <a:r>
              <a:rPr lang="en-US" dirty="0" smtClean="0">
                <a:latin typeface="Cambria Math" pitchFamily="18" charset="0"/>
                <a:ea typeface="Cambria Math" pitchFamily="18" charset="0"/>
              </a:rPr>
              <a:t>3</a:t>
            </a:r>
            <a:r>
              <a:rPr lang="en-US" dirty="0" smtClean="0"/>
              <a:t>), </a:t>
            </a:r>
            <a:r>
              <a:rPr lang="en-US" i="1" dirty="0" smtClean="0"/>
              <a:t>f</a:t>
            </a:r>
            <a:r>
              <a:rPr lang="en-US" dirty="0" smtClean="0"/>
              <a:t>(</a:t>
            </a:r>
            <a:r>
              <a:rPr lang="en-US" dirty="0" smtClean="0">
                <a:latin typeface="Cambria Math" pitchFamily="18" charset="0"/>
                <a:ea typeface="Cambria Math" pitchFamily="18" charset="0"/>
              </a:rPr>
              <a:t>4</a:t>
            </a:r>
            <a:r>
              <a:rPr lang="en-US" dirty="0" smtClean="0"/>
              <a:t>)</a:t>
            </a:r>
          </a:p>
          <a:p>
            <a:pPr>
              <a:buNone/>
            </a:pPr>
            <a:endParaRPr lang="en-US" dirty="0" smtClean="0"/>
          </a:p>
          <a:p>
            <a:pPr>
              <a:buNone/>
            </a:pPr>
            <a:r>
              <a:rPr lang="en-US" dirty="0" smtClean="0"/>
              <a:t>    </a:t>
            </a:r>
            <a:r>
              <a:rPr lang="en-US" b="1" dirty="0" smtClean="0"/>
              <a:t>Solution</a:t>
            </a:r>
            <a:r>
              <a:rPr lang="en-US" dirty="0" smtClean="0"/>
              <a:t>:</a:t>
            </a:r>
          </a:p>
          <a:p>
            <a:pPr lvl="2"/>
            <a:r>
              <a:rPr lang="en-US" i="1" dirty="0" smtClean="0"/>
              <a:t>f</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∙3 + 3 = 9</a:t>
            </a:r>
          </a:p>
          <a:p>
            <a:pPr lvl="2"/>
            <a:r>
              <a:rPr lang="en-US" i="1" dirty="0" smtClean="0"/>
              <a:t>f</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2</a:t>
            </a:r>
            <a:r>
              <a:rPr lang="en-US" dirty="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1</a:t>
            </a:r>
            <a:r>
              <a:rPr lang="en-US" dirty="0" smtClean="0">
                <a:ea typeface="Cambria Math" pitchFamily="18" charset="0"/>
              </a:rPr>
              <a:t>) </a:t>
            </a:r>
            <a:r>
              <a:rPr lang="en-US" i="1" dirty="0" smtClean="0"/>
              <a:t>+ </a:t>
            </a:r>
            <a:r>
              <a:rPr lang="en-US" dirty="0" smtClean="0">
                <a:latin typeface="Cambria Math" pitchFamily="18" charset="0"/>
                <a:ea typeface="Cambria Math" pitchFamily="18" charset="0"/>
              </a:rPr>
              <a:t>3 = 2</a:t>
            </a:r>
            <a:r>
              <a:rPr lang="en-US" dirty="0" smtClean="0">
                <a:latin typeface="Cambria Math"/>
                <a:ea typeface="Cambria Math"/>
              </a:rPr>
              <a:t>∙9 + 3 = 21</a:t>
            </a:r>
          </a:p>
          <a:p>
            <a:pPr lvl="2"/>
            <a:r>
              <a:rPr lang="en-US" i="1" dirty="0" smtClean="0"/>
              <a:t>f</a:t>
            </a:r>
            <a:r>
              <a:rPr lang="en-US" dirty="0" smtClean="0"/>
              <a:t>(</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2</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∙21 + 3 = 45</a:t>
            </a:r>
          </a:p>
          <a:p>
            <a:pPr lvl="2"/>
            <a:r>
              <a:rPr lang="en-US" i="1" dirty="0" smtClean="0"/>
              <a:t>f</a:t>
            </a:r>
            <a:r>
              <a:rPr lang="en-US" dirty="0" smtClean="0"/>
              <a:t>(</a:t>
            </a:r>
            <a:r>
              <a:rPr lang="en-US"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2</a:t>
            </a:r>
            <a:r>
              <a:rPr lang="en-US" dirty="0">
                <a:latin typeface="Cambria Math"/>
                <a:ea typeface="Cambria Math"/>
              </a:rPr>
              <a:t>∙</a:t>
            </a:r>
            <a:r>
              <a:rPr lang="en-US" i="1" dirty="0" smtClean="0"/>
              <a:t>f</a:t>
            </a:r>
            <a:r>
              <a:rPr lang="en-US" dirty="0" smtClean="0"/>
              <a:t>(</a:t>
            </a:r>
            <a:r>
              <a:rPr lang="en-US" dirty="0" smtClean="0">
                <a:latin typeface="Cambria Math" pitchFamily="18" charset="0"/>
                <a:ea typeface="Cambria Math" pitchFamily="18" charset="0"/>
              </a:rPr>
              <a:t>3</a:t>
            </a:r>
            <a:r>
              <a:rPr lang="en-US" dirty="0" smtClean="0"/>
              <a:t>)</a:t>
            </a:r>
            <a:r>
              <a:rPr lang="en-US" i="1" dirty="0" smtClean="0"/>
              <a:t> + </a:t>
            </a:r>
            <a:r>
              <a:rPr lang="en-US" dirty="0" smtClean="0">
                <a:latin typeface="Cambria Math" pitchFamily="18" charset="0"/>
                <a:ea typeface="Cambria Math" pitchFamily="18" charset="0"/>
              </a:rPr>
              <a:t>3 = 2</a:t>
            </a:r>
            <a:r>
              <a:rPr lang="en-US" dirty="0" smtClean="0">
                <a:latin typeface="Cambria Math"/>
                <a:ea typeface="Cambria Math"/>
              </a:rPr>
              <a:t>∙45 + 3 = 93</a:t>
            </a:r>
          </a:p>
          <a:p>
            <a:pPr lvl="2"/>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Recursively Defined Functions</a:t>
            </a:r>
            <a:endParaRPr lang="en-US" dirty="0"/>
          </a:p>
        </p:txBody>
      </p:sp>
      <p:sp>
        <p:nvSpPr>
          <p:cNvPr id="3" name="Content Placeholder 2"/>
          <p:cNvSpPr>
            <a:spLocks noGrp="1"/>
          </p:cNvSpPr>
          <p:nvPr>
            <p:ph idx="1"/>
          </p:nvPr>
        </p:nvSpPr>
        <p:spPr/>
        <p:txBody>
          <a:bodyPr>
            <a:normAutofit/>
          </a:bodyPr>
          <a:lstStyle/>
          <a:p>
            <a:pPr>
              <a:buNone/>
            </a:pPr>
            <a:r>
              <a:rPr lang="en-US" dirty="0">
                <a:latin typeface="Cambria Math"/>
                <a:ea typeface="Cambria Math"/>
              </a:rPr>
              <a:t> </a:t>
            </a:r>
            <a:r>
              <a:rPr lang="en-US" dirty="0" smtClean="0">
                <a:latin typeface="Cambria Math"/>
                <a:ea typeface="Cambria Math"/>
              </a:rPr>
              <a:t>  </a:t>
            </a:r>
            <a:r>
              <a:rPr lang="en-US" b="1" dirty="0" smtClean="0"/>
              <a:t>Example:  </a:t>
            </a:r>
            <a:r>
              <a:rPr lang="en-US" dirty="0" smtClean="0"/>
              <a:t>Give a recursive definition of the factorial function </a:t>
            </a:r>
            <a:r>
              <a:rPr lang="en-US" i="1" dirty="0" smtClean="0"/>
              <a:t>n</a:t>
            </a:r>
            <a:r>
              <a:rPr lang="en-US" dirty="0" smtClean="0"/>
              <a:t>!</a:t>
            </a:r>
          </a:p>
          <a:p>
            <a:pPr>
              <a:buNone/>
            </a:pPr>
            <a:endParaRPr lang="en-US" dirty="0" smtClean="0"/>
          </a:p>
          <a:p>
            <a:pPr>
              <a:buNone/>
            </a:pPr>
            <a:r>
              <a:rPr lang="en-US" b="1" dirty="0" smtClean="0"/>
              <a:t>   Solution</a:t>
            </a:r>
            <a:r>
              <a:rPr lang="en-US" dirty="0" smtClean="0"/>
              <a:t>:</a:t>
            </a:r>
          </a:p>
          <a:p>
            <a:pPr marL="971550" lvl="1" indent="-514350">
              <a:buNone/>
            </a:pPr>
            <a:r>
              <a:rPr lang="en-US" i="1" dirty="0" smtClean="0"/>
              <a:t>f</a:t>
            </a:r>
            <a:r>
              <a:rPr lang="en-US" dirty="0" smtClean="0"/>
              <a:t>(</a:t>
            </a:r>
            <a:r>
              <a:rPr lang="en-US" dirty="0" smtClean="0">
                <a:latin typeface="Cambria Math" pitchFamily="18" charset="0"/>
                <a:ea typeface="Cambria Math" pitchFamily="18" charset="0"/>
              </a:rPr>
              <a:t>0</a:t>
            </a:r>
            <a:r>
              <a:rPr lang="en-US" dirty="0" smtClean="0"/>
              <a:t>)</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t>n + </a:t>
            </a:r>
            <a:r>
              <a:rPr lang="en-US" dirty="0" smtClean="0">
                <a:latin typeface="Cambria Math" pitchFamily="18" charset="0"/>
                <a:ea typeface="Cambria Math" pitchFamily="18" charset="0"/>
              </a:rPr>
              <a:t>1</a:t>
            </a:r>
            <a:r>
              <a:rPr lang="en-US" dirty="0" smtClean="0"/>
              <a:t>)</a:t>
            </a:r>
            <a:r>
              <a:rPr lang="en-US" dirty="0" smtClean="0">
                <a:latin typeface="Cambria Math"/>
                <a:ea typeface="Cambria Math"/>
              </a:rPr>
              <a:t>∙</a:t>
            </a:r>
            <a:r>
              <a:rPr lang="en-US" i="1" dirty="0" smtClean="0"/>
              <a:t> f</a:t>
            </a:r>
            <a:r>
              <a:rPr lang="en-US" dirty="0" smtClean="0"/>
              <a:t>(</a:t>
            </a:r>
            <a:r>
              <a:rPr lang="en-US" i="1" dirty="0" smtClean="0"/>
              <a:t>n</a:t>
            </a:r>
            <a:r>
              <a:rPr lang="en-US" dirty="0" smtClean="0"/>
              <a:t>)</a:t>
            </a:r>
          </a:p>
          <a:p>
            <a:pPr lvl="2">
              <a:buNone/>
            </a:pPr>
            <a:endParaRPr lang="en-US" dirty="0" smtClean="0">
              <a:latin typeface="Cambria Math"/>
              <a:ea typeface="Cambria Math"/>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5</a:t>
            </a:fld>
            <a:endParaRPr lang="en-US"/>
          </a:p>
        </p:txBody>
      </p:sp>
    </p:spTree>
    <p:extLst>
      <p:ext uri="{BB962C8B-B14F-4D97-AF65-F5344CB8AC3E}">
        <p14:creationId xmlns:p14="http://schemas.microsoft.com/office/powerpoint/2010/main" val="553671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Recursively Defined Functions</a:t>
            </a:r>
            <a:endParaRPr lang="en-US" dirty="0"/>
          </a:p>
        </p:txBody>
      </p:sp>
      <p:sp>
        <p:nvSpPr>
          <p:cNvPr id="3" name="Content Placeholder 2"/>
          <p:cNvSpPr>
            <a:spLocks noGrp="1"/>
          </p:cNvSpPr>
          <p:nvPr>
            <p:ph idx="1"/>
          </p:nvPr>
        </p:nvSpPr>
        <p:spPr/>
        <p:txBody>
          <a:bodyPr/>
          <a:lstStyle/>
          <a:p>
            <a:pPr>
              <a:buNone/>
            </a:pPr>
            <a:r>
              <a:rPr lang="en-US" b="1" dirty="0" smtClean="0"/>
              <a:t>  </a:t>
            </a:r>
          </a:p>
          <a:p>
            <a:pPr>
              <a:buNone/>
            </a:pPr>
            <a:r>
              <a:rPr lang="en-US" b="1" dirty="0" smtClean="0"/>
              <a:t>   Example</a:t>
            </a:r>
            <a:r>
              <a:rPr lang="en-US" dirty="0" smtClean="0"/>
              <a:t>: Give a recursive definition of</a:t>
            </a:r>
          </a:p>
          <a:p>
            <a:pPr marL="0" indent="0">
              <a:buNone/>
            </a:pPr>
            <a:endParaRPr lang="en-US" dirty="0" smtClean="0"/>
          </a:p>
          <a:p>
            <a:pPr>
              <a:buNone/>
            </a:pPr>
            <a:r>
              <a:rPr lang="en-US" b="1" dirty="0" smtClean="0"/>
              <a:t>   Solution</a:t>
            </a:r>
            <a:r>
              <a:rPr lang="en-US" dirty="0" smtClean="0"/>
              <a:t>: The first part of the definition is</a:t>
            </a:r>
          </a:p>
          <a:p>
            <a:pPr>
              <a:buNone/>
            </a:pPr>
            <a:endParaRPr lang="en-US" dirty="0" smtClean="0"/>
          </a:p>
          <a:p>
            <a:pPr>
              <a:buNone/>
            </a:pPr>
            <a:endParaRPr lang="en-US" dirty="0" smtClean="0"/>
          </a:p>
          <a:p>
            <a:pPr>
              <a:buNone/>
            </a:pPr>
            <a:r>
              <a:rPr lang="en-US" dirty="0" smtClean="0"/>
              <a:t>                     The second part is</a:t>
            </a:r>
            <a:endParaRPr lang="en-US" dirty="0"/>
          </a:p>
        </p:txBody>
      </p:sp>
      <p:pic>
        <p:nvPicPr>
          <p:cNvPr id="6" name="Picture 5" descr="addin_tmp.png"/>
          <p:cNvPicPr>
            <a:picLocks noChangeAspect="1"/>
          </p:cNvPicPr>
          <p:nvPr>
            <p:custDataLst>
              <p:tags r:id="rId1"/>
            </p:custDataLst>
          </p:nvPr>
        </p:nvPicPr>
        <p:blipFill>
          <a:blip r:embed="rId5" cstate="print"/>
          <a:stretch>
            <a:fillRect/>
          </a:stretch>
        </p:blipFill>
        <p:spPr>
          <a:xfrm>
            <a:off x="6705600" y="2209800"/>
            <a:ext cx="919356" cy="914400"/>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3352800" y="3962400"/>
            <a:ext cx="1585586" cy="914401"/>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3352800" y="5410200"/>
            <a:ext cx="3563084" cy="912497"/>
          </a:xfrm>
          <a:prstGeom prst="rect">
            <a:avLst/>
          </a:prstGeom>
        </p:spPr>
      </p:pic>
      <p:sp>
        <p:nvSpPr>
          <p:cNvPr id="4" name="Slide Number Placeholder 3"/>
          <p:cNvSpPr>
            <a:spLocks noGrp="1"/>
          </p:cNvSpPr>
          <p:nvPr>
            <p:ph type="sldNum" sz="quarter" idx="12"/>
          </p:nvPr>
        </p:nvSpPr>
        <p:spPr/>
        <p:txBody>
          <a:bodyPr/>
          <a:lstStyle/>
          <a:p>
            <a:fld id="{8CD41AC4-40F7-4FE0-8905-74C6698904F3}" type="slidenum">
              <a:rPr lang="en-US" smtClean="0"/>
              <a:pPr/>
              <a:t>6</a:t>
            </a:fld>
            <a:endParaRPr lang="en-US"/>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a:t>
            </a:r>
            <a:endParaRPr lang="en-US" dirty="0"/>
          </a:p>
        </p:txBody>
      </p:sp>
      <p:sp>
        <p:nvSpPr>
          <p:cNvPr id="3" name="Content Placeholder 2"/>
          <p:cNvSpPr>
            <a:spLocks noGrp="1"/>
          </p:cNvSpPr>
          <p:nvPr>
            <p:ph idx="1"/>
          </p:nvPr>
        </p:nvSpPr>
        <p:spPr>
          <a:xfrm>
            <a:off x="457200" y="1935480"/>
            <a:ext cx="8229600" cy="4541520"/>
          </a:xfrm>
        </p:spPr>
        <p:txBody>
          <a:bodyPr>
            <a:normAutofit/>
          </a:bodyPr>
          <a:lstStyle/>
          <a:p>
            <a:pPr>
              <a:buNone/>
            </a:pPr>
            <a:r>
              <a:rPr lang="en-US" b="1" dirty="0" smtClean="0"/>
              <a:t>   Example </a:t>
            </a:r>
            <a:r>
              <a:rPr lang="en-US" dirty="0" smtClean="0"/>
              <a:t>: The Fibonacci numbers are defined as follows:</a:t>
            </a:r>
          </a:p>
          <a:p>
            <a:pPr marL="971550" lvl="1" indent="-514350">
              <a:buNone/>
            </a:pPr>
            <a:r>
              <a:rPr lang="en-US" i="1" dirty="0" smtClean="0"/>
              <a:t>f</a:t>
            </a:r>
            <a:r>
              <a:rPr lang="en-US" baseline="-25000" dirty="0" smtClean="0">
                <a:latin typeface="Cambria Math" pitchFamily="18" charset="0"/>
                <a:ea typeface="Cambria Math" pitchFamily="18" charset="0"/>
              </a:rPr>
              <a:t>0 </a:t>
            </a:r>
            <a:r>
              <a:rPr lang="en-US" i="1" dirty="0" smtClean="0"/>
              <a:t> = </a:t>
            </a:r>
            <a:r>
              <a:rPr lang="en-US" dirty="0" smtClean="0">
                <a:latin typeface="Cambria Math" pitchFamily="18" charset="0"/>
                <a:ea typeface="Cambria Math" pitchFamily="18" charset="0"/>
              </a:rPr>
              <a:t>0</a:t>
            </a:r>
          </a:p>
          <a:p>
            <a:pPr marL="971550" lvl="1" indent="-514350">
              <a:buNone/>
            </a:pPr>
            <a:r>
              <a:rPr lang="en-US" i="1" dirty="0" smtClean="0"/>
              <a:t>f</a:t>
            </a:r>
            <a:r>
              <a:rPr lang="en-US" baseline="-25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1</a:t>
            </a:r>
          </a:p>
          <a:p>
            <a:pPr marL="971550" lvl="1" indent="-514350">
              <a:buNone/>
            </a:pPr>
            <a:r>
              <a:rPr lang="en-US" i="1" dirty="0" smtClean="0"/>
              <a:t>f</a:t>
            </a:r>
            <a:r>
              <a:rPr lang="en-US" i="1" baseline="-25000" dirty="0" smtClean="0">
                <a:ea typeface="Cambria Math" pitchFamily="18" charset="0"/>
              </a:rPr>
              <a:t>n</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1</a:t>
            </a:r>
            <a:r>
              <a:rPr lang="en-US" i="1" dirty="0" smtClean="0"/>
              <a:t>  + f</a:t>
            </a:r>
            <a:r>
              <a:rPr lang="en-US" i="1" baseline="-25000" dirty="0" smtClean="0"/>
              <a:t>n</a:t>
            </a:r>
            <a:r>
              <a:rPr lang="en-US" i="1" baseline="-25000" dirty="0" smtClean="0">
                <a:latin typeface="Cambria Math"/>
                <a:ea typeface="Cambria Math"/>
              </a:rPr>
              <a:t>−</a:t>
            </a:r>
            <a:r>
              <a:rPr lang="en-US" baseline="-25000" dirty="0" smtClean="0">
                <a:latin typeface="Cambria Math" pitchFamily="18" charset="0"/>
                <a:ea typeface="Cambria Math" pitchFamily="18" charset="0"/>
              </a:rPr>
              <a:t>2</a:t>
            </a:r>
          </a:p>
          <a:p>
            <a:pPr marL="971550" lvl="1" indent="-514350">
              <a:buNone/>
            </a:pPr>
            <a:endParaRPr lang="en-US" baseline="-25000" dirty="0" smtClean="0"/>
          </a:p>
          <a:p>
            <a:pPr marL="571500" indent="-514350">
              <a:buNone/>
            </a:pPr>
            <a:r>
              <a:rPr lang="en-US" dirty="0" smtClean="0"/>
              <a:t>    Find</a:t>
            </a:r>
            <a:r>
              <a:rPr lang="en-US" i="1" dirty="0" smtClean="0"/>
              <a:t> f</a:t>
            </a:r>
            <a:r>
              <a:rPr lang="en-US" baseline="-25000" dirty="0" smtClean="0">
                <a:latin typeface="Cambria Math" pitchFamily="18" charset="0"/>
                <a:ea typeface="Cambria Math" pitchFamily="18" charset="0"/>
              </a:rPr>
              <a:t>2</a:t>
            </a:r>
            <a:r>
              <a:rPr lang="en-US" i="1" dirty="0" smtClean="0"/>
              <a:t>, f</a:t>
            </a:r>
            <a:r>
              <a:rPr lang="en-US" baseline="-25000" dirty="0" smtClean="0">
                <a:latin typeface="Cambria Math" pitchFamily="18" charset="0"/>
                <a:ea typeface="Cambria Math" pitchFamily="18" charset="0"/>
              </a:rPr>
              <a:t>3 </a:t>
            </a:r>
            <a:r>
              <a:rPr lang="en-US" i="1" dirty="0" smtClean="0"/>
              <a:t>, f</a:t>
            </a:r>
            <a:r>
              <a:rPr lang="en-US" baseline="-25000" dirty="0" smtClean="0">
                <a:latin typeface="Cambria Math" pitchFamily="18" charset="0"/>
                <a:ea typeface="Cambria Math" pitchFamily="18" charset="0"/>
              </a:rPr>
              <a:t>4 </a:t>
            </a:r>
            <a:r>
              <a:rPr lang="en-US" i="1" dirty="0" smtClean="0"/>
              <a:t>, f</a:t>
            </a:r>
            <a:r>
              <a:rPr lang="en-US" baseline="-25000" dirty="0" smtClean="0">
                <a:latin typeface="Cambria Math" pitchFamily="18" charset="0"/>
                <a:ea typeface="Cambria Math" pitchFamily="18" charset="0"/>
              </a:rPr>
              <a:t>5 </a:t>
            </a:r>
            <a:r>
              <a:rPr lang="en-US" dirty="0" smtClean="0"/>
              <a:t>.</a:t>
            </a:r>
          </a:p>
          <a:p>
            <a:pPr marL="1211580" lvl="2" indent="-514350"/>
            <a:r>
              <a:rPr lang="en-US" i="1" dirty="0" smtClean="0"/>
              <a:t>f</a:t>
            </a:r>
            <a:r>
              <a:rPr lang="en-US" baseline="-25000" dirty="0" smtClean="0">
                <a:latin typeface="Cambria Math" pitchFamily="18" charset="0"/>
                <a:ea typeface="Cambria Math" pitchFamily="18" charset="0"/>
              </a:rPr>
              <a:t>2 </a:t>
            </a:r>
            <a:r>
              <a:rPr lang="en-US" dirty="0" smtClean="0"/>
              <a:t> </a:t>
            </a:r>
            <a:r>
              <a:rPr lang="en-US" i="1" dirty="0" smtClean="0"/>
              <a:t>= f</a:t>
            </a:r>
            <a:r>
              <a:rPr lang="en-US" baseline="-25000" dirty="0" smtClean="0">
                <a:latin typeface="Cambria Math" pitchFamily="18" charset="0"/>
                <a:ea typeface="Cambria Math" pitchFamily="18" charset="0"/>
              </a:rPr>
              <a:t>1 </a:t>
            </a:r>
            <a:r>
              <a:rPr lang="en-US" i="1" dirty="0" smtClean="0"/>
              <a:t>  + f</a:t>
            </a:r>
            <a:r>
              <a:rPr lang="en-US" baseline="-25000" dirty="0" smtClean="0">
                <a:latin typeface="Cambria Math" pitchFamily="18" charset="0"/>
                <a:ea typeface="Cambria Math" pitchFamily="18" charset="0"/>
              </a:rPr>
              <a:t>0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1211580" lvl="2" indent="-514350"/>
            <a:r>
              <a:rPr lang="en-US" i="1" dirty="0" smtClean="0"/>
              <a:t>f</a:t>
            </a:r>
            <a:r>
              <a:rPr lang="en-US" baseline="-25000" dirty="0" smtClean="0">
                <a:latin typeface="Cambria Math" pitchFamily="18" charset="0"/>
                <a:ea typeface="Cambria Math" pitchFamily="18" charset="0"/>
              </a:rPr>
              <a:t>3 </a:t>
            </a:r>
            <a:r>
              <a:rPr lang="en-US" dirty="0" smtClean="0"/>
              <a:t> </a:t>
            </a:r>
            <a:r>
              <a:rPr lang="en-US" i="1" dirty="0" smtClean="0"/>
              <a:t>= f</a:t>
            </a:r>
            <a:r>
              <a:rPr lang="en-US" baseline="-25000" dirty="0" smtClean="0">
                <a:latin typeface="Cambria Math" pitchFamily="18" charset="0"/>
                <a:ea typeface="Cambria Math" pitchFamily="18" charset="0"/>
              </a:rPr>
              <a:t>2 </a:t>
            </a:r>
            <a:r>
              <a:rPr lang="en-US" i="1" dirty="0" smtClean="0"/>
              <a:t>  + f</a:t>
            </a:r>
            <a:r>
              <a:rPr lang="en-US" baseline="-25000" dirty="0" smtClean="0">
                <a:latin typeface="Cambria Math" pitchFamily="18" charset="0"/>
                <a:ea typeface="Cambria Math" pitchFamily="18" charset="0"/>
              </a:rPr>
              <a:t>1 </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p>
          <a:p>
            <a:pPr marL="1211580" lvl="2" indent="-514350"/>
            <a:r>
              <a:rPr lang="en-US" i="1" dirty="0" smtClean="0"/>
              <a:t>f</a:t>
            </a:r>
            <a:r>
              <a:rPr lang="en-US" baseline="-25000" dirty="0" smtClean="0">
                <a:latin typeface="Cambria Math" pitchFamily="18" charset="0"/>
                <a:ea typeface="Cambria Math" pitchFamily="18" charset="0"/>
              </a:rPr>
              <a:t>4</a:t>
            </a:r>
            <a:r>
              <a:rPr lang="en-US" dirty="0" smtClean="0"/>
              <a:t> </a:t>
            </a:r>
            <a:r>
              <a:rPr lang="en-US" i="1" dirty="0" smtClean="0"/>
              <a:t>= f</a:t>
            </a:r>
            <a:r>
              <a:rPr lang="en-US" baseline="-25000" dirty="0" smtClean="0">
                <a:latin typeface="Cambria Math" pitchFamily="18" charset="0"/>
                <a:ea typeface="Cambria Math" pitchFamily="18" charset="0"/>
              </a:rPr>
              <a:t>3</a:t>
            </a:r>
            <a:r>
              <a:rPr lang="en-US" i="1" dirty="0" smtClean="0"/>
              <a:t>  + f</a:t>
            </a:r>
            <a:r>
              <a:rPr lang="en-US" baseline="-25000" dirty="0" smtClean="0">
                <a:latin typeface="Cambria Math" pitchFamily="18" charset="0"/>
                <a:ea typeface="Cambria Math" pitchFamily="18" charset="0"/>
              </a:rPr>
              <a:t>2 </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3</a:t>
            </a:r>
          </a:p>
          <a:p>
            <a:pPr marL="1211580" lvl="2" indent="-514350"/>
            <a:r>
              <a:rPr lang="en-US" i="1" dirty="0" smtClean="0"/>
              <a:t>f</a:t>
            </a:r>
            <a:r>
              <a:rPr lang="en-US" baseline="-25000" dirty="0" smtClean="0">
                <a:latin typeface="Cambria Math" pitchFamily="18" charset="0"/>
                <a:ea typeface="Cambria Math" pitchFamily="18" charset="0"/>
              </a:rPr>
              <a:t>5</a:t>
            </a:r>
            <a:r>
              <a:rPr lang="en-US" dirty="0" smtClean="0"/>
              <a:t> </a:t>
            </a:r>
            <a:r>
              <a:rPr lang="en-US" i="1" dirty="0" smtClean="0"/>
              <a:t>= f</a:t>
            </a:r>
            <a:r>
              <a:rPr lang="en-US" baseline="-25000" dirty="0" smtClean="0">
                <a:latin typeface="Cambria Math" pitchFamily="18" charset="0"/>
                <a:ea typeface="Cambria Math" pitchFamily="18" charset="0"/>
              </a:rPr>
              <a:t>4 </a:t>
            </a:r>
            <a:r>
              <a:rPr lang="en-US" i="1" dirty="0" smtClean="0"/>
              <a:t>  + f</a:t>
            </a:r>
            <a:r>
              <a:rPr lang="en-US" baseline="-25000" dirty="0" smtClean="0">
                <a:latin typeface="Cambria Math" pitchFamily="18" charset="0"/>
                <a:ea typeface="Cambria Math" pitchFamily="18" charset="0"/>
              </a:rPr>
              <a:t>3 </a:t>
            </a:r>
            <a:r>
              <a:rPr lang="en-US" dirty="0" smtClean="0"/>
              <a:t> = </a:t>
            </a:r>
            <a:r>
              <a:rPr lang="en-US" dirty="0" smtClean="0">
                <a:latin typeface="Cambria Math" pitchFamily="18" charset="0"/>
                <a:ea typeface="Cambria Math" pitchFamily="18" charset="0"/>
              </a:rPr>
              <a:t>3</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5</a:t>
            </a: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1211580" lvl="2" indent="-514350"/>
            <a:endParaRPr lang="en-US" dirty="0" smtClean="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7543800" y="381000"/>
            <a:ext cx="943356" cy="1097280"/>
          </a:xfrm>
          <a:prstGeom prst="rect">
            <a:avLst/>
          </a:prstGeom>
        </p:spPr>
      </p:pic>
      <p:sp>
        <p:nvSpPr>
          <p:cNvPr id="6" name="TextBox 5"/>
          <p:cNvSpPr txBox="1"/>
          <p:nvPr/>
        </p:nvSpPr>
        <p:spPr>
          <a:xfrm>
            <a:off x="5867400" y="609600"/>
            <a:ext cx="1524000" cy="646331"/>
          </a:xfrm>
          <a:prstGeom prst="rect">
            <a:avLst/>
          </a:prstGeom>
          <a:noFill/>
        </p:spPr>
        <p:txBody>
          <a:bodyPr wrap="square" rtlCol="0">
            <a:spAutoFit/>
          </a:bodyPr>
          <a:lstStyle/>
          <a:p>
            <a:r>
              <a:rPr lang="en-US" dirty="0" smtClean="0"/>
              <a:t>Fibonacci </a:t>
            </a:r>
          </a:p>
          <a:p>
            <a:r>
              <a:rPr lang="en-US" dirty="0" smtClean="0"/>
              <a:t>(</a:t>
            </a:r>
            <a:r>
              <a:rPr lang="en-US" dirty="0" smtClean="0">
                <a:latin typeface="Cambria Math" pitchFamily="18" charset="0"/>
                <a:ea typeface="Cambria Math" pitchFamily="18" charset="0"/>
              </a:rPr>
              <a:t>1170</a:t>
            </a:r>
            <a:r>
              <a:rPr lang="en-US" dirty="0" smtClean="0"/>
              <a:t>- </a:t>
            </a:r>
            <a:r>
              <a:rPr lang="en-US" dirty="0" smtClean="0">
                <a:latin typeface="Cambria Math" pitchFamily="18" charset="0"/>
                <a:ea typeface="Cambria Math" pitchFamily="18" charset="0"/>
              </a:rPr>
              <a:t>1250</a:t>
            </a:r>
            <a:r>
              <a:rPr lang="en-US" dirty="0" smtClean="0"/>
              <a:t>)</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7</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fontScale="92500"/>
          </a:bodyPr>
          <a:lstStyle/>
          <a:p>
            <a:pPr>
              <a:buNone/>
            </a:pPr>
            <a:r>
              <a:rPr lang="en-US" b="1" dirty="0" smtClean="0"/>
              <a:t>     Example </a:t>
            </a:r>
            <a:r>
              <a:rPr lang="en-US" b="1" dirty="0" smtClean="0">
                <a:latin typeface="Cambria Math" pitchFamily="18" charset="0"/>
                <a:ea typeface="Cambria Math" pitchFamily="18" charset="0"/>
              </a:rPr>
              <a:t>4</a:t>
            </a:r>
            <a:r>
              <a:rPr lang="en-US" dirty="0" smtClean="0"/>
              <a:t>: Show that whenever </a:t>
            </a:r>
            <a:r>
              <a:rPr lang="en-US" i="1" dirty="0" smtClean="0"/>
              <a:t>n</a:t>
            </a:r>
            <a:r>
              <a:rPr lang="en-US" dirty="0" smtClean="0"/>
              <a:t> </a:t>
            </a:r>
            <a:r>
              <a:rPr lang="en-US" dirty="0" smtClean="0">
                <a:latin typeface="Cambria Math"/>
                <a:ea typeface="Cambria Math"/>
              </a:rPr>
              <a:t>≥ 3,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 − 2</a:t>
            </a:r>
            <a:r>
              <a:rPr lang="en-US" dirty="0" smtClean="0"/>
              <a:t>, where  </a:t>
            </a:r>
            <a:r>
              <a:rPr lang="el-GR" dirty="0" smtClean="0">
                <a:latin typeface="Cambria Math"/>
                <a:ea typeface="Cambria Math"/>
              </a:rPr>
              <a:t>α</a:t>
            </a:r>
            <a:r>
              <a:rPr lang="en-US" dirty="0" smtClean="0">
                <a:latin typeface="Cambria Math"/>
                <a:ea typeface="Cambria Math"/>
              </a:rPr>
              <a:t> = (1 + √5)/2.</a:t>
            </a:r>
          </a:p>
          <a:p>
            <a:pPr>
              <a:buNone/>
            </a:pPr>
            <a:endParaRPr lang="en-US" dirty="0" smtClean="0">
              <a:latin typeface="Cambria Math"/>
              <a:ea typeface="Cambria Math"/>
            </a:endParaRPr>
          </a:p>
          <a:p>
            <a:pPr>
              <a:buNone/>
            </a:pPr>
            <a:r>
              <a:rPr lang="en-US" b="1" dirty="0" smtClean="0">
                <a:ea typeface="Cambria Math"/>
              </a:rPr>
              <a:t>     Solution</a:t>
            </a:r>
            <a:r>
              <a:rPr lang="en-US" dirty="0" smtClean="0">
                <a:ea typeface="Cambria Math"/>
              </a:rPr>
              <a:t>:  Let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be the statement </a:t>
            </a:r>
            <a:r>
              <a:rPr lang="en-US" dirty="0" smtClean="0">
                <a:latin typeface="Cambria Math"/>
                <a:ea typeface="Cambria Math"/>
              </a:rPr>
              <a:t> </a:t>
            </a:r>
            <a:r>
              <a:rPr lang="en-US" i="1" dirty="0" smtClean="0">
                <a:ea typeface="Cambria Math"/>
              </a:rPr>
              <a:t>f</a:t>
            </a:r>
            <a:r>
              <a:rPr lang="en-US" i="1" baseline="-25000" dirty="0" smtClean="0">
                <a:ea typeface="Cambria Math"/>
              </a:rPr>
              <a:t>n</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n</a:t>
            </a:r>
            <a:r>
              <a:rPr lang="en-US" baseline="30000" dirty="0" smtClean="0">
                <a:latin typeface="Cambria Math"/>
                <a:ea typeface="Cambria Math"/>
              </a:rPr>
              <a:t>−2 </a:t>
            </a:r>
            <a:r>
              <a:rPr lang="en-US" dirty="0" smtClean="0">
                <a:ea typeface="Cambria Math"/>
              </a:rPr>
              <a:t>. Use strong induction to show that </a:t>
            </a:r>
            <a:r>
              <a:rPr lang="en-US" i="1" dirty="0" smtClean="0">
                <a:ea typeface="Cambria Math"/>
              </a:rPr>
              <a:t>P</a:t>
            </a:r>
            <a:r>
              <a:rPr lang="en-US" dirty="0" smtClean="0">
                <a:ea typeface="Cambria Math"/>
              </a:rPr>
              <a:t>(</a:t>
            </a:r>
            <a:r>
              <a:rPr lang="en-US" i="1" dirty="0" smtClean="0">
                <a:ea typeface="Cambria Math"/>
              </a:rPr>
              <a:t>n</a:t>
            </a:r>
            <a:r>
              <a:rPr lang="en-US" dirty="0" smtClean="0">
                <a:ea typeface="Cambria Math"/>
              </a:rPr>
              <a:t>) is true whenever  </a:t>
            </a:r>
            <a:r>
              <a:rPr lang="en-US" i="1" dirty="0" smtClean="0">
                <a:ea typeface="Cambria Math"/>
              </a:rPr>
              <a:t>n</a:t>
            </a:r>
            <a:r>
              <a:rPr lang="en-US" dirty="0" smtClean="0">
                <a:ea typeface="Cambria Math"/>
              </a:rPr>
              <a:t> </a:t>
            </a:r>
            <a:r>
              <a:rPr lang="en-US" dirty="0" smtClean="0">
                <a:latin typeface="Cambria Math"/>
                <a:ea typeface="Cambria Math"/>
              </a:rPr>
              <a:t>≥ 3.</a:t>
            </a:r>
          </a:p>
          <a:p>
            <a:pPr lvl="1"/>
            <a:r>
              <a:rPr lang="en-US" dirty="0" smtClean="0">
                <a:solidFill>
                  <a:srgbClr val="FF0000"/>
                </a:solidFill>
                <a:latin typeface="Cambria Math"/>
                <a:ea typeface="Cambria Math"/>
              </a:rPr>
              <a:t>BASIS STEP</a:t>
            </a:r>
            <a:r>
              <a:rPr lang="en-US" dirty="0" smtClean="0">
                <a:latin typeface="Cambria Math"/>
                <a:ea typeface="Cambria Math"/>
              </a:rPr>
              <a:t>: </a:t>
            </a:r>
            <a:r>
              <a:rPr lang="en-US" i="1" dirty="0" smtClean="0">
                <a:ea typeface="Cambria Math"/>
              </a:rPr>
              <a:t> 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holds since </a:t>
            </a:r>
            <a:r>
              <a:rPr lang="el-GR" dirty="0" smtClean="0">
                <a:latin typeface="Cambria Math"/>
                <a:ea typeface="Cambria Math"/>
              </a:rPr>
              <a:t>α</a:t>
            </a:r>
            <a:r>
              <a:rPr lang="en-US" dirty="0" smtClean="0">
                <a:latin typeface="Cambria Math"/>
                <a:ea typeface="Cambria Math"/>
              </a:rPr>
              <a:t> &lt; 2 = </a:t>
            </a:r>
            <a:r>
              <a:rPr lang="en-US" i="1" dirty="0" smtClean="0">
                <a:ea typeface="Cambria Math"/>
              </a:rPr>
              <a:t>f</a:t>
            </a:r>
            <a:r>
              <a:rPr lang="en-US" baseline="-25000" dirty="0" smtClean="0">
                <a:latin typeface="Cambria Math" pitchFamily="18" charset="0"/>
                <a:ea typeface="Cambria Math" pitchFamily="18" charset="0"/>
              </a:rPr>
              <a:t>3</a:t>
            </a:r>
          </a:p>
          <a:p>
            <a:pPr lvl="1">
              <a:buNone/>
            </a:pPr>
            <a:r>
              <a:rPr lang="en-US" baseline="-25000" dirty="0" smtClean="0">
                <a:latin typeface="Cambria Math" pitchFamily="18" charset="0"/>
                <a:ea typeface="Cambria Math" pitchFamily="18" charset="0"/>
              </a:rPr>
              <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4</a:t>
            </a:r>
            <a:r>
              <a:rPr lang="en-US" dirty="0" smtClean="0">
                <a:ea typeface="Cambria Math"/>
              </a:rPr>
              <a:t>) holds since </a:t>
            </a:r>
            <a:r>
              <a:rPr lang="el-GR" dirty="0" smtClean="0">
                <a:latin typeface="Cambria Math"/>
                <a:ea typeface="Cambria Math"/>
              </a:rPr>
              <a:t>α</a:t>
            </a:r>
            <a:r>
              <a:rPr lang="en-US" baseline="30000" dirty="0" smtClean="0">
                <a:latin typeface="Cambria Math"/>
                <a:ea typeface="Cambria Math"/>
              </a:rPr>
              <a:t>2</a:t>
            </a:r>
            <a:r>
              <a:rPr lang="en-US" dirty="0" smtClean="0">
                <a:latin typeface="Cambria Math"/>
                <a:ea typeface="Cambria Math"/>
              </a:rPr>
              <a:t>  = (3 + √5)/2   &lt;  3 = </a:t>
            </a:r>
            <a:r>
              <a:rPr lang="en-US" i="1" dirty="0" smtClean="0">
                <a:ea typeface="Cambria Math"/>
              </a:rPr>
              <a:t>f</a:t>
            </a:r>
            <a:r>
              <a:rPr lang="en-US" baseline="-25000" dirty="0" smtClean="0">
                <a:latin typeface="Cambria Math" pitchFamily="18" charset="0"/>
                <a:ea typeface="Cambria Math" pitchFamily="18" charset="0"/>
              </a:rPr>
              <a:t>4</a:t>
            </a:r>
            <a:r>
              <a:rPr lang="en-US" dirty="0" smtClean="0">
                <a:ea typeface="Cambria Math"/>
              </a:rPr>
              <a:t> .</a:t>
            </a:r>
          </a:p>
          <a:p>
            <a:pPr lvl="1">
              <a:buNone/>
            </a:pPr>
            <a:endParaRPr lang="en-US" dirty="0" smtClean="0">
              <a:latin typeface="Cambria Math" pitchFamily="18" charset="0"/>
              <a:ea typeface="Cambria Math" pitchFamily="18" charset="0"/>
            </a:endParaRPr>
          </a:p>
          <a:p>
            <a:pPr lvl="1"/>
            <a:r>
              <a:rPr lang="en-US" dirty="0" smtClean="0">
                <a:solidFill>
                  <a:srgbClr val="FF0000"/>
                </a:solidFill>
                <a:latin typeface="Cambria Math"/>
                <a:ea typeface="Cambria Math"/>
              </a:rPr>
              <a:t>INDUCTIVE</a:t>
            </a:r>
            <a:r>
              <a:rPr lang="en-US" dirty="0" smtClean="0">
                <a:latin typeface="Cambria Math"/>
                <a:ea typeface="Cambria Math"/>
              </a:rPr>
              <a:t> </a:t>
            </a:r>
            <a:r>
              <a:rPr lang="en-US" dirty="0" smtClean="0">
                <a:solidFill>
                  <a:srgbClr val="FF0000"/>
                </a:solidFill>
                <a:latin typeface="Cambria Math"/>
                <a:ea typeface="Cambria Math"/>
              </a:rPr>
              <a:t>STEP</a:t>
            </a:r>
            <a:r>
              <a:rPr lang="en-US" dirty="0" smtClean="0">
                <a:latin typeface="Cambria Math"/>
                <a:ea typeface="Cambria Math"/>
              </a:rPr>
              <a:t>: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a:t>
            </a:r>
          </a:p>
          <a:p>
            <a:pPr lvl="1"/>
            <a:endParaRPr lang="en-US" dirty="0"/>
          </a:p>
        </p:txBody>
      </p:sp>
      <p:sp>
        <p:nvSpPr>
          <p:cNvPr id="9" name="Slide Number Placeholder 8"/>
          <p:cNvSpPr>
            <a:spLocks noGrp="1"/>
          </p:cNvSpPr>
          <p:nvPr>
            <p:ph type="sldNum" sz="quarter" idx="12"/>
          </p:nvPr>
        </p:nvSpPr>
        <p:spPr/>
        <p:txBody>
          <a:bodyPr/>
          <a:lstStyle/>
          <a:p>
            <a:fld id="{8CD41AC4-40F7-4FE0-8905-74C6698904F3}" type="slidenum">
              <a:rPr lang="en-US" smtClean="0"/>
              <a:pPr/>
              <a:t>8</a:t>
            </a:fld>
            <a:endParaRPr lang="en-US"/>
          </a:p>
        </p:txBody>
      </p:sp>
      <p:sp>
        <p:nvSpPr>
          <p:cNvPr id="12" name="TextBox 11"/>
          <p:cNvSpPr txBox="1"/>
          <p:nvPr/>
        </p:nvSpPr>
        <p:spPr>
          <a:xfrm>
            <a:off x="6096000" y="63246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Fibonacci Numbers  </a:t>
            </a:r>
            <a:endParaRPr lang="en-US" dirty="0"/>
          </a:p>
        </p:txBody>
      </p:sp>
      <p:sp>
        <p:nvSpPr>
          <p:cNvPr id="3" name="Content Placeholder 2"/>
          <p:cNvSpPr>
            <a:spLocks noGrp="1"/>
          </p:cNvSpPr>
          <p:nvPr>
            <p:ph idx="1"/>
          </p:nvPr>
        </p:nvSpPr>
        <p:spPr>
          <a:xfrm>
            <a:off x="457200" y="1935480"/>
            <a:ext cx="8229600" cy="4617720"/>
          </a:xfrm>
        </p:spPr>
        <p:txBody>
          <a:bodyPr>
            <a:normAutofit/>
          </a:bodyPr>
          <a:lstStyle/>
          <a:p>
            <a:pPr lvl="1"/>
            <a:r>
              <a:rPr lang="en-US" dirty="0" smtClean="0">
                <a:solidFill>
                  <a:srgbClr val="FF0000"/>
                </a:solidFill>
                <a:latin typeface="Cambria Math"/>
                <a:ea typeface="Cambria Math"/>
              </a:rPr>
              <a:t>INDUCTIVE</a:t>
            </a:r>
            <a:r>
              <a:rPr lang="en-US" dirty="0" smtClean="0">
                <a:latin typeface="Cambria Math"/>
                <a:ea typeface="Cambria Math"/>
              </a:rPr>
              <a:t> </a:t>
            </a:r>
            <a:r>
              <a:rPr lang="en-US" dirty="0" smtClean="0">
                <a:solidFill>
                  <a:srgbClr val="FF0000"/>
                </a:solidFill>
                <a:latin typeface="Cambria Math"/>
                <a:ea typeface="Cambria Math"/>
              </a:rPr>
              <a:t>STEP</a:t>
            </a:r>
            <a:r>
              <a:rPr lang="en-US" dirty="0" smtClean="0">
                <a:latin typeface="Cambria Math"/>
                <a:ea typeface="Cambria Math"/>
              </a:rPr>
              <a:t>: </a:t>
            </a:r>
            <a:r>
              <a:rPr lang="en-US" dirty="0" smtClean="0">
                <a:ea typeface="Cambria Math"/>
              </a:rPr>
              <a:t>Assume that </a:t>
            </a:r>
            <a:r>
              <a:rPr lang="en-US" i="1" dirty="0" smtClean="0">
                <a:ea typeface="Cambria Math"/>
              </a:rPr>
              <a:t>P</a:t>
            </a:r>
            <a:r>
              <a:rPr lang="en-US" dirty="0" smtClean="0">
                <a:ea typeface="Cambria Math"/>
              </a:rPr>
              <a:t>(</a:t>
            </a:r>
            <a:r>
              <a:rPr lang="en-US" i="1" dirty="0" smtClean="0">
                <a:ea typeface="Cambria Math"/>
              </a:rPr>
              <a:t>j</a:t>
            </a:r>
            <a:r>
              <a:rPr lang="en-US" dirty="0" smtClean="0">
                <a:ea typeface="Cambria Math"/>
              </a:rPr>
              <a:t>) holds, i.e.,  </a:t>
            </a:r>
            <a:r>
              <a:rPr lang="en-US" i="1" dirty="0" err="1" smtClean="0">
                <a:ea typeface="Cambria Math"/>
              </a:rPr>
              <a:t>f</a:t>
            </a:r>
            <a:r>
              <a:rPr lang="en-US" i="1" baseline="-25000" dirty="0" err="1" smtClean="0">
                <a:ea typeface="Cambria Math"/>
              </a:rPr>
              <a:t>j</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j</a:t>
            </a:r>
            <a:r>
              <a:rPr lang="en-US" baseline="30000" dirty="0" smtClean="0">
                <a:latin typeface="Cambria Math"/>
                <a:ea typeface="Cambria Math"/>
              </a:rPr>
              <a:t>−2  </a:t>
            </a:r>
            <a:r>
              <a:rPr lang="en-US" dirty="0" smtClean="0">
                <a:ea typeface="Cambria Math"/>
              </a:rPr>
              <a:t>for all integers </a:t>
            </a:r>
            <a:r>
              <a:rPr lang="en-US" i="1" dirty="0" smtClean="0">
                <a:ea typeface="Cambria Math"/>
              </a:rPr>
              <a:t>j</a:t>
            </a:r>
            <a:r>
              <a:rPr lang="en-US" dirty="0" smtClean="0">
                <a:ea typeface="Cambria Math"/>
              </a:rPr>
              <a:t> with  </a:t>
            </a:r>
            <a:r>
              <a:rPr lang="en-US" dirty="0" smtClean="0">
                <a:latin typeface="Cambria Math" pitchFamily="18" charset="0"/>
                <a:ea typeface="Cambria Math" pitchFamily="18" charset="0"/>
              </a:rPr>
              <a:t>3</a:t>
            </a:r>
            <a:r>
              <a:rPr lang="en-US" dirty="0" smtClean="0">
                <a:ea typeface="Cambria Math"/>
              </a:rPr>
              <a:t> </a:t>
            </a:r>
            <a:r>
              <a:rPr lang="en-US" dirty="0" smtClean="0">
                <a:latin typeface="Cambria Math"/>
                <a:ea typeface="Cambria Math"/>
              </a:rPr>
              <a:t>≤ </a:t>
            </a:r>
            <a:r>
              <a:rPr lang="en-US" i="1" dirty="0" smtClean="0">
                <a:ea typeface="Cambria Math"/>
              </a:rPr>
              <a:t>j</a:t>
            </a:r>
            <a:r>
              <a:rPr lang="en-US" dirty="0" smtClean="0">
                <a:latin typeface="Cambria Math"/>
                <a:ea typeface="Cambria Math"/>
              </a:rPr>
              <a:t> ≤ </a:t>
            </a:r>
            <a:r>
              <a:rPr lang="en-US" i="1" dirty="0" smtClean="0">
                <a:ea typeface="Cambria Math"/>
              </a:rPr>
              <a:t>k</a:t>
            </a:r>
            <a:r>
              <a:rPr lang="en-US" dirty="0" smtClean="0">
                <a:latin typeface="Cambria Math"/>
                <a:ea typeface="Cambria Math"/>
              </a:rPr>
              <a:t>, where </a:t>
            </a:r>
            <a:r>
              <a:rPr lang="en-US" i="1" dirty="0" smtClean="0">
                <a:ea typeface="Cambria Math"/>
              </a:rPr>
              <a:t>k</a:t>
            </a:r>
            <a:r>
              <a:rPr lang="en-US" dirty="0" smtClean="0">
                <a:ea typeface="Cambria Math"/>
              </a:rPr>
              <a:t> </a:t>
            </a:r>
            <a:r>
              <a:rPr lang="en-US" dirty="0" smtClean="0">
                <a:latin typeface="Cambria Math"/>
                <a:ea typeface="Cambria Math"/>
              </a:rPr>
              <a:t>≥ 4. Show that </a:t>
            </a:r>
            <a:r>
              <a:rPr lang="en-US" i="1" dirty="0" smtClean="0">
                <a:ea typeface="Cambria Math"/>
              </a:rPr>
              <a:t>P</a:t>
            </a:r>
            <a:r>
              <a:rPr lang="en-US" dirty="0" smtClean="0">
                <a:ea typeface="Cambria Math"/>
              </a:rPr>
              <a:t>(</a:t>
            </a:r>
            <a:r>
              <a:rPr lang="en-US" i="1" dirty="0" smtClean="0">
                <a:ea typeface="Cambria Math"/>
              </a:rPr>
              <a:t>k</a:t>
            </a:r>
            <a:r>
              <a:rPr lang="en-US" dirty="0" smtClean="0">
                <a:latin typeface="Cambria Math"/>
                <a:ea typeface="Cambria Math"/>
              </a:rPr>
              <a:t> + 1</a:t>
            </a:r>
            <a:r>
              <a:rPr lang="en-US" dirty="0" smtClean="0">
                <a:ea typeface="Cambria Math"/>
              </a:rPr>
              <a:t>)</a:t>
            </a:r>
            <a:r>
              <a:rPr lang="en-US" dirty="0" smtClean="0">
                <a:latin typeface="Cambria Math"/>
                <a:ea typeface="Cambria Math"/>
              </a:rPr>
              <a:t> holds, i.e., </a:t>
            </a:r>
            <a:r>
              <a:rPr lang="en-US" dirty="0" smtClean="0">
                <a:ea typeface="Cambria Math"/>
              </a:rPr>
              <a:t> </a:t>
            </a:r>
            <a:r>
              <a:rPr lang="en-US" dirty="0" smtClean="0">
                <a:latin typeface="Cambria Math"/>
                <a:ea typeface="Cambria Math"/>
              </a:rPr>
              <a:t> </a:t>
            </a:r>
            <a:r>
              <a:rPr lang="en-US" i="1" dirty="0" smtClean="0">
                <a:ea typeface="Cambria Math"/>
              </a:rPr>
              <a:t>f</a:t>
            </a:r>
            <a:r>
              <a:rPr lang="en-US" i="1" baseline="-25000" dirty="0" smtClean="0">
                <a:ea typeface="Cambria Math"/>
              </a:rPr>
              <a:t>k+</a:t>
            </a:r>
            <a:r>
              <a:rPr lang="en-US" baseline="-25000" dirty="0" smtClean="0">
                <a:latin typeface="Cambria Math" pitchFamily="18" charset="0"/>
                <a:ea typeface="Cambria Math" pitchFamily="18" charset="0"/>
              </a:rPr>
              <a:t>1</a:t>
            </a:r>
            <a:r>
              <a:rPr lang="en-US" dirty="0" smtClean="0">
                <a:latin typeface="Cambria Math"/>
                <a:ea typeface="Cambria Math"/>
              </a:rPr>
              <a:t> &gt; </a:t>
            </a:r>
            <a:r>
              <a:rPr lang="el-GR" dirty="0" smtClean="0">
                <a:latin typeface="Cambria Math"/>
                <a:ea typeface="Cambria Math"/>
              </a:rPr>
              <a:t>α</a:t>
            </a:r>
            <a:r>
              <a:rPr lang="en-US" i="1" baseline="30000" dirty="0" smtClean="0">
                <a:ea typeface="Cambria Math"/>
              </a:rPr>
              <a:t>k</a:t>
            </a:r>
            <a:r>
              <a:rPr lang="en-US" baseline="30000" dirty="0" smtClean="0">
                <a:latin typeface="Cambria Math"/>
                <a:ea typeface="Cambria Math"/>
              </a:rPr>
              <a:t>−1 </a:t>
            </a:r>
            <a:r>
              <a:rPr lang="en-US" dirty="0" smtClean="0">
                <a:ea typeface="Cambria Math"/>
              </a:rPr>
              <a:t>. </a:t>
            </a:r>
          </a:p>
          <a:p>
            <a:pPr lvl="1"/>
            <a:endParaRPr lang="en-US" dirty="0">
              <a:ea typeface="Cambria Math"/>
            </a:endParaRPr>
          </a:p>
          <a:p>
            <a:pPr lvl="1"/>
            <a:endParaRPr lang="en-US" dirty="0" smtClean="0">
              <a:ea typeface="Cambria Math"/>
            </a:endParaRPr>
          </a:p>
          <a:p>
            <a:pPr marL="393192" lvl="1" indent="0">
              <a:buNone/>
            </a:pPr>
            <a:endParaRPr lang="en-US" dirty="0" smtClean="0">
              <a:ea typeface="Cambria Math"/>
            </a:endParaRPr>
          </a:p>
          <a:p>
            <a:pPr lvl="2">
              <a:buNone/>
            </a:pPr>
            <a:endParaRPr lang="en-US" dirty="0" smtClean="0">
              <a:ea typeface="Cambria Math"/>
            </a:endParaRPr>
          </a:p>
          <a:p>
            <a:pPr lvl="2">
              <a:buNone/>
            </a:pPr>
            <a:endParaRPr lang="en-US" dirty="0" smtClean="0">
              <a:ea typeface="Cambria Math"/>
            </a:endParaRPr>
          </a:p>
          <a:p>
            <a:pPr lvl="2">
              <a:buNone/>
            </a:pPr>
            <a:endParaRPr lang="en-US" dirty="0" smtClean="0">
              <a:ea typeface="Cambria Math"/>
            </a:endParaRPr>
          </a:p>
          <a:p>
            <a:pPr lvl="2"/>
            <a:r>
              <a:rPr lang="en-US" dirty="0" smtClean="0">
                <a:ea typeface="Cambria Math"/>
              </a:rPr>
              <a:t>Hence,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is true.  </a:t>
            </a:r>
          </a:p>
        </p:txBody>
      </p:sp>
      <p:sp>
        <p:nvSpPr>
          <p:cNvPr id="4" name="Isosceles Triangle 3"/>
          <p:cNvSpPr/>
          <p:nvPr/>
        </p:nvSpPr>
        <p:spPr>
          <a:xfrm rot="5400000" flipH="1" flipV="1">
            <a:off x="8115300" y="57531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smtClean="0">
                <a:latin typeface="Cambria Math"/>
                <a:ea typeface="Cambria Math"/>
              </a:rPr>
              <a:t>−2 </a:t>
            </a:r>
            <a:r>
              <a:rPr lang="en-US" dirty="0" smtClean="0">
                <a:ea typeface="Cambria Math"/>
              </a:rPr>
              <a:t>. </a:t>
            </a:r>
            <a:endParaRPr lang="en-US" dirty="0"/>
          </a:p>
        </p:txBody>
      </p:sp>
      <p:sp>
        <p:nvSpPr>
          <p:cNvPr id="5" name="TextBox 4"/>
          <p:cNvSpPr txBox="1"/>
          <p:nvPr/>
        </p:nvSpPr>
        <p:spPr>
          <a:xfrm>
            <a:off x="1524000" y="3276600"/>
            <a:ext cx="6477000" cy="1938992"/>
          </a:xfrm>
          <a:prstGeom prst="rect">
            <a:avLst/>
          </a:prstGeom>
          <a:noFill/>
        </p:spPr>
        <p:txBody>
          <a:bodyPr wrap="square" rtlCol="0">
            <a:spAutoFit/>
          </a:bodyPr>
          <a:lstStyle/>
          <a:p>
            <a:r>
              <a:rPr lang="en-US" sz="2000" dirty="0" smtClean="0">
                <a:ea typeface="Cambria Math"/>
              </a:rPr>
              <a:t> </a:t>
            </a:r>
            <a:r>
              <a:rPr lang="en-US" sz="2000" dirty="0" smtClean="0">
                <a:latin typeface="Cambria Math"/>
                <a:ea typeface="Cambria Math"/>
              </a:rPr>
              <a:t>      </a:t>
            </a:r>
            <a:r>
              <a:rPr lang="en-US" sz="2000" i="1" dirty="0" smtClean="0">
                <a:ea typeface="Cambria Math"/>
              </a:rPr>
              <a:t>f</a:t>
            </a:r>
            <a:r>
              <a:rPr lang="en-US" sz="2000" i="1" baseline="-25000" dirty="0" smtClean="0">
                <a:ea typeface="Cambria Math"/>
              </a:rPr>
              <a:t>k+</a:t>
            </a:r>
            <a:r>
              <a:rPr lang="en-US" sz="2000" baseline="-25000" dirty="0" smtClean="0">
                <a:latin typeface="Cambria Math" pitchFamily="18" charset="0"/>
                <a:ea typeface="Cambria Math" pitchFamily="18" charset="0"/>
              </a:rPr>
              <a:t>1</a:t>
            </a:r>
            <a:r>
              <a:rPr lang="en-US" sz="2000" dirty="0">
                <a:latin typeface="Cambria Math"/>
                <a:ea typeface="Cambria Math"/>
              </a:rPr>
              <a:t>	</a:t>
            </a:r>
            <a:r>
              <a:rPr lang="en-US" sz="2000" dirty="0" smtClean="0">
                <a:latin typeface="Cambria Math"/>
                <a:ea typeface="Cambria Math"/>
              </a:rPr>
              <a:t>=  </a:t>
            </a:r>
            <a:r>
              <a:rPr lang="en-US" sz="2000" i="1" dirty="0" err="1" smtClean="0">
                <a:ea typeface="Cambria Math"/>
              </a:rPr>
              <a:t>f</a:t>
            </a:r>
            <a:r>
              <a:rPr lang="en-US" sz="2000" i="1" baseline="-25000" dirty="0" err="1" smtClean="0">
                <a:ea typeface="Cambria Math"/>
              </a:rPr>
              <a:t>k</a:t>
            </a:r>
            <a:r>
              <a:rPr lang="en-US" sz="2000" dirty="0" smtClean="0">
                <a:latin typeface="Cambria Math"/>
                <a:ea typeface="Cambria Math"/>
              </a:rPr>
              <a:t> + </a:t>
            </a:r>
            <a:r>
              <a:rPr lang="en-US" sz="2000" i="1" dirty="0" smtClean="0">
                <a:ea typeface="Cambria Math"/>
              </a:rPr>
              <a:t>f</a:t>
            </a:r>
            <a:r>
              <a:rPr lang="en-US" sz="2000" i="1" baseline="-25000" dirty="0" smtClean="0">
                <a:ea typeface="Cambria Math"/>
              </a:rPr>
              <a:t>k</a:t>
            </a:r>
            <a:r>
              <a:rPr lang="en-US" sz="2000" i="1" baseline="-25000" dirty="0" smtClean="0">
                <a:latin typeface="Cambria Math"/>
                <a:ea typeface="Cambria Math"/>
              </a:rPr>
              <a:t>−</a:t>
            </a:r>
            <a:r>
              <a:rPr lang="en-US" sz="2000" baseline="-25000" dirty="0" smtClean="0">
                <a:latin typeface="Cambria Math" pitchFamily="18" charset="0"/>
                <a:ea typeface="Cambria Math" pitchFamily="18" charset="0"/>
              </a:rPr>
              <a:t>1</a:t>
            </a:r>
            <a:r>
              <a:rPr lang="en-US" sz="2000" dirty="0" smtClean="0">
                <a:latin typeface="Cambria Math"/>
                <a:ea typeface="Cambria Math"/>
              </a:rPr>
              <a:t>                 (by definition)</a:t>
            </a:r>
          </a:p>
          <a:p>
            <a:r>
              <a:rPr lang="en-US" sz="2000" dirty="0">
                <a:latin typeface="Cambria Math"/>
                <a:ea typeface="Cambria Math"/>
              </a:rPr>
              <a:t> </a:t>
            </a:r>
            <a:r>
              <a:rPr lang="en-US" sz="2000" dirty="0" smtClean="0">
                <a:latin typeface="Cambria Math"/>
                <a:ea typeface="Cambria Math"/>
              </a:rPr>
              <a:t>           	&gt; </a:t>
            </a:r>
            <a:r>
              <a:rPr lang="el-GR" sz="2000" dirty="0" smtClean="0">
                <a:latin typeface="Cambria Math"/>
                <a:ea typeface="Cambria Math"/>
              </a:rPr>
              <a:t>α</a:t>
            </a:r>
            <a:r>
              <a:rPr lang="en-US" sz="2000" i="1" baseline="30000" dirty="0" smtClean="0">
                <a:ea typeface="Cambria Math"/>
              </a:rPr>
              <a:t>k</a:t>
            </a:r>
            <a:r>
              <a:rPr lang="en-US" sz="2000" baseline="30000" dirty="0" smtClean="0">
                <a:latin typeface="Cambria Math"/>
                <a:ea typeface="Cambria Math"/>
              </a:rPr>
              <a:t>−2 </a:t>
            </a:r>
            <a:r>
              <a:rPr lang="en-US" sz="2000" dirty="0" smtClean="0">
                <a:latin typeface="Cambria Math"/>
                <a:ea typeface="Cambria Math"/>
              </a:rPr>
              <a:t>+</a:t>
            </a:r>
            <a:r>
              <a:rPr lang="el-GR" sz="2000" dirty="0" smtClean="0">
                <a:latin typeface="Cambria Math"/>
                <a:ea typeface="Cambria Math"/>
              </a:rPr>
              <a:t> α</a:t>
            </a:r>
            <a:r>
              <a:rPr lang="en-US" sz="2000" i="1" baseline="30000" dirty="0" smtClean="0">
                <a:ea typeface="Cambria Math"/>
              </a:rPr>
              <a:t>k</a:t>
            </a:r>
            <a:r>
              <a:rPr lang="en-US" sz="2000" baseline="30000" dirty="0" smtClean="0">
                <a:latin typeface="Cambria Math"/>
                <a:ea typeface="Cambria Math"/>
              </a:rPr>
              <a:t>−3</a:t>
            </a:r>
            <a:r>
              <a:rPr lang="en-US" sz="2000" dirty="0" smtClean="0">
                <a:latin typeface="Cambria Math"/>
                <a:ea typeface="Cambria Math"/>
              </a:rPr>
              <a:t>            </a:t>
            </a:r>
            <a:r>
              <a:rPr lang="en-US" sz="2000" dirty="0" smtClean="0">
                <a:ea typeface="Cambria Math"/>
              </a:rPr>
              <a:t>(by induction hypothesis)</a:t>
            </a:r>
          </a:p>
          <a:p>
            <a:r>
              <a:rPr lang="en-US" sz="2000" dirty="0">
                <a:ea typeface="Cambria Math"/>
              </a:rPr>
              <a:t> </a:t>
            </a:r>
            <a:r>
              <a:rPr lang="en-US" sz="2000" dirty="0" smtClean="0">
                <a:ea typeface="Cambria Math"/>
              </a:rPr>
              <a:t>         	=  </a:t>
            </a:r>
            <a:r>
              <a:rPr lang="el-GR" sz="2000" dirty="0" smtClean="0">
                <a:latin typeface="Cambria Math"/>
                <a:ea typeface="Cambria Math"/>
              </a:rPr>
              <a:t>α</a:t>
            </a:r>
            <a:r>
              <a:rPr lang="en-US" sz="2000" dirty="0" smtClean="0">
                <a:latin typeface="Cambria Math"/>
                <a:ea typeface="Cambria Math"/>
              </a:rPr>
              <a:t>∙</a:t>
            </a:r>
            <a:r>
              <a:rPr lang="el-GR" sz="2000" dirty="0">
                <a:latin typeface="Cambria Math"/>
                <a:ea typeface="Cambria Math"/>
              </a:rPr>
              <a:t>α</a:t>
            </a:r>
            <a:r>
              <a:rPr lang="en-US" sz="2000" i="1" baseline="30000" dirty="0">
                <a:ea typeface="Cambria Math"/>
              </a:rPr>
              <a:t>k</a:t>
            </a:r>
            <a:r>
              <a:rPr lang="en-US" sz="2000" baseline="30000" dirty="0">
                <a:latin typeface="Cambria Math"/>
                <a:ea typeface="Cambria Math"/>
              </a:rPr>
              <a:t>−</a:t>
            </a:r>
            <a:r>
              <a:rPr lang="en-US" sz="2000" baseline="30000" dirty="0" smtClean="0">
                <a:latin typeface="Cambria Math"/>
                <a:ea typeface="Cambria Math"/>
              </a:rPr>
              <a:t>3</a:t>
            </a:r>
            <a:r>
              <a:rPr lang="en-US" sz="2000" dirty="0" smtClean="0">
                <a:latin typeface="Cambria Math"/>
                <a:ea typeface="Cambria Math"/>
              </a:rPr>
              <a:t>  + 1∙</a:t>
            </a:r>
            <a:r>
              <a:rPr lang="el-GR" sz="2000" dirty="0" smtClean="0">
                <a:latin typeface="Cambria Math"/>
                <a:ea typeface="Cambria Math"/>
              </a:rPr>
              <a:t>α</a:t>
            </a:r>
            <a:r>
              <a:rPr lang="en-US" sz="2000" i="1" baseline="30000" dirty="0" smtClean="0">
                <a:ea typeface="Cambria Math"/>
              </a:rPr>
              <a:t>k</a:t>
            </a:r>
            <a:r>
              <a:rPr lang="en-US" sz="2000" baseline="30000" dirty="0">
                <a:latin typeface="Cambria Math"/>
                <a:ea typeface="Cambria Math"/>
              </a:rPr>
              <a:t>−</a:t>
            </a:r>
            <a:r>
              <a:rPr lang="en-US" sz="2000" baseline="30000" dirty="0" smtClean="0">
                <a:latin typeface="Cambria Math"/>
                <a:ea typeface="Cambria Math"/>
              </a:rPr>
              <a:t>3</a:t>
            </a:r>
          </a:p>
          <a:p>
            <a:r>
              <a:rPr lang="en-US" sz="2000" baseline="30000" dirty="0">
                <a:latin typeface="Cambria Math"/>
                <a:ea typeface="Cambria Math"/>
              </a:rPr>
              <a:t>	</a:t>
            </a:r>
            <a:r>
              <a:rPr lang="en-US" sz="2000" dirty="0" smtClean="0">
                <a:ea typeface="Cambria Math"/>
              </a:rPr>
              <a:t>= (</a:t>
            </a:r>
            <a:r>
              <a:rPr lang="el-GR" sz="2000" dirty="0" smtClean="0">
                <a:latin typeface="Cambria Math"/>
                <a:ea typeface="Cambria Math"/>
              </a:rPr>
              <a:t>α</a:t>
            </a:r>
            <a:r>
              <a:rPr lang="en-US" sz="2000" dirty="0" smtClean="0">
                <a:latin typeface="Cambria Math"/>
                <a:ea typeface="Cambria Math"/>
              </a:rPr>
              <a:t>+1)</a:t>
            </a:r>
            <a:r>
              <a:rPr lang="en-US" sz="2000" dirty="0">
                <a:latin typeface="Cambria Math"/>
                <a:ea typeface="Cambria Math"/>
              </a:rPr>
              <a:t> ∙</a:t>
            </a:r>
            <a:r>
              <a:rPr lang="en-US" sz="2000" dirty="0">
                <a:ea typeface="Cambria Math"/>
              </a:rPr>
              <a:t> </a:t>
            </a:r>
            <a:r>
              <a:rPr lang="el-GR" sz="2000" dirty="0">
                <a:latin typeface="Cambria Math"/>
                <a:ea typeface="Cambria Math"/>
              </a:rPr>
              <a:t>α</a:t>
            </a:r>
            <a:r>
              <a:rPr lang="en-US" sz="2000" i="1" baseline="30000" dirty="0">
                <a:ea typeface="Cambria Math"/>
              </a:rPr>
              <a:t>k</a:t>
            </a:r>
            <a:r>
              <a:rPr lang="en-US" sz="2000" baseline="30000" dirty="0">
                <a:latin typeface="Cambria Math"/>
                <a:ea typeface="Cambria Math"/>
              </a:rPr>
              <a:t>−</a:t>
            </a:r>
            <a:r>
              <a:rPr lang="en-US" sz="2000" baseline="30000" dirty="0" smtClean="0">
                <a:latin typeface="Cambria Math"/>
                <a:ea typeface="Cambria Math"/>
              </a:rPr>
              <a:t>3               </a:t>
            </a:r>
            <a:r>
              <a:rPr lang="en-US" sz="2000" dirty="0" smtClean="0">
                <a:ea typeface="Cambria Math"/>
              </a:rPr>
              <a:t>(factor out </a:t>
            </a:r>
            <a:r>
              <a:rPr lang="el-GR" sz="2000" dirty="0">
                <a:latin typeface="Cambria Math"/>
                <a:ea typeface="Cambria Math"/>
              </a:rPr>
              <a:t>α</a:t>
            </a:r>
            <a:r>
              <a:rPr lang="en-US" sz="2000" i="1" baseline="30000" dirty="0">
                <a:ea typeface="Cambria Math"/>
              </a:rPr>
              <a:t>k</a:t>
            </a:r>
            <a:r>
              <a:rPr lang="en-US" sz="2000" baseline="30000" dirty="0">
                <a:latin typeface="Cambria Math"/>
                <a:ea typeface="Cambria Math"/>
              </a:rPr>
              <a:t>−3</a:t>
            </a:r>
            <a:r>
              <a:rPr lang="en-US" sz="2000" dirty="0" smtClean="0">
                <a:ea typeface="Cambria Math"/>
              </a:rPr>
              <a:t>)</a:t>
            </a:r>
            <a:endParaRPr lang="en-US" sz="2000" baseline="30000" dirty="0" smtClean="0">
              <a:latin typeface="Cambria Math"/>
              <a:ea typeface="Cambria Math"/>
            </a:endParaRPr>
          </a:p>
          <a:p>
            <a:r>
              <a:rPr lang="en-US" sz="2000" baseline="30000" dirty="0">
                <a:latin typeface="Cambria Math"/>
                <a:ea typeface="Cambria Math"/>
              </a:rPr>
              <a:t>	</a:t>
            </a:r>
            <a:r>
              <a:rPr lang="en-US" sz="2000" dirty="0" smtClean="0">
                <a:ea typeface="Cambria Math"/>
              </a:rPr>
              <a:t>=  </a:t>
            </a:r>
            <a:r>
              <a:rPr lang="el-GR" sz="2000" dirty="0" smtClean="0">
                <a:latin typeface="Cambria Math"/>
                <a:ea typeface="Cambria Math"/>
              </a:rPr>
              <a:t>α</a:t>
            </a:r>
            <a:r>
              <a:rPr lang="en-US" sz="2000" baseline="30000" dirty="0" smtClean="0">
                <a:latin typeface="Cambria Math"/>
                <a:ea typeface="Cambria Math"/>
              </a:rPr>
              <a:t>2 </a:t>
            </a:r>
            <a:r>
              <a:rPr lang="en-US" sz="2000" dirty="0">
                <a:latin typeface="Cambria Math"/>
                <a:ea typeface="Cambria Math"/>
              </a:rPr>
              <a:t>∙</a:t>
            </a:r>
            <a:r>
              <a:rPr lang="en-US" sz="2000" dirty="0">
                <a:ea typeface="Cambria Math"/>
              </a:rPr>
              <a:t> </a:t>
            </a:r>
            <a:r>
              <a:rPr lang="el-GR" sz="2000" dirty="0">
                <a:latin typeface="Cambria Math"/>
                <a:ea typeface="Cambria Math"/>
              </a:rPr>
              <a:t>α</a:t>
            </a:r>
            <a:r>
              <a:rPr lang="en-US" sz="2000" i="1" baseline="30000" dirty="0">
                <a:ea typeface="Cambria Math"/>
              </a:rPr>
              <a:t>k</a:t>
            </a:r>
            <a:r>
              <a:rPr lang="en-US" sz="2000" baseline="30000" dirty="0">
                <a:latin typeface="Cambria Math"/>
                <a:ea typeface="Cambria Math"/>
              </a:rPr>
              <a:t>−</a:t>
            </a:r>
            <a:r>
              <a:rPr lang="en-US" sz="2000" baseline="30000" dirty="0" smtClean="0">
                <a:latin typeface="Cambria Math"/>
                <a:ea typeface="Cambria Math"/>
              </a:rPr>
              <a:t>3                          </a:t>
            </a:r>
            <a:r>
              <a:rPr lang="en-US" sz="2000" dirty="0" smtClean="0">
                <a:ea typeface="Cambria Math"/>
              </a:rPr>
              <a:t>(</a:t>
            </a:r>
            <a:r>
              <a:rPr lang="el-GR" sz="2000" dirty="0" smtClean="0">
                <a:latin typeface="Cambria Math"/>
                <a:ea typeface="Cambria Math"/>
              </a:rPr>
              <a:t>α</a:t>
            </a:r>
            <a:r>
              <a:rPr lang="en-US" sz="2000" baseline="30000" dirty="0" smtClean="0">
                <a:latin typeface="Cambria Math"/>
                <a:ea typeface="Cambria Math"/>
              </a:rPr>
              <a:t>2 </a:t>
            </a:r>
            <a:r>
              <a:rPr lang="en-US" sz="2000" dirty="0" smtClean="0">
                <a:ea typeface="Cambria Math"/>
              </a:rPr>
              <a:t>= </a:t>
            </a:r>
            <a:r>
              <a:rPr lang="el-GR" sz="2000" dirty="0">
                <a:latin typeface="Cambria Math"/>
                <a:ea typeface="Cambria Math"/>
              </a:rPr>
              <a:t>α</a:t>
            </a:r>
            <a:r>
              <a:rPr lang="en-US" sz="2000" dirty="0">
                <a:latin typeface="Cambria Math"/>
                <a:ea typeface="Cambria Math"/>
              </a:rPr>
              <a:t>+</a:t>
            </a:r>
            <a:r>
              <a:rPr lang="en-US" sz="2000" dirty="0" smtClean="0">
                <a:latin typeface="Cambria Math"/>
                <a:ea typeface="Cambria Math"/>
              </a:rPr>
              <a:t>1, from last slide)</a:t>
            </a:r>
            <a:endParaRPr lang="en-US" sz="2000" baseline="30000" dirty="0" smtClean="0">
              <a:latin typeface="Cambria Math"/>
              <a:ea typeface="Cambria Math"/>
            </a:endParaRPr>
          </a:p>
          <a:p>
            <a:r>
              <a:rPr lang="en-US" sz="2000" baseline="30000" dirty="0">
                <a:latin typeface="Cambria Math"/>
                <a:ea typeface="Cambria Math"/>
              </a:rPr>
              <a:t>	</a:t>
            </a:r>
            <a:r>
              <a:rPr lang="en-US" sz="2000" dirty="0">
                <a:ea typeface="Cambria Math"/>
              </a:rPr>
              <a:t>=</a:t>
            </a:r>
            <a:r>
              <a:rPr lang="en-US" sz="2000" baseline="30000" dirty="0" smtClean="0">
                <a:latin typeface="Cambria Math"/>
                <a:ea typeface="Cambria Math"/>
              </a:rPr>
              <a:t>  </a:t>
            </a:r>
            <a:r>
              <a:rPr lang="el-GR" sz="2000" dirty="0">
                <a:latin typeface="Cambria Math"/>
                <a:ea typeface="Cambria Math"/>
              </a:rPr>
              <a:t>α</a:t>
            </a:r>
            <a:r>
              <a:rPr lang="en-US" sz="2000" i="1" baseline="30000" dirty="0">
                <a:ea typeface="Cambria Math"/>
              </a:rPr>
              <a:t>k</a:t>
            </a:r>
            <a:r>
              <a:rPr lang="en-US" sz="2000" baseline="30000" dirty="0" smtClean="0">
                <a:latin typeface="Cambria Math"/>
                <a:ea typeface="Cambria Math"/>
              </a:rPr>
              <a:t>−1</a:t>
            </a:r>
            <a:endParaRPr lang="en-US" dirty="0" smtClean="0">
              <a:ea typeface="Cambria Math"/>
            </a:endParaRPr>
          </a:p>
        </p:txBody>
      </p:sp>
      <p:sp>
        <p:nvSpPr>
          <p:cNvPr id="9" name="Slide Number Placeholder 8"/>
          <p:cNvSpPr>
            <a:spLocks noGrp="1"/>
          </p:cNvSpPr>
          <p:nvPr>
            <p:ph type="sldNum" sz="quarter" idx="12"/>
          </p:nvPr>
        </p:nvSpPr>
        <p:spPr/>
        <p:txBody>
          <a:bodyPr/>
          <a:lstStyle/>
          <a:p>
            <a:fld id="{8CD41AC4-40F7-4FE0-8905-74C6698904F3}" type="slidenum">
              <a:rPr lang="en-US" smtClean="0"/>
              <a:pPr/>
              <a:t>9</a:t>
            </a:fld>
            <a:endParaRPr lang="en-US"/>
          </a:p>
        </p:txBody>
      </p:sp>
    </p:spTree>
    <p:extLst>
      <p:ext uri="{BB962C8B-B14F-4D97-AF65-F5344CB8AC3E}">
        <p14:creationId xmlns:p14="http://schemas.microsoft.com/office/powerpoint/2010/main" val="381806084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17341</TotalTime>
  <Words>2293</Words>
  <Application>Microsoft Macintosh PowerPoint</Application>
  <PresentationFormat>On-screen Show (4:3)</PresentationFormat>
  <Paragraphs>194</Paragraphs>
  <Slides>23</Slides>
  <Notes>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Recursive Definitions and Structural Induction</vt:lpstr>
      <vt:lpstr>Section Summary</vt:lpstr>
      <vt:lpstr>Recursively Defined Functions</vt:lpstr>
      <vt:lpstr>Recursively Defined Functions</vt:lpstr>
      <vt:lpstr>Recursively Defined Functions</vt:lpstr>
      <vt:lpstr>Recursively Defined Functions</vt:lpstr>
      <vt:lpstr>Fibonacci Numbers</vt:lpstr>
      <vt:lpstr>Fibonacci Numbers  </vt:lpstr>
      <vt:lpstr>Fibonacci Numbers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Structural Induction</vt:lpstr>
      <vt:lpstr>Full Binary Trees</vt:lpstr>
      <vt:lpstr>Structural Induction and Binary Trees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Heather Michaud</cp:lastModifiedBy>
  <cp:revision>887</cp:revision>
  <dcterms:created xsi:type="dcterms:W3CDTF">2011-03-27T19:21:35Z</dcterms:created>
  <dcterms:modified xsi:type="dcterms:W3CDTF">2016-03-28T13:59:15Z</dcterms:modified>
</cp:coreProperties>
</file>