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60" r:id="rId1"/>
  </p:sldMasterIdLst>
  <p:notesMasterIdLst>
    <p:notesMasterId r:id="rId20"/>
  </p:notesMasterIdLst>
  <p:handoutMasterIdLst>
    <p:handoutMasterId r:id="rId21"/>
  </p:handoutMasterIdLst>
  <p:sldIdLst>
    <p:sldId id="258" r:id="rId2"/>
    <p:sldId id="279" r:id="rId3"/>
    <p:sldId id="321" r:id="rId4"/>
    <p:sldId id="319" r:id="rId5"/>
    <p:sldId id="323" r:id="rId6"/>
    <p:sldId id="284" r:id="rId7"/>
    <p:sldId id="324" r:id="rId8"/>
    <p:sldId id="326" r:id="rId9"/>
    <p:sldId id="297" r:id="rId10"/>
    <p:sldId id="300" r:id="rId11"/>
    <p:sldId id="259" r:id="rId12"/>
    <p:sldId id="280" r:id="rId13"/>
    <p:sldId id="320" r:id="rId14"/>
    <p:sldId id="289" r:id="rId15"/>
    <p:sldId id="292" r:id="rId16"/>
    <p:sldId id="293" r:id="rId17"/>
    <p:sldId id="310" r:id="rId18"/>
    <p:sldId id="32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318C"/>
    <a:srgbClr val="8647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8" d="100"/>
          <a:sy n="48" d="100"/>
        </p:scale>
        <p:origin x="-1928"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handoutMaster" Target="handoutMasters/handoutMaster1.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9F1AF9-C33C-7444-B333-97FB90D020BB}" type="datetimeFigureOut">
              <a:rPr lang="en-US" smtClean="0"/>
              <a:t>3/29/16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85A805B-2F9E-7645-AEB4-3FD9B678D939}" type="slidenum">
              <a:rPr lang="en-US" smtClean="0"/>
              <a:t>‹#›</a:t>
            </a:fld>
            <a:endParaRPr lang="en-US"/>
          </a:p>
        </p:txBody>
      </p:sp>
    </p:spTree>
    <p:extLst>
      <p:ext uri="{BB962C8B-B14F-4D97-AF65-F5344CB8AC3E}">
        <p14:creationId xmlns:p14="http://schemas.microsoft.com/office/powerpoint/2010/main" val="38928570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2EE97F-2327-4FE9-8874-2C0F3581839A}" type="datetimeFigureOut">
              <a:rPr lang="en-US" smtClean="0"/>
              <a:pPr/>
              <a:t>3/29/16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6B134D-0EB3-42CB-9322-AA369738187D}" type="slidenum">
              <a:rPr lang="en-US" smtClean="0"/>
              <a:pPr/>
              <a:t>‹#›</a:t>
            </a:fld>
            <a:endParaRPr lang="en-US"/>
          </a:p>
        </p:txBody>
      </p:sp>
    </p:spTree>
    <p:extLst>
      <p:ext uri="{BB962C8B-B14F-4D97-AF65-F5344CB8AC3E}">
        <p14:creationId xmlns:p14="http://schemas.microsoft.com/office/powerpoint/2010/main" val="82691619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83830E7-EDCF-A34A-92B7-567F4F54FDB1}" type="datetime1">
              <a:rPr lang="en-US" smtClean="0"/>
              <a:t>3/29/16</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02A1201-B436-B64A-8965-758E5C7C0B81}" type="datetime1">
              <a:rPr lang="en-US" smtClean="0"/>
              <a:t>3/29/16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50967E7-72E0-5341-9463-BF9E1EA31332}" type="datetime1">
              <a:rPr lang="en-US" smtClean="0"/>
              <a:t>3/29/16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27E7220-E139-D248-A8CD-D55192FE0873}" type="datetime1">
              <a:rPr lang="en-US" smtClean="0"/>
              <a:t>3/29/16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6FA3FA5-881B-3D4E-A84F-43A4CB1F5834}" type="datetime1">
              <a:rPr lang="en-US" smtClean="0"/>
              <a:t>3/29/16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6D982FA-A544-8443-9FD3-EC2F1E95A000}" type="datetime1">
              <a:rPr lang="en-US" smtClean="0"/>
              <a:t>3/29/16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0541BCAF-C6F3-204B-9B09-B335832F784A}" type="datetime1">
              <a:rPr lang="en-US" smtClean="0"/>
              <a:t>3/29/16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747189E-4722-2145-94A6-2FE8F6DFE1A9}" type="datetime1">
              <a:rPr lang="en-US" smtClean="0"/>
              <a:t>3/29/16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5CDFA4-DD15-8B49-A7FD-93CEF2ED7259}" type="datetime1">
              <a:rPr lang="en-US" smtClean="0"/>
              <a:t>3/29/16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33B131E-5487-0D4C-836B-F022F1A1CFA8}" type="datetime1">
              <a:rPr lang="en-US" smtClean="0"/>
              <a:t>3/29/16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AE08AD5-7123-534B-9B19-A474063FC794}" type="datetime1">
              <a:rPr lang="en-US" smtClean="0"/>
              <a:t>3/29/16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2563603-82B5-DE4C-9BD1-2D884323B416}" type="datetime1">
              <a:rPr lang="en-US" smtClean="0"/>
              <a:t>3/29/16</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Layout" Target="../slideLayouts/slideLayout2.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Basics of Counting</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6</a:t>
            </a:r>
            <a:r>
              <a:rPr lang="en-US" dirty="0" smtClean="0"/>
              <a:t>.</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Rule in Terms of Sets</a:t>
            </a:r>
            <a:endParaRPr lang="en-US" dirty="0"/>
          </a:p>
        </p:txBody>
      </p:sp>
      <p:sp>
        <p:nvSpPr>
          <p:cNvPr id="3" name="Content Placeholder 2"/>
          <p:cNvSpPr>
            <a:spLocks noGrp="1"/>
          </p:cNvSpPr>
          <p:nvPr>
            <p:ph idx="1"/>
          </p:nvPr>
        </p:nvSpPr>
        <p:spPr/>
        <p:txBody>
          <a:bodyPr>
            <a:normAutofit lnSpcReduction="10000"/>
          </a:bodyPr>
          <a:lstStyle/>
          <a:p>
            <a:r>
              <a:rPr lang="en-US" dirty="0" smtClean="0"/>
              <a:t>If </a:t>
            </a:r>
            <a:r>
              <a:rPr lang="en-US" sz="2800" i="1" dirty="0" smtClean="0"/>
              <a:t>A</a:t>
            </a:r>
            <a:r>
              <a:rPr lang="en-US" sz="2800" baseline="-25000" dirty="0" smtClean="0">
                <a:latin typeface="Cambria Math" pitchFamily="18" charset="0"/>
                <a:ea typeface="Cambria Math" pitchFamily="18" charset="0"/>
              </a:rPr>
              <a:t>1</a:t>
            </a:r>
            <a:r>
              <a:rPr lang="en-US" sz="2800" dirty="0" smtClean="0">
                <a:latin typeface="Cambria Math" pitchFamily="18" charset="0"/>
                <a:ea typeface="Cambria Math" pitchFamily="18" charset="0"/>
              </a:rPr>
              <a:t>,</a:t>
            </a:r>
            <a:r>
              <a:rPr lang="en-US" sz="2800" dirty="0" smtClean="0">
                <a:latin typeface="Cambria Math"/>
                <a:ea typeface="Cambria Math"/>
              </a:rPr>
              <a:t> </a:t>
            </a:r>
            <a:r>
              <a:rPr lang="en-US" sz="2800" i="1" dirty="0" smtClean="0"/>
              <a:t>A</a:t>
            </a:r>
            <a:r>
              <a:rPr lang="en-US" sz="2800" baseline="-25000" dirty="0" smtClean="0">
                <a:latin typeface="Cambria Math" pitchFamily="18" charset="0"/>
                <a:ea typeface="Cambria Math" pitchFamily="18" charset="0"/>
              </a:rPr>
              <a:t>2</a:t>
            </a:r>
            <a:r>
              <a:rPr lang="en-US" sz="2800" dirty="0" smtClean="0">
                <a:latin typeface="Cambria Math" pitchFamily="18" charset="0"/>
                <a:ea typeface="Cambria Math" pitchFamily="18" charset="0"/>
              </a:rPr>
              <a:t>,</a:t>
            </a:r>
            <a:r>
              <a:rPr lang="en-US" sz="2800" dirty="0" smtClean="0">
                <a:latin typeface="Cambria Math"/>
                <a:ea typeface="Cambria Math"/>
              </a:rPr>
              <a:t> </a:t>
            </a:r>
            <a:r>
              <a:rPr lang="en-US" sz="2800" dirty="0" smtClean="0">
                <a:ea typeface="Cambria Math"/>
              </a:rPr>
              <a:t>…</a:t>
            </a:r>
            <a:r>
              <a:rPr lang="en-US" sz="2800" dirty="0" smtClean="0">
                <a:latin typeface="Cambria Math"/>
                <a:ea typeface="Cambria Math"/>
              </a:rPr>
              <a:t> , </a:t>
            </a:r>
            <a:r>
              <a:rPr lang="en-US" sz="2800" i="1" dirty="0" smtClean="0"/>
              <a:t>A</a:t>
            </a:r>
            <a:r>
              <a:rPr lang="en-US" sz="2800" i="1" baseline="-25000" dirty="0" smtClean="0">
                <a:ea typeface="Cambria Math" pitchFamily="18" charset="0"/>
              </a:rPr>
              <a:t>m</a:t>
            </a:r>
            <a:r>
              <a:rPr lang="en-US" dirty="0" smtClean="0"/>
              <a:t> are finite sets, then the number of elements in the Cartesian product of these sets is the product of the number of elements of each set.</a:t>
            </a:r>
          </a:p>
          <a:p>
            <a:endParaRPr lang="en-US" dirty="0"/>
          </a:p>
          <a:p>
            <a:r>
              <a:rPr lang="en-US" dirty="0" smtClean="0"/>
              <a:t>The task of choosing an element in the Cartesian product </a:t>
            </a:r>
            <a:r>
              <a:rPr lang="en-US" i="1" dirty="0" smtClean="0"/>
              <a:t>A</a:t>
            </a:r>
            <a:r>
              <a:rPr lang="en-US" baseline="-25000" dirty="0" smtClean="0">
                <a:ea typeface="Cambria Math" pitchFamily="18" charset="0"/>
              </a:rPr>
              <a:t>1</a:t>
            </a:r>
            <a:r>
              <a:rPr lang="en-US" dirty="0" smtClean="0">
                <a:ea typeface="Cambria Math" pitchFamily="18" charset="0"/>
              </a:rPr>
              <a:t> </a:t>
            </a:r>
            <a:r>
              <a:rPr lang="en-US" dirty="0" smtClean="0">
                <a:ea typeface="Cambria Math"/>
              </a:rPr>
              <a:t>⨉ </a:t>
            </a:r>
            <a:r>
              <a:rPr lang="en-US" i="1" dirty="0" smtClean="0"/>
              <a:t>A</a:t>
            </a:r>
            <a:r>
              <a:rPr lang="en-US" baseline="-25000" dirty="0" smtClean="0">
                <a:ea typeface="Cambria Math" pitchFamily="18" charset="0"/>
              </a:rPr>
              <a:t>2</a:t>
            </a:r>
            <a:r>
              <a:rPr lang="en-US" dirty="0" smtClean="0">
                <a:ea typeface="Cambria Math" pitchFamily="18" charset="0"/>
              </a:rPr>
              <a:t> </a:t>
            </a:r>
            <a:r>
              <a:rPr lang="en-US" dirty="0" smtClean="0">
                <a:ea typeface="Cambria Math"/>
              </a:rPr>
              <a:t>⨉ ∙∙∙ ⨉ </a:t>
            </a:r>
            <a:r>
              <a:rPr lang="en-US" i="1" dirty="0" smtClean="0"/>
              <a:t>A</a:t>
            </a:r>
            <a:r>
              <a:rPr lang="en-US" i="1" baseline="-25000" dirty="0" smtClean="0">
                <a:ea typeface="Cambria Math" pitchFamily="18" charset="0"/>
              </a:rPr>
              <a:t>m</a:t>
            </a:r>
            <a:r>
              <a:rPr lang="en-US" dirty="0" smtClean="0"/>
              <a:t> is done by choosing an element in </a:t>
            </a:r>
            <a:r>
              <a:rPr lang="en-US" i="1" dirty="0" smtClean="0"/>
              <a:t>A</a:t>
            </a:r>
            <a:r>
              <a:rPr lang="en-US" baseline="-25000" dirty="0" smtClean="0">
                <a:ea typeface="Cambria Math" pitchFamily="18" charset="0"/>
              </a:rPr>
              <a:t>1</a:t>
            </a:r>
            <a:r>
              <a:rPr lang="en-US" dirty="0" smtClean="0">
                <a:ea typeface="Cambria Math" pitchFamily="18" charset="0"/>
              </a:rPr>
              <a:t>, an element in</a:t>
            </a:r>
            <a:r>
              <a:rPr lang="en-US" i="1" dirty="0" smtClean="0"/>
              <a:t> A</a:t>
            </a:r>
            <a:r>
              <a:rPr lang="en-US" baseline="-25000" dirty="0" smtClean="0">
                <a:ea typeface="Cambria Math" pitchFamily="18" charset="0"/>
              </a:rPr>
              <a:t>2</a:t>
            </a:r>
            <a:r>
              <a:rPr lang="en-US" dirty="0" smtClean="0">
                <a:ea typeface="Cambria Math" pitchFamily="18" charset="0"/>
              </a:rPr>
              <a:t> , …, and an element in </a:t>
            </a:r>
            <a:r>
              <a:rPr lang="en-US" i="1" dirty="0" smtClean="0"/>
              <a:t>A</a:t>
            </a:r>
            <a:r>
              <a:rPr lang="en-US" i="1" baseline="-25000" dirty="0" smtClean="0">
                <a:ea typeface="Cambria Math" pitchFamily="18" charset="0"/>
              </a:rPr>
              <a:t>m</a:t>
            </a:r>
            <a:r>
              <a:rPr lang="en-US" dirty="0" smtClean="0">
                <a:ea typeface="Cambria Math" pitchFamily="18" charset="0"/>
              </a:rPr>
              <a:t>.</a:t>
            </a:r>
          </a:p>
          <a:p>
            <a:endParaRPr lang="en-US" dirty="0">
              <a:ea typeface="Cambria Math" pitchFamily="18" charset="0"/>
            </a:endParaRPr>
          </a:p>
          <a:p>
            <a:r>
              <a:rPr lang="en-US" dirty="0" smtClean="0">
                <a:ea typeface="Cambria Math" pitchFamily="18" charset="0"/>
              </a:rPr>
              <a:t>By the product rule,</a:t>
            </a:r>
            <a:endParaRPr lang="en-US" dirty="0" smtClean="0"/>
          </a:p>
          <a:p>
            <a:endParaRPr lang="en-US" dirty="0"/>
          </a:p>
        </p:txBody>
      </p:sp>
      <p:sp>
        <p:nvSpPr>
          <p:cNvPr id="4" name="TextBox 3"/>
          <p:cNvSpPr txBox="1"/>
          <p:nvPr/>
        </p:nvSpPr>
        <p:spPr>
          <a:xfrm>
            <a:off x="1752600" y="5867400"/>
            <a:ext cx="5943600" cy="830997"/>
          </a:xfrm>
          <a:prstGeom prst="rect">
            <a:avLst/>
          </a:prstGeom>
          <a:noFill/>
        </p:spPr>
        <p:txBody>
          <a:bodyPr wrap="square" rtlCol="0">
            <a:spAutoFit/>
          </a:bodyPr>
          <a:lstStyle/>
          <a:p>
            <a:r>
              <a:rPr lang="en-US" sz="2400" dirty="0" smtClean="0"/>
              <a:t>|</a:t>
            </a:r>
            <a:r>
              <a:rPr lang="en-US" sz="2400" i="1" dirty="0" smtClean="0"/>
              <a:t>A</a:t>
            </a:r>
            <a:r>
              <a:rPr lang="en-US" sz="2400" baseline="-25000" dirty="0" smtClean="0">
                <a:latin typeface="Cambria Math" pitchFamily="18" charset="0"/>
                <a:ea typeface="Cambria Math" pitchFamily="18" charset="0"/>
              </a:rPr>
              <a:t>1</a:t>
            </a:r>
            <a:r>
              <a:rPr lang="en-US" sz="2400" dirty="0" smtClean="0">
                <a:latin typeface="Cambria Math" pitchFamily="18" charset="0"/>
                <a:ea typeface="Cambria Math" pitchFamily="18" charset="0"/>
              </a:rPr>
              <a:t> </a:t>
            </a:r>
            <a:r>
              <a:rPr lang="en-US" sz="2400" dirty="0" smtClean="0">
                <a:latin typeface="Cambria Math"/>
                <a:ea typeface="Cambria Math"/>
              </a:rPr>
              <a:t>⨉ </a:t>
            </a:r>
            <a:r>
              <a:rPr lang="en-US" sz="2400" i="1" dirty="0" smtClean="0"/>
              <a:t>A</a:t>
            </a:r>
            <a:r>
              <a:rPr lang="en-US" sz="2400" baseline="-25000" dirty="0" smtClean="0">
                <a:latin typeface="Cambria Math" pitchFamily="18" charset="0"/>
                <a:ea typeface="Cambria Math" pitchFamily="18" charset="0"/>
              </a:rPr>
              <a:t>2</a:t>
            </a:r>
            <a:r>
              <a:rPr lang="en-US" sz="2400" dirty="0" smtClean="0">
                <a:latin typeface="Cambria Math" pitchFamily="18" charset="0"/>
                <a:ea typeface="Cambria Math" pitchFamily="18" charset="0"/>
              </a:rPr>
              <a:t> </a:t>
            </a:r>
            <a:r>
              <a:rPr lang="en-US" sz="2400" dirty="0" smtClean="0">
                <a:latin typeface="Cambria Math"/>
                <a:ea typeface="Cambria Math"/>
              </a:rPr>
              <a:t>⨉ ∙∙∙ ⨉ </a:t>
            </a:r>
            <a:r>
              <a:rPr lang="en-US" sz="2400" i="1" dirty="0" smtClean="0"/>
              <a:t>A</a:t>
            </a:r>
            <a:r>
              <a:rPr lang="en-US" sz="2400" i="1" baseline="-25000" dirty="0" smtClean="0">
                <a:ea typeface="Cambria Math" pitchFamily="18" charset="0"/>
              </a:rPr>
              <a:t>m</a:t>
            </a:r>
            <a:r>
              <a:rPr lang="en-US" sz="2400" dirty="0" smtClean="0"/>
              <a:t> |= |</a:t>
            </a:r>
            <a:r>
              <a:rPr lang="en-US" sz="2400" i="1" dirty="0" smtClean="0"/>
              <a:t>A</a:t>
            </a:r>
            <a:r>
              <a:rPr lang="en-US" sz="2400" baseline="-25000" dirty="0" smtClean="0">
                <a:latin typeface="Cambria Math" pitchFamily="18" charset="0"/>
                <a:ea typeface="Cambria Math" pitchFamily="18" charset="0"/>
              </a:rPr>
              <a:t>1</a:t>
            </a:r>
            <a:r>
              <a:rPr lang="en-US" sz="2400" dirty="0" smtClean="0"/>
              <a:t>| </a:t>
            </a:r>
            <a:r>
              <a:rPr lang="en-US" sz="2400" dirty="0" smtClean="0">
                <a:latin typeface="Cambria Math"/>
                <a:ea typeface="Cambria Math"/>
              </a:rPr>
              <a:t>∙</a:t>
            </a:r>
            <a:r>
              <a:rPr lang="en-US" sz="2400" dirty="0" smtClean="0"/>
              <a:t> |</a:t>
            </a:r>
            <a:r>
              <a:rPr lang="en-US" sz="2400" i="1" dirty="0" smtClean="0"/>
              <a:t>A</a:t>
            </a:r>
            <a:r>
              <a:rPr lang="en-US" sz="2400" baseline="-25000" dirty="0" smtClean="0">
                <a:latin typeface="Cambria Math" pitchFamily="18" charset="0"/>
                <a:ea typeface="Cambria Math" pitchFamily="18" charset="0"/>
              </a:rPr>
              <a:t>2</a:t>
            </a:r>
            <a:r>
              <a:rPr lang="en-US" sz="2400" dirty="0" smtClean="0"/>
              <a:t>|</a:t>
            </a:r>
            <a:r>
              <a:rPr lang="en-US" sz="2400" dirty="0" smtClean="0">
                <a:latin typeface="Cambria Math"/>
                <a:ea typeface="Cambria Math"/>
              </a:rPr>
              <a:t> ∙</a:t>
            </a:r>
            <a:r>
              <a:rPr lang="en-US" sz="2400" dirty="0" smtClean="0"/>
              <a:t> </a:t>
            </a:r>
            <a:r>
              <a:rPr lang="en-US" sz="2400" dirty="0" smtClean="0">
                <a:latin typeface="Cambria Math"/>
                <a:ea typeface="Cambria Math"/>
              </a:rPr>
              <a:t> </a:t>
            </a:r>
            <a:r>
              <a:rPr lang="is-IS" sz="2400" dirty="0" smtClean="0">
                <a:latin typeface="Cambria Math"/>
                <a:ea typeface="Cambria Math"/>
              </a:rPr>
              <a:t>…</a:t>
            </a:r>
            <a:r>
              <a:rPr lang="en-US" sz="2400" dirty="0" smtClean="0">
                <a:latin typeface="Cambria Math"/>
                <a:ea typeface="Cambria Math"/>
              </a:rPr>
              <a:t>  ∙ </a:t>
            </a:r>
            <a:r>
              <a:rPr lang="en-US" sz="2400" dirty="0" smtClean="0"/>
              <a:t>|</a:t>
            </a:r>
            <a:r>
              <a:rPr lang="en-US" sz="2400" i="1" dirty="0" smtClean="0"/>
              <a:t>A</a:t>
            </a:r>
            <a:r>
              <a:rPr lang="en-US" sz="2400" i="1" baseline="-25000" dirty="0" smtClean="0">
                <a:ea typeface="Cambria Math" pitchFamily="18" charset="0"/>
              </a:rPr>
              <a:t>m</a:t>
            </a:r>
            <a:r>
              <a:rPr lang="en-US" sz="2400" dirty="0" smtClean="0"/>
              <a:t>|. </a:t>
            </a:r>
            <a:r>
              <a:rPr lang="en-US" sz="2400" i="1" dirty="0" smtClean="0">
                <a:ea typeface="Cambria Math" pitchFamily="18" charset="0"/>
              </a:rPr>
              <a:t> </a:t>
            </a:r>
          </a:p>
          <a:p>
            <a:r>
              <a:rPr lang="en-US" sz="2400" i="1" dirty="0" smtClean="0">
                <a:ea typeface="Cambria Math" pitchFamily="18" charset="0"/>
              </a:rPr>
              <a:t>              </a:t>
            </a:r>
            <a:endParaRPr lang="en-US" dirty="0">
              <a:latin typeface="Cambria Math" pitchFamily="18" charset="0"/>
              <a:ea typeface="Cambria Math" pitchFamily="18" charset="0"/>
            </a:endParaRPr>
          </a:p>
        </p:txBody>
      </p:sp>
      <p:sp>
        <p:nvSpPr>
          <p:cNvPr id="5" name="Slide Number Placeholder 4"/>
          <p:cNvSpPr>
            <a:spLocks noGrp="1"/>
          </p:cNvSpPr>
          <p:nvPr>
            <p:ph type="sldNum" sz="quarter" idx="12"/>
          </p:nvPr>
        </p:nvSpPr>
        <p:spPr/>
        <p:txBody>
          <a:bodyPr/>
          <a:lstStyle/>
          <a:p>
            <a:fld id="{8CD41AC4-40F7-4FE0-8905-74C6698904F3}" type="slidenum">
              <a:rPr lang="en-US" smtClean="0"/>
              <a:pPr/>
              <a:t>10</a:t>
            </a:fld>
            <a:endParaRPr lang="en-US"/>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t>Basic Counting Principles:  The Sum Rule</a:t>
            </a:r>
            <a:endParaRPr lang="en-US" sz="4000" dirty="0"/>
          </a:p>
        </p:txBody>
      </p:sp>
      <p:sp>
        <p:nvSpPr>
          <p:cNvPr id="3" name="Content Placeholder 2"/>
          <p:cNvSpPr>
            <a:spLocks noGrp="1"/>
          </p:cNvSpPr>
          <p:nvPr>
            <p:ph idx="1"/>
          </p:nvPr>
        </p:nvSpPr>
        <p:spPr>
          <a:xfrm>
            <a:off x="457200" y="1935480"/>
            <a:ext cx="8229600" cy="4693920"/>
          </a:xfrm>
        </p:spPr>
        <p:txBody>
          <a:bodyPr>
            <a:normAutofit fontScale="92500" lnSpcReduction="10000"/>
          </a:bodyPr>
          <a:lstStyle/>
          <a:p>
            <a:pPr>
              <a:buNone/>
            </a:pPr>
            <a:r>
              <a:rPr lang="en-US" b="1" dirty="0" smtClean="0">
                <a:solidFill>
                  <a:srgbClr val="FF0000"/>
                </a:solidFill>
              </a:rPr>
              <a:t>The Sum Rule</a:t>
            </a:r>
            <a:r>
              <a:rPr lang="en-US" dirty="0" smtClean="0"/>
              <a:t>: If a task can be done either in one of </a:t>
            </a:r>
            <a:r>
              <a:rPr lang="en-US" i="1" dirty="0" smtClean="0"/>
              <a:t>x</a:t>
            </a:r>
            <a:r>
              <a:rPr lang="en-US" dirty="0" smtClean="0"/>
              <a:t> ways or in one of  </a:t>
            </a:r>
            <a:r>
              <a:rPr lang="en-US" i="1" dirty="0" smtClean="0"/>
              <a:t>y </a:t>
            </a:r>
            <a:r>
              <a:rPr lang="en-US" dirty="0" smtClean="0"/>
              <a:t>ways, where none of the set of</a:t>
            </a:r>
            <a:r>
              <a:rPr lang="en-US" i="1" dirty="0" smtClean="0"/>
              <a:t>  x</a:t>
            </a:r>
            <a:r>
              <a:rPr lang="en-US" dirty="0" smtClean="0"/>
              <a:t> ways is the same as any of the </a:t>
            </a:r>
            <a:r>
              <a:rPr lang="en-US" i="1" dirty="0" smtClean="0"/>
              <a:t>y</a:t>
            </a:r>
            <a:r>
              <a:rPr lang="en-US" dirty="0" smtClean="0"/>
              <a:t> ways,  then there are </a:t>
            </a:r>
            <a:r>
              <a:rPr lang="en-US" i="1" dirty="0" smtClean="0"/>
              <a:t>x</a:t>
            </a:r>
            <a:r>
              <a:rPr lang="en-US" baseline="-25000" dirty="0" smtClean="0">
                <a:latin typeface="Cambria Math" pitchFamily="18" charset="0"/>
                <a:ea typeface="Cambria Math" pitchFamily="18" charset="0"/>
              </a:rPr>
              <a:t> </a:t>
            </a:r>
            <a:r>
              <a:rPr lang="en-US" dirty="0" smtClean="0">
                <a:latin typeface="Cambria Math"/>
                <a:ea typeface="Cambria Math"/>
              </a:rPr>
              <a:t>+</a:t>
            </a:r>
            <a:r>
              <a:rPr lang="en-US" i="1" dirty="0" smtClean="0"/>
              <a:t> y</a:t>
            </a:r>
            <a:r>
              <a:rPr lang="en-US" dirty="0" smtClean="0"/>
              <a:t> ways  to do the task.</a:t>
            </a:r>
          </a:p>
          <a:p>
            <a:pPr>
              <a:buNone/>
            </a:pPr>
            <a:endParaRPr lang="en-US" dirty="0" smtClean="0"/>
          </a:p>
          <a:p>
            <a:pPr>
              <a:buNone/>
            </a:pPr>
            <a:r>
              <a:rPr lang="en-US" b="1" dirty="0" smtClean="0"/>
              <a:t>Example</a:t>
            </a:r>
            <a:r>
              <a:rPr lang="en-US" dirty="0" smtClean="0"/>
              <a:t>:  The math department must choose either a student or a faculty member as a representative for a university committee. How many choices are there if there are </a:t>
            </a:r>
            <a:r>
              <a:rPr lang="en-US" dirty="0" smtClean="0">
                <a:latin typeface="Cambria Math" pitchFamily="18" charset="0"/>
                <a:ea typeface="Cambria Math" pitchFamily="18" charset="0"/>
              </a:rPr>
              <a:t>37</a:t>
            </a:r>
            <a:r>
              <a:rPr lang="en-US" dirty="0" smtClean="0"/>
              <a:t> faculty members and </a:t>
            </a:r>
            <a:r>
              <a:rPr lang="en-US" dirty="0" smtClean="0">
                <a:latin typeface="Cambria Math" pitchFamily="18" charset="0"/>
                <a:ea typeface="Cambria Math" pitchFamily="18" charset="0"/>
              </a:rPr>
              <a:t>83</a:t>
            </a:r>
            <a:r>
              <a:rPr lang="en-US" dirty="0" smtClean="0"/>
              <a:t> math majors, and no one is both a faculty member and a student.</a:t>
            </a:r>
          </a:p>
          <a:p>
            <a:pPr>
              <a:buNone/>
            </a:pPr>
            <a:r>
              <a:rPr lang="en-US" b="1" dirty="0" smtClean="0"/>
              <a:t>Solution</a:t>
            </a:r>
            <a:r>
              <a:rPr lang="en-US" dirty="0" smtClean="0"/>
              <a:t>: There are </a:t>
            </a:r>
            <a:r>
              <a:rPr lang="en-US" dirty="0" smtClean="0">
                <a:latin typeface="Cambria Math" pitchFamily="18" charset="0"/>
                <a:ea typeface="Cambria Math" pitchFamily="18" charset="0"/>
              </a:rPr>
              <a:t>37</a:t>
            </a:r>
            <a:r>
              <a:rPr lang="en-US" dirty="0" smtClean="0"/>
              <a:t> + </a:t>
            </a:r>
            <a:r>
              <a:rPr lang="en-US" dirty="0" smtClean="0">
                <a:latin typeface="Cambria Math" pitchFamily="18" charset="0"/>
                <a:ea typeface="Cambria Math" pitchFamily="18" charset="0"/>
              </a:rPr>
              <a:t>83</a:t>
            </a:r>
            <a:r>
              <a:rPr lang="en-US" dirty="0" smtClean="0"/>
              <a:t> = </a:t>
            </a:r>
            <a:r>
              <a:rPr lang="en-US" dirty="0" smtClean="0">
                <a:latin typeface="Cambria Math" pitchFamily="18" charset="0"/>
                <a:ea typeface="Cambria Math" pitchFamily="18" charset="0"/>
              </a:rPr>
              <a:t>120</a:t>
            </a:r>
            <a:r>
              <a:rPr lang="en-US" dirty="0" smtClean="0"/>
              <a:t> possible ways to pick a representative.</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11</a:t>
            </a:fld>
            <a:endParaRPr lang="en-US"/>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Sum Rule in Terms of Sets</a:t>
            </a:r>
            <a:endParaRPr lang="en-US" sz="4000" dirty="0"/>
          </a:p>
        </p:txBody>
      </p:sp>
      <p:sp>
        <p:nvSpPr>
          <p:cNvPr id="3" name="Content Placeholder 2"/>
          <p:cNvSpPr>
            <a:spLocks noGrp="1"/>
          </p:cNvSpPr>
          <p:nvPr>
            <p:ph idx="1"/>
          </p:nvPr>
        </p:nvSpPr>
        <p:spPr/>
        <p:txBody>
          <a:bodyPr>
            <a:normAutofit/>
          </a:bodyPr>
          <a:lstStyle/>
          <a:p>
            <a:r>
              <a:rPr lang="en-US" dirty="0" smtClean="0"/>
              <a:t>The sum rule can be phrased in terms of sets.</a:t>
            </a:r>
          </a:p>
          <a:p>
            <a:pPr>
              <a:buNone/>
            </a:pPr>
            <a:r>
              <a:rPr lang="en-US" dirty="0" smtClean="0"/>
              <a:t>     |</a:t>
            </a:r>
            <a:r>
              <a:rPr lang="en-US" i="1" dirty="0" smtClean="0"/>
              <a:t>A</a:t>
            </a:r>
            <a:r>
              <a:rPr lang="en-US" dirty="0" smtClean="0">
                <a:latin typeface="Cambria Math" pitchFamily="18" charset="0"/>
                <a:ea typeface="Cambria Math" pitchFamily="18" charset="0"/>
              </a:rPr>
              <a:t> </a:t>
            </a:r>
            <a:r>
              <a:rPr lang="en-US" dirty="0" smtClean="0">
                <a:latin typeface="Cambria Math"/>
                <a:ea typeface="Cambria Math"/>
              </a:rPr>
              <a:t>∪ </a:t>
            </a:r>
            <a:r>
              <a:rPr lang="en-US" i="1" dirty="0" smtClean="0"/>
              <a:t>B</a:t>
            </a:r>
            <a:r>
              <a:rPr lang="en-US" dirty="0" smtClean="0"/>
              <a:t>|= |</a:t>
            </a:r>
            <a:r>
              <a:rPr lang="en-US" i="1" dirty="0" smtClean="0"/>
              <a:t>A</a:t>
            </a:r>
            <a:r>
              <a:rPr lang="en-US" dirty="0" smtClean="0"/>
              <a:t>| + |</a:t>
            </a:r>
            <a:r>
              <a:rPr lang="en-US" i="1" dirty="0" smtClean="0"/>
              <a:t>B</a:t>
            </a:r>
            <a:r>
              <a:rPr lang="en-US" dirty="0" smtClean="0"/>
              <a:t>| as long as </a:t>
            </a:r>
            <a:r>
              <a:rPr lang="en-US" i="1" dirty="0" smtClean="0"/>
              <a:t>A</a:t>
            </a:r>
            <a:r>
              <a:rPr lang="en-US" dirty="0" smtClean="0"/>
              <a:t> and </a:t>
            </a:r>
            <a:r>
              <a:rPr lang="en-US" i="1" dirty="0" smtClean="0"/>
              <a:t>B</a:t>
            </a:r>
            <a:r>
              <a:rPr lang="en-US" dirty="0" smtClean="0"/>
              <a:t> are disjoint sets.</a:t>
            </a:r>
          </a:p>
          <a:p>
            <a:r>
              <a:rPr lang="en-US" dirty="0" smtClean="0"/>
              <a:t>Or more generally,</a:t>
            </a:r>
          </a:p>
          <a:p>
            <a:endParaRPr lang="en-US" dirty="0" smtClean="0"/>
          </a:p>
          <a:p>
            <a:pPr>
              <a:buNone/>
            </a:pPr>
            <a:endParaRPr lang="en-US" dirty="0" smtClean="0"/>
          </a:p>
          <a:p>
            <a:pPr>
              <a:buNone/>
            </a:pPr>
            <a:endParaRPr lang="en-US" dirty="0" smtClean="0"/>
          </a:p>
          <a:p>
            <a:r>
              <a:rPr lang="en-US" dirty="0" smtClean="0"/>
              <a:t>The case where the sets have elements in common will be discussed when we consider the subtraction rule (more details in Ch. 8).</a:t>
            </a:r>
          </a:p>
          <a:p>
            <a:pPr>
              <a:buNone/>
            </a:pPr>
            <a:endParaRPr lang="en-US" dirty="0"/>
          </a:p>
        </p:txBody>
      </p:sp>
      <p:sp>
        <p:nvSpPr>
          <p:cNvPr id="5" name="TextBox 4"/>
          <p:cNvSpPr txBox="1"/>
          <p:nvPr/>
        </p:nvSpPr>
        <p:spPr>
          <a:xfrm>
            <a:off x="838200" y="3505200"/>
            <a:ext cx="7315200" cy="1107996"/>
          </a:xfrm>
          <a:prstGeom prst="rect">
            <a:avLst/>
          </a:prstGeom>
          <a:noFill/>
        </p:spPr>
        <p:txBody>
          <a:bodyPr wrap="square" rtlCol="0">
            <a:spAutoFit/>
          </a:bodyPr>
          <a:lstStyle/>
          <a:p>
            <a:r>
              <a:rPr lang="en-US" sz="2400" dirty="0" smtClean="0"/>
              <a:t>|</a:t>
            </a:r>
            <a:r>
              <a:rPr lang="en-US" sz="2400" i="1" dirty="0" smtClean="0"/>
              <a:t>A</a:t>
            </a:r>
            <a:r>
              <a:rPr lang="en-US" sz="2400" baseline="-25000" dirty="0" smtClean="0">
                <a:latin typeface="Cambria Math" pitchFamily="18" charset="0"/>
                <a:ea typeface="Cambria Math" pitchFamily="18" charset="0"/>
              </a:rPr>
              <a:t>1</a:t>
            </a:r>
            <a:r>
              <a:rPr lang="en-US" sz="2400" dirty="0" smtClean="0">
                <a:latin typeface="Cambria Math" pitchFamily="18" charset="0"/>
                <a:ea typeface="Cambria Math" pitchFamily="18" charset="0"/>
              </a:rPr>
              <a:t> </a:t>
            </a:r>
            <a:r>
              <a:rPr lang="en-US" sz="2400" dirty="0" smtClean="0">
                <a:latin typeface="Cambria Math"/>
                <a:ea typeface="Cambria Math"/>
              </a:rPr>
              <a:t>∪ </a:t>
            </a:r>
            <a:r>
              <a:rPr lang="en-US" sz="2400" i="1" dirty="0" smtClean="0"/>
              <a:t>A</a:t>
            </a:r>
            <a:r>
              <a:rPr lang="en-US" sz="2400" baseline="-25000" dirty="0" smtClean="0">
                <a:latin typeface="Cambria Math" pitchFamily="18" charset="0"/>
                <a:ea typeface="Cambria Math" pitchFamily="18" charset="0"/>
              </a:rPr>
              <a:t>2</a:t>
            </a:r>
            <a:r>
              <a:rPr lang="en-US" sz="2400" dirty="0" smtClean="0">
                <a:latin typeface="Cambria Math" pitchFamily="18" charset="0"/>
                <a:ea typeface="Cambria Math" pitchFamily="18" charset="0"/>
              </a:rPr>
              <a:t> </a:t>
            </a:r>
            <a:r>
              <a:rPr lang="en-US" sz="2400" dirty="0" smtClean="0">
                <a:latin typeface="Cambria Math"/>
                <a:ea typeface="Cambria Math"/>
              </a:rPr>
              <a:t>∪ ∙∙∙ ∪ </a:t>
            </a:r>
            <a:r>
              <a:rPr lang="en-US" sz="2400" i="1" dirty="0" smtClean="0"/>
              <a:t>A</a:t>
            </a:r>
            <a:r>
              <a:rPr lang="en-US" sz="2400" i="1" baseline="-25000" dirty="0" smtClean="0">
                <a:ea typeface="Cambria Math" pitchFamily="18" charset="0"/>
              </a:rPr>
              <a:t>m</a:t>
            </a:r>
            <a:r>
              <a:rPr lang="en-US" sz="2400" dirty="0" smtClean="0"/>
              <a:t> |= |</a:t>
            </a:r>
            <a:r>
              <a:rPr lang="en-US" sz="2400" i="1" dirty="0" smtClean="0"/>
              <a:t>A</a:t>
            </a:r>
            <a:r>
              <a:rPr lang="en-US" sz="2400" baseline="-25000" dirty="0" smtClean="0">
                <a:latin typeface="Cambria Math" pitchFamily="18" charset="0"/>
                <a:ea typeface="Cambria Math" pitchFamily="18" charset="0"/>
              </a:rPr>
              <a:t>1</a:t>
            </a:r>
            <a:r>
              <a:rPr lang="en-US" sz="2400" dirty="0" smtClean="0"/>
              <a:t>| + |</a:t>
            </a:r>
            <a:r>
              <a:rPr lang="en-US" sz="2400" i="1" dirty="0" smtClean="0"/>
              <a:t>A</a:t>
            </a:r>
            <a:r>
              <a:rPr lang="en-US" sz="2400" baseline="-25000" dirty="0" smtClean="0">
                <a:latin typeface="Cambria Math" pitchFamily="18" charset="0"/>
                <a:ea typeface="Cambria Math" pitchFamily="18" charset="0"/>
              </a:rPr>
              <a:t>2</a:t>
            </a:r>
            <a:r>
              <a:rPr lang="en-US" sz="2400" dirty="0" smtClean="0"/>
              <a:t>| +</a:t>
            </a:r>
            <a:r>
              <a:rPr lang="en-US" sz="2400" dirty="0" smtClean="0">
                <a:latin typeface="Cambria Math"/>
                <a:ea typeface="Cambria Math"/>
              </a:rPr>
              <a:t> ∙∙∙ +</a:t>
            </a:r>
            <a:r>
              <a:rPr lang="en-US" sz="2400" dirty="0" smtClean="0"/>
              <a:t> |</a:t>
            </a:r>
            <a:r>
              <a:rPr lang="en-US" sz="2400" i="1" dirty="0" smtClean="0"/>
              <a:t>A</a:t>
            </a:r>
            <a:r>
              <a:rPr lang="en-US" sz="2400" i="1" baseline="-25000" dirty="0" smtClean="0">
                <a:ea typeface="Cambria Math" pitchFamily="18" charset="0"/>
              </a:rPr>
              <a:t>m</a:t>
            </a:r>
            <a:r>
              <a:rPr lang="en-US" sz="2400" dirty="0" smtClean="0"/>
              <a:t>| </a:t>
            </a:r>
            <a:r>
              <a:rPr lang="en-US" sz="2400" i="1" dirty="0" smtClean="0">
                <a:ea typeface="Cambria Math" pitchFamily="18" charset="0"/>
              </a:rPr>
              <a:t> </a:t>
            </a:r>
          </a:p>
          <a:p>
            <a:r>
              <a:rPr lang="en-US" sz="2400" i="1" dirty="0" smtClean="0">
                <a:ea typeface="Cambria Math" pitchFamily="18" charset="0"/>
              </a:rPr>
              <a:t>              </a:t>
            </a:r>
            <a:r>
              <a:rPr lang="en-US" sz="2400" dirty="0" smtClean="0">
                <a:ea typeface="Cambria Math" pitchFamily="18" charset="0"/>
              </a:rPr>
              <a:t>when</a:t>
            </a:r>
            <a:r>
              <a:rPr lang="en-US" sz="2400" dirty="0" smtClean="0">
                <a:latin typeface="Cambria Math"/>
                <a:ea typeface="Cambria Math"/>
              </a:rPr>
              <a:t> </a:t>
            </a:r>
            <a:r>
              <a:rPr lang="en-US" sz="2400" i="1" dirty="0" smtClean="0"/>
              <a:t>A</a:t>
            </a:r>
            <a:r>
              <a:rPr lang="en-US" sz="2400" i="1" baseline="-25000" dirty="0" smtClean="0">
                <a:ea typeface="Cambria Math" pitchFamily="18" charset="0"/>
              </a:rPr>
              <a:t>i</a:t>
            </a:r>
            <a:r>
              <a:rPr lang="en-US" sz="2400" i="1" dirty="0" smtClean="0"/>
              <a:t> </a:t>
            </a:r>
            <a:r>
              <a:rPr lang="en-US" sz="2400" dirty="0" smtClean="0">
                <a:latin typeface="Cambria Math"/>
                <a:ea typeface="Cambria Math"/>
              </a:rPr>
              <a:t>∩ </a:t>
            </a:r>
            <a:r>
              <a:rPr lang="en-US" sz="2400" i="1" dirty="0" err="1" smtClean="0"/>
              <a:t>A</a:t>
            </a:r>
            <a:r>
              <a:rPr lang="en-US" sz="2400" i="1" baseline="-25000" dirty="0" err="1" smtClean="0">
                <a:ea typeface="Cambria Math" pitchFamily="18" charset="0"/>
              </a:rPr>
              <a:t>j</a:t>
            </a:r>
            <a:r>
              <a:rPr lang="en-US" sz="2400" dirty="0" smtClean="0">
                <a:latin typeface="Cambria Math"/>
                <a:ea typeface="Cambria Math"/>
              </a:rPr>
              <a:t>  = ∅ </a:t>
            </a:r>
            <a:r>
              <a:rPr lang="en-US" sz="2400" dirty="0" smtClean="0">
                <a:ea typeface="Cambria Math"/>
              </a:rPr>
              <a:t>for all </a:t>
            </a:r>
            <a:r>
              <a:rPr lang="en-US" sz="2400" i="1" dirty="0" err="1" smtClean="0">
                <a:ea typeface="Cambria Math"/>
              </a:rPr>
              <a:t>i</a:t>
            </a:r>
            <a:r>
              <a:rPr lang="en-US" sz="2400" dirty="0" smtClean="0">
                <a:ea typeface="Cambria Math"/>
              </a:rPr>
              <a:t>, </a:t>
            </a:r>
            <a:r>
              <a:rPr lang="en-US" sz="2400" i="1" dirty="0" smtClean="0">
                <a:ea typeface="Cambria Math"/>
              </a:rPr>
              <a:t>j</a:t>
            </a:r>
            <a:r>
              <a:rPr lang="en-US" sz="2400" dirty="0" smtClean="0">
                <a:ea typeface="Cambria Math"/>
              </a:rPr>
              <a:t>.</a:t>
            </a:r>
            <a:endParaRPr lang="en-US" sz="2400" dirty="0" smtClean="0">
              <a:latin typeface="Cambria Math" pitchFamily="18" charset="0"/>
              <a:ea typeface="Cambria Math" pitchFamily="18" charset="0"/>
            </a:endParaRPr>
          </a:p>
          <a:p>
            <a:r>
              <a:rPr lang="en-US" dirty="0" smtClean="0">
                <a:latin typeface="Cambria Math"/>
                <a:ea typeface="Cambria Math"/>
              </a:rPr>
              <a:t> </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12</a:t>
            </a:fld>
            <a:endParaRPr lang="en-US"/>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Combining the Sum and Product Rule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Suppose statement labels in a programming language can be either a single lowercase letter or a single lowercase letter followed by a digit. Find the number of possible labels.</a:t>
            </a:r>
          </a:p>
          <a:p>
            <a:pPr>
              <a:buNone/>
            </a:pPr>
            <a:r>
              <a:rPr lang="en-US" b="1" dirty="0" smtClean="0"/>
              <a:t>   </a:t>
            </a:r>
          </a:p>
          <a:p>
            <a:pPr>
              <a:buNone/>
            </a:pPr>
            <a:r>
              <a:rPr lang="en-US" b="1" dirty="0"/>
              <a:t> </a:t>
            </a:r>
            <a:r>
              <a:rPr lang="en-US" b="1" dirty="0" smtClean="0"/>
              <a:t>  Solution</a:t>
            </a:r>
            <a:r>
              <a:rPr lang="en-US" dirty="0" smtClean="0"/>
              <a:t>:  Use the product and sum rules.</a:t>
            </a:r>
          </a:p>
          <a:p>
            <a:pPr>
              <a:buNone/>
            </a:pPr>
            <a:r>
              <a:rPr lang="en-US" dirty="0" smtClean="0"/>
              <a:t>         </a:t>
            </a:r>
            <a:r>
              <a:rPr lang="en-US" dirty="0" smtClean="0">
                <a:latin typeface="Cambria Math" pitchFamily="18" charset="0"/>
                <a:ea typeface="Cambria Math" pitchFamily="18" charset="0"/>
              </a:rPr>
              <a:t>26</a:t>
            </a:r>
            <a:r>
              <a:rPr lang="en-US" dirty="0" smtClean="0"/>
              <a:t> + (</a:t>
            </a:r>
            <a:r>
              <a:rPr lang="en-US" dirty="0" smtClean="0">
                <a:latin typeface="Cambria Math" pitchFamily="18" charset="0"/>
                <a:ea typeface="Cambria Math" pitchFamily="18" charset="0"/>
              </a:rPr>
              <a:t>26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10)</a:t>
            </a:r>
            <a:r>
              <a:rPr lang="en-US" dirty="0" smtClean="0"/>
              <a:t> = </a:t>
            </a:r>
            <a:r>
              <a:rPr lang="en-US" dirty="0" smtClean="0">
                <a:latin typeface="Cambria Math" pitchFamily="18" charset="0"/>
                <a:ea typeface="Cambria Math" pitchFamily="18" charset="0"/>
              </a:rPr>
              <a:t>286</a:t>
            </a:r>
            <a:endParaRPr lang="en-US" dirty="0">
              <a:latin typeface="Cambria Math" pitchFamily="18" charset="0"/>
              <a:ea typeface="Cambria Math" pitchFamily="18" charset="0"/>
            </a:endParaRPr>
          </a:p>
        </p:txBody>
      </p:sp>
      <p:sp>
        <p:nvSpPr>
          <p:cNvPr id="4" name="Slide Number Placeholder 3"/>
          <p:cNvSpPr>
            <a:spLocks noGrp="1"/>
          </p:cNvSpPr>
          <p:nvPr>
            <p:ph type="sldNum" sz="quarter" idx="12"/>
          </p:nvPr>
        </p:nvSpPr>
        <p:spPr/>
        <p:txBody>
          <a:bodyPr/>
          <a:lstStyle/>
          <a:p>
            <a:fld id="{8CD41AC4-40F7-4FE0-8905-74C6698904F3}" type="slidenum">
              <a:rPr lang="en-US" smtClean="0"/>
              <a:pPr/>
              <a:t>13</a:t>
            </a:fld>
            <a:endParaRPr lang="en-US"/>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Passwords</a:t>
            </a:r>
            <a:endParaRPr lang="en-US" dirty="0"/>
          </a:p>
        </p:txBody>
      </p:sp>
      <p:sp>
        <p:nvSpPr>
          <p:cNvPr id="3" name="Content Placeholder 2"/>
          <p:cNvSpPr>
            <a:spLocks noGrp="1"/>
          </p:cNvSpPr>
          <p:nvPr>
            <p:ph idx="1"/>
          </p:nvPr>
        </p:nvSpPr>
        <p:spPr>
          <a:xfrm>
            <a:off x="457200" y="1935480"/>
            <a:ext cx="8229600" cy="4541520"/>
          </a:xfrm>
        </p:spPr>
        <p:txBody>
          <a:bodyPr>
            <a:normAutofit fontScale="85000" lnSpcReduction="20000"/>
          </a:bodyPr>
          <a:lstStyle/>
          <a:p>
            <a:pPr marL="0" indent="0">
              <a:buNone/>
            </a:pPr>
            <a:r>
              <a:rPr lang="en-US" b="1" dirty="0" smtClean="0"/>
              <a:t>Example</a:t>
            </a:r>
            <a:r>
              <a:rPr lang="en-US" dirty="0" smtClean="0"/>
              <a:t>: Each user on a computer system has a password, which is six to eight characters long, where each character is an uppercase letter or a digit. Each password must contain at least one digit. How many possible passwords are there?</a:t>
            </a:r>
          </a:p>
          <a:p>
            <a:pPr>
              <a:buNone/>
            </a:pPr>
            <a:endParaRPr lang="en-US" dirty="0"/>
          </a:p>
          <a:p>
            <a:pPr>
              <a:buNone/>
            </a:pPr>
            <a:r>
              <a:rPr lang="en-US" b="1" dirty="0" smtClean="0"/>
              <a:t>Solution</a:t>
            </a:r>
            <a:r>
              <a:rPr lang="en-US" dirty="0" smtClean="0"/>
              <a:t>:  Let </a:t>
            </a:r>
            <a:r>
              <a:rPr lang="en-US" i="1" dirty="0" smtClean="0"/>
              <a:t>P</a:t>
            </a:r>
            <a:r>
              <a:rPr lang="en-US" dirty="0" smtClean="0"/>
              <a:t> be the total number of passwords, and let </a:t>
            </a:r>
            <a:r>
              <a:rPr lang="en-US" i="1" dirty="0" smtClean="0"/>
              <a:t>P</a:t>
            </a:r>
            <a:r>
              <a:rPr lang="en-US" baseline="-25000" dirty="0" smtClean="0">
                <a:latin typeface="Cambria Math" pitchFamily="18" charset="0"/>
                <a:ea typeface="Cambria Math" pitchFamily="18" charset="0"/>
              </a:rPr>
              <a:t>6</a:t>
            </a:r>
            <a:r>
              <a:rPr lang="en-US" dirty="0" smtClean="0"/>
              <a:t>, </a:t>
            </a:r>
            <a:r>
              <a:rPr lang="en-US" i="1" dirty="0" smtClean="0"/>
              <a:t>P</a:t>
            </a:r>
            <a:r>
              <a:rPr lang="en-US" baseline="-25000" dirty="0" smtClean="0">
                <a:latin typeface="Cambria Math" pitchFamily="18" charset="0"/>
                <a:ea typeface="Cambria Math" pitchFamily="18" charset="0"/>
              </a:rPr>
              <a:t>7</a:t>
            </a:r>
            <a:r>
              <a:rPr lang="en-US" dirty="0" smtClean="0"/>
              <a:t>, and </a:t>
            </a:r>
            <a:r>
              <a:rPr lang="en-US" i="1" dirty="0" smtClean="0"/>
              <a:t>P</a:t>
            </a:r>
            <a:r>
              <a:rPr lang="en-US" baseline="-25000" dirty="0" smtClean="0">
                <a:latin typeface="Cambria Math" pitchFamily="18" charset="0"/>
                <a:ea typeface="Cambria Math" pitchFamily="18" charset="0"/>
              </a:rPr>
              <a:t>8</a:t>
            </a:r>
            <a:r>
              <a:rPr lang="en-US" dirty="0" smtClean="0"/>
              <a:t> be the passwords of length </a:t>
            </a:r>
            <a:r>
              <a:rPr lang="en-US" dirty="0" smtClean="0">
                <a:latin typeface="Cambria Math" pitchFamily="18" charset="0"/>
                <a:ea typeface="Cambria Math" pitchFamily="18" charset="0"/>
              </a:rPr>
              <a:t>6</a:t>
            </a:r>
            <a:r>
              <a:rPr lang="en-US" dirty="0" smtClean="0"/>
              <a:t>, </a:t>
            </a:r>
            <a:r>
              <a:rPr lang="en-US" dirty="0" smtClean="0">
                <a:latin typeface="Cambria Math" pitchFamily="18" charset="0"/>
                <a:ea typeface="Cambria Math" pitchFamily="18" charset="0"/>
              </a:rPr>
              <a:t>7</a:t>
            </a:r>
            <a:r>
              <a:rPr lang="en-US" dirty="0" smtClean="0"/>
              <a:t>, and 8. </a:t>
            </a:r>
          </a:p>
          <a:p>
            <a:pPr lvl="1"/>
            <a:r>
              <a:rPr lang="en-US" dirty="0" smtClean="0"/>
              <a:t>By the sum rule </a:t>
            </a:r>
            <a:r>
              <a:rPr lang="en-US" i="1" dirty="0" smtClean="0"/>
              <a:t>P</a:t>
            </a:r>
            <a:r>
              <a:rPr lang="en-US" dirty="0" smtClean="0"/>
              <a:t> = </a:t>
            </a:r>
            <a:r>
              <a:rPr lang="en-US" i="1" dirty="0" smtClean="0"/>
              <a:t>P</a:t>
            </a:r>
            <a:r>
              <a:rPr lang="en-US" baseline="-25000" dirty="0" smtClean="0">
                <a:latin typeface="Cambria Math" pitchFamily="18" charset="0"/>
                <a:ea typeface="Cambria Math" pitchFamily="18" charset="0"/>
              </a:rPr>
              <a:t>6</a:t>
            </a:r>
            <a:r>
              <a:rPr lang="en-US" dirty="0" smtClean="0"/>
              <a:t> + </a:t>
            </a:r>
            <a:r>
              <a:rPr lang="en-US" i="1" dirty="0" smtClean="0"/>
              <a:t>P</a:t>
            </a:r>
            <a:r>
              <a:rPr lang="en-US" baseline="-25000" dirty="0" smtClean="0">
                <a:latin typeface="Cambria Math" pitchFamily="18" charset="0"/>
                <a:ea typeface="Cambria Math" pitchFamily="18" charset="0"/>
              </a:rPr>
              <a:t>7</a:t>
            </a:r>
            <a:r>
              <a:rPr lang="en-US" dirty="0" smtClean="0"/>
              <a:t> +</a:t>
            </a:r>
            <a:r>
              <a:rPr lang="en-US" i="1" dirty="0" smtClean="0"/>
              <a:t>P</a:t>
            </a:r>
            <a:r>
              <a:rPr lang="en-US" baseline="-25000" dirty="0" smtClean="0">
                <a:latin typeface="Cambria Math" pitchFamily="18" charset="0"/>
                <a:ea typeface="Cambria Math" pitchFamily="18" charset="0"/>
              </a:rPr>
              <a:t>8</a:t>
            </a:r>
            <a:r>
              <a:rPr lang="en-US" dirty="0" smtClean="0"/>
              <a:t>. </a:t>
            </a:r>
          </a:p>
          <a:p>
            <a:pPr lvl="1">
              <a:buNone/>
            </a:pPr>
            <a:endParaRPr lang="en-US" i="1" dirty="0"/>
          </a:p>
          <a:p>
            <a:pPr lvl="1">
              <a:buNone/>
            </a:pPr>
            <a:r>
              <a:rPr lang="en-US" i="1" dirty="0" smtClean="0"/>
              <a:t>P</a:t>
            </a:r>
            <a:r>
              <a:rPr lang="en-US" baseline="-25000"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36</a:t>
            </a:r>
            <a:r>
              <a:rPr lang="en-US" baseline="30000" dirty="0" smtClean="0">
                <a:latin typeface="Cambria Math" pitchFamily="18" charset="0"/>
                <a:ea typeface="Cambria Math" pitchFamily="18" charset="0"/>
              </a:rPr>
              <a:t>6</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26</a:t>
            </a:r>
            <a:r>
              <a:rPr lang="en-US" baseline="30000"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2,176,782,336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308,915,776 </a:t>
            </a:r>
            <a:r>
              <a:rPr lang="en-US" dirty="0" smtClean="0"/>
              <a:t> = </a:t>
            </a:r>
            <a:r>
              <a:rPr lang="en-US" dirty="0" smtClean="0">
                <a:latin typeface="Cambria Math" pitchFamily="18" charset="0"/>
                <a:ea typeface="Cambria Math" pitchFamily="18" charset="0"/>
              </a:rPr>
              <a:t>1,867,866,560.</a:t>
            </a:r>
          </a:p>
          <a:p>
            <a:pPr lvl="1">
              <a:buNone/>
            </a:pPr>
            <a:r>
              <a:rPr lang="en-US" i="1" dirty="0" smtClean="0"/>
              <a:t>P</a:t>
            </a:r>
            <a:r>
              <a:rPr lang="en-US" baseline="-25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36</a:t>
            </a:r>
            <a:r>
              <a:rPr lang="en-US" baseline="30000" dirty="0" smtClean="0">
                <a:latin typeface="Cambria Math" pitchFamily="18" charset="0"/>
                <a:ea typeface="Cambria Math" pitchFamily="18" charset="0"/>
              </a:rPr>
              <a:t>7</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26</a:t>
            </a:r>
            <a:r>
              <a:rPr lang="en-US" baseline="30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78,364,164,096 </a:t>
            </a:r>
            <a:r>
              <a:rPr lang="en-US" dirty="0" smtClean="0">
                <a:latin typeface="Cambria Math"/>
                <a:ea typeface="Cambria Math"/>
              </a:rPr>
              <a:t>−</a:t>
            </a:r>
            <a:r>
              <a:rPr lang="en-US" dirty="0" smtClean="0"/>
              <a:t> 8,</a:t>
            </a:r>
            <a:r>
              <a:rPr lang="en-US" dirty="0" smtClean="0">
                <a:latin typeface="Cambria Math" pitchFamily="18" charset="0"/>
                <a:ea typeface="Cambria Math" pitchFamily="18" charset="0"/>
              </a:rPr>
              <a:t>031,810,176</a:t>
            </a:r>
            <a:r>
              <a:rPr lang="en-US" dirty="0" smtClean="0"/>
              <a:t> =  </a:t>
            </a:r>
            <a:r>
              <a:rPr lang="en-US" dirty="0" smtClean="0">
                <a:latin typeface="Cambria Math" pitchFamily="18" charset="0"/>
                <a:ea typeface="Cambria Math" pitchFamily="18" charset="0"/>
              </a:rPr>
              <a:t>70,332,353,920.</a:t>
            </a:r>
            <a:endParaRPr lang="en-US" dirty="0" smtClean="0"/>
          </a:p>
          <a:p>
            <a:pPr lvl="1">
              <a:buNone/>
            </a:pPr>
            <a:r>
              <a:rPr lang="en-US" i="1" dirty="0" smtClean="0"/>
              <a:t>P</a:t>
            </a:r>
            <a:r>
              <a:rPr lang="en-US" baseline="-25000" dirty="0" smtClean="0">
                <a:latin typeface="Cambria Math" pitchFamily="18" charset="0"/>
                <a:ea typeface="Cambria Math" pitchFamily="18" charset="0"/>
              </a:rPr>
              <a:t>8</a:t>
            </a:r>
            <a:r>
              <a:rPr lang="en-US" dirty="0" smtClean="0"/>
              <a:t> = </a:t>
            </a:r>
            <a:r>
              <a:rPr lang="en-US" dirty="0" smtClean="0">
                <a:latin typeface="Cambria Math" pitchFamily="18" charset="0"/>
                <a:ea typeface="Cambria Math" pitchFamily="18" charset="0"/>
              </a:rPr>
              <a:t>36</a:t>
            </a:r>
            <a:r>
              <a:rPr lang="en-US" baseline="30000" dirty="0" smtClean="0">
                <a:latin typeface="Cambria Math" pitchFamily="18" charset="0"/>
                <a:ea typeface="Cambria Math" pitchFamily="18" charset="0"/>
              </a:rPr>
              <a:t>8</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26</a:t>
            </a:r>
            <a:r>
              <a:rPr lang="en-US" baseline="30000" dirty="0" smtClean="0">
                <a:latin typeface="Cambria Math" pitchFamily="18" charset="0"/>
                <a:ea typeface="Cambria Math" pitchFamily="18" charset="0"/>
              </a:rPr>
              <a:t>8</a:t>
            </a:r>
            <a:r>
              <a:rPr lang="en-US" dirty="0" smtClean="0"/>
              <a:t>  = </a:t>
            </a:r>
            <a:r>
              <a:rPr lang="en-US" dirty="0" smtClean="0">
                <a:latin typeface="Cambria Math" pitchFamily="18" charset="0"/>
                <a:ea typeface="Cambria Math" pitchFamily="18" charset="0"/>
              </a:rPr>
              <a:t>2,821,109,907,456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208,827,064,576</a:t>
            </a:r>
            <a:r>
              <a:rPr lang="en-US" dirty="0" smtClean="0"/>
              <a:t>   =</a:t>
            </a:r>
            <a:r>
              <a:rPr lang="en-US" dirty="0" smtClean="0">
                <a:latin typeface="Cambria Math" pitchFamily="18" charset="0"/>
                <a:ea typeface="Cambria Math" pitchFamily="18" charset="0"/>
              </a:rPr>
              <a:t>2,612,282,842,880.</a:t>
            </a:r>
          </a:p>
          <a:p>
            <a:pPr lvl="1">
              <a:buNone/>
            </a:pPr>
            <a:endParaRPr lang="en-US" dirty="0" smtClean="0"/>
          </a:p>
          <a:p>
            <a:pPr lvl="1">
              <a:buNone/>
            </a:pPr>
            <a:r>
              <a:rPr lang="en-US" i="1" dirty="0" smtClean="0"/>
              <a:t>P</a:t>
            </a:r>
            <a:r>
              <a:rPr lang="en-US" dirty="0" smtClean="0"/>
              <a:t> = </a:t>
            </a:r>
            <a:r>
              <a:rPr lang="en-US" i="1" dirty="0" smtClean="0"/>
              <a:t>P</a:t>
            </a:r>
            <a:r>
              <a:rPr lang="en-US" baseline="-25000" dirty="0" smtClean="0">
                <a:latin typeface="Cambria Math" pitchFamily="18" charset="0"/>
                <a:ea typeface="Cambria Math" pitchFamily="18" charset="0"/>
              </a:rPr>
              <a:t>6</a:t>
            </a:r>
            <a:r>
              <a:rPr lang="en-US" dirty="0" smtClean="0"/>
              <a:t> + </a:t>
            </a:r>
            <a:r>
              <a:rPr lang="en-US" i="1" dirty="0" smtClean="0"/>
              <a:t>P</a:t>
            </a:r>
            <a:r>
              <a:rPr lang="en-US" baseline="-25000" dirty="0" smtClean="0">
                <a:latin typeface="Cambria Math" pitchFamily="18" charset="0"/>
                <a:ea typeface="Cambria Math" pitchFamily="18" charset="0"/>
              </a:rPr>
              <a:t>7</a:t>
            </a:r>
            <a:r>
              <a:rPr lang="en-US" dirty="0" smtClean="0"/>
              <a:t> +</a:t>
            </a:r>
            <a:r>
              <a:rPr lang="en-US" i="1" dirty="0" smtClean="0"/>
              <a:t>P</a:t>
            </a:r>
            <a:r>
              <a:rPr lang="en-US" baseline="-25000" dirty="0" smtClean="0">
                <a:latin typeface="Cambria Math" pitchFamily="18" charset="0"/>
                <a:ea typeface="Cambria Math" pitchFamily="18" charset="0"/>
              </a:rPr>
              <a:t>8</a:t>
            </a:r>
            <a:r>
              <a:rPr lang="en-US" dirty="0" smtClean="0"/>
              <a:t> = </a:t>
            </a:r>
            <a:r>
              <a:rPr lang="en-US" dirty="0" smtClean="0">
                <a:latin typeface="Cambria Math" pitchFamily="18" charset="0"/>
                <a:ea typeface="Cambria Math" pitchFamily="18" charset="0"/>
              </a:rPr>
              <a:t>2,684,483,063,360</a:t>
            </a:r>
            <a:r>
              <a:rPr lang="en-US" dirty="0" smtClean="0"/>
              <a:t>.</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14</a:t>
            </a:fld>
            <a:endParaRPr lang="en-US"/>
          </a:p>
        </p:txBody>
      </p:sp>
    </p:spTree>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Basic Counting Principles: Subtraction Rule</a:t>
            </a:r>
            <a:endParaRPr lang="en-US" dirty="0"/>
          </a:p>
        </p:txBody>
      </p:sp>
      <p:sp>
        <p:nvSpPr>
          <p:cNvPr id="3" name="Content Placeholder 2"/>
          <p:cNvSpPr>
            <a:spLocks noGrp="1"/>
          </p:cNvSpPr>
          <p:nvPr>
            <p:ph idx="1"/>
          </p:nvPr>
        </p:nvSpPr>
        <p:spPr/>
        <p:txBody>
          <a:bodyPr/>
          <a:lstStyle/>
          <a:p>
            <a:pPr>
              <a:buNone/>
            </a:pPr>
            <a:r>
              <a:rPr lang="en-US" b="1" dirty="0" smtClean="0">
                <a:solidFill>
                  <a:srgbClr val="FF0000"/>
                </a:solidFill>
              </a:rPr>
              <a:t>   Subtraction Rule</a:t>
            </a:r>
            <a:r>
              <a:rPr lang="en-US" dirty="0" smtClean="0"/>
              <a:t>: If a task can be done either in one of </a:t>
            </a:r>
            <a:r>
              <a:rPr lang="en-US" i="1" dirty="0" smtClean="0"/>
              <a:t>x</a:t>
            </a:r>
            <a:r>
              <a:rPr lang="en-US" dirty="0" smtClean="0"/>
              <a:t> ways or in one of  </a:t>
            </a:r>
            <a:r>
              <a:rPr lang="en-US" i="1" dirty="0" smtClean="0"/>
              <a:t>y</a:t>
            </a:r>
            <a:r>
              <a:rPr lang="en-US" dirty="0" smtClean="0"/>
              <a:t> ways, then the total number of ways to do the task is  </a:t>
            </a:r>
            <a:r>
              <a:rPr lang="en-US" i="1" dirty="0" smtClean="0"/>
              <a:t>x</a:t>
            </a:r>
            <a:r>
              <a:rPr lang="en-US" baseline="-25000" dirty="0" smtClean="0">
                <a:latin typeface="Cambria Math" pitchFamily="18" charset="0"/>
                <a:ea typeface="Cambria Math" pitchFamily="18" charset="0"/>
              </a:rPr>
              <a:t> </a:t>
            </a:r>
            <a:r>
              <a:rPr lang="en-US" dirty="0" smtClean="0">
                <a:latin typeface="Cambria Math"/>
                <a:ea typeface="Cambria Math"/>
              </a:rPr>
              <a:t>+</a:t>
            </a:r>
            <a:r>
              <a:rPr lang="en-US" i="1" dirty="0" smtClean="0"/>
              <a:t> y</a:t>
            </a:r>
            <a:r>
              <a:rPr lang="en-US" dirty="0" smtClean="0"/>
              <a:t> minus the number of ways to do the task that are common to the two different ways.</a:t>
            </a:r>
          </a:p>
          <a:p>
            <a:pPr>
              <a:buNone/>
            </a:pPr>
            <a:endParaRPr lang="en-US" dirty="0" smtClean="0"/>
          </a:p>
          <a:p>
            <a:r>
              <a:rPr lang="en-US" dirty="0" smtClean="0"/>
              <a:t>Also known as, the </a:t>
            </a:r>
            <a:r>
              <a:rPr lang="en-US" i="1" dirty="0" smtClean="0"/>
              <a:t>principle of inclusion-exclusion</a:t>
            </a:r>
            <a:r>
              <a:rPr lang="en-US" dirty="0" smtClean="0"/>
              <a:t>:</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2209800" y="5105400"/>
            <a:ext cx="4812030" cy="380048"/>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15</a:t>
            </a:fld>
            <a:endParaRPr lang="en-US"/>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Bit Strings</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How many bit strings of length eight either start with a </a:t>
            </a:r>
            <a:r>
              <a:rPr lang="en-US" dirty="0" smtClean="0">
                <a:latin typeface="Cambria Math" pitchFamily="18" charset="0"/>
                <a:ea typeface="Cambria Math" pitchFamily="18" charset="0"/>
              </a:rPr>
              <a:t>1</a:t>
            </a:r>
            <a:r>
              <a:rPr lang="en-US" dirty="0" smtClean="0"/>
              <a:t> bit or end with the two bits </a:t>
            </a:r>
            <a:r>
              <a:rPr lang="en-US" dirty="0" smtClean="0">
                <a:latin typeface="Cambria Math" pitchFamily="18" charset="0"/>
                <a:ea typeface="Cambria Math" pitchFamily="18" charset="0"/>
              </a:rPr>
              <a:t>00</a:t>
            </a:r>
            <a:r>
              <a:rPr lang="en-US" dirty="0" smtClean="0"/>
              <a:t>?</a:t>
            </a:r>
          </a:p>
          <a:p>
            <a:pPr>
              <a:buNone/>
            </a:pPr>
            <a:endParaRPr lang="en-US" dirty="0" smtClean="0"/>
          </a:p>
          <a:p>
            <a:pPr>
              <a:buNone/>
            </a:pPr>
            <a:r>
              <a:rPr lang="en-US" b="1" dirty="0" smtClean="0"/>
              <a:t>   Solution</a:t>
            </a:r>
            <a:r>
              <a:rPr lang="en-US" dirty="0" smtClean="0"/>
              <a:t>:  Use the subtraction rule.</a:t>
            </a:r>
          </a:p>
          <a:p>
            <a:pPr lvl="1"/>
            <a:r>
              <a:rPr lang="en-US" dirty="0" smtClean="0"/>
              <a:t>Number of bit strings of length eight                                    that start with a </a:t>
            </a:r>
            <a:r>
              <a:rPr lang="en-US" dirty="0" smtClean="0">
                <a:latin typeface="Cambria Math" pitchFamily="18" charset="0"/>
                <a:ea typeface="Cambria Math" pitchFamily="18" charset="0"/>
              </a:rPr>
              <a:t>1</a:t>
            </a:r>
            <a:r>
              <a:rPr lang="en-US" dirty="0" smtClean="0"/>
              <a:t> bit: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128</a:t>
            </a:r>
          </a:p>
          <a:p>
            <a:pPr lvl="1"/>
            <a:r>
              <a:rPr lang="en-US" dirty="0" smtClean="0"/>
              <a:t>Number of bit strings of length eight                                    that end with bits </a:t>
            </a:r>
            <a:r>
              <a:rPr lang="en-US" dirty="0" smtClean="0">
                <a:latin typeface="Cambria Math" pitchFamily="18" charset="0"/>
                <a:ea typeface="Cambria Math" pitchFamily="18" charset="0"/>
              </a:rPr>
              <a:t>00</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64</a:t>
            </a:r>
          </a:p>
          <a:p>
            <a:pPr lvl="1"/>
            <a:r>
              <a:rPr lang="en-US" dirty="0" smtClean="0"/>
              <a:t>Number of bit strings of length eight                                that start with a </a:t>
            </a:r>
            <a:r>
              <a:rPr lang="en-US" dirty="0" smtClean="0">
                <a:latin typeface="Cambria Math" pitchFamily="18" charset="0"/>
                <a:ea typeface="Cambria Math" pitchFamily="18" charset="0"/>
              </a:rPr>
              <a:t>1</a:t>
            </a:r>
            <a:r>
              <a:rPr lang="en-US" dirty="0" smtClean="0"/>
              <a:t> bit and end with bits </a:t>
            </a:r>
            <a:r>
              <a:rPr lang="en-US" dirty="0" smtClean="0">
                <a:latin typeface="Cambria Math" pitchFamily="18" charset="0"/>
                <a:ea typeface="Cambria Math" pitchFamily="18" charset="0"/>
              </a:rPr>
              <a:t>00 </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5</a:t>
            </a:r>
            <a:r>
              <a:rPr lang="en-US" dirty="0" smtClean="0"/>
              <a:t> = </a:t>
            </a:r>
            <a:r>
              <a:rPr lang="en-US" dirty="0" smtClean="0">
                <a:latin typeface="Cambria Math" pitchFamily="18" charset="0"/>
                <a:ea typeface="Cambria Math" pitchFamily="18" charset="0"/>
              </a:rPr>
              <a:t>32</a:t>
            </a:r>
          </a:p>
          <a:p>
            <a:pPr>
              <a:buNone/>
            </a:pPr>
            <a:r>
              <a:rPr lang="en-US" dirty="0" smtClean="0">
                <a:latin typeface="Cambria Math" pitchFamily="18" charset="0"/>
                <a:ea typeface="Cambria Math" pitchFamily="18" charset="0"/>
              </a:rPr>
              <a:t>    Hence, the number is 128 + 64 </a:t>
            </a:r>
            <a:r>
              <a:rPr lang="en-US" dirty="0" smtClean="0">
                <a:latin typeface="Cambria Math"/>
                <a:ea typeface="Cambria Math"/>
              </a:rPr>
              <a:t>− </a:t>
            </a:r>
            <a:r>
              <a:rPr lang="en-US" dirty="0" smtClean="0">
                <a:latin typeface="Cambria Math" pitchFamily="18" charset="0"/>
                <a:ea typeface="Cambria Math" pitchFamily="18" charset="0"/>
              </a:rPr>
              <a:t>32 = 160.</a:t>
            </a:r>
          </a:p>
          <a:p>
            <a:endParaRPr lang="en-US" dirty="0" smtClean="0">
              <a:latin typeface="Cambria Math" pitchFamily="18" charset="0"/>
              <a:ea typeface="Cambria Math" pitchFamily="18" charset="0"/>
            </a:endParaRPr>
          </a:p>
          <a:p>
            <a:endParaRPr lang="en-US" dirty="0">
              <a:latin typeface="Cambria Math" pitchFamily="18" charset="0"/>
              <a:ea typeface="Cambria Math" pitchFamily="18" charset="0"/>
            </a:endParaRPr>
          </a:p>
        </p:txBody>
      </p:sp>
      <p:pic>
        <p:nvPicPr>
          <p:cNvPr id="4" name="Picture 3" descr="0503.jpg"/>
          <p:cNvPicPr>
            <a:picLocks noChangeAspect="1"/>
          </p:cNvPicPr>
          <p:nvPr/>
        </p:nvPicPr>
        <p:blipFill>
          <a:blip r:embed="rId2" cstate="print"/>
          <a:stretch>
            <a:fillRect/>
          </a:stretch>
        </p:blipFill>
        <p:spPr>
          <a:xfrm>
            <a:off x="6324600" y="3200400"/>
            <a:ext cx="2128243" cy="2205770"/>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16</a:t>
            </a:fld>
            <a:endParaRPr lang="en-US"/>
          </a:p>
        </p:txBody>
      </p:sp>
    </p:spTree>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Diagrams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Tree Diagrams</a:t>
            </a:r>
            <a:r>
              <a:rPr lang="en-US" dirty="0" smtClean="0"/>
              <a:t>:  We can solve many counting problems through the use of </a:t>
            </a:r>
            <a:r>
              <a:rPr lang="en-US" i="1" dirty="0" smtClean="0"/>
              <a:t>tree diagrams</a:t>
            </a:r>
            <a:r>
              <a:rPr lang="en-US" dirty="0" smtClean="0"/>
              <a:t>, where a branch represents a possible choice and the leaves represent possible outcomes. </a:t>
            </a:r>
          </a:p>
          <a:p>
            <a:endParaRPr lang="en-US" dirty="0" smtClean="0"/>
          </a:p>
          <a:p>
            <a:pPr marL="0" indent="0">
              <a:buNone/>
            </a:pPr>
            <a:r>
              <a:rPr lang="en-US" b="1" dirty="0" smtClean="0"/>
              <a:t>Example</a:t>
            </a:r>
            <a:r>
              <a:rPr lang="en-US" dirty="0" smtClean="0"/>
              <a:t>: Suppose that “I </a:t>
            </a:r>
            <a:r>
              <a:rPr lang="en-US" dirty="0"/>
              <a:t>❤ </a:t>
            </a:r>
            <a:r>
              <a:rPr lang="en-US" dirty="0" smtClean="0"/>
              <a:t>Discrete Math” T-shirts come in five different sizes: S,M,L,XL, and XXL. Each size comes in four colors (white, red, green, and black), except XL, which comes only in red, green, and black, and XXL, which comes only in green and black. What is the minimum number </a:t>
            </a:r>
            <a:r>
              <a:rPr lang="en-US" smtClean="0"/>
              <a:t>of </a:t>
            </a:r>
            <a:r>
              <a:rPr lang="en-US" smtClean="0"/>
              <a:t>shirts that </a:t>
            </a:r>
            <a:r>
              <a:rPr lang="en-US" dirty="0" smtClean="0"/>
              <a:t>the campus book store needs to stock to have one of each size and color available?</a:t>
            </a:r>
          </a:p>
          <a:p>
            <a:pPr marL="0" indent="0">
              <a:buNone/>
            </a:pPr>
            <a:endParaRPr lang="en-US" b="1" dirty="0" smtClean="0"/>
          </a:p>
          <a:p>
            <a:pPr marL="0" indent="0">
              <a:buNone/>
            </a:pPr>
            <a:r>
              <a:rPr lang="en-US" b="1" dirty="0" smtClean="0"/>
              <a:t>Solution</a:t>
            </a:r>
            <a:r>
              <a:rPr lang="en-US" dirty="0" smtClean="0"/>
              <a:t>: Draw the tree diagram.</a:t>
            </a:r>
          </a:p>
        </p:txBody>
      </p:sp>
      <p:sp>
        <p:nvSpPr>
          <p:cNvPr id="5" name="Slide Number Placeholder 4"/>
          <p:cNvSpPr>
            <a:spLocks noGrp="1"/>
          </p:cNvSpPr>
          <p:nvPr>
            <p:ph type="sldNum" sz="quarter" idx="12"/>
          </p:nvPr>
        </p:nvSpPr>
        <p:spPr/>
        <p:txBody>
          <a:bodyPr/>
          <a:lstStyle/>
          <a:p>
            <a:fld id="{8CD41AC4-40F7-4FE0-8905-74C6698904F3}" type="slidenum">
              <a:rPr lang="en-US" smtClean="0"/>
              <a:pPr/>
              <a:t>17</a:t>
            </a:fld>
            <a:endParaRPr lang="en-US"/>
          </a:p>
        </p:txBody>
      </p:sp>
      <p:sp>
        <p:nvSpPr>
          <p:cNvPr id="7" name="TextBox 6"/>
          <p:cNvSpPr txBox="1"/>
          <p:nvPr/>
        </p:nvSpPr>
        <p:spPr>
          <a:xfrm>
            <a:off x="6629400" y="6172200"/>
            <a:ext cx="1524000" cy="369332"/>
          </a:xfrm>
          <a:prstGeom prst="rect">
            <a:avLst/>
          </a:prstGeom>
          <a:noFill/>
        </p:spPr>
        <p:txBody>
          <a:bodyPr wrap="square" rtlCol="0">
            <a:spAutoFit/>
          </a:bodyPr>
          <a:lstStyle/>
          <a:p>
            <a:r>
              <a:rPr lang="en-US" i="1" dirty="0" smtClean="0"/>
              <a:t>continued</a:t>
            </a:r>
            <a:r>
              <a:rPr lang="en-US" dirty="0" smtClean="0"/>
              <a:t> </a:t>
            </a:r>
            <a:r>
              <a:rPr lang="en-US" dirty="0" smtClean="0">
                <a:latin typeface="Cambria Math"/>
                <a:ea typeface="Cambria Math"/>
              </a:rPr>
              <a:t>→</a:t>
            </a:r>
            <a:r>
              <a:rPr lang="en-US" dirty="0" smtClean="0"/>
              <a:t> </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Diagrams</a:t>
            </a:r>
            <a:endParaRPr lang="en-US" dirty="0"/>
          </a:p>
        </p:txBody>
      </p:sp>
      <p:sp>
        <p:nvSpPr>
          <p:cNvPr id="3" name="Content Placeholder 2"/>
          <p:cNvSpPr>
            <a:spLocks noGrp="1"/>
          </p:cNvSpPr>
          <p:nvPr>
            <p:ph idx="1"/>
          </p:nvPr>
        </p:nvSpPr>
        <p:spPr>
          <a:xfrm>
            <a:off x="457200" y="5638800"/>
            <a:ext cx="8229600" cy="685800"/>
          </a:xfrm>
        </p:spPr>
        <p:txBody>
          <a:bodyPr>
            <a:normAutofit fontScale="77500" lnSpcReduction="20000"/>
          </a:bodyPr>
          <a:lstStyle/>
          <a:p>
            <a:pPr>
              <a:buNone/>
            </a:pPr>
            <a:endParaRPr lang="en-US" dirty="0" smtClean="0"/>
          </a:p>
          <a:p>
            <a:r>
              <a:rPr lang="en-US" dirty="0" smtClean="0"/>
              <a:t>The store must stock </a:t>
            </a:r>
            <a:r>
              <a:rPr lang="en-US" dirty="0" smtClean="0">
                <a:latin typeface="Cambria Math" pitchFamily="18" charset="0"/>
                <a:ea typeface="Cambria Math" pitchFamily="18" charset="0"/>
              </a:rPr>
              <a:t>17 </a:t>
            </a:r>
            <a:r>
              <a:rPr lang="en-US" dirty="0" smtClean="0"/>
              <a:t>T-shirts.</a:t>
            </a:r>
            <a:endParaRPr lang="en-US" dirty="0"/>
          </a:p>
        </p:txBody>
      </p:sp>
      <p:sp>
        <p:nvSpPr>
          <p:cNvPr id="5" name="Slide Number Placeholder 4"/>
          <p:cNvSpPr>
            <a:spLocks noGrp="1"/>
          </p:cNvSpPr>
          <p:nvPr>
            <p:ph type="sldNum" sz="quarter" idx="12"/>
          </p:nvPr>
        </p:nvSpPr>
        <p:spPr/>
        <p:txBody>
          <a:bodyPr/>
          <a:lstStyle/>
          <a:p>
            <a:fld id="{8CD41AC4-40F7-4FE0-8905-74C6698904F3}" type="slidenum">
              <a:rPr lang="en-US" smtClean="0"/>
              <a:pPr/>
              <a:t>18</a:t>
            </a:fld>
            <a:endParaRPr lang="en-US"/>
          </a:p>
        </p:txBody>
      </p:sp>
      <p:sp>
        <p:nvSpPr>
          <p:cNvPr id="6" name="Oval 5"/>
          <p:cNvSpPr/>
          <p:nvPr/>
        </p:nvSpPr>
        <p:spPr>
          <a:xfrm>
            <a:off x="4267200" y="2057400"/>
            <a:ext cx="152400" cy="152400"/>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1143000" y="2971800"/>
            <a:ext cx="152400" cy="152400"/>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3124200" y="2971800"/>
            <a:ext cx="152400" cy="152400"/>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4953000" y="2971800"/>
            <a:ext cx="152400" cy="152400"/>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477000" y="2971800"/>
            <a:ext cx="152400" cy="152400"/>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7620000" y="2971800"/>
            <a:ext cx="152400" cy="152400"/>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33400" y="4038600"/>
            <a:ext cx="228600" cy="228600"/>
          </a:xfrm>
          <a:prstGeom prst="ellipse">
            <a:avLst/>
          </a:prstGeom>
          <a:solidFill>
            <a:schemeClr val="bg1">
              <a:lumMod val="85000"/>
            </a:schemeClr>
          </a:solidFill>
          <a:ln>
            <a:solidFill>
              <a:schemeClr val="bg1">
                <a:lumMod val="50000"/>
              </a:schemeClr>
            </a:solidFill>
          </a:ln>
          <a:effectLst>
            <a:glow rad="635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667000" y="4038600"/>
            <a:ext cx="228600" cy="228600"/>
          </a:xfrm>
          <a:prstGeom prst="ellipse">
            <a:avLst/>
          </a:prstGeom>
          <a:solidFill>
            <a:schemeClr val="bg1">
              <a:lumMod val="85000"/>
            </a:schemeClr>
          </a:solidFill>
          <a:ln>
            <a:solidFill>
              <a:schemeClr val="bg1">
                <a:lumMod val="50000"/>
              </a:schemeClr>
            </a:solidFill>
          </a:ln>
          <a:effectLst>
            <a:glow rad="635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495800" y="4038600"/>
            <a:ext cx="228600" cy="228600"/>
          </a:xfrm>
          <a:prstGeom prst="ellipse">
            <a:avLst/>
          </a:prstGeom>
          <a:solidFill>
            <a:schemeClr val="bg1">
              <a:lumMod val="85000"/>
            </a:schemeClr>
          </a:solidFill>
          <a:ln>
            <a:solidFill>
              <a:schemeClr val="bg1">
                <a:lumMod val="50000"/>
              </a:schemeClr>
            </a:solidFill>
          </a:ln>
          <a:effectLst>
            <a:glow rad="635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914400" y="4038600"/>
            <a:ext cx="228600" cy="228600"/>
          </a:xfrm>
          <a:prstGeom prst="ellipse">
            <a:avLst/>
          </a:prstGeom>
          <a:solidFill>
            <a:srgbClr val="FF0000"/>
          </a:solidFill>
          <a:ln>
            <a:solidFill>
              <a:schemeClr val="bg1">
                <a:lumMod val="50000"/>
              </a:schemeClr>
            </a:solidFill>
          </a:ln>
          <a:effectLst>
            <a:glow rad="635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3048000" y="4038600"/>
            <a:ext cx="228600" cy="228600"/>
          </a:xfrm>
          <a:prstGeom prst="ellipse">
            <a:avLst/>
          </a:prstGeom>
          <a:solidFill>
            <a:srgbClr val="FF0000"/>
          </a:solidFill>
          <a:ln>
            <a:solidFill>
              <a:schemeClr val="bg1">
                <a:lumMod val="50000"/>
              </a:schemeClr>
            </a:solidFill>
          </a:ln>
          <a:effectLst>
            <a:glow rad="635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876800" y="4038600"/>
            <a:ext cx="228600" cy="228600"/>
          </a:xfrm>
          <a:prstGeom prst="ellipse">
            <a:avLst/>
          </a:prstGeom>
          <a:solidFill>
            <a:srgbClr val="FF0000"/>
          </a:solidFill>
          <a:ln>
            <a:solidFill>
              <a:schemeClr val="bg1">
                <a:lumMod val="50000"/>
              </a:schemeClr>
            </a:solidFill>
          </a:ln>
          <a:effectLst>
            <a:glow rad="635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6248400" y="4038600"/>
            <a:ext cx="228600" cy="228600"/>
          </a:xfrm>
          <a:prstGeom prst="ellipse">
            <a:avLst/>
          </a:prstGeom>
          <a:solidFill>
            <a:srgbClr val="FF0000"/>
          </a:solidFill>
          <a:ln>
            <a:solidFill>
              <a:schemeClr val="bg1">
                <a:lumMod val="50000"/>
              </a:schemeClr>
            </a:solidFill>
          </a:ln>
          <a:effectLst>
            <a:glow rad="635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p:cNvSpPr/>
          <p:nvPr/>
        </p:nvSpPr>
        <p:spPr>
          <a:xfrm>
            <a:off x="1295400" y="4038600"/>
            <a:ext cx="228600" cy="228600"/>
          </a:xfrm>
          <a:prstGeom prst="ellipse">
            <a:avLst/>
          </a:prstGeom>
          <a:solidFill>
            <a:schemeClr val="accent6"/>
          </a:solidFill>
          <a:ln>
            <a:solidFill>
              <a:schemeClr val="bg1">
                <a:lumMod val="50000"/>
              </a:schemeClr>
            </a:solidFill>
          </a:ln>
          <a:effectLst>
            <a:glow rad="635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3429000" y="4038600"/>
            <a:ext cx="228600" cy="228600"/>
          </a:xfrm>
          <a:prstGeom prst="ellipse">
            <a:avLst/>
          </a:prstGeom>
          <a:solidFill>
            <a:schemeClr val="accent6"/>
          </a:solidFill>
          <a:ln>
            <a:solidFill>
              <a:schemeClr val="bg1">
                <a:lumMod val="50000"/>
              </a:schemeClr>
            </a:solidFill>
          </a:ln>
          <a:effectLst>
            <a:glow rad="635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5257800" y="4038600"/>
            <a:ext cx="228600" cy="228600"/>
          </a:xfrm>
          <a:prstGeom prst="ellipse">
            <a:avLst/>
          </a:prstGeom>
          <a:solidFill>
            <a:schemeClr val="accent6"/>
          </a:solidFill>
          <a:ln>
            <a:solidFill>
              <a:schemeClr val="bg1">
                <a:lumMod val="50000"/>
              </a:schemeClr>
            </a:solidFill>
          </a:ln>
          <a:effectLst>
            <a:glow rad="635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6629400" y="4038600"/>
            <a:ext cx="228600" cy="228600"/>
          </a:xfrm>
          <a:prstGeom prst="ellipse">
            <a:avLst/>
          </a:prstGeom>
          <a:solidFill>
            <a:schemeClr val="accent6"/>
          </a:solidFill>
          <a:ln>
            <a:solidFill>
              <a:schemeClr val="bg1">
                <a:lumMod val="50000"/>
              </a:schemeClr>
            </a:solidFill>
          </a:ln>
          <a:effectLst>
            <a:glow rad="635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7620000" y="4038600"/>
            <a:ext cx="228600" cy="228600"/>
          </a:xfrm>
          <a:prstGeom prst="ellipse">
            <a:avLst/>
          </a:prstGeom>
          <a:solidFill>
            <a:schemeClr val="accent6"/>
          </a:solidFill>
          <a:ln>
            <a:solidFill>
              <a:schemeClr val="bg1">
                <a:lumMod val="50000"/>
              </a:schemeClr>
            </a:solidFill>
          </a:ln>
          <a:effectLst>
            <a:glow rad="635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p:cNvSpPr/>
          <p:nvPr/>
        </p:nvSpPr>
        <p:spPr>
          <a:xfrm>
            <a:off x="1676400" y="4038600"/>
            <a:ext cx="228600" cy="228600"/>
          </a:xfrm>
          <a:prstGeom prst="ellipse">
            <a:avLst/>
          </a:prstGeom>
          <a:solidFill>
            <a:schemeClr val="tx1"/>
          </a:solidFill>
          <a:ln>
            <a:solidFill>
              <a:schemeClr val="bg1">
                <a:lumMod val="50000"/>
              </a:schemeClr>
            </a:solidFill>
          </a:ln>
          <a:effectLst>
            <a:glow rad="635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3810000" y="4038600"/>
            <a:ext cx="228600" cy="228600"/>
          </a:xfrm>
          <a:prstGeom prst="ellipse">
            <a:avLst/>
          </a:prstGeom>
          <a:solidFill>
            <a:schemeClr val="tx1"/>
          </a:solidFill>
          <a:ln>
            <a:solidFill>
              <a:schemeClr val="bg1">
                <a:lumMod val="50000"/>
              </a:schemeClr>
            </a:solidFill>
          </a:ln>
          <a:effectLst>
            <a:glow rad="635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p:cNvSpPr/>
          <p:nvPr/>
        </p:nvSpPr>
        <p:spPr>
          <a:xfrm>
            <a:off x="5638800" y="4038600"/>
            <a:ext cx="228600" cy="228600"/>
          </a:xfrm>
          <a:prstGeom prst="ellipse">
            <a:avLst/>
          </a:prstGeom>
          <a:solidFill>
            <a:schemeClr val="tx1"/>
          </a:solidFill>
          <a:ln>
            <a:solidFill>
              <a:schemeClr val="bg1">
                <a:lumMod val="50000"/>
              </a:schemeClr>
            </a:solidFill>
          </a:ln>
          <a:effectLst>
            <a:glow rad="635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Oval 32"/>
          <p:cNvSpPr/>
          <p:nvPr/>
        </p:nvSpPr>
        <p:spPr>
          <a:xfrm>
            <a:off x="7010400" y="4038600"/>
            <a:ext cx="228600" cy="228600"/>
          </a:xfrm>
          <a:prstGeom prst="ellipse">
            <a:avLst/>
          </a:prstGeom>
          <a:solidFill>
            <a:schemeClr val="tx1"/>
          </a:solidFill>
          <a:ln>
            <a:solidFill>
              <a:schemeClr val="bg1">
                <a:lumMod val="50000"/>
              </a:schemeClr>
            </a:solidFill>
          </a:ln>
          <a:effectLst>
            <a:glow rad="635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8001000" y="4038600"/>
            <a:ext cx="228600" cy="228600"/>
          </a:xfrm>
          <a:prstGeom prst="ellipse">
            <a:avLst/>
          </a:prstGeom>
          <a:solidFill>
            <a:schemeClr val="tx1"/>
          </a:solidFill>
          <a:ln>
            <a:solidFill>
              <a:schemeClr val="bg1">
                <a:lumMod val="50000"/>
              </a:schemeClr>
            </a:solidFill>
          </a:ln>
          <a:effectLst>
            <a:glow rad="63500">
              <a:schemeClr val="accent1">
                <a:satMod val="175000"/>
                <a:alpha val="40000"/>
              </a:schemeClr>
            </a:glo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Straight Connector 35"/>
          <p:cNvCxnSpPr>
            <a:stCxn id="6" idx="3"/>
            <a:endCxn id="7" idx="2"/>
          </p:cNvCxnSpPr>
          <p:nvPr/>
        </p:nvCxnSpPr>
        <p:spPr>
          <a:xfrm flipH="1">
            <a:off x="1143000" y="2187482"/>
            <a:ext cx="3146518" cy="86051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6" idx="4"/>
            <a:endCxn id="8" idx="1"/>
          </p:cNvCxnSpPr>
          <p:nvPr/>
        </p:nvCxnSpPr>
        <p:spPr>
          <a:xfrm flipH="1">
            <a:off x="3146518" y="2209800"/>
            <a:ext cx="1196882" cy="78431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6" idx="4"/>
            <a:endCxn id="9" idx="1"/>
          </p:cNvCxnSpPr>
          <p:nvPr/>
        </p:nvCxnSpPr>
        <p:spPr>
          <a:xfrm>
            <a:off x="4343400" y="2209800"/>
            <a:ext cx="631918" cy="78431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6" idx="5"/>
            <a:endCxn id="10" idx="1"/>
          </p:cNvCxnSpPr>
          <p:nvPr/>
        </p:nvCxnSpPr>
        <p:spPr>
          <a:xfrm>
            <a:off x="4397282" y="2187482"/>
            <a:ext cx="2102036" cy="8066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6" idx="5"/>
            <a:endCxn id="11" idx="0"/>
          </p:cNvCxnSpPr>
          <p:nvPr/>
        </p:nvCxnSpPr>
        <p:spPr>
          <a:xfrm>
            <a:off x="4397282" y="2187482"/>
            <a:ext cx="3298918" cy="78431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7" idx="4"/>
            <a:endCxn id="12" idx="0"/>
          </p:cNvCxnSpPr>
          <p:nvPr/>
        </p:nvCxnSpPr>
        <p:spPr>
          <a:xfrm flipH="1">
            <a:off x="647700" y="3124200"/>
            <a:ext cx="57150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7" idx="4"/>
            <a:endCxn id="15" idx="0"/>
          </p:cNvCxnSpPr>
          <p:nvPr/>
        </p:nvCxnSpPr>
        <p:spPr>
          <a:xfrm flipH="1">
            <a:off x="1028700" y="3124200"/>
            <a:ext cx="19050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7" idx="4"/>
            <a:endCxn id="20" idx="0"/>
          </p:cNvCxnSpPr>
          <p:nvPr/>
        </p:nvCxnSpPr>
        <p:spPr>
          <a:xfrm>
            <a:off x="1219200" y="3124200"/>
            <a:ext cx="19050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7" idx="4"/>
            <a:endCxn id="30" idx="1"/>
          </p:cNvCxnSpPr>
          <p:nvPr/>
        </p:nvCxnSpPr>
        <p:spPr>
          <a:xfrm>
            <a:off x="1219200" y="3124200"/>
            <a:ext cx="490678" cy="947878"/>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8" idx="4"/>
            <a:endCxn id="13" idx="0"/>
          </p:cNvCxnSpPr>
          <p:nvPr/>
        </p:nvCxnSpPr>
        <p:spPr>
          <a:xfrm flipH="1">
            <a:off x="2781300" y="3124200"/>
            <a:ext cx="41910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8" idx="4"/>
            <a:endCxn id="16" idx="0"/>
          </p:cNvCxnSpPr>
          <p:nvPr/>
        </p:nvCxnSpPr>
        <p:spPr>
          <a:xfrm flipH="1">
            <a:off x="3162300" y="3124200"/>
            <a:ext cx="3810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8" idx="4"/>
            <a:endCxn id="21" idx="0"/>
          </p:cNvCxnSpPr>
          <p:nvPr/>
        </p:nvCxnSpPr>
        <p:spPr>
          <a:xfrm>
            <a:off x="3200400" y="3124200"/>
            <a:ext cx="34290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8" idx="4"/>
            <a:endCxn id="31" idx="0"/>
          </p:cNvCxnSpPr>
          <p:nvPr/>
        </p:nvCxnSpPr>
        <p:spPr>
          <a:xfrm>
            <a:off x="3200400" y="3124200"/>
            <a:ext cx="72390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a:stCxn id="9" idx="4"/>
            <a:endCxn id="14" idx="0"/>
          </p:cNvCxnSpPr>
          <p:nvPr/>
        </p:nvCxnSpPr>
        <p:spPr>
          <a:xfrm flipH="1">
            <a:off x="4610100" y="3124200"/>
            <a:ext cx="41910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a:stCxn id="9" idx="4"/>
            <a:endCxn id="17" idx="0"/>
          </p:cNvCxnSpPr>
          <p:nvPr/>
        </p:nvCxnSpPr>
        <p:spPr>
          <a:xfrm flipH="1">
            <a:off x="4991100" y="3124200"/>
            <a:ext cx="3810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a:stCxn id="9" idx="4"/>
            <a:endCxn id="22" idx="0"/>
          </p:cNvCxnSpPr>
          <p:nvPr/>
        </p:nvCxnSpPr>
        <p:spPr>
          <a:xfrm>
            <a:off x="5029200" y="3124200"/>
            <a:ext cx="34290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a:stCxn id="9" idx="4"/>
            <a:endCxn id="32" idx="0"/>
          </p:cNvCxnSpPr>
          <p:nvPr/>
        </p:nvCxnSpPr>
        <p:spPr>
          <a:xfrm>
            <a:off x="5029200" y="3124200"/>
            <a:ext cx="72390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a:stCxn id="10" idx="4"/>
            <a:endCxn id="18" idx="0"/>
          </p:cNvCxnSpPr>
          <p:nvPr/>
        </p:nvCxnSpPr>
        <p:spPr>
          <a:xfrm flipH="1">
            <a:off x="6362700" y="3124200"/>
            <a:ext cx="19050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10" idx="4"/>
            <a:endCxn id="23" idx="0"/>
          </p:cNvCxnSpPr>
          <p:nvPr/>
        </p:nvCxnSpPr>
        <p:spPr>
          <a:xfrm>
            <a:off x="6553200" y="3124200"/>
            <a:ext cx="19050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a:stCxn id="10" idx="4"/>
            <a:endCxn id="33" idx="0"/>
          </p:cNvCxnSpPr>
          <p:nvPr/>
        </p:nvCxnSpPr>
        <p:spPr>
          <a:xfrm>
            <a:off x="6553200" y="3124200"/>
            <a:ext cx="57150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a:stCxn id="11" idx="4"/>
            <a:endCxn id="24" idx="0"/>
          </p:cNvCxnSpPr>
          <p:nvPr/>
        </p:nvCxnSpPr>
        <p:spPr>
          <a:xfrm>
            <a:off x="7696200" y="3124200"/>
            <a:ext cx="3810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a:stCxn id="11" idx="4"/>
            <a:endCxn id="34" idx="0"/>
          </p:cNvCxnSpPr>
          <p:nvPr/>
        </p:nvCxnSpPr>
        <p:spPr>
          <a:xfrm>
            <a:off x="7696200" y="3124200"/>
            <a:ext cx="419100" cy="91440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838200" y="2667000"/>
            <a:ext cx="302336" cy="369332"/>
          </a:xfrm>
          <a:prstGeom prst="rect">
            <a:avLst/>
          </a:prstGeom>
          <a:noFill/>
        </p:spPr>
        <p:txBody>
          <a:bodyPr wrap="none" rtlCol="0">
            <a:spAutoFit/>
          </a:bodyPr>
          <a:lstStyle/>
          <a:p>
            <a:r>
              <a:rPr lang="en-US" dirty="0" smtClean="0"/>
              <a:t>S</a:t>
            </a:r>
            <a:endParaRPr lang="en-US" dirty="0"/>
          </a:p>
        </p:txBody>
      </p:sp>
      <p:sp>
        <p:nvSpPr>
          <p:cNvPr id="110" name="TextBox 109"/>
          <p:cNvSpPr txBox="1"/>
          <p:nvPr/>
        </p:nvSpPr>
        <p:spPr>
          <a:xfrm>
            <a:off x="2743200" y="2743200"/>
            <a:ext cx="393632" cy="369332"/>
          </a:xfrm>
          <a:prstGeom prst="rect">
            <a:avLst/>
          </a:prstGeom>
          <a:noFill/>
        </p:spPr>
        <p:txBody>
          <a:bodyPr wrap="none" rtlCol="0">
            <a:spAutoFit/>
          </a:bodyPr>
          <a:lstStyle/>
          <a:p>
            <a:r>
              <a:rPr lang="en-US" dirty="0"/>
              <a:t>M</a:t>
            </a:r>
          </a:p>
        </p:txBody>
      </p:sp>
      <p:sp>
        <p:nvSpPr>
          <p:cNvPr id="111" name="TextBox 110"/>
          <p:cNvSpPr txBox="1"/>
          <p:nvPr/>
        </p:nvSpPr>
        <p:spPr>
          <a:xfrm>
            <a:off x="4495800" y="2819400"/>
            <a:ext cx="312931" cy="369332"/>
          </a:xfrm>
          <a:prstGeom prst="rect">
            <a:avLst/>
          </a:prstGeom>
          <a:noFill/>
        </p:spPr>
        <p:txBody>
          <a:bodyPr wrap="none" rtlCol="0">
            <a:spAutoFit/>
          </a:bodyPr>
          <a:lstStyle/>
          <a:p>
            <a:r>
              <a:rPr lang="en-US" dirty="0" smtClean="0"/>
              <a:t>L</a:t>
            </a:r>
            <a:endParaRPr lang="en-US" dirty="0"/>
          </a:p>
        </p:txBody>
      </p:sp>
      <p:sp>
        <p:nvSpPr>
          <p:cNvPr id="112" name="TextBox 111"/>
          <p:cNvSpPr txBox="1"/>
          <p:nvPr/>
        </p:nvSpPr>
        <p:spPr>
          <a:xfrm>
            <a:off x="6705600" y="2819400"/>
            <a:ext cx="466794" cy="369332"/>
          </a:xfrm>
          <a:prstGeom prst="rect">
            <a:avLst/>
          </a:prstGeom>
          <a:noFill/>
        </p:spPr>
        <p:txBody>
          <a:bodyPr wrap="none" rtlCol="0">
            <a:spAutoFit/>
          </a:bodyPr>
          <a:lstStyle/>
          <a:p>
            <a:r>
              <a:rPr lang="en-US" dirty="0" smtClean="0"/>
              <a:t>XL</a:t>
            </a:r>
            <a:endParaRPr lang="en-US" dirty="0"/>
          </a:p>
        </p:txBody>
      </p:sp>
      <p:sp>
        <p:nvSpPr>
          <p:cNvPr id="113" name="TextBox 112"/>
          <p:cNvSpPr txBox="1"/>
          <p:nvPr/>
        </p:nvSpPr>
        <p:spPr>
          <a:xfrm>
            <a:off x="7848600" y="2743200"/>
            <a:ext cx="620683" cy="369332"/>
          </a:xfrm>
          <a:prstGeom prst="rect">
            <a:avLst/>
          </a:prstGeom>
          <a:noFill/>
        </p:spPr>
        <p:txBody>
          <a:bodyPr wrap="none" rtlCol="0">
            <a:spAutoFit/>
          </a:bodyPr>
          <a:lstStyle/>
          <a:p>
            <a:r>
              <a:rPr lang="en-US" dirty="0" smtClean="0"/>
              <a:t>XXL</a:t>
            </a:r>
            <a:endParaRPr lang="en-US" dirty="0"/>
          </a:p>
        </p:txBody>
      </p:sp>
    </p:spTree>
    <p:extLst>
      <p:ext uri="{BB962C8B-B14F-4D97-AF65-F5344CB8AC3E}">
        <p14:creationId xmlns:p14="http://schemas.microsoft.com/office/powerpoint/2010/main" val="1449337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The Product Rule</a:t>
            </a:r>
          </a:p>
          <a:p>
            <a:r>
              <a:rPr lang="en-US" dirty="0" smtClean="0"/>
              <a:t>The Sum Rule</a:t>
            </a:r>
          </a:p>
          <a:p>
            <a:r>
              <a:rPr lang="en-US" dirty="0" smtClean="0"/>
              <a:t>The Subtraction Rule</a:t>
            </a:r>
          </a:p>
          <a:p>
            <a:r>
              <a:rPr lang="en-US" dirty="0" smtClean="0"/>
              <a:t>Examples, Examples, and Examples</a:t>
            </a:r>
          </a:p>
          <a:p>
            <a:r>
              <a:rPr lang="en-US" dirty="0" smtClean="0"/>
              <a:t>Tree Diagrams</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2</a:t>
            </a:fld>
            <a:endParaRPr lang="en-US"/>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Basic Counting Principles: The Product Rule</a:t>
            </a:r>
            <a:endParaRPr lang="en-US" sz="4000" dirty="0"/>
          </a:p>
        </p:txBody>
      </p:sp>
      <p:sp>
        <p:nvSpPr>
          <p:cNvPr id="3" name="Content Placeholder 2"/>
          <p:cNvSpPr>
            <a:spLocks noGrp="1"/>
          </p:cNvSpPr>
          <p:nvPr>
            <p:ph idx="1"/>
          </p:nvPr>
        </p:nvSpPr>
        <p:spPr>
          <a:xfrm>
            <a:off x="457200" y="1935480"/>
            <a:ext cx="8229600" cy="4084320"/>
          </a:xfrm>
        </p:spPr>
        <p:txBody>
          <a:bodyPr/>
          <a:lstStyle/>
          <a:p>
            <a:pPr>
              <a:buNone/>
            </a:pPr>
            <a:r>
              <a:rPr lang="en-US" b="1" dirty="0" smtClean="0"/>
              <a:t>  </a:t>
            </a:r>
            <a:r>
              <a:rPr lang="en-US" b="1" dirty="0" smtClean="0">
                <a:solidFill>
                  <a:srgbClr val="FF0000"/>
                </a:solidFill>
              </a:rPr>
              <a:t> The Product Rule</a:t>
            </a:r>
            <a:r>
              <a:rPr lang="en-US" dirty="0" smtClean="0"/>
              <a:t>: A procedure can be broken down into a sequence of two tasks. There are  </a:t>
            </a:r>
            <a:r>
              <a:rPr lang="en-US" i="1" dirty="0" smtClean="0"/>
              <a:t>x</a:t>
            </a:r>
            <a:r>
              <a:rPr lang="en-US" dirty="0" smtClean="0">
                <a:latin typeface="Cambria Math" pitchFamily="18" charset="0"/>
                <a:ea typeface="Cambria Math" pitchFamily="18" charset="0"/>
              </a:rPr>
              <a:t>  </a:t>
            </a:r>
            <a:r>
              <a:rPr lang="en-US" dirty="0" smtClean="0"/>
              <a:t>ways to do the first task and  </a:t>
            </a:r>
            <a:r>
              <a:rPr lang="en-US" i="1" dirty="0" smtClean="0"/>
              <a:t>y</a:t>
            </a:r>
            <a:r>
              <a:rPr lang="en-US" dirty="0" smtClean="0">
                <a:latin typeface="Cambria Math" pitchFamily="18" charset="0"/>
                <a:ea typeface="Cambria Math" pitchFamily="18" charset="0"/>
              </a:rPr>
              <a:t>  </a:t>
            </a:r>
            <a:r>
              <a:rPr lang="en-US" dirty="0" smtClean="0"/>
              <a:t>ways to do the second task. Then there are </a:t>
            </a:r>
            <a:r>
              <a:rPr lang="en-US" i="1" dirty="0" err="1" smtClean="0"/>
              <a:t>x∙y</a:t>
            </a:r>
            <a:r>
              <a:rPr lang="en-US" dirty="0" smtClean="0"/>
              <a:t> ways to do the procedure.</a:t>
            </a:r>
          </a:p>
          <a:p>
            <a:pPr>
              <a:buNone/>
            </a:pPr>
            <a:endParaRPr lang="en-US" dirty="0" smtClean="0"/>
          </a:p>
          <a:p>
            <a:pPr>
              <a:buNone/>
            </a:pPr>
            <a:r>
              <a:rPr lang="en-US" b="1" dirty="0" smtClean="0"/>
              <a:t>   Example</a:t>
            </a:r>
            <a:r>
              <a:rPr lang="en-US" dirty="0" smtClean="0"/>
              <a:t>: How many bit strings of length seven are there?</a:t>
            </a:r>
          </a:p>
          <a:p>
            <a:pPr>
              <a:buNone/>
            </a:pPr>
            <a:r>
              <a:rPr lang="en-US" b="1" dirty="0" smtClean="0"/>
              <a:t>   Solution</a:t>
            </a:r>
            <a:r>
              <a:rPr lang="en-US" dirty="0" smtClean="0"/>
              <a:t>: Since each of the seven bits is either a </a:t>
            </a:r>
            <a:r>
              <a:rPr lang="en-US" dirty="0" smtClean="0">
                <a:latin typeface="Cambria Math" pitchFamily="18" charset="0"/>
                <a:ea typeface="Cambria Math" pitchFamily="18" charset="0"/>
              </a:rPr>
              <a:t>0</a:t>
            </a:r>
            <a:r>
              <a:rPr lang="en-US" dirty="0" smtClean="0"/>
              <a:t> or a </a:t>
            </a:r>
            <a:r>
              <a:rPr lang="en-US" dirty="0" smtClean="0">
                <a:latin typeface="Cambria Math" pitchFamily="18" charset="0"/>
                <a:ea typeface="Cambria Math" pitchFamily="18" charset="0"/>
              </a:rPr>
              <a:t>1</a:t>
            </a:r>
            <a:r>
              <a:rPr lang="en-US" dirty="0" smtClean="0"/>
              <a:t>, the answer is  </a:t>
            </a:r>
            <a:r>
              <a:rPr lang="en-US" dirty="0" smtClean="0">
                <a:latin typeface="Cambria Math"/>
                <a:ea typeface="Cambria Math"/>
              </a:rPr>
              <a:t>2 </a:t>
            </a:r>
            <a:r>
              <a:rPr lang="en-US" dirty="0">
                <a:latin typeface="Cambria Math"/>
                <a:ea typeface="Cambria Math"/>
              </a:rPr>
              <a:t>∙ 2 ∙ 2 ∙ 2 ∙ 2 ∙ 2 ∙ </a:t>
            </a:r>
            <a:r>
              <a:rPr lang="en-US" dirty="0" smtClean="0">
                <a:latin typeface="Cambria Math"/>
                <a:ea typeface="Cambria Math"/>
              </a:rPr>
              <a:t>2 =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128</a:t>
            </a:r>
            <a:r>
              <a:rPr lang="en-US" dirty="0" smtClean="0"/>
              <a:t>.</a:t>
            </a:r>
          </a:p>
          <a:p>
            <a:pPr>
              <a:buNone/>
            </a:pP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3</a:t>
            </a:fld>
            <a:endParaRPr lang="en-US"/>
          </a:p>
        </p:txBody>
      </p:sp>
    </p:spTree>
    <p:extLst>
      <p:ext uri="{BB962C8B-B14F-4D97-AF65-F5344CB8AC3E}">
        <p14:creationId xmlns:p14="http://schemas.microsoft.com/office/powerpoint/2010/main" val="30120184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Product Rule</a:t>
            </a:r>
            <a:endParaRPr lang="en-US" dirty="0"/>
          </a:p>
        </p:txBody>
      </p:sp>
      <p:sp>
        <p:nvSpPr>
          <p:cNvPr id="3" name="Content Placeholder 2"/>
          <p:cNvSpPr>
            <a:spLocks noGrp="1"/>
          </p:cNvSpPr>
          <p:nvPr>
            <p:ph idx="1"/>
          </p:nvPr>
        </p:nvSpPr>
        <p:spPr/>
        <p:txBody>
          <a:bodyPr>
            <a:normAutofit/>
          </a:bodyPr>
          <a:lstStyle/>
          <a:p>
            <a:pPr>
              <a:buNone/>
            </a:pPr>
            <a:r>
              <a:rPr lang="en-US" b="1" dirty="0"/>
              <a:t> </a:t>
            </a:r>
            <a:r>
              <a:rPr lang="en-US" b="1" dirty="0" smtClean="0"/>
              <a:t> Example</a:t>
            </a:r>
            <a:r>
              <a:rPr lang="en-US" dirty="0"/>
              <a:t>: A new company with only </a:t>
            </a:r>
            <a:r>
              <a:rPr lang="en-US" dirty="0">
                <a:latin typeface="Cambria Math"/>
                <a:ea typeface="Cambria Math"/>
              </a:rPr>
              <a:t>two</a:t>
            </a:r>
            <a:r>
              <a:rPr lang="en-US" dirty="0"/>
              <a:t> employees rents a floor of a building with </a:t>
            </a:r>
            <a:r>
              <a:rPr lang="en-US" dirty="0">
                <a:latin typeface="Cambria Math"/>
                <a:ea typeface="Cambria Math"/>
              </a:rPr>
              <a:t>12</a:t>
            </a:r>
            <a:r>
              <a:rPr lang="en-US" dirty="0"/>
              <a:t> offices. How many ways are there to assign different offices to the </a:t>
            </a:r>
            <a:r>
              <a:rPr lang="en-US" dirty="0">
                <a:latin typeface="Cambria Math"/>
                <a:ea typeface="Cambria Math"/>
              </a:rPr>
              <a:t>two</a:t>
            </a:r>
            <a:r>
              <a:rPr lang="en-US" dirty="0"/>
              <a:t> employees?</a:t>
            </a:r>
          </a:p>
          <a:p>
            <a:pPr>
              <a:buNone/>
            </a:pPr>
            <a:endParaRPr lang="en-US" dirty="0"/>
          </a:p>
          <a:p>
            <a:pPr>
              <a:buNone/>
            </a:pPr>
            <a:r>
              <a:rPr lang="en-US" b="1" dirty="0"/>
              <a:t>   </a:t>
            </a:r>
            <a:r>
              <a:rPr lang="en-US" b="1" dirty="0" smtClean="0"/>
              <a:t>Solution</a:t>
            </a:r>
            <a:r>
              <a:rPr lang="en-US" dirty="0" smtClean="0"/>
              <a:t>: There are </a:t>
            </a:r>
            <a:r>
              <a:rPr lang="en-US" dirty="0" smtClean="0">
                <a:latin typeface="Cambria Math"/>
                <a:ea typeface="Cambria Math"/>
              </a:rPr>
              <a:t>12 </a:t>
            </a:r>
            <a:r>
              <a:rPr lang="en-US" dirty="0">
                <a:latin typeface="Cambria Math"/>
                <a:ea typeface="Cambria Math"/>
              </a:rPr>
              <a:t>∙ 11 = 132 ways to assign </a:t>
            </a:r>
            <a:r>
              <a:rPr lang="en-US" dirty="0" smtClean="0">
                <a:latin typeface="Cambria Math"/>
                <a:ea typeface="Cambria Math"/>
              </a:rPr>
              <a:t>offices.</a:t>
            </a:r>
            <a:endParaRPr lang="en-US" dirty="0">
              <a:latin typeface="Cambria Math" pitchFamily="18" charset="0"/>
              <a:ea typeface="Cambria Math" pitchFamily="18" charset="0"/>
            </a:endParaRPr>
          </a:p>
        </p:txBody>
      </p:sp>
      <p:sp>
        <p:nvSpPr>
          <p:cNvPr id="5" name="Slide Number Placeholder 4"/>
          <p:cNvSpPr>
            <a:spLocks noGrp="1"/>
          </p:cNvSpPr>
          <p:nvPr>
            <p:ph type="sldNum" sz="quarter" idx="12"/>
          </p:nvPr>
        </p:nvSpPr>
        <p:spPr/>
        <p:txBody>
          <a:bodyPr/>
          <a:lstStyle/>
          <a:p>
            <a:fld id="{8CD41AC4-40F7-4FE0-8905-74C6698904F3}" type="slidenum">
              <a:rPr lang="en-US" smtClean="0"/>
              <a:pPr/>
              <a:t>4</a:t>
            </a:fld>
            <a:endParaRPr lang="en-US"/>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Product Rule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different license plates can be made if each plate contains a sequence of three uppercase English letters followed by three digits?</a:t>
            </a:r>
          </a:p>
          <a:p>
            <a:pPr>
              <a:buNone/>
            </a:pPr>
            <a:endParaRPr lang="en-US" dirty="0" smtClean="0"/>
          </a:p>
          <a:p>
            <a:pPr>
              <a:buNone/>
            </a:pPr>
            <a:r>
              <a:rPr lang="en-US" dirty="0" smtClean="0"/>
              <a:t>   </a:t>
            </a:r>
            <a:r>
              <a:rPr lang="en-US" b="1" dirty="0" smtClean="0"/>
              <a:t>Solution</a:t>
            </a:r>
            <a:r>
              <a:rPr lang="en-US" dirty="0" smtClean="0"/>
              <a:t>:  By the product rule,</a:t>
            </a:r>
          </a:p>
          <a:p>
            <a:pPr>
              <a:buNone/>
            </a:pPr>
            <a:r>
              <a:rPr lang="en-US" dirty="0" smtClean="0">
                <a:latin typeface="Cambria Math" pitchFamily="18" charset="0"/>
                <a:ea typeface="Cambria Math" pitchFamily="18" charset="0"/>
              </a:rPr>
              <a:t>    there are 26 </a:t>
            </a:r>
            <a:r>
              <a:rPr lang="en-US" dirty="0" smtClean="0">
                <a:latin typeface="Cambria Math"/>
                <a:ea typeface="Cambria Math"/>
              </a:rPr>
              <a:t>∙ </a:t>
            </a:r>
            <a:r>
              <a:rPr lang="en-US" dirty="0" smtClean="0">
                <a:latin typeface="Cambria Math" pitchFamily="18" charset="0"/>
                <a:ea typeface="Cambria Math" pitchFamily="18" charset="0"/>
              </a:rPr>
              <a:t>26 </a:t>
            </a:r>
            <a:r>
              <a:rPr lang="en-US" dirty="0" smtClean="0">
                <a:latin typeface="Cambria Math"/>
                <a:ea typeface="Cambria Math"/>
              </a:rPr>
              <a:t>∙ </a:t>
            </a:r>
            <a:r>
              <a:rPr lang="en-US" dirty="0" smtClean="0">
                <a:latin typeface="Cambria Math" pitchFamily="18" charset="0"/>
                <a:ea typeface="Cambria Math" pitchFamily="18" charset="0"/>
              </a:rPr>
              <a:t>26 </a:t>
            </a:r>
            <a:r>
              <a:rPr lang="en-US" dirty="0" smtClean="0">
                <a:latin typeface="Cambria Math"/>
                <a:ea typeface="Cambria Math"/>
              </a:rPr>
              <a:t>∙ 10 ∙ 10 ∙ 10 = 17,576,000 different possible license plates.</a:t>
            </a:r>
            <a:endParaRPr lang="en-US" dirty="0">
              <a:latin typeface="Cambria Math" pitchFamily="18" charset="0"/>
              <a:ea typeface="Cambria Math" pitchFamily="18" charset="0"/>
            </a:endParaRPr>
          </a:p>
        </p:txBody>
      </p:sp>
      <p:pic>
        <p:nvPicPr>
          <p:cNvPr id="4" name="Picture 3" descr="0501.jpg"/>
          <p:cNvPicPr>
            <a:picLocks noChangeAspect="1"/>
          </p:cNvPicPr>
          <p:nvPr/>
        </p:nvPicPr>
        <p:blipFill>
          <a:blip r:embed="rId2" cstate="print"/>
          <a:stretch>
            <a:fillRect/>
          </a:stretch>
        </p:blipFill>
        <p:spPr>
          <a:xfrm>
            <a:off x="3200400" y="5181600"/>
            <a:ext cx="2019180" cy="914400"/>
          </a:xfrm>
          <a:prstGeom prst="rect">
            <a:avLst/>
          </a:prstGeom>
        </p:spPr>
      </p:pic>
      <p:sp>
        <p:nvSpPr>
          <p:cNvPr id="5" name="Slide Number Placeholder 4"/>
          <p:cNvSpPr>
            <a:spLocks noGrp="1"/>
          </p:cNvSpPr>
          <p:nvPr>
            <p:ph type="sldNum" sz="quarter" idx="12"/>
          </p:nvPr>
        </p:nvSpPr>
        <p:spPr/>
        <p:txBody>
          <a:bodyPr/>
          <a:lstStyle/>
          <a:p>
            <a:fld id="{8CD41AC4-40F7-4FE0-8905-74C6698904F3}" type="slidenum">
              <a:rPr lang="en-US" smtClean="0"/>
              <a:pPr/>
              <a:t>5</a:t>
            </a:fld>
            <a:endParaRPr lang="en-US"/>
          </a:p>
        </p:txBody>
      </p:sp>
    </p:spTree>
    <p:extLst>
      <p:ext uri="{BB962C8B-B14F-4D97-AF65-F5344CB8AC3E}">
        <p14:creationId xmlns:p14="http://schemas.microsoft.com/office/powerpoint/2010/main" val="3126946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Functions</a:t>
            </a:r>
            <a:endParaRPr lang="en-US" dirty="0"/>
          </a:p>
        </p:txBody>
      </p:sp>
      <p:sp>
        <p:nvSpPr>
          <p:cNvPr id="3" name="Content Placeholder 2"/>
          <p:cNvSpPr>
            <a:spLocks noGrp="1"/>
          </p:cNvSpPr>
          <p:nvPr>
            <p:ph idx="1"/>
          </p:nvPr>
        </p:nvSpPr>
        <p:spPr>
          <a:xfrm>
            <a:off x="457200" y="1935480"/>
            <a:ext cx="8229600" cy="2865120"/>
          </a:xfrm>
        </p:spPr>
        <p:txBody>
          <a:bodyPr>
            <a:normAutofit lnSpcReduction="10000"/>
          </a:bodyPr>
          <a:lstStyle/>
          <a:p>
            <a:pPr>
              <a:buNone/>
            </a:pPr>
            <a:r>
              <a:rPr lang="en-US" b="1" dirty="0" smtClean="0"/>
              <a:t>    Counting Functions</a:t>
            </a:r>
            <a:r>
              <a:rPr lang="en-US" dirty="0" smtClean="0"/>
              <a:t>: How many functions are there from a set with </a:t>
            </a:r>
            <a:r>
              <a:rPr lang="en-US" i="1" dirty="0" smtClean="0"/>
              <a:t>m</a:t>
            </a:r>
            <a:r>
              <a:rPr lang="en-US" dirty="0" smtClean="0"/>
              <a:t> elements to a set with </a:t>
            </a:r>
            <a:r>
              <a:rPr lang="en-US" i="1" dirty="0" smtClean="0"/>
              <a:t>n</a:t>
            </a:r>
            <a:r>
              <a:rPr lang="en-US" dirty="0" smtClean="0"/>
              <a:t> elements?</a:t>
            </a:r>
          </a:p>
          <a:p>
            <a:pPr>
              <a:buNone/>
            </a:pPr>
            <a:endParaRPr lang="en-US" dirty="0" smtClean="0"/>
          </a:p>
          <a:p>
            <a:pPr>
              <a:buNone/>
            </a:pPr>
            <a:r>
              <a:rPr lang="en-US" b="1" dirty="0" smtClean="0"/>
              <a:t>    Solution</a:t>
            </a:r>
            <a:r>
              <a:rPr lang="en-US" dirty="0" smtClean="0"/>
              <a:t>:  Since a function represents a choice of one of the </a:t>
            </a:r>
            <a:r>
              <a:rPr lang="en-US" i="1" dirty="0" smtClean="0"/>
              <a:t>n</a:t>
            </a:r>
            <a:r>
              <a:rPr lang="en-US" dirty="0" smtClean="0"/>
              <a:t> elements of the codomain for each of the </a:t>
            </a:r>
            <a:r>
              <a:rPr lang="en-US" i="1" dirty="0" smtClean="0"/>
              <a:t>m</a:t>
            </a:r>
            <a:r>
              <a:rPr lang="en-US" dirty="0" smtClean="0"/>
              <a:t> elements in the domain, the product rule tells us that there are </a:t>
            </a:r>
            <a:r>
              <a:rPr lang="en-US" i="1" dirty="0" smtClean="0"/>
              <a:t>n</a:t>
            </a:r>
            <a:r>
              <a:rPr lang="en-US" dirty="0" smtClean="0"/>
              <a:t> </a:t>
            </a:r>
            <a:r>
              <a:rPr lang="en-US" dirty="0" smtClean="0">
                <a:latin typeface="Cambria Math"/>
                <a:ea typeface="Cambria Math"/>
              </a:rPr>
              <a:t>∙</a:t>
            </a:r>
            <a:r>
              <a:rPr lang="en-US" dirty="0" smtClean="0"/>
              <a:t> </a:t>
            </a:r>
            <a:r>
              <a:rPr lang="en-US" i="1" dirty="0" smtClean="0"/>
              <a:t>n</a:t>
            </a:r>
            <a:r>
              <a:rPr lang="en-US" dirty="0" smtClean="0"/>
              <a:t> </a:t>
            </a:r>
            <a:r>
              <a:rPr lang="en-US" dirty="0" smtClean="0">
                <a:latin typeface="Cambria Math"/>
                <a:ea typeface="Cambria Math"/>
              </a:rPr>
              <a:t>∙ ∙ ∙ </a:t>
            </a:r>
            <a:r>
              <a:rPr lang="en-US" dirty="0" smtClean="0"/>
              <a:t> </a:t>
            </a:r>
            <a:r>
              <a:rPr lang="en-US" i="1" dirty="0" smtClean="0"/>
              <a:t>n</a:t>
            </a:r>
            <a:r>
              <a:rPr lang="en-US" dirty="0" smtClean="0"/>
              <a:t> </a:t>
            </a:r>
            <a:r>
              <a:rPr lang="en-US" dirty="0" smtClean="0">
                <a:latin typeface="Cambria Math"/>
                <a:ea typeface="Cambria Math"/>
              </a:rPr>
              <a:t>=</a:t>
            </a:r>
            <a:r>
              <a:rPr lang="en-US" dirty="0" smtClean="0"/>
              <a:t> </a:t>
            </a:r>
            <a:r>
              <a:rPr lang="en-US" i="1" dirty="0" smtClean="0"/>
              <a:t>n</a:t>
            </a:r>
            <a:r>
              <a:rPr lang="en-US" i="1" baseline="30000" dirty="0" smtClean="0"/>
              <a:t>m</a:t>
            </a:r>
            <a:r>
              <a:rPr lang="en-US" dirty="0" smtClean="0"/>
              <a:t> such functions.</a:t>
            </a:r>
          </a:p>
        </p:txBody>
      </p:sp>
      <p:sp>
        <p:nvSpPr>
          <p:cNvPr id="4" name="Slide Number Placeholder 3"/>
          <p:cNvSpPr>
            <a:spLocks noGrp="1"/>
          </p:cNvSpPr>
          <p:nvPr>
            <p:ph type="sldNum" sz="quarter" idx="12"/>
          </p:nvPr>
        </p:nvSpPr>
        <p:spPr/>
        <p:txBody>
          <a:bodyPr/>
          <a:lstStyle/>
          <a:p>
            <a:fld id="{8CD41AC4-40F7-4FE0-8905-74C6698904F3}" type="slidenum">
              <a:rPr lang="en-US" smtClean="0"/>
              <a:pPr/>
              <a:t>6</a:t>
            </a:fld>
            <a:endParaRPr lang="en-US"/>
          </a:p>
        </p:txBody>
      </p:sp>
      <p:sp>
        <p:nvSpPr>
          <p:cNvPr id="5" name="Oval 4"/>
          <p:cNvSpPr/>
          <p:nvPr/>
        </p:nvSpPr>
        <p:spPr>
          <a:xfrm>
            <a:off x="2514600" y="5181600"/>
            <a:ext cx="914400" cy="13716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 name="Oval 5"/>
          <p:cNvSpPr/>
          <p:nvPr/>
        </p:nvSpPr>
        <p:spPr>
          <a:xfrm>
            <a:off x="4800600" y="5181600"/>
            <a:ext cx="914400" cy="13716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2819400" y="4876800"/>
            <a:ext cx="364202" cy="369332"/>
          </a:xfrm>
          <a:prstGeom prst="rect">
            <a:avLst/>
          </a:prstGeom>
          <a:noFill/>
        </p:spPr>
        <p:txBody>
          <a:bodyPr wrap="none" rtlCol="0">
            <a:spAutoFit/>
          </a:bodyPr>
          <a:lstStyle/>
          <a:p>
            <a:r>
              <a:rPr lang="en-US" dirty="0" smtClean="0"/>
              <a:t>A</a:t>
            </a:r>
            <a:endParaRPr lang="en-US" dirty="0"/>
          </a:p>
        </p:txBody>
      </p:sp>
      <p:sp>
        <p:nvSpPr>
          <p:cNvPr id="9" name="TextBox 8"/>
          <p:cNvSpPr txBox="1"/>
          <p:nvPr/>
        </p:nvSpPr>
        <p:spPr>
          <a:xfrm>
            <a:off x="5105400" y="4876800"/>
            <a:ext cx="322512" cy="369332"/>
          </a:xfrm>
          <a:prstGeom prst="rect">
            <a:avLst/>
          </a:prstGeom>
          <a:noFill/>
        </p:spPr>
        <p:txBody>
          <a:bodyPr wrap="none" rtlCol="0">
            <a:spAutoFit/>
          </a:bodyPr>
          <a:lstStyle/>
          <a:p>
            <a:r>
              <a:rPr lang="en-US" dirty="0" smtClean="0"/>
              <a:t>B</a:t>
            </a:r>
            <a:endParaRPr lang="en-US" dirty="0"/>
          </a:p>
        </p:txBody>
      </p:sp>
      <p:sp>
        <p:nvSpPr>
          <p:cNvPr id="10" name="TextBox 9"/>
          <p:cNvSpPr txBox="1"/>
          <p:nvPr/>
        </p:nvSpPr>
        <p:spPr>
          <a:xfrm>
            <a:off x="1371600" y="5638800"/>
            <a:ext cx="979042" cy="369332"/>
          </a:xfrm>
          <a:prstGeom prst="rect">
            <a:avLst/>
          </a:prstGeom>
          <a:noFill/>
        </p:spPr>
        <p:txBody>
          <a:bodyPr wrap="none" rtlCol="0">
            <a:spAutoFit/>
          </a:bodyPr>
          <a:lstStyle/>
          <a:p>
            <a:r>
              <a:rPr lang="en-US" dirty="0" smtClean="0"/>
              <a:t>|A| = </a:t>
            </a:r>
            <a:r>
              <a:rPr lang="en-US" i="1" dirty="0" smtClean="0"/>
              <a:t>m</a:t>
            </a:r>
            <a:endParaRPr lang="en-US" i="1" dirty="0"/>
          </a:p>
        </p:txBody>
      </p:sp>
      <p:sp>
        <p:nvSpPr>
          <p:cNvPr id="11" name="TextBox 10"/>
          <p:cNvSpPr txBox="1"/>
          <p:nvPr/>
        </p:nvSpPr>
        <p:spPr>
          <a:xfrm>
            <a:off x="6019800" y="5638800"/>
            <a:ext cx="897326" cy="369332"/>
          </a:xfrm>
          <a:prstGeom prst="rect">
            <a:avLst/>
          </a:prstGeom>
          <a:noFill/>
        </p:spPr>
        <p:txBody>
          <a:bodyPr wrap="none" rtlCol="0">
            <a:spAutoFit/>
          </a:bodyPr>
          <a:lstStyle/>
          <a:p>
            <a:r>
              <a:rPr lang="en-US" dirty="0" smtClean="0"/>
              <a:t>|B| = </a:t>
            </a:r>
            <a:r>
              <a:rPr lang="en-US" i="1" dirty="0" smtClean="0"/>
              <a:t>n</a:t>
            </a:r>
            <a:endParaRPr lang="en-US" i="1" dirty="0"/>
          </a:p>
        </p:txBody>
      </p:sp>
      <p:sp>
        <p:nvSpPr>
          <p:cNvPr id="12" name="Oval 11"/>
          <p:cNvSpPr/>
          <p:nvPr/>
        </p:nvSpPr>
        <p:spPr>
          <a:xfrm>
            <a:off x="2895600" y="5486400"/>
            <a:ext cx="76200" cy="76200"/>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2895600" y="5791200"/>
            <a:ext cx="76200" cy="76200"/>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2895600" y="6172200"/>
            <a:ext cx="76200" cy="76200"/>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181600" y="5562600"/>
            <a:ext cx="76200" cy="76200"/>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p:cNvSpPr/>
          <p:nvPr/>
        </p:nvSpPr>
        <p:spPr>
          <a:xfrm>
            <a:off x="5181600" y="5943600"/>
            <a:ext cx="76200" cy="76200"/>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Arrow Connector 17"/>
          <p:cNvCxnSpPr>
            <a:stCxn id="12" idx="5"/>
            <a:endCxn id="15" idx="2"/>
          </p:cNvCxnSpPr>
          <p:nvPr/>
        </p:nvCxnSpPr>
        <p:spPr>
          <a:xfrm>
            <a:off x="2960641" y="5551441"/>
            <a:ext cx="2220959" cy="4925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4" idx="7"/>
            <a:endCxn id="16" idx="2"/>
          </p:cNvCxnSpPr>
          <p:nvPr/>
        </p:nvCxnSpPr>
        <p:spPr>
          <a:xfrm flipV="1">
            <a:off x="2960641" y="5981700"/>
            <a:ext cx="2220959" cy="20165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3" idx="2"/>
            <a:endCxn id="16" idx="6"/>
          </p:cNvCxnSpPr>
          <p:nvPr/>
        </p:nvCxnSpPr>
        <p:spPr>
          <a:xfrm>
            <a:off x="2895600" y="5829300"/>
            <a:ext cx="2362200" cy="1524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2743200" y="6172200"/>
            <a:ext cx="404215" cy="369332"/>
          </a:xfrm>
          <a:prstGeom prst="rect">
            <a:avLst/>
          </a:prstGeom>
          <a:noFill/>
        </p:spPr>
        <p:txBody>
          <a:bodyPr wrap="none" rtlCol="0">
            <a:spAutoFit/>
          </a:bodyPr>
          <a:lstStyle/>
          <a:p>
            <a:r>
              <a:rPr lang="is-IS" dirty="0" smtClean="0"/>
              <a:t>…</a:t>
            </a:r>
            <a:endParaRPr lang="en-US" i="1" dirty="0"/>
          </a:p>
        </p:txBody>
      </p:sp>
      <p:sp>
        <p:nvSpPr>
          <p:cNvPr id="27" name="TextBox 26"/>
          <p:cNvSpPr txBox="1"/>
          <p:nvPr/>
        </p:nvSpPr>
        <p:spPr>
          <a:xfrm>
            <a:off x="5029200" y="6172200"/>
            <a:ext cx="404215" cy="369332"/>
          </a:xfrm>
          <a:prstGeom prst="rect">
            <a:avLst/>
          </a:prstGeom>
          <a:noFill/>
        </p:spPr>
        <p:txBody>
          <a:bodyPr wrap="none" rtlCol="0">
            <a:spAutoFit/>
          </a:bodyPr>
          <a:lstStyle/>
          <a:p>
            <a:r>
              <a:rPr lang="is-IS" dirty="0" smtClean="0"/>
              <a:t>…</a:t>
            </a:r>
            <a:endParaRPr lang="en-US" i="1" dirty="0"/>
          </a:p>
        </p:txBody>
      </p:sp>
      <p:cxnSp>
        <p:nvCxnSpPr>
          <p:cNvPr id="38" name="Curved Connector 37"/>
          <p:cNvCxnSpPr>
            <a:stCxn id="5" idx="7"/>
            <a:endCxn id="6" idx="1"/>
          </p:cNvCxnSpPr>
          <p:nvPr/>
        </p:nvCxnSpPr>
        <p:spPr>
          <a:xfrm rot="5400000" flipH="1" flipV="1">
            <a:off x="4114800" y="4562755"/>
            <a:ext cx="12700" cy="1639422"/>
          </a:xfrm>
          <a:prstGeom prst="curvedConnector3">
            <a:avLst>
              <a:gd name="adj1" fmla="val 2224559"/>
            </a:avLst>
          </a:prstGeom>
          <a:ln>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40" name="TextBox 39"/>
          <p:cNvSpPr txBox="1"/>
          <p:nvPr/>
        </p:nvSpPr>
        <p:spPr>
          <a:xfrm>
            <a:off x="3962400" y="4724400"/>
            <a:ext cx="361090" cy="369332"/>
          </a:xfrm>
          <a:prstGeom prst="rect">
            <a:avLst/>
          </a:prstGeom>
          <a:noFill/>
        </p:spPr>
        <p:txBody>
          <a:bodyPr wrap="none" rtlCol="0">
            <a:spAutoFit/>
          </a:bodyPr>
          <a:lstStyle/>
          <a:p>
            <a:r>
              <a:rPr lang="en-US" i="1" dirty="0" smtClean="0"/>
              <a:t>f</a:t>
            </a:r>
            <a:r>
              <a:rPr lang="en-US" i="1" baseline="-25000" dirty="0" smtClean="0"/>
              <a:t>1</a:t>
            </a:r>
            <a:endParaRPr lang="en-US" i="1" baseline="-25000" dirty="0"/>
          </a:p>
        </p:txBody>
      </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Functions</a:t>
            </a:r>
            <a:endParaRPr lang="en-US" dirty="0"/>
          </a:p>
        </p:txBody>
      </p:sp>
      <p:sp>
        <p:nvSpPr>
          <p:cNvPr id="3" name="Content Placeholder 2"/>
          <p:cNvSpPr>
            <a:spLocks noGrp="1"/>
          </p:cNvSpPr>
          <p:nvPr>
            <p:ph idx="1"/>
          </p:nvPr>
        </p:nvSpPr>
        <p:spPr>
          <a:xfrm>
            <a:off x="457200" y="1905000"/>
            <a:ext cx="8229600" cy="3429000"/>
          </a:xfrm>
        </p:spPr>
        <p:txBody>
          <a:bodyPr>
            <a:normAutofit fontScale="92500"/>
          </a:bodyPr>
          <a:lstStyle/>
          <a:p>
            <a:pPr>
              <a:buNone/>
            </a:pPr>
            <a:r>
              <a:rPr lang="en-US" b="1" dirty="0" smtClean="0"/>
              <a:t>   Counting One-to-One Functions</a:t>
            </a:r>
            <a:r>
              <a:rPr lang="en-US" dirty="0" smtClean="0"/>
              <a:t>: How many one-to-one functions are there from a set with </a:t>
            </a:r>
            <a:r>
              <a:rPr lang="en-US" i="1" dirty="0" smtClean="0"/>
              <a:t>m</a:t>
            </a:r>
            <a:r>
              <a:rPr lang="en-US" dirty="0" smtClean="0"/>
              <a:t> elements to one with </a:t>
            </a:r>
            <a:r>
              <a:rPr lang="en-US" i="1" dirty="0" smtClean="0"/>
              <a:t>n</a:t>
            </a:r>
            <a:r>
              <a:rPr lang="en-US" dirty="0" smtClean="0"/>
              <a:t> elements?</a:t>
            </a:r>
          </a:p>
          <a:p>
            <a:pPr>
              <a:buNone/>
            </a:pPr>
            <a:endParaRPr lang="en-US" dirty="0" smtClean="0"/>
          </a:p>
          <a:p>
            <a:pPr>
              <a:buNone/>
            </a:pPr>
            <a:r>
              <a:rPr lang="en-US" b="1" dirty="0" smtClean="0"/>
              <a:t>    Solution</a:t>
            </a:r>
            <a:r>
              <a:rPr lang="en-US" dirty="0" smtClean="0"/>
              <a:t>: Let </a:t>
            </a:r>
            <a:r>
              <a:rPr lang="en-US" i="1" dirty="0"/>
              <a:t>m ≤ </a:t>
            </a:r>
            <a:r>
              <a:rPr lang="en-US" i="1" dirty="0" smtClean="0"/>
              <a:t>n</a:t>
            </a:r>
            <a:r>
              <a:rPr lang="en-US" dirty="0" smtClean="0"/>
              <a:t>. Suppose the elements in the domain are </a:t>
            </a:r>
            <a:r>
              <a:rPr lang="en-US" i="1" dirty="0" smtClean="0"/>
              <a:t>a</a:t>
            </a:r>
            <a:r>
              <a:rPr lang="en-US" baseline="-25000" dirty="0" smtClean="0">
                <a:latin typeface="Cambria Math" pitchFamily="18" charset="0"/>
                <a:ea typeface="Cambria Math" pitchFamily="18" charset="0"/>
              </a:rPr>
              <a:t>1</a:t>
            </a:r>
            <a:r>
              <a:rPr lang="en-US" dirty="0" smtClean="0"/>
              <a:t>, </a:t>
            </a:r>
            <a:r>
              <a:rPr lang="en-US" i="1" dirty="0" smtClean="0"/>
              <a:t>a</a:t>
            </a:r>
            <a:r>
              <a:rPr lang="en-US" baseline="-25000" dirty="0" smtClean="0">
                <a:latin typeface="Cambria Math" pitchFamily="18" charset="0"/>
                <a:ea typeface="Cambria Math" pitchFamily="18" charset="0"/>
              </a:rPr>
              <a:t>2</a:t>
            </a:r>
            <a:r>
              <a:rPr lang="en-US" dirty="0" smtClean="0"/>
              <a:t>,…, </a:t>
            </a:r>
            <a:r>
              <a:rPr lang="en-US" i="1" dirty="0" smtClean="0"/>
              <a:t>a</a:t>
            </a:r>
            <a:r>
              <a:rPr lang="en-US" i="1" baseline="-25000" dirty="0" smtClean="0"/>
              <a:t>m</a:t>
            </a:r>
            <a:r>
              <a:rPr lang="en-US" dirty="0" smtClean="0"/>
              <a:t>. There are </a:t>
            </a:r>
            <a:r>
              <a:rPr lang="en-US" i="1" dirty="0" smtClean="0"/>
              <a:t>n</a:t>
            </a:r>
            <a:r>
              <a:rPr lang="en-US" dirty="0" smtClean="0"/>
              <a:t> ways to choose the value of </a:t>
            </a:r>
            <a:r>
              <a:rPr lang="en-US" i="1" dirty="0" smtClean="0"/>
              <a:t>a</a:t>
            </a:r>
            <a:r>
              <a:rPr lang="en-US" baseline="-25000" dirty="0" smtClean="0">
                <a:latin typeface="Cambria Math" pitchFamily="18" charset="0"/>
                <a:ea typeface="Cambria Math" pitchFamily="18" charset="0"/>
              </a:rPr>
              <a:t>1 </a:t>
            </a:r>
            <a:r>
              <a:rPr lang="en-US" dirty="0" smtClean="0"/>
              <a:t>and </a:t>
            </a:r>
            <a:r>
              <a:rPr lang="en-US" i="1" dirty="0" smtClean="0"/>
              <a:t>n</a:t>
            </a:r>
            <a:r>
              <a:rPr lang="en-US" dirty="0" smtClean="0">
                <a:latin typeface="Cambria Math"/>
                <a:ea typeface="Cambria Math"/>
              </a:rPr>
              <a:t>−1 </a:t>
            </a:r>
            <a:r>
              <a:rPr lang="en-US" dirty="0" smtClean="0"/>
              <a:t>ways to choose </a:t>
            </a:r>
            <a:r>
              <a:rPr lang="en-US" i="1" dirty="0" smtClean="0"/>
              <a:t>a</a:t>
            </a:r>
            <a:r>
              <a:rPr lang="en-US" baseline="-25000" dirty="0" smtClean="0">
                <a:latin typeface="Cambria Math" pitchFamily="18" charset="0"/>
                <a:ea typeface="Cambria Math" pitchFamily="18" charset="0"/>
              </a:rPr>
              <a:t>2</a:t>
            </a:r>
            <a:r>
              <a:rPr lang="en-US" dirty="0" smtClean="0"/>
              <a:t>, etc. The product rule tells us that there are </a:t>
            </a:r>
            <a:r>
              <a:rPr lang="en-US" i="1" dirty="0" smtClean="0"/>
              <a:t>n</a:t>
            </a:r>
            <a:r>
              <a:rPr lang="en-US" dirty="0" smtClean="0"/>
              <a:t>(</a:t>
            </a:r>
            <a:r>
              <a:rPr lang="en-US" i="1" dirty="0" smtClean="0"/>
              <a:t>n</a:t>
            </a:r>
            <a:r>
              <a:rPr lang="en-US" dirty="0" smtClean="0">
                <a:latin typeface="Cambria Math"/>
                <a:ea typeface="Cambria Math"/>
              </a:rPr>
              <a:t>−1)</a:t>
            </a:r>
            <a:r>
              <a:rPr lang="en-US" i="1" dirty="0" smtClean="0"/>
              <a:t> </a:t>
            </a:r>
            <a:r>
              <a:rPr lang="en-US" dirty="0" smtClean="0"/>
              <a:t>(</a:t>
            </a:r>
            <a:r>
              <a:rPr lang="en-US" i="1" dirty="0" smtClean="0"/>
              <a:t>n</a:t>
            </a:r>
            <a:r>
              <a:rPr lang="en-US" dirty="0" smtClean="0">
                <a:latin typeface="Cambria Math"/>
                <a:ea typeface="Cambria Math"/>
              </a:rPr>
              <a:t>−2)∙∙∙(</a:t>
            </a:r>
            <a:r>
              <a:rPr lang="en-US" i="1" dirty="0" smtClean="0"/>
              <a:t>n</a:t>
            </a:r>
            <a:r>
              <a:rPr lang="en-US" dirty="0" smtClean="0">
                <a:latin typeface="Cambria Math"/>
                <a:ea typeface="Cambria Math"/>
              </a:rPr>
              <a:t>−</a:t>
            </a:r>
            <a:r>
              <a:rPr lang="en-US" i="1" dirty="0" smtClean="0">
                <a:ea typeface="Cambria Math"/>
              </a:rPr>
              <a:t>m</a:t>
            </a:r>
            <a:r>
              <a:rPr lang="en-US" dirty="0" smtClean="0">
                <a:latin typeface="Cambria Math"/>
                <a:ea typeface="Cambria Math"/>
              </a:rPr>
              <a:t> +1) such functions.</a:t>
            </a:r>
            <a:endParaRPr lang="en-US" dirty="0"/>
          </a:p>
        </p:txBody>
      </p:sp>
      <p:sp>
        <p:nvSpPr>
          <p:cNvPr id="4" name="Slide Number Placeholder 3"/>
          <p:cNvSpPr>
            <a:spLocks noGrp="1"/>
          </p:cNvSpPr>
          <p:nvPr>
            <p:ph type="sldNum" sz="quarter" idx="12"/>
          </p:nvPr>
        </p:nvSpPr>
        <p:spPr/>
        <p:txBody>
          <a:bodyPr/>
          <a:lstStyle/>
          <a:p>
            <a:fld id="{8CD41AC4-40F7-4FE0-8905-74C6698904F3}" type="slidenum">
              <a:rPr lang="en-US" smtClean="0"/>
              <a:pPr/>
              <a:t>7</a:t>
            </a:fld>
            <a:endParaRPr lang="en-US"/>
          </a:p>
        </p:txBody>
      </p:sp>
      <p:sp>
        <p:nvSpPr>
          <p:cNvPr id="5" name="TextBox 4"/>
          <p:cNvSpPr txBox="1"/>
          <p:nvPr/>
        </p:nvSpPr>
        <p:spPr>
          <a:xfrm>
            <a:off x="3048000" y="5257800"/>
            <a:ext cx="364202" cy="369332"/>
          </a:xfrm>
          <a:prstGeom prst="rect">
            <a:avLst/>
          </a:prstGeom>
          <a:noFill/>
        </p:spPr>
        <p:txBody>
          <a:bodyPr wrap="none" rtlCol="0">
            <a:spAutoFit/>
          </a:bodyPr>
          <a:lstStyle/>
          <a:p>
            <a:r>
              <a:rPr lang="en-US" dirty="0" smtClean="0"/>
              <a:t>A</a:t>
            </a:r>
            <a:endParaRPr lang="en-US" dirty="0"/>
          </a:p>
        </p:txBody>
      </p:sp>
      <p:sp>
        <p:nvSpPr>
          <p:cNvPr id="6" name="TextBox 5"/>
          <p:cNvSpPr txBox="1"/>
          <p:nvPr/>
        </p:nvSpPr>
        <p:spPr>
          <a:xfrm>
            <a:off x="5334000" y="5334000"/>
            <a:ext cx="322512" cy="369332"/>
          </a:xfrm>
          <a:prstGeom prst="rect">
            <a:avLst/>
          </a:prstGeom>
          <a:noFill/>
        </p:spPr>
        <p:txBody>
          <a:bodyPr wrap="none" rtlCol="0">
            <a:spAutoFit/>
          </a:bodyPr>
          <a:lstStyle/>
          <a:p>
            <a:r>
              <a:rPr lang="en-US" dirty="0" smtClean="0"/>
              <a:t>B</a:t>
            </a:r>
            <a:endParaRPr lang="en-US" dirty="0"/>
          </a:p>
        </p:txBody>
      </p:sp>
      <p:sp>
        <p:nvSpPr>
          <p:cNvPr id="7" name="TextBox 6"/>
          <p:cNvSpPr txBox="1"/>
          <p:nvPr/>
        </p:nvSpPr>
        <p:spPr>
          <a:xfrm>
            <a:off x="1651561" y="5825284"/>
            <a:ext cx="979042" cy="369332"/>
          </a:xfrm>
          <a:prstGeom prst="rect">
            <a:avLst/>
          </a:prstGeom>
          <a:noFill/>
        </p:spPr>
        <p:txBody>
          <a:bodyPr wrap="none" rtlCol="0">
            <a:spAutoFit/>
          </a:bodyPr>
          <a:lstStyle/>
          <a:p>
            <a:r>
              <a:rPr lang="en-US" dirty="0" smtClean="0"/>
              <a:t>|A| = </a:t>
            </a:r>
            <a:r>
              <a:rPr lang="en-US" i="1" dirty="0" smtClean="0"/>
              <a:t>m</a:t>
            </a:r>
            <a:endParaRPr lang="en-US" i="1" dirty="0"/>
          </a:p>
        </p:txBody>
      </p:sp>
      <p:sp>
        <p:nvSpPr>
          <p:cNvPr id="8" name="TextBox 7"/>
          <p:cNvSpPr txBox="1"/>
          <p:nvPr/>
        </p:nvSpPr>
        <p:spPr>
          <a:xfrm>
            <a:off x="6299761" y="5825284"/>
            <a:ext cx="897326" cy="369332"/>
          </a:xfrm>
          <a:prstGeom prst="rect">
            <a:avLst/>
          </a:prstGeom>
          <a:noFill/>
        </p:spPr>
        <p:txBody>
          <a:bodyPr wrap="none" rtlCol="0">
            <a:spAutoFit/>
          </a:bodyPr>
          <a:lstStyle/>
          <a:p>
            <a:r>
              <a:rPr lang="en-US" dirty="0" smtClean="0"/>
              <a:t>|B| = </a:t>
            </a:r>
            <a:r>
              <a:rPr lang="en-US" i="1" dirty="0" smtClean="0"/>
              <a:t>n</a:t>
            </a:r>
            <a:endParaRPr lang="en-US" i="1" dirty="0"/>
          </a:p>
        </p:txBody>
      </p:sp>
      <p:sp>
        <p:nvSpPr>
          <p:cNvPr id="9" name="Oval 8"/>
          <p:cNvSpPr/>
          <p:nvPr/>
        </p:nvSpPr>
        <p:spPr>
          <a:xfrm>
            <a:off x="3124200" y="5867400"/>
            <a:ext cx="76200" cy="76200"/>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124200" y="6324600"/>
            <a:ext cx="76200" cy="76200"/>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5486400" y="5943600"/>
            <a:ext cx="76200" cy="76200"/>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5486400" y="6248400"/>
            <a:ext cx="76200" cy="76200"/>
          </a:xfrm>
          <a:prstGeom prst="ellipse">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 name="Straight Arrow Connector 13"/>
          <p:cNvCxnSpPr>
            <a:stCxn id="9" idx="5"/>
            <a:endCxn id="12" idx="2"/>
          </p:cNvCxnSpPr>
          <p:nvPr/>
        </p:nvCxnSpPr>
        <p:spPr>
          <a:xfrm>
            <a:off x="3189241" y="5932441"/>
            <a:ext cx="2297159" cy="4925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0" idx="6"/>
            <a:endCxn id="13" idx="2"/>
          </p:cNvCxnSpPr>
          <p:nvPr/>
        </p:nvCxnSpPr>
        <p:spPr>
          <a:xfrm flipV="1">
            <a:off x="3200400" y="6286500"/>
            <a:ext cx="2286000" cy="762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023161" y="6358684"/>
            <a:ext cx="404215" cy="369332"/>
          </a:xfrm>
          <a:prstGeom prst="rect">
            <a:avLst/>
          </a:prstGeom>
          <a:noFill/>
        </p:spPr>
        <p:txBody>
          <a:bodyPr wrap="none" rtlCol="0">
            <a:spAutoFit/>
          </a:bodyPr>
          <a:lstStyle/>
          <a:p>
            <a:r>
              <a:rPr lang="is-IS" dirty="0" smtClean="0"/>
              <a:t>…</a:t>
            </a:r>
            <a:endParaRPr lang="en-US" i="1" dirty="0"/>
          </a:p>
        </p:txBody>
      </p:sp>
      <p:sp>
        <p:nvSpPr>
          <p:cNvPr id="18" name="TextBox 17"/>
          <p:cNvSpPr txBox="1"/>
          <p:nvPr/>
        </p:nvSpPr>
        <p:spPr>
          <a:xfrm>
            <a:off x="5309161" y="6358684"/>
            <a:ext cx="404215" cy="369332"/>
          </a:xfrm>
          <a:prstGeom prst="rect">
            <a:avLst/>
          </a:prstGeom>
          <a:noFill/>
        </p:spPr>
        <p:txBody>
          <a:bodyPr wrap="none" rtlCol="0">
            <a:spAutoFit/>
          </a:bodyPr>
          <a:lstStyle/>
          <a:p>
            <a:r>
              <a:rPr lang="is-IS" dirty="0" smtClean="0"/>
              <a:t>…</a:t>
            </a:r>
            <a:endParaRPr lang="en-US" i="1" dirty="0"/>
          </a:p>
        </p:txBody>
      </p:sp>
      <p:cxnSp>
        <p:nvCxnSpPr>
          <p:cNvPr id="19" name="Curved Connector 18"/>
          <p:cNvCxnSpPr/>
          <p:nvPr/>
        </p:nvCxnSpPr>
        <p:spPr>
          <a:xfrm rot="5400000" flipH="1" flipV="1">
            <a:off x="4318561" y="4965139"/>
            <a:ext cx="12700" cy="1639422"/>
          </a:xfrm>
          <a:prstGeom prst="curvedConnector3">
            <a:avLst>
              <a:gd name="adj1" fmla="val 2224559"/>
            </a:avLst>
          </a:prstGeom>
          <a:ln>
            <a:solidFill>
              <a:schemeClr val="bg1">
                <a:lumMod val="50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267200" y="5105400"/>
            <a:ext cx="361090" cy="369332"/>
          </a:xfrm>
          <a:prstGeom prst="rect">
            <a:avLst/>
          </a:prstGeom>
          <a:noFill/>
        </p:spPr>
        <p:txBody>
          <a:bodyPr wrap="none" rtlCol="0">
            <a:spAutoFit/>
          </a:bodyPr>
          <a:lstStyle/>
          <a:p>
            <a:r>
              <a:rPr lang="en-US" i="1" dirty="0" smtClean="0"/>
              <a:t>f</a:t>
            </a:r>
            <a:r>
              <a:rPr lang="en-US" i="1" baseline="-25000" dirty="0" smtClean="0"/>
              <a:t>1</a:t>
            </a:r>
            <a:endParaRPr lang="en-US" i="1" baseline="-25000" dirty="0"/>
          </a:p>
        </p:txBody>
      </p:sp>
      <p:sp>
        <p:nvSpPr>
          <p:cNvPr id="21" name="Oval 20"/>
          <p:cNvSpPr/>
          <p:nvPr/>
        </p:nvSpPr>
        <p:spPr>
          <a:xfrm>
            <a:off x="2743200" y="5638800"/>
            <a:ext cx="914400" cy="10668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2" name="Oval 21"/>
          <p:cNvSpPr/>
          <p:nvPr/>
        </p:nvSpPr>
        <p:spPr>
          <a:xfrm>
            <a:off x="5029200" y="5638800"/>
            <a:ext cx="914400" cy="10668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940774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Telephone Numbering Plan</a:t>
            </a:r>
            <a:endParaRPr lang="en-US" dirty="0"/>
          </a:p>
        </p:txBody>
      </p:sp>
      <p:sp>
        <p:nvSpPr>
          <p:cNvPr id="3" name="Content Placeholder 2"/>
          <p:cNvSpPr>
            <a:spLocks noGrp="1"/>
          </p:cNvSpPr>
          <p:nvPr>
            <p:ph idx="1"/>
          </p:nvPr>
        </p:nvSpPr>
        <p:spPr>
          <a:xfrm>
            <a:off x="457200" y="1828800"/>
            <a:ext cx="8229600" cy="4876800"/>
          </a:xfrm>
        </p:spPr>
        <p:txBody>
          <a:bodyPr>
            <a:normAutofit fontScale="85000" lnSpcReduction="20000"/>
          </a:bodyPr>
          <a:lstStyle/>
          <a:p>
            <a:pPr>
              <a:buNone/>
            </a:pPr>
            <a:r>
              <a:rPr lang="en-US" b="1" dirty="0" smtClean="0"/>
              <a:t>     Example</a:t>
            </a:r>
            <a:r>
              <a:rPr lang="en-US" dirty="0" smtClean="0"/>
              <a:t>: The </a:t>
            </a:r>
            <a:r>
              <a:rPr lang="en-US" i="1" dirty="0" smtClean="0"/>
              <a:t>North American numbering plan </a:t>
            </a:r>
            <a:r>
              <a:rPr lang="en-US" dirty="0" smtClean="0"/>
              <a:t>(</a:t>
            </a:r>
            <a:r>
              <a:rPr lang="en-US" i="1" dirty="0" smtClean="0"/>
              <a:t>NANP</a:t>
            </a:r>
            <a:r>
              <a:rPr lang="en-US" dirty="0" smtClean="0"/>
              <a:t>) specifies that a telephone number consists of </a:t>
            </a:r>
            <a:r>
              <a:rPr lang="en-US" dirty="0" smtClean="0">
                <a:latin typeface="Cambria Math" pitchFamily="18" charset="0"/>
                <a:ea typeface="Cambria Math" pitchFamily="18" charset="0"/>
              </a:rPr>
              <a:t>10</a:t>
            </a:r>
            <a:r>
              <a:rPr lang="en-US" dirty="0" smtClean="0"/>
              <a:t> digits, with some restrictions:</a:t>
            </a:r>
          </a:p>
          <a:p>
            <a:pPr>
              <a:buNone/>
            </a:pPr>
            <a:endParaRPr lang="en-US" dirty="0"/>
          </a:p>
          <a:p>
            <a:pPr>
              <a:buNone/>
            </a:pPr>
            <a:endParaRPr lang="en-US" dirty="0" smtClean="0"/>
          </a:p>
          <a:p>
            <a:pPr>
              <a:buNone/>
            </a:pPr>
            <a:endParaRPr lang="en-US" dirty="0"/>
          </a:p>
          <a:p>
            <a:pPr marL="0" indent="0">
              <a:buNone/>
            </a:pPr>
            <a:endParaRPr lang="en-US" dirty="0" smtClean="0"/>
          </a:p>
          <a:p>
            <a:pPr marL="0" indent="0">
              <a:buNone/>
            </a:pPr>
            <a:r>
              <a:rPr lang="en-US" dirty="0" smtClean="0"/>
              <a:t>   </a:t>
            </a:r>
          </a:p>
          <a:p>
            <a:pPr marL="0" indent="0">
              <a:buNone/>
            </a:pPr>
            <a:r>
              <a:rPr lang="en-US" dirty="0" smtClean="0"/>
              <a:t>    How many new numbers will be available with the new plan?</a:t>
            </a:r>
          </a:p>
          <a:p>
            <a:pPr marL="0" indent="0">
              <a:buNone/>
            </a:pPr>
            <a:endParaRPr lang="en-US" dirty="0" smtClean="0"/>
          </a:p>
          <a:p>
            <a:pPr marL="0" indent="0">
              <a:buNone/>
            </a:pPr>
            <a:r>
              <a:rPr lang="en-US" dirty="0" smtClean="0"/>
              <a:t>   </a:t>
            </a:r>
            <a:r>
              <a:rPr lang="en-US" b="1" dirty="0" smtClean="0"/>
              <a:t>Solution</a:t>
            </a:r>
            <a:r>
              <a:rPr lang="en-US" dirty="0" smtClean="0"/>
              <a:t>: The old plan can have</a:t>
            </a:r>
          </a:p>
          <a:p>
            <a:pPr marL="0" indent="0">
              <a:buNone/>
            </a:pPr>
            <a:r>
              <a:rPr lang="en-US" dirty="0"/>
              <a:t> </a:t>
            </a:r>
            <a:r>
              <a:rPr lang="en-US" dirty="0" smtClean="0"/>
              <a:t>(</a:t>
            </a:r>
            <a:r>
              <a:rPr lang="en-US" dirty="0" smtClean="0">
                <a:solidFill>
                  <a:schemeClr val="accent1"/>
                </a:solidFill>
              </a:rPr>
              <a:t>8</a:t>
            </a:r>
            <a:r>
              <a:rPr lang="en-US" dirty="0">
                <a:solidFill>
                  <a:schemeClr val="accent1"/>
                </a:solidFill>
                <a:latin typeface="Cambria Math" pitchFamily="18" charset="0"/>
                <a:ea typeface="Cambria Math" pitchFamily="18" charset="0"/>
              </a:rPr>
              <a:t> </a:t>
            </a:r>
            <a:r>
              <a:rPr lang="en-US" dirty="0" smtClean="0">
                <a:solidFill>
                  <a:schemeClr val="accent1"/>
                </a:solidFill>
                <a:latin typeface="Cambria Math"/>
                <a:ea typeface="Cambria Math"/>
              </a:rPr>
              <a:t>∙2</a:t>
            </a:r>
            <a:r>
              <a:rPr lang="en-US" dirty="0">
                <a:solidFill>
                  <a:schemeClr val="accent1"/>
                </a:solidFill>
                <a:latin typeface="Cambria Math" pitchFamily="18" charset="0"/>
                <a:ea typeface="Cambria Math" pitchFamily="18" charset="0"/>
              </a:rPr>
              <a:t> </a:t>
            </a:r>
            <a:r>
              <a:rPr lang="en-US" dirty="0" smtClean="0">
                <a:solidFill>
                  <a:schemeClr val="accent1"/>
                </a:solidFill>
                <a:latin typeface="Cambria Math"/>
                <a:ea typeface="Cambria Math"/>
              </a:rPr>
              <a:t>∙10</a:t>
            </a:r>
            <a:r>
              <a:rPr lang="en-US" dirty="0">
                <a:solidFill>
                  <a:schemeClr val="accent1"/>
                </a:solidFill>
                <a:latin typeface="Cambria Math" pitchFamily="18" charset="0"/>
                <a:ea typeface="Cambria Math" pitchFamily="18" charset="0"/>
              </a:rPr>
              <a:t> </a:t>
            </a:r>
            <a:r>
              <a:rPr lang="en-US" dirty="0" smtClean="0">
                <a:latin typeface="Cambria Math" pitchFamily="18" charset="0"/>
                <a:ea typeface="Cambria Math" pitchFamily="18" charset="0"/>
              </a:rPr>
              <a:t>)</a:t>
            </a:r>
            <a:r>
              <a:rPr lang="en-US" dirty="0" smtClean="0">
                <a:latin typeface="Cambria Math"/>
                <a:ea typeface="Cambria Math"/>
              </a:rPr>
              <a:t>∙(</a:t>
            </a:r>
            <a:r>
              <a:rPr lang="en-US" dirty="0" smtClean="0">
                <a:solidFill>
                  <a:srgbClr val="8647CA"/>
                </a:solidFill>
                <a:latin typeface="Cambria Math"/>
                <a:ea typeface="Cambria Math"/>
              </a:rPr>
              <a:t>8</a:t>
            </a:r>
            <a:r>
              <a:rPr lang="en-US" dirty="0">
                <a:solidFill>
                  <a:srgbClr val="8647CA"/>
                </a:solidFill>
                <a:latin typeface="Cambria Math" pitchFamily="18" charset="0"/>
                <a:ea typeface="Cambria Math" pitchFamily="18" charset="0"/>
              </a:rPr>
              <a:t> </a:t>
            </a:r>
            <a:r>
              <a:rPr lang="en-US" dirty="0" smtClean="0">
                <a:solidFill>
                  <a:srgbClr val="8647CA"/>
                </a:solidFill>
                <a:latin typeface="Cambria Math"/>
                <a:ea typeface="Cambria Math"/>
              </a:rPr>
              <a:t>∙8</a:t>
            </a:r>
            <a:r>
              <a:rPr lang="en-US" dirty="0">
                <a:solidFill>
                  <a:srgbClr val="8647CA"/>
                </a:solidFill>
                <a:latin typeface="Cambria Math" pitchFamily="18" charset="0"/>
                <a:ea typeface="Cambria Math" pitchFamily="18" charset="0"/>
              </a:rPr>
              <a:t> </a:t>
            </a:r>
            <a:r>
              <a:rPr lang="en-US" dirty="0" smtClean="0">
                <a:solidFill>
                  <a:srgbClr val="8647CA"/>
                </a:solidFill>
                <a:latin typeface="Cambria Math"/>
                <a:ea typeface="Cambria Math"/>
              </a:rPr>
              <a:t>∙10</a:t>
            </a:r>
            <a:r>
              <a:rPr lang="en-US" dirty="0" smtClean="0">
                <a:latin typeface="Cambria Math"/>
                <a:ea typeface="Cambria Math"/>
              </a:rPr>
              <a:t>)</a:t>
            </a:r>
            <a:r>
              <a:rPr lang="en-US" dirty="0">
                <a:latin typeface="Cambria Math" pitchFamily="18" charset="0"/>
                <a:ea typeface="Cambria Math" pitchFamily="18" charset="0"/>
              </a:rPr>
              <a:t> </a:t>
            </a:r>
            <a:r>
              <a:rPr lang="en-US" dirty="0" smtClean="0">
                <a:latin typeface="Cambria Math"/>
                <a:ea typeface="Cambria Math"/>
              </a:rPr>
              <a:t>∙(</a:t>
            </a:r>
            <a:r>
              <a:rPr lang="en-US" dirty="0" smtClean="0">
                <a:solidFill>
                  <a:schemeClr val="accent6">
                    <a:lumMod val="50000"/>
                  </a:schemeClr>
                </a:solidFill>
                <a:latin typeface="Cambria Math"/>
                <a:ea typeface="Cambria Math"/>
              </a:rPr>
              <a:t>10</a:t>
            </a:r>
            <a:r>
              <a:rPr lang="en-US" dirty="0">
                <a:solidFill>
                  <a:schemeClr val="accent6">
                    <a:lumMod val="50000"/>
                  </a:schemeClr>
                </a:solidFill>
                <a:latin typeface="Cambria Math" pitchFamily="18" charset="0"/>
                <a:ea typeface="Cambria Math" pitchFamily="18" charset="0"/>
              </a:rPr>
              <a:t> </a:t>
            </a:r>
            <a:r>
              <a:rPr lang="en-US" dirty="0" smtClean="0">
                <a:solidFill>
                  <a:schemeClr val="accent6">
                    <a:lumMod val="50000"/>
                  </a:schemeClr>
                </a:solidFill>
                <a:latin typeface="Cambria Math"/>
                <a:ea typeface="Cambria Math"/>
              </a:rPr>
              <a:t>∙</a:t>
            </a:r>
            <a:r>
              <a:rPr lang="en-US" dirty="0">
                <a:solidFill>
                  <a:schemeClr val="accent6">
                    <a:lumMod val="50000"/>
                  </a:schemeClr>
                </a:solidFill>
                <a:latin typeface="Cambria Math" pitchFamily="18" charset="0"/>
                <a:ea typeface="Cambria Math" pitchFamily="18" charset="0"/>
              </a:rPr>
              <a:t> </a:t>
            </a:r>
            <a:r>
              <a:rPr lang="en-US" dirty="0" smtClean="0">
                <a:solidFill>
                  <a:schemeClr val="accent6">
                    <a:lumMod val="50000"/>
                  </a:schemeClr>
                </a:solidFill>
                <a:latin typeface="Cambria Math"/>
                <a:ea typeface="Cambria Math"/>
              </a:rPr>
              <a:t>10</a:t>
            </a:r>
            <a:r>
              <a:rPr lang="en-US" dirty="0">
                <a:solidFill>
                  <a:schemeClr val="accent6">
                    <a:lumMod val="50000"/>
                  </a:schemeClr>
                </a:solidFill>
                <a:latin typeface="Cambria Math" pitchFamily="18" charset="0"/>
                <a:ea typeface="Cambria Math" pitchFamily="18" charset="0"/>
              </a:rPr>
              <a:t> </a:t>
            </a:r>
            <a:r>
              <a:rPr lang="en-US" dirty="0" smtClean="0">
                <a:solidFill>
                  <a:schemeClr val="accent6">
                    <a:lumMod val="50000"/>
                  </a:schemeClr>
                </a:solidFill>
                <a:latin typeface="Cambria Math"/>
                <a:ea typeface="Cambria Math"/>
              </a:rPr>
              <a:t>∙10</a:t>
            </a:r>
            <a:r>
              <a:rPr lang="en-US" dirty="0">
                <a:solidFill>
                  <a:schemeClr val="accent6">
                    <a:lumMod val="50000"/>
                  </a:schemeClr>
                </a:solidFill>
                <a:latin typeface="Cambria Math" pitchFamily="18" charset="0"/>
                <a:ea typeface="Cambria Math" pitchFamily="18" charset="0"/>
              </a:rPr>
              <a:t> </a:t>
            </a:r>
            <a:r>
              <a:rPr lang="en-US" dirty="0" smtClean="0">
                <a:solidFill>
                  <a:schemeClr val="accent6">
                    <a:lumMod val="50000"/>
                  </a:schemeClr>
                </a:solidFill>
                <a:latin typeface="Cambria Math"/>
                <a:ea typeface="Cambria Math"/>
              </a:rPr>
              <a:t>∙10</a:t>
            </a:r>
            <a:r>
              <a:rPr lang="en-US" dirty="0" smtClean="0">
                <a:latin typeface="Cambria Math"/>
                <a:ea typeface="Cambria Math"/>
              </a:rPr>
              <a:t>) = </a:t>
            </a:r>
            <a:r>
              <a:rPr lang="fi-FI" dirty="0" smtClean="0">
                <a:latin typeface="Cambria Math"/>
                <a:ea typeface="Cambria Math"/>
              </a:rPr>
              <a:t>1,024,000,000 </a:t>
            </a:r>
            <a:r>
              <a:rPr lang="fi-FI" dirty="0" err="1" smtClean="0">
                <a:latin typeface="Cambria Math"/>
                <a:ea typeface="Cambria Math"/>
              </a:rPr>
              <a:t>numbers</a:t>
            </a:r>
            <a:r>
              <a:rPr lang="fi-FI" dirty="0" smtClean="0">
                <a:latin typeface="Cambria Math"/>
                <a:ea typeface="Cambria Math"/>
              </a:rPr>
              <a:t>.</a:t>
            </a:r>
          </a:p>
          <a:p>
            <a:pPr marL="0" indent="0">
              <a:buNone/>
            </a:pPr>
            <a:r>
              <a:rPr lang="fi-FI" dirty="0" smtClean="0">
                <a:latin typeface="Cambria Math"/>
                <a:ea typeface="Cambria Math"/>
              </a:rPr>
              <a:t> The new </a:t>
            </a:r>
            <a:r>
              <a:rPr lang="en-US" dirty="0" smtClean="0">
                <a:latin typeface="Cambria Math"/>
                <a:ea typeface="Cambria Math"/>
              </a:rPr>
              <a:t>plan</a:t>
            </a:r>
            <a:r>
              <a:rPr lang="fi-FI" dirty="0" smtClean="0">
                <a:latin typeface="Cambria Math"/>
                <a:ea typeface="Cambria Math"/>
              </a:rPr>
              <a:t> </a:t>
            </a:r>
            <a:r>
              <a:rPr lang="fi-FI" dirty="0" err="1" smtClean="0">
                <a:latin typeface="Cambria Math"/>
                <a:ea typeface="Cambria Math"/>
              </a:rPr>
              <a:t>can</a:t>
            </a:r>
            <a:r>
              <a:rPr lang="fi-FI" dirty="0" smtClean="0">
                <a:latin typeface="Cambria Math"/>
                <a:ea typeface="Cambria Math"/>
              </a:rPr>
              <a:t> </a:t>
            </a:r>
            <a:r>
              <a:rPr lang="fi-FI" dirty="0" err="1" smtClean="0">
                <a:latin typeface="Cambria Math"/>
                <a:ea typeface="Cambria Math"/>
              </a:rPr>
              <a:t>have</a:t>
            </a:r>
            <a:endParaRPr lang="fi-FI" dirty="0">
              <a:latin typeface="Cambria Math"/>
              <a:ea typeface="Cambria Math"/>
            </a:endParaRPr>
          </a:p>
          <a:p>
            <a:pPr marL="0" indent="0">
              <a:buNone/>
            </a:pPr>
            <a:r>
              <a:rPr lang="en-US" dirty="0" smtClean="0"/>
              <a:t> (</a:t>
            </a:r>
            <a:r>
              <a:rPr lang="en-US" dirty="0">
                <a:solidFill>
                  <a:schemeClr val="accent1"/>
                </a:solidFill>
              </a:rPr>
              <a:t>8</a:t>
            </a:r>
            <a:r>
              <a:rPr lang="en-US" dirty="0">
                <a:solidFill>
                  <a:schemeClr val="accent1"/>
                </a:solidFill>
                <a:latin typeface="Cambria Math" pitchFamily="18" charset="0"/>
                <a:ea typeface="Cambria Math" pitchFamily="18" charset="0"/>
              </a:rPr>
              <a:t> </a:t>
            </a:r>
            <a:r>
              <a:rPr lang="en-US" dirty="0" smtClean="0">
                <a:solidFill>
                  <a:schemeClr val="accent1"/>
                </a:solidFill>
                <a:latin typeface="Cambria Math"/>
                <a:ea typeface="Cambria Math"/>
              </a:rPr>
              <a:t>∙</a:t>
            </a:r>
            <a:r>
              <a:rPr lang="en-US" dirty="0" smtClean="0">
                <a:solidFill>
                  <a:schemeClr val="accent1">
                    <a:lumMod val="75000"/>
                  </a:schemeClr>
                </a:solidFill>
                <a:latin typeface="Cambria Math"/>
                <a:ea typeface="Cambria Math"/>
              </a:rPr>
              <a:t>10</a:t>
            </a:r>
            <a:r>
              <a:rPr lang="en-US" dirty="0" smtClean="0">
                <a:solidFill>
                  <a:schemeClr val="accent1"/>
                </a:solidFill>
                <a:latin typeface="Cambria Math" pitchFamily="18" charset="0"/>
                <a:ea typeface="Cambria Math" pitchFamily="18" charset="0"/>
              </a:rPr>
              <a:t> </a:t>
            </a:r>
            <a:r>
              <a:rPr lang="en-US" dirty="0">
                <a:solidFill>
                  <a:schemeClr val="accent1"/>
                </a:solidFill>
                <a:latin typeface="Cambria Math"/>
                <a:ea typeface="Cambria Math"/>
              </a:rPr>
              <a:t>∙10</a:t>
            </a:r>
            <a:r>
              <a:rPr lang="en-US" dirty="0">
                <a:solidFill>
                  <a:schemeClr val="accent1"/>
                </a:solidFill>
                <a:latin typeface="Cambria Math" pitchFamily="18" charset="0"/>
                <a:ea typeface="Cambria Math" pitchFamily="18" charset="0"/>
              </a:rPr>
              <a:t> </a:t>
            </a:r>
            <a:r>
              <a:rPr lang="en-US" dirty="0">
                <a:latin typeface="Cambria Math" pitchFamily="18" charset="0"/>
                <a:ea typeface="Cambria Math" pitchFamily="18" charset="0"/>
              </a:rPr>
              <a:t>)</a:t>
            </a:r>
            <a:r>
              <a:rPr lang="en-US" dirty="0">
                <a:latin typeface="Cambria Math"/>
                <a:ea typeface="Cambria Math"/>
              </a:rPr>
              <a:t>∙(</a:t>
            </a:r>
            <a:r>
              <a:rPr lang="en-US" dirty="0">
                <a:solidFill>
                  <a:srgbClr val="8647CA"/>
                </a:solidFill>
                <a:latin typeface="Cambria Math"/>
                <a:ea typeface="Cambria Math"/>
              </a:rPr>
              <a:t>8</a:t>
            </a:r>
            <a:r>
              <a:rPr lang="en-US" dirty="0">
                <a:solidFill>
                  <a:srgbClr val="8647CA"/>
                </a:solidFill>
                <a:latin typeface="Cambria Math" pitchFamily="18" charset="0"/>
                <a:ea typeface="Cambria Math" pitchFamily="18" charset="0"/>
              </a:rPr>
              <a:t> </a:t>
            </a:r>
            <a:r>
              <a:rPr lang="en-US" dirty="0" smtClean="0">
                <a:solidFill>
                  <a:srgbClr val="8647CA"/>
                </a:solidFill>
                <a:latin typeface="Cambria Math"/>
                <a:ea typeface="Cambria Math"/>
              </a:rPr>
              <a:t>∙</a:t>
            </a:r>
            <a:r>
              <a:rPr lang="en-US" dirty="0" smtClean="0">
                <a:solidFill>
                  <a:srgbClr val="5B318C"/>
                </a:solidFill>
                <a:latin typeface="Cambria Math"/>
                <a:ea typeface="Cambria Math"/>
              </a:rPr>
              <a:t>10</a:t>
            </a:r>
            <a:r>
              <a:rPr lang="en-US" dirty="0" smtClean="0">
                <a:solidFill>
                  <a:srgbClr val="8647CA"/>
                </a:solidFill>
                <a:latin typeface="Cambria Math" pitchFamily="18" charset="0"/>
                <a:ea typeface="Cambria Math" pitchFamily="18" charset="0"/>
              </a:rPr>
              <a:t> </a:t>
            </a:r>
            <a:r>
              <a:rPr lang="en-US" dirty="0">
                <a:solidFill>
                  <a:srgbClr val="8647CA"/>
                </a:solidFill>
                <a:latin typeface="Cambria Math"/>
                <a:ea typeface="Cambria Math"/>
              </a:rPr>
              <a:t>∙10</a:t>
            </a:r>
            <a:r>
              <a:rPr lang="en-US" dirty="0">
                <a:latin typeface="Cambria Math"/>
                <a:ea typeface="Cambria Math"/>
              </a:rPr>
              <a:t>)</a:t>
            </a:r>
            <a:r>
              <a:rPr lang="en-US" dirty="0">
                <a:latin typeface="Cambria Math" pitchFamily="18" charset="0"/>
                <a:ea typeface="Cambria Math" pitchFamily="18" charset="0"/>
              </a:rPr>
              <a:t> </a:t>
            </a:r>
            <a:r>
              <a:rPr lang="en-US" dirty="0">
                <a:latin typeface="Cambria Math"/>
                <a:ea typeface="Cambria Math"/>
              </a:rPr>
              <a:t>∙(</a:t>
            </a:r>
            <a:r>
              <a:rPr lang="en-US" dirty="0">
                <a:solidFill>
                  <a:schemeClr val="accent6">
                    <a:lumMod val="50000"/>
                  </a:schemeClr>
                </a:solidFill>
                <a:latin typeface="Cambria Math"/>
                <a:ea typeface="Cambria Math"/>
              </a:rPr>
              <a:t>10</a:t>
            </a:r>
            <a:r>
              <a:rPr lang="en-US" dirty="0">
                <a:solidFill>
                  <a:schemeClr val="accent6">
                    <a:lumMod val="50000"/>
                  </a:schemeClr>
                </a:solidFill>
                <a:latin typeface="Cambria Math" pitchFamily="18" charset="0"/>
                <a:ea typeface="Cambria Math" pitchFamily="18" charset="0"/>
              </a:rPr>
              <a:t> </a:t>
            </a:r>
            <a:r>
              <a:rPr lang="en-US" dirty="0">
                <a:solidFill>
                  <a:schemeClr val="accent6">
                    <a:lumMod val="50000"/>
                  </a:schemeClr>
                </a:solidFill>
                <a:latin typeface="Cambria Math"/>
                <a:ea typeface="Cambria Math"/>
              </a:rPr>
              <a:t>∙</a:t>
            </a:r>
            <a:r>
              <a:rPr lang="en-US" dirty="0">
                <a:solidFill>
                  <a:schemeClr val="accent6">
                    <a:lumMod val="50000"/>
                  </a:schemeClr>
                </a:solidFill>
                <a:latin typeface="Cambria Math" pitchFamily="18" charset="0"/>
                <a:ea typeface="Cambria Math" pitchFamily="18" charset="0"/>
              </a:rPr>
              <a:t> </a:t>
            </a:r>
            <a:r>
              <a:rPr lang="en-US" dirty="0">
                <a:solidFill>
                  <a:schemeClr val="accent6">
                    <a:lumMod val="50000"/>
                  </a:schemeClr>
                </a:solidFill>
                <a:latin typeface="Cambria Math"/>
                <a:ea typeface="Cambria Math"/>
              </a:rPr>
              <a:t>10</a:t>
            </a:r>
            <a:r>
              <a:rPr lang="en-US" dirty="0">
                <a:solidFill>
                  <a:schemeClr val="accent6">
                    <a:lumMod val="50000"/>
                  </a:schemeClr>
                </a:solidFill>
                <a:latin typeface="Cambria Math" pitchFamily="18" charset="0"/>
                <a:ea typeface="Cambria Math" pitchFamily="18" charset="0"/>
              </a:rPr>
              <a:t> </a:t>
            </a:r>
            <a:r>
              <a:rPr lang="en-US" dirty="0">
                <a:solidFill>
                  <a:schemeClr val="accent6">
                    <a:lumMod val="50000"/>
                  </a:schemeClr>
                </a:solidFill>
                <a:latin typeface="Cambria Math"/>
                <a:ea typeface="Cambria Math"/>
              </a:rPr>
              <a:t>∙10</a:t>
            </a:r>
            <a:r>
              <a:rPr lang="en-US" dirty="0">
                <a:solidFill>
                  <a:schemeClr val="accent6">
                    <a:lumMod val="50000"/>
                  </a:schemeClr>
                </a:solidFill>
                <a:latin typeface="Cambria Math" pitchFamily="18" charset="0"/>
                <a:ea typeface="Cambria Math" pitchFamily="18" charset="0"/>
              </a:rPr>
              <a:t> </a:t>
            </a:r>
            <a:r>
              <a:rPr lang="en-US" dirty="0">
                <a:solidFill>
                  <a:schemeClr val="accent6">
                    <a:lumMod val="50000"/>
                  </a:schemeClr>
                </a:solidFill>
                <a:latin typeface="Cambria Math"/>
                <a:ea typeface="Cambria Math"/>
              </a:rPr>
              <a:t>∙10</a:t>
            </a:r>
            <a:r>
              <a:rPr lang="en-US" dirty="0">
                <a:latin typeface="Cambria Math"/>
                <a:ea typeface="Cambria Math"/>
              </a:rPr>
              <a:t>) = </a:t>
            </a:r>
            <a:r>
              <a:rPr lang="is-IS" dirty="0" smtClean="0">
                <a:latin typeface="Cambria Math"/>
                <a:ea typeface="Cambria Math"/>
              </a:rPr>
              <a:t>6,400,000,000 numbers.</a:t>
            </a:r>
            <a:endParaRPr lang="en-US" dirty="0" smtClean="0"/>
          </a:p>
        </p:txBody>
      </p:sp>
      <p:sp>
        <p:nvSpPr>
          <p:cNvPr id="4" name="Slide Number Placeholder 3"/>
          <p:cNvSpPr>
            <a:spLocks noGrp="1"/>
          </p:cNvSpPr>
          <p:nvPr>
            <p:ph type="sldNum" sz="quarter" idx="12"/>
          </p:nvPr>
        </p:nvSpPr>
        <p:spPr/>
        <p:txBody>
          <a:bodyPr/>
          <a:lstStyle/>
          <a:p>
            <a:fld id="{8CD41AC4-40F7-4FE0-8905-74C6698904F3}" type="slidenum">
              <a:rPr lang="en-US" smtClean="0"/>
              <a:pPr/>
              <a:t>8</a:t>
            </a:fld>
            <a:endParaRPr lang="en-US"/>
          </a:p>
        </p:txBody>
      </p:sp>
      <p:cxnSp>
        <p:nvCxnSpPr>
          <p:cNvPr id="6" name="Straight Connector 5"/>
          <p:cNvCxnSpPr/>
          <p:nvPr/>
        </p:nvCxnSpPr>
        <p:spPr>
          <a:xfrm>
            <a:off x="2362200" y="3124200"/>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743200" y="3124200"/>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3124200" y="3124200"/>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3733800" y="3124200"/>
            <a:ext cx="304800" cy="0"/>
          </a:xfrm>
          <a:prstGeom prst="line">
            <a:avLst/>
          </a:prstGeom>
          <a:ln>
            <a:solidFill>
              <a:srgbClr val="8647CA"/>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4114800" y="3124200"/>
            <a:ext cx="304800" cy="0"/>
          </a:xfrm>
          <a:prstGeom prst="line">
            <a:avLst/>
          </a:prstGeom>
          <a:ln>
            <a:solidFill>
              <a:srgbClr val="8647CA"/>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495800" y="3124200"/>
            <a:ext cx="304800" cy="0"/>
          </a:xfrm>
          <a:prstGeom prst="line">
            <a:avLst/>
          </a:prstGeom>
          <a:ln>
            <a:solidFill>
              <a:srgbClr val="8647CA"/>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257800" y="3124200"/>
            <a:ext cx="304800" cy="0"/>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638800" y="3124200"/>
            <a:ext cx="304800" cy="0"/>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019800" y="3124200"/>
            <a:ext cx="304800" cy="0"/>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6400800" y="3124200"/>
            <a:ext cx="304800" cy="0"/>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4953000" y="2971800"/>
            <a:ext cx="1524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0" name="Double Bracket 19"/>
          <p:cNvSpPr/>
          <p:nvPr/>
        </p:nvSpPr>
        <p:spPr>
          <a:xfrm>
            <a:off x="2209800" y="2819400"/>
            <a:ext cx="1295400" cy="381000"/>
          </a:xfrm>
          <a:prstGeom prst="bracketPair">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22" name="TextBox 21"/>
          <p:cNvSpPr txBox="1"/>
          <p:nvPr/>
        </p:nvSpPr>
        <p:spPr>
          <a:xfrm>
            <a:off x="2286000" y="3200400"/>
            <a:ext cx="1146468" cy="369332"/>
          </a:xfrm>
          <a:prstGeom prst="rect">
            <a:avLst/>
          </a:prstGeom>
          <a:noFill/>
        </p:spPr>
        <p:txBody>
          <a:bodyPr wrap="none" rtlCol="0">
            <a:spAutoFit/>
          </a:bodyPr>
          <a:lstStyle/>
          <a:p>
            <a:r>
              <a:rPr lang="en-US" dirty="0">
                <a:solidFill>
                  <a:schemeClr val="accent1"/>
                </a:solidFill>
              </a:rPr>
              <a:t>a</a:t>
            </a:r>
            <a:r>
              <a:rPr lang="en-US" dirty="0" smtClean="0">
                <a:solidFill>
                  <a:schemeClr val="accent1"/>
                </a:solidFill>
              </a:rPr>
              <a:t>rea code</a:t>
            </a:r>
            <a:endParaRPr lang="en-US" dirty="0">
              <a:solidFill>
                <a:schemeClr val="accent1"/>
              </a:solidFill>
            </a:endParaRPr>
          </a:p>
        </p:txBody>
      </p:sp>
      <p:sp>
        <p:nvSpPr>
          <p:cNvPr id="23" name="TextBox 22"/>
          <p:cNvSpPr txBox="1"/>
          <p:nvPr/>
        </p:nvSpPr>
        <p:spPr>
          <a:xfrm>
            <a:off x="3657600" y="3200400"/>
            <a:ext cx="1261884" cy="369332"/>
          </a:xfrm>
          <a:prstGeom prst="rect">
            <a:avLst/>
          </a:prstGeom>
          <a:noFill/>
        </p:spPr>
        <p:txBody>
          <a:bodyPr wrap="none" rtlCol="0">
            <a:spAutoFit/>
          </a:bodyPr>
          <a:lstStyle/>
          <a:p>
            <a:r>
              <a:rPr lang="en-US" dirty="0" smtClean="0">
                <a:solidFill>
                  <a:srgbClr val="8647CA"/>
                </a:solidFill>
              </a:rPr>
              <a:t>office code</a:t>
            </a:r>
            <a:endParaRPr lang="en-US" dirty="0">
              <a:solidFill>
                <a:srgbClr val="8647CA"/>
              </a:solidFill>
            </a:endParaRPr>
          </a:p>
        </p:txBody>
      </p:sp>
      <p:sp>
        <p:nvSpPr>
          <p:cNvPr id="24" name="TextBox 23"/>
          <p:cNvSpPr txBox="1"/>
          <p:nvPr/>
        </p:nvSpPr>
        <p:spPr>
          <a:xfrm>
            <a:off x="5257800" y="3200400"/>
            <a:ext cx="1441420" cy="369332"/>
          </a:xfrm>
          <a:prstGeom prst="rect">
            <a:avLst/>
          </a:prstGeom>
          <a:noFill/>
        </p:spPr>
        <p:txBody>
          <a:bodyPr wrap="none" rtlCol="0">
            <a:spAutoFit/>
          </a:bodyPr>
          <a:lstStyle/>
          <a:p>
            <a:r>
              <a:rPr lang="en-US" dirty="0" smtClean="0">
                <a:solidFill>
                  <a:schemeClr val="accent6">
                    <a:lumMod val="50000"/>
                  </a:schemeClr>
                </a:solidFill>
              </a:rPr>
              <a:t>station code</a:t>
            </a:r>
            <a:endParaRPr lang="en-US" dirty="0">
              <a:solidFill>
                <a:schemeClr val="accent6">
                  <a:lumMod val="50000"/>
                </a:schemeClr>
              </a:solidFill>
            </a:endParaRPr>
          </a:p>
        </p:txBody>
      </p:sp>
      <p:sp>
        <p:nvSpPr>
          <p:cNvPr id="5" name="TextBox 4"/>
          <p:cNvSpPr txBox="1"/>
          <p:nvPr/>
        </p:nvSpPr>
        <p:spPr>
          <a:xfrm>
            <a:off x="2286000" y="2743200"/>
            <a:ext cx="415198" cy="461665"/>
          </a:xfrm>
          <a:prstGeom prst="rect">
            <a:avLst/>
          </a:prstGeom>
          <a:noFill/>
        </p:spPr>
        <p:txBody>
          <a:bodyPr wrap="none" rtlCol="0">
            <a:spAutoFit/>
          </a:bodyPr>
          <a:lstStyle/>
          <a:p>
            <a:r>
              <a:rPr lang="en-US" sz="2400" dirty="0" smtClean="0"/>
              <a:t>N</a:t>
            </a:r>
            <a:endParaRPr lang="en-US" sz="2400" dirty="0"/>
          </a:p>
        </p:txBody>
      </p:sp>
      <p:sp>
        <p:nvSpPr>
          <p:cNvPr id="21" name="TextBox 20"/>
          <p:cNvSpPr txBox="1"/>
          <p:nvPr/>
        </p:nvSpPr>
        <p:spPr>
          <a:xfrm>
            <a:off x="2667000" y="2743200"/>
            <a:ext cx="389850" cy="461665"/>
          </a:xfrm>
          <a:prstGeom prst="rect">
            <a:avLst/>
          </a:prstGeom>
          <a:noFill/>
        </p:spPr>
        <p:txBody>
          <a:bodyPr wrap="none" rtlCol="0">
            <a:spAutoFit/>
          </a:bodyPr>
          <a:lstStyle/>
          <a:p>
            <a:r>
              <a:rPr lang="en-US" sz="2400" dirty="0" smtClean="0"/>
              <a:t>Y</a:t>
            </a:r>
            <a:endParaRPr lang="en-US" sz="2400" dirty="0"/>
          </a:p>
        </p:txBody>
      </p:sp>
      <p:sp>
        <p:nvSpPr>
          <p:cNvPr id="25" name="TextBox 24"/>
          <p:cNvSpPr txBox="1"/>
          <p:nvPr/>
        </p:nvSpPr>
        <p:spPr>
          <a:xfrm>
            <a:off x="3048000" y="2743200"/>
            <a:ext cx="389850" cy="461665"/>
          </a:xfrm>
          <a:prstGeom prst="rect">
            <a:avLst/>
          </a:prstGeom>
          <a:noFill/>
        </p:spPr>
        <p:txBody>
          <a:bodyPr wrap="none" rtlCol="0">
            <a:spAutoFit/>
          </a:bodyPr>
          <a:lstStyle/>
          <a:p>
            <a:r>
              <a:rPr lang="en-US" sz="2400" dirty="0" smtClean="0"/>
              <a:t>X</a:t>
            </a:r>
            <a:endParaRPr lang="en-US" sz="2400" dirty="0"/>
          </a:p>
        </p:txBody>
      </p:sp>
      <p:sp>
        <p:nvSpPr>
          <p:cNvPr id="26" name="TextBox 25"/>
          <p:cNvSpPr txBox="1"/>
          <p:nvPr/>
        </p:nvSpPr>
        <p:spPr>
          <a:xfrm>
            <a:off x="3657600" y="2743200"/>
            <a:ext cx="415198" cy="461665"/>
          </a:xfrm>
          <a:prstGeom prst="rect">
            <a:avLst/>
          </a:prstGeom>
          <a:noFill/>
        </p:spPr>
        <p:txBody>
          <a:bodyPr wrap="none" rtlCol="0">
            <a:spAutoFit/>
          </a:bodyPr>
          <a:lstStyle/>
          <a:p>
            <a:r>
              <a:rPr lang="en-US" sz="2400" dirty="0" smtClean="0"/>
              <a:t>N</a:t>
            </a:r>
            <a:endParaRPr lang="en-US" sz="2400" dirty="0"/>
          </a:p>
        </p:txBody>
      </p:sp>
      <p:sp>
        <p:nvSpPr>
          <p:cNvPr id="27" name="TextBox 26"/>
          <p:cNvSpPr txBox="1"/>
          <p:nvPr/>
        </p:nvSpPr>
        <p:spPr>
          <a:xfrm>
            <a:off x="4038600" y="2743200"/>
            <a:ext cx="415198" cy="461665"/>
          </a:xfrm>
          <a:prstGeom prst="rect">
            <a:avLst/>
          </a:prstGeom>
          <a:noFill/>
        </p:spPr>
        <p:txBody>
          <a:bodyPr wrap="none" rtlCol="0">
            <a:spAutoFit/>
          </a:bodyPr>
          <a:lstStyle/>
          <a:p>
            <a:r>
              <a:rPr lang="en-US" sz="2400" dirty="0" smtClean="0"/>
              <a:t>N</a:t>
            </a:r>
            <a:endParaRPr lang="en-US" sz="2400" dirty="0"/>
          </a:p>
        </p:txBody>
      </p:sp>
      <p:sp>
        <p:nvSpPr>
          <p:cNvPr id="28" name="TextBox 27"/>
          <p:cNvSpPr txBox="1"/>
          <p:nvPr/>
        </p:nvSpPr>
        <p:spPr>
          <a:xfrm>
            <a:off x="4419600" y="2743200"/>
            <a:ext cx="389850" cy="461665"/>
          </a:xfrm>
          <a:prstGeom prst="rect">
            <a:avLst/>
          </a:prstGeom>
          <a:noFill/>
        </p:spPr>
        <p:txBody>
          <a:bodyPr wrap="none" rtlCol="0">
            <a:spAutoFit/>
          </a:bodyPr>
          <a:lstStyle/>
          <a:p>
            <a:r>
              <a:rPr lang="en-US" sz="2400" dirty="0" smtClean="0"/>
              <a:t>X</a:t>
            </a:r>
            <a:endParaRPr lang="en-US" sz="2400" dirty="0"/>
          </a:p>
        </p:txBody>
      </p:sp>
      <p:sp>
        <p:nvSpPr>
          <p:cNvPr id="29" name="TextBox 28"/>
          <p:cNvSpPr txBox="1"/>
          <p:nvPr/>
        </p:nvSpPr>
        <p:spPr>
          <a:xfrm>
            <a:off x="5257800" y="2743200"/>
            <a:ext cx="389850" cy="461665"/>
          </a:xfrm>
          <a:prstGeom prst="rect">
            <a:avLst/>
          </a:prstGeom>
          <a:noFill/>
        </p:spPr>
        <p:txBody>
          <a:bodyPr wrap="none" rtlCol="0">
            <a:spAutoFit/>
          </a:bodyPr>
          <a:lstStyle/>
          <a:p>
            <a:r>
              <a:rPr lang="en-US" sz="2400" dirty="0" smtClean="0"/>
              <a:t>X</a:t>
            </a:r>
            <a:endParaRPr lang="en-US" sz="2400" dirty="0"/>
          </a:p>
        </p:txBody>
      </p:sp>
      <p:sp>
        <p:nvSpPr>
          <p:cNvPr id="30" name="TextBox 29"/>
          <p:cNvSpPr txBox="1"/>
          <p:nvPr/>
        </p:nvSpPr>
        <p:spPr>
          <a:xfrm>
            <a:off x="5638800" y="2743200"/>
            <a:ext cx="389850" cy="461665"/>
          </a:xfrm>
          <a:prstGeom prst="rect">
            <a:avLst/>
          </a:prstGeom>
          <a:noFill/>
        </p:spPr>
        <p:txBody>
          <a:bodyPr wrap="none" rtlCol="0">
            <a:spAutoFit/>
          </a:bodyPr>
          <a:lstStyle/>
          <a:p>
            <a:r>
              <a:rPr lang="en-US" sz="2400" dirty="0" smtClean="0"/>
              <a:t>X</a:t>
            </a:r>
            <a:endParaRPr lang="en-US" sz="2400" dirty="0"/>
          </a:p>
        </p:txBody>
      </p:sp>
      <p:sp>
        <p:nvSpPr>
          <p:cNvPr id="31" name="TextBox 30"/>
          <p:cNvSpPr txBox="1"/>
          <p:nvPr/>
        </p:nvSpPr>
        <p:spPr>
          <a:xfrm>
            <a:off x="5943600" y="2743200"/>
            <a:ext cx="389850" cy="461665"/>
          </a:xfrm>
          <a:prstGeom prst="rect">
            <a:avLst/>
          </a:prstGeom>
          <a:noFill/>
        </p:spPr>
        <p:txBody>
          <a:bodyPr wrap="none" rtlCol="0">
            <a:spAutoFit/>
          </a:bodyPr>
          <a:lstStyle/>
          <a:p>
            <a:r>
              <a:rPr lang="en-US" sz="2400" dirty="0" smtClean="0"/>
              <a:t>X</a:t>
            </a:r>
            <a:endParaRPr lang="en-US" sz="2400" dirty="0"/>
          </a:p>
        </p:txBody>
      </p:sp>
      <p:sp>
        <p:nvSpPr>
          <p:cNvPr id="32" name="TextBox 31"/>
          <p:cNvSpPr txBox="1"/>
          <p:nvPr/>
        </p:nvSpPr>
        <p:spPr>
          <a:xfrm>
            <a:off x="6324600" y="2743200"/>
            <a:ext cx="389850" cy="461665"/>
          </a:xfrm>
          <a:prstGeom prst="rect">
            <a:avLst/>
          </a:prstGeom>
          <a:noFill/>
        </p:spPr>
        <p:txBody>
          <a:bodyPr wrap="none" rtlCol="0">
            <a:spAutoFit/>
          </a:bodyPr>
          <a:lstStyle/>
          <a:p>
            <a:r>
              <a:rPr lang="en-US" sz="2400" dirty="0" smtClean="0"/>
              <a:t>X</a:t>
            </a:r>
            <a:endParaRPr lang="en-US" sz="2400" dirty="0"/>
          </a:p>
        </p:txBody>
      </p:sp>
      <p:cxnSp>
        <p:nvCxnSpPr>
          <p:cNvPr id="33" name="Straight Connector 32"/>
          <p:cNvCxnSpPr/>
          <p:nvPr/>
        </p:nvCxnSpPr>
        <p:spPr>
          <a:xfrm>
            <a:off x="2362200" y="3962400"/>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2743200" y="3962400"/>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3124200" y="3962400"/>
            <a:ext cx="304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3733800" y="3962400"/>
            <a:ext cx="304800" cy="0"/>
          </a:xfrm>
          <a:prstGeom prst="line">
            <a:avLst/>
          </a:prstGeom>
          <a:ln>
            <a:solidFill>
              <a:srgbClr val="8647CA"/>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4114800" y="3962400"/>
            <a:ext cx="304800" cy="0"/>
          </a:xfrm>
          <a:prstGeom prst="line">
            <a:avLst/>
          </a:prstGeom>
          <a:ln>
            <a:solidFill>
              <a:srgbClr val="8647CA"/>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4495800" y="3962400"/>
            <a:ext cx="304800" cy="0"/>
          </a:xfrm>
          <a:prstGeom prst="line">
            <a:avLst/>
          </a:prstGeom>
          <a:ln>
            <a:solidFill>
              <a:srgbClr val="8647CA"/>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5257800" y="3962400"/>
            <a:ext cx="304800" cy="0"/>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5638800" y="3962400"/>
            <a:ext cx="304800" cy="0"/>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6019800" y="3962400"/>
            <a:ext cx="304800" cy="0"/>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6400800" y="3962400"/>
            <a:ext cx="304800" cy="0"/>
          </a:xfrm>
          <a:prstGeom prst="line">
            <a:avLst/>
          </a:prstGeom>
          <a:ln>
            <a:solidFill>
              <a:schemeClr val="accent6">
                <a:lumMod val="50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4953000" y="3810000"/>
            <a:ext cx="152400"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4" name="Double Bracket 43"/>
          <p:cNvSpPr/>
          <p:nvPr/>
        </p:nvSpPr>
        <p:spPr>
          <a:xfrm>
            <a:off x="2209800" y="3657600"/>
            <a:ext cx="1295400" cy="381000"/>
          </a:xfrm>
          <a:prstGeom prst="bracketPair">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a:lstStyle/>
          <a:p>
            <a:endParaRPr lang="en-US"/>
          </a:p>
        </p:txBody>
      </p:sp>
      <p:sp>
        <p:nvSpPr>
          <p:cNvPr id="48" name="TextBox 47"/>
          <p:cNvSpPr txBox="1"/>
          <p:nvPr/>
        </p:nvSpPr>
        <p:spPr>
          <a:xfrm>
            <a:off x="2286000" y="3581400"/>
            <a:ext cx="415198" cy="461665"/>
          </a:xfrm>
          <a:prstGeom prst="rect">
            <a:avLst/>
          </a:prstGeom>
          <a:noFill/>
        </p:spPr>
        <p:txBody>
          <a:bodyPr wrap="none" rtlCol="0">
            <a:spAutoFit/>
          </a:bodyPr>
          <a:lstStyle/>
          <a:p>
            <a:r>
              <a:rPr lang="en-US" sz="2400" dirty="0" smtClean="0"/>
              <a:t>N</a:t>
            </a:r>
            <a:endParaRPr lang="en-US" sz="2400" dirty="0"/>
          </a:p>
        </p:txBody>
      </p:sp>
      <p:sp>
        <p:nvSpPr>
          <p:cNvPr id="49" name="TextBox 48"/>
          <p:cNvSpPr txBox="1"/>
          <p:nvPr/>
        </p:nvSpPr>
        <p:spPr>
          <a:xfrm>
            <a:off x="2667000" y="3581400"/>
            <a:ext cx="389850" cy="461665"/>
          </a:xfrm>
          <a:prstGeom prst="rect">
            <a:avLst/>
          </a:prstGeom>
          <a:noFill/>
        </p:spPr>
        <p:txBody>
          <a:bodyPr wrap="none" rtlCol="0">
            <a:spAutoFit/>
          </a:bodyPr>
          <a:lstStyle/>
          <a:p>
            <a:r>
              <a:rPr lang="en-US" sz="2400" dirty="0" smtClean="0">
                <a:solidFill>
                  <a:schemeClr val="accent2">
                    <a:lumMod val="75000"/>
                  </a:schemeClr>
                </a:solidFill>
              </a:rPr>
              <a:t>X</a:t>
            </a:r>
            <a:endParaRPr lang="en-US" sz="2400" dirty="0">
              <a:solidFill>
                <a:schemeClr val="accent2">
                  <a:lumMod val="75000"/>
                </a:schemeClr>
              </a:solidFill>
            </a:endParaRPr>
          </a:p>
        </p:txBody>
      </p:sp>
      <p:sp>
        <p:nvSpPr>
          <p:cNvPr id="50" name="TextBox 49"/>
          <p:cNvSpPr txBox="1"/>
          <p:nvPr/>
        </p:nvSpPr>
        <p:spPr>
          <a:xfrm>
            <a:off x="3048000" y="3581400"/>
            <a:ext cx="389850" cy="461665"/>
          </a:xfrm>
          <a:prstGeom prst="rect">
            <a:avLst/>
          </a:prstGeom>
          <a:noFill/>
        </p:spPr>
        <p:txBody>
          <a:bodyPr wrap="none" rtlCol="0">
            <a:spAutoFit/>
          </a:bodyPr>
          <a:lstStyle/>
          <a:p>
            <a:r>
              <a:rPr lang="en-US" sz="2400" dirty="0" smtClean="0"/>
              <a:t>X</a:t>
            </a:r>
            <a:endParaRPr lang="en-US" sz="2400" dirty="0"/>
          </a:p>
        </p:txBody>
      </p:sp>
      <p:sp>
        <p:nvSpPr>
          <p:cNvPr id="51" name="TextBox 50"/>
          <p:cNvSpPr txBox="1"/>
          <p:nvPr/>
        </p:nvSpPr>
        <p:spPr>
          <a:xfrm>
            <a:off x="3657600" y="3581400"/>
            <a:ext cx="415198" cy="461665"/>
          </a:xfrm>
          <a:prstGeom prst="rect">
            <a:avLst/>
          </a:prstGeom>
          <a:noFill/>
        </p:spPr>
        <p:txBody>
          <a:bodyPr wrap="none" rtlCol="0">
            <a:spAutoFit/>
          </a:bodyPr>
          <a:lstStyle/>
          <a:p>
            <a:r>
              <a:rPr lang="en-US" sz="2400" dirty="0" smtClean="0"/>
              <a:t>N</a:t>
            </a:r>
            <a:endParaRPr lang="en-US" sz="2400" dirty="0"/>
          </a:p>
        </p:txBody>
      </p:sp>
      <p:sp>
        <p:nvSpPr>
          <p:cNvPr id="52" name="TextBox 51"/>
          <p:cNvSpPr txBox="1"/>
          <p:nvPr/>
        </p:nvSpPr>
        <p:spPr>
          <a:xfrm>
            <a:off x="4038600" y="3581400"/>
            <a:ext cx="389850" cy="461665"/>
          </a:xfrm>
          <a:prstGeom prst="rect">
            <a:avLst/>
          </a:prstGeom>
          <a:noFill/>
        </p:spPr>
        <p:txBody>
          <a:bodyPr wrap="none" rtlCol="0">
            <a:spAutoFit/>
          </a:bodyPr>
          <a:lstStyle/>
          <a:p>
            <a:r>
              <a:rPr lang="en-US" sz="2400" dirty="0" smtClean="0">
                <a:solidFill>
                  <a:srgbClr val="8647CA"/>
                </a:solidFill>
              </a:rPr>
              <a:t>X</a:t>
            </a:r>
            <a:endParaRPr lang="en-US" sz="2400" dirty="0">
              <a:solidFill>
                <a:srgbClr val="8647CA"/>
              </a:solidFill>
            </a:endParaRPr>
          </a:p>
        </p:txBody>
      </p:sp>
      <p:sp>
        <p:nvSpPr>
          <p:cNvPr id="53" name="TextBox 52"/>
          <p:cNvSpPr txBox="1"/>
          <p:nvPr/>
        </p:nvSpPr>
        <p:spPr>
          <a:xfrm>
            <a:off x="4419600" y="3581400"/>
            <a:ext cx="389850" cy="461665"/>
          </a:xfrm>
          <a:prstGeom prst="rect">
            <a:avLst/>
          </a:prstGeom>
          <a:noFill/>
        </p:spPr>
        <p:txBody>
          <a:bodyPr wrap="none" rtlCol="0">
            <a:spAutoFit/>
          </a:bodyPr>
          <a:lstStyle/>
          <a:p>
            <a:r>
              <a:rPr lang="en-US" sz="2400" dirty="0" smtClean="0"/>
              <a:t>X</a:t>
            </a:r>
            <a:endParaRPr lang="en-US" sz="2400" dirty="0"/>
          </a:p>
        </p:txBody>
      </p:sp>
      <p:sp>
        <p:nvSpPr>
          <p:cNvPr id="54" name="TextBox 53"/>
          <p:cNvSpPr txBox="1"/>
          <p:nvPr/>
        </p:nvSpPr>
        <p:spPr>
          <a:xfrm>
            <a:off x="5257800" y="3581400"/>
            <a:ext cx="389850" cy="461665"/>
          </a:xfrm>
          <a:prstGeom prst="rect">
            <a:avLst/>
          </a:prstGeom>
          <a:noFill/>
        </p:spPr>
        <p:txBody>
          <a:bodyPr wrap="none" rtlCol="0">
            <a:spAutoFit/>
          </a:bodyPr>
          <a:lstStyle/>
          <a:p>
            <a:r>
              <a:rPr lang="en-US" sz="2400" dirty="0" smtClean="0"/>
              <a:t>X</a:t>
            </a:r>
            <a:endParaRPr lang="en-US" sz="2400" dirty="0"/>
          </a:p>
        </p:txBody>
      </p:sp>
      <p:sp>
        <p:nvSpPr>
          <p:cNvPr id="55" name="TextBox 54"/>
          <p:cNvSpPr txBox="1"/>
          <p:nvPr/>
        </p:nvSpPr>
        <p:spPr>
          <a:xfrm>
            <a:off x="5638800" y="3581400"/>
            <a:ext cx="389850" cy="461665"/>
          </a:xfrm>
          <a:prstGeom prst="rect">
            <a:avLst/>
          </a:prstGeom>
          <a:noFill/>
        </p:spPr>
        <p:txBody>
          <a:bodyPr wrap="none" rtlCol="0">
            <a:spAutoFit/>
          </a:bodyPr>
          <a:lstStyle/>
          <a:p>
            <a:r>
              <a:rPr lang="en-US" sz="2400" dirty="0" smtClean="0"/>
              <a:t>X</a:t>
            </a:r>
            <a:endParaRPr lang="en-US" sz="2400" dirty="0"/>
          </a:p>
        </p:txBody>
      </p:sp>
      <p:sp>
        <p:nvSpPr>
          <p:cNvPr id="56" name="TextBox 55"/>
          <p:cNvSpPr txBox="1"/>
          <p:nvPr/>
        </p:nvSpPr>
        <p:spPr>
          <a:xfrm>
            <a:off x="5943600" y="3581400"/>
            <a:ext cx="389850" cy="461665"/>
          </a:xfrm>
          <a:prstGeom prst="rect">
            <a:avLst/>
          </a:prstGeom>
          <a:noFill/>
        </p:spPr>
        <p:txBody>
          <a:bodyPr wrap="none" rtlCol="0">
            <a:spAutoFit/>
          </a:bodyPr>
          <a:lstStyle/>
          <a:p>
            <a:r>
              <a:rPr lang="en-US" sz="2400" dirty="0" smtClean="0"/>
              <a:t>X</a:t>
            </a:r>
            <a:endParaRPr lang="en-US" sz="2400" dirty="0"/>
          </a:p>
        </p:txBody>
      </p:sp>
      <p:sp>
        <p:nvSpPr>
          <p:cNvPr id="57" name="TextBox 56"/>
          <p:cNvSpPr txBox="1"/>
          <p:nvPr/>
        </p:nvSpPr>
        <p:spPr>
          <a:xfrm>
            <a:off x="6324600" y="3581400"/>
            <a:ext cx="389850" cy="461665"/>
          </a:xfrm>
          <a:prstGeom prst="rect">
            <a:avLst/>
          </a:prstGeom>
          <a:noFill/>
        </p:spPr>
        <p:txBody>
          <a:bodyPr wrap="none" rtlCol="0">
            <a:spAutoFit/>
          </a:bodyPr>
          <a:lstStyle/>
          <a:p>
            <a:r>
              <a:rPr lang="en-US" sz="2400" dirty="0" smtClean="0"/>
              <a:t>X</a:t>
            </a:r>
            <a:endParaRPr lang="en-US" sz="2400" dirty="0"/>
          </a:p>
        </p:txBody>
      </p:sp>
      <p:sp>
        <p:nvSpPr>
          <p:cNvPr id="16" name="TextBox 15"/>
          <p:cNvSpPr txBox="1"/>
          <p:nvPr/>
        </p:nvSpPr>
        <p:spPr>
          <a:xfrm>
            <a:off x="914400" y="2819400"/>
            <a:ext cx="1005403" cy="369332"/>
          </a:xfrm>
          <a:prstGeom prst="rect">
            <a:avLst/>
          </a:prstGeom>
          <a:noFill/>
        </p:spPr>
        <p:txBody>
          <a:bodyPr wrap="none" rtlCol="0">
            <a:spAutoFit/>
          </a:bodyPr>
          <a:lstStyle/>
          <a:p>
            <a:r>
              <a:rPr lang="en-US" dirty="0" smtClean="0"/>
              <a:t>old plan</a:t>
            </a:r>
            <a:endParaRPr lang="en-US" dirty="0"/>
          </a:p>
        </p:txBody>
      </p:sp>
      <p:sp>
        <p:nvSpPr>
          <p:cNvPr id="58" name="TextBox 57"/>
          <p:cNvSpPr txBox="1"/>
          <p:nvPr/>
        </p:nvSpPr>
        <p:spPr>
          <a:xfrm>
            <a:off x="838200" y="3657600"/>
            <a:ext cx="1107996" cy="369332"/>
          </a:xfrm>
          <a:prstGeom prst="rect">
            <a:avLst/>
          </a:prstGeom>
          <a:noFill/>
        </p:spPr>
        <p:txBody>
          <a:bodyPr wrap="none" rtlCol="0">
            <a:spAutoFit/>
          </a:bodyPr>
          <a:lstStyle/>
          <a:p>
            <a:r>
              <a:rPr lang="en-US" dirty="0" smtClean="0"/>
              <a:t>new plan</a:t>
            </a:r>
            <a:endParaRPr lang="en-US" dirty="0"/>
          </a:p>
        </p:txBody>
      </p:sp>
      <p:sp>
        <p:nvSpPr>
          <p:cNvPr id="17" name="TextBox 16"/>
          <p:cNvSpPr txBox="1"/>
          <p:nvPr/>
        </p:nvSpPr>
        <p:spPr>
          <a:xfrm>
            <a:off x="7543800" y="2819400"/>
            <a:ext cx="1075209" cy="1190069"/>
          </a:xfrm>
          <a:prstGeom prst="rect">
            <a:avLst/>
          </a:prstGeom>
          <a:noFill/>
        </p:spPr>
        <p:txBody>
          <a:bodyPr wrap="none" rtlCol="0">
            <a:spAutoFit/>
          </a:bodyPr>
          <a:lstStyle/>
          <a:p>
            <a:pPr>
              <a:lnSpc>
                <a:spcPct val="120000"/>
              </a:lnSpc>
            </a:pPr>
            <a:r>
              <a:rPr lang="en-US" sz="2000" dirty="0" smtClean="0">
                <a:latin typeface="+mj-lt"/>
              </a:rPr>
              <a:t>N = [2,9]</a:t>
            </a:r>
          </a:p>
          <a:p>
            <a:pPr>
              <a:lnSpc>
                <a:spcPct val="120000"/>
              </a:lnSpc>
            </a:pPr>
            <a:r>
              <a:rPr lang="en-US" sz="2000" dirty="0" smtClean="0">
                <a:latin typeface="+mj-lt"/>
              </a:rPr>
              <a:t>Y = [0,1]</a:t>
            </a:r>
          </a:p>
          <a:p>
            <a:pPr>
              <a:lnSpc>
                <a:spcPct val="120000"/>
              </a:lnSpc>
            </a:pPr>
            <a:r>
              <a:rPr lang="en-US" sz="2000" dirty="0" smtClean="0">
                <a:latin typeface="+mj-lt"/>
              </a:rPr>
              <a:t>X = [0,9]</a:t>
            </a:r>
            <a:endParaRPr lang="en-US" sz="2000" dirty="0">
              <a:latin typeface="+mj-lt"/>
            </a:endParaRPr>
          </a:p>
        </p:txBody>
      </p:sp>
    </p:spTree>
    <p:extLst>
      <p:ext uri="{BB962C8B-B14F-4D97-AF65-F5344CB8AC3E}">
        <p14:creationId xmlns:p14="http://schemas.microsoft.com/office/powerpoint/2010/main" val="814781004"/>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Subsets of a Finite Set</a:t>
            </a:r>
            <a:endParaRPr lang="en-US" dirty="0"/>
          </a:p>
        </p:txBody>
      </p:sp>
      <p:sp>
        <p:nvSpPr>
          <p:cNvPr id="3" name="Content Placeholder 2"/>
          <p:cNvSpPr>
            <a:spLocks noGrp="1"/>
          </p:cNvSpPr>
          <p:nvPr>
            <p:ph idx="1"/>
          </p:nvPr>
        </p:nvSpPr>
        <p:spPr>
          <a:xfrm>
            <a:off x="457200" y="1935480"/>
            <a:ext cx="8229600" cy="4770120"/>
          </a:xfrm>
        </p:spPr>
        <p:txBody>
          <a:bodyPr>
            <a:normAutofit lnSpcReduction="10000"/>
          </a:bodyPr>
          <a:lstStyle/>
          <a:p>
            <a:pPr>
              <a:buNone/>
            </a:pPr>
            <a:r>
              <a:rPr lang="en-US" b="1" dirty="0" smtClean="0"/>
              <a:t>   Counting Subsets of a Finite Set</a:t>
            </a:r>
            <a:r>
              <a:rPr lang="en-US" dirty="0" smtClean="0"/>
              <a:t>: Use the product rule to show that the number of different subsets of a finite set </a:t>
            </a:r>
            <a:r>
              <a:rPr lang="en-US" i="1" dirty="0" smtClean="0"/>
              <a:t>S</a:t>
            </a:r>
            <a:r>
              <a:rPr lang="en-US" dirty="0" smtClean="0"/>
              <a:t> is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a:t>
            </a:r>
            <a:r>
              <a:rPr lang="en-US" sz="2800" dirty="0" smtClean="0"/>
              <a:t> </a:t>
            </a:r>
          </a:p>
          <a:p>
            <a:pPr>
              <a:buNone/>
            </a:pPr>
            <a:endParaRPr lang="en-US" sz="2800" b="1" dirty="0"/>
          </a:p>
          <a:p>
            <a:pPr>
              <a:buNone/>
            </a:pPr>
            <a:r>
              <a:rPr lang="en-US" sz="2800" b="1" dirty="0" smtClean="0"/>
              <a:t>  Solution</a:t>
            </a:r>
            <a:r>
              <a:rPr lang="en-US" sz="2800" dirty="0" smtClean="0"/>
              <a:t>: </a:t>
            </a:r>
            <a:r>
              <a:rPr lang="en-US" dirty="0" smtClean="0"/>
              <a:t>When the elements of S are listed, there is a one-to-one correspondence between subsets of </a:t>
            </a:r>
            <a:r>
              <a:rPr lang="en-US" i="1" dirty="0" smtClean="0"/>
              <a:t>S</a:t>
            </a:r>
            <a:r>
              <a:rPr lang="en-US" dirty="0" smtClean="0"/>
              <a:t> and bit strings of length |</a:t>
            </a:r>
            <a:r>
              <a:rPr lang="en-US" i="1" dirty="0" smtClean="0"/>
              <a:t>S</a:t>
            </a:r>
            <a:r>
              <a:rPr lang="en-US" dirty="0" smtClean="0"/>
              <a:t>|.  When the </a:t>
            </a:r>
            <a:r>
              <a:rPr lang="en-US" i="1" dirty="0" err="1" smtClean="0"/>
              <a:t>i</a:t>
            </a:r>
            <a:r>
              <a:rPr lang="en-US" dirty="0" err="1" smtClean="0"/>
              <a:t>th</a:t>
            </a:r>
            <a:r>
              <a:rPr lang="en-US" dirty="0" smtClean="0"/>
              <a:t> element is in the subset, the bit string has a </a:t>
            </a:r>
            <a:r>
              <a:rPr lang="en-US" dirty="0" smtClean="0">
                <a:latin typeface="Cambria Math" pitchFamily="18" charset="0"/>
                <a:ea typeface="Cambria Math" pitchFamily="18" charset="0"/>
              </a:rPr>
              <a:t>1</a:t>
            </a:r>
            <a:r>
              <a:rPr lang="en-US" dirty="0" smtClean="0"/>
              <a:t>, and a </a:t>
            </a:r>
            <a:r>
              <a:rPr lang="en-US" dirty="0" smtClean="0">
                <a:latin typeface="Cambria Math" pitchFamily="18" charset="0"/>
                <a:ea typeface="Cambria Math" pitchFamily="18" charset="0"/>
              </a:rPr>
              <a:t>0</a:t>
            </a:r>
            <a:r>
              <a:rPr lang="en-US" dirty="0" smtClean="0"/>
              <a:t> otherwise.</a:t>
            </a:r>
          </a:p>
          <a:p>
            <a:pPr>
              <a:buNone/>
            </a:pPr>
            <a:endParaRPr lang="en-US" dirty="0" smtClean="0"/>
          </a:p>
          <a:p>
            <a:pPr>
              <a:buNone/>
            </a:pPr>
            <a:r>
              <a:rPr lang="en-US" dirty="0" smtClean="0"/>
              <a:t>   By the product rule, there are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 such bit strings, and therefore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 subsets.</a:t>
            </a:r>
          </a:p>
        </p:txBody>
      </p:sp>
      <p:sp>
        <p:nvSpPr>
          <p:cNvPr id="4" name="Slide Number Placeholder 3"/>
          <p:cNvSpPr>
            <a:spLocks noGrp="1"/>
          </p:cNvSpPr>
          <p:nvPr>
            <p:ph type="sldNum" sz="quarter" idx="12"/>
          </p:nvPr>
        </p:nvSpPr>
        <p:spPr/>
        <p:txBody>
          <a:bodyPr/>
          <a:lstStyle/>
          <a:p>
            <a:fld id="{8CD41AC4-40F7-4FE0-8905-74C6698904F3}" type="slidenum">
              <a:rPr lang="en-US" smtClean="0"/>
              <a:pPr/>
              <a:t>9</a:t>
            </a:fld>
            <a:endParaRPr lang="en-US"/>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 |A| + |B| - |A \cap B|$&#10;&#10;\end{document}"/>
  <p:tag name="IGUANATEXSIZE" val="3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Flow</Template>
  <TotalTime>12496</TotalTime>
  <Words>1630</Words>
  <Application>Microsoft Macintosh PowerPoint</Application>
  <PresentationFormat>On-screen Show (4:3)</PresentationFormat>
  <Paragraphs>175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Flow</vt:lpstr>
      <vt:lpstr>The Basics of Counting</vt:lpstr>
      <vt:lpstr>Section Summary</vt:lpstr>
      <vt:lpstr>Basic Counting Principles: The Product Rule</vt:lpstr>
      <vt:lpstr>The Product Rule</vt:lpstr>
      <vt:lpstr>The Product Rule</vt:lpstr>
      <vt:lpstr>Counting Functions</vt:lpstr>
      <vt:lpstr>Counting Functions</vt:lpstr>
      <vt:lpstr>Telephone Numbering Plan</vt:lpstr>
      <vt:lpstr>Counting Subsets of a Finite Set</vt:lpstr>
      <vt:lpstr>Product Rule in Terms of Sets</vt:lpstr>
      <vt:lpstr>Basic Counting Principles:  The Sum Rule</vt:lpstr>
      <vt:lpstr>The Sum Rule in Terms of Sets</vt:lpstr>
      <vt:lpstr>Combining the Sum and Product Rule</vt:lpstr>
      <vt:lpstr>Counting Passwords</vt:lpstr>
      <vt:lpstr>Basic Counting Principles: Subtraction Rule</vt:lpstr>
      <vt:lpstr>Counting Bit Strings</vt:lpstr>
      <vt:lpstr>Tree Diagrams</vt:lpstr>
      <vt:lpstr>Tree Diagrams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Heather Michaud</cp:lastModifiedBy>
  <cp:revision>536</cp:revision>
  <cp:lastPrinted>2011-09-18T13:59:11Z</cp:lastPrinted>
  <dcterms:created xsi:type="dcterms:W3CDTF">2011-09-18T13:59:01Z</dcterms:created>
  <dcterms:modified xsi:type="dcterms:W3CDTF">2016-03-30T00:36:43Z</dcterms:modified>
</cp:coreProperties>
</file>