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7" r:id="rId2"/>
    <p:sldId id="316" r:id="rId3"/>
    <p:sldId id="333" r:id="rId4"/>
    <p:sldId id="317" r:id="rId5"/>
    <p:sldId id="329" r:id="rId6"/>
    <p:sldId id="330" r:id="rId7"/>
    <p:sldId id="269" r:id="rId8"/>
    <p:sldId id="322" r:id="rId9"/>
    <p:sldId id="323" r:id="rId10"/>
    <p:sldId id="331" r:id="rId11"/>
    <p:sldId id="332" r:id="rId12"/>
    <p:sldId id="324" r:id="rId13"/>
    <p:sldId id="270" r:id="rId14"/>
    <p:sldId id="271" r:id="rId15"/>
    <p:sldId id="325" r:id="rId16"/>
    <p:sldId id="334" r:id="rId17"/>
    <p:sldId id="326" r:id="rId18"/>
    <p:sldId id="327" r:id="rId19"/>
    <p:sldId id="335" r:id="rId20"/>
    <p:sldId id="32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EA49F-0F22-6F45-BD7D-7BAE81945C2B}" type="datetimeFigureOut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13EC-8582-B543-AB45-DC119EB0C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4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2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EE092-E51B-854B-A3CD-B90C3912D041}" type="datetime1">
              <a:rPr lang="en-US" smtClean="0"/>
              <a:t>4/9/16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47DA-C535-A340-880A-4BA0C0D4A2C3}" type="datetime1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5902-0019-6342-B90D-5D13FD736D3C}" type="datetime1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1CA0-6A8D-4A48-9434-77EFCCF4518B}" type="datetime1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F664-A553-994B-ABB6-112C8CF44C4C}" type="datetime1">
              <a:rPr lang="en-US" smtClean="0"/>
              <a:t>4/9/16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BBF4-5678-104B-9964-A34993284E24}" type="datetime1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3D42-54D5-F643-9B83-4690C043FD47}" type="datetime1">
              <a:rPr lang="en-US" smtClean="0"/>
              <a:t>4/9/16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1E8C-56AB-CE48-A454-299CC214C44F}" type="datetime1">
              <a:rPr lang="en-US" smtClean="0"/>
              <a:t>4/9/16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B0C11-7470-004F-B3B1-5A1FC49DAED6}" type="datetime1">
              <a:rPr lang="en-US" smtClean="0"/>
              <a:t>4/9/16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B97B-2779-6547-8C50-DD5B42EDE47C}" type="datetime1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984F-1DCA-9044-964A-80A0AAFE6DAF}" type="datetime1">
              <a:rPr lang="en-US" smtClean="0"/>
              <a:t>4/9/16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B5A0CE-5563-1A40-A4FC-8DCF329D0BEC}" type="datetime1">
              <a:rPr lang="en-US" smtClean="0"/>
              <a:t>4/9/16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Permutations and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Counting </a:t>
            </a:r>
            <a:r>
              <a:rPr lang="en-US" dirty="0" smtClean="0">
                <a:solidFill>
                  <a:srgbClr val="FF0000"/>
                </a:solidFill>
              </a:rPr>
              <a:t>unordered</a:t>
            </a:r>
            <a:r>
              <a:rPr lang="en-US" dirty="0" smtClean="0"/>
              <a:t> arrangements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How many different committees of </a:t>
            </a:r>
            <a:r>
              <a:rPr lang="en-US" dirty="0" smtClean="0">
                <a:latin typeface="Cambria Math"/>
                <a:cs typeface="Cambria Math"/>
              </a:rPr>
              <a:t>3</a:t>
            </a:r>
            <a:r>
              <a:rPr lang="en-US" dirty="0" smtClean="0"/>
              <a:t> students can be formed from a group of </a:t>
            </a:r>
            <a:r>
              <a:rPr lang="en-US" dirty="0" smtClean="0">
                <a:latin typeface="Cambria Math"/>
                <a:cs typeface="Cambria Math"/>
              </a:rPr>
              <a:t>4</a:t>
            </a:r>
            <a:r>
              <a:rPr lang="en-US" dirty="0" smtClean="0"/>
              <a:t> students?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Find the number of subsets with </a:t>
            </a:r>
            <a:r>
              <a:rPr lang="en-US" dirty="0" smtClean="0">
                <a:latin typeface="Cambria Math"/>
                <a:cs typeface="Cambria Math"/>
              </a:rPr>
              <a:t>3 </a:t>
            </a:r>
            <a:r>
              <a:rPr lang="en-US" dirty="0" smtClean="0"/>
              <a:t>elements from the set containing </a:t>
            </a:r>
            <a:r>
              <a:rPr lang="en-US" dirty="0" smtClean="0">
                <a:latin typeface="Cambria Math"/>
                <a:cs typeface="Cambria Math"/>
              </a:rPr>
              <a:t>4 </a:t>
            </a:r>
            <a:r>
              <a:rPr lang="en-US" dirty="0" smtClean="0"/>
              <a:t>students. There is one subset for each of the </a:t>
            </a:r>
            <a:r>
              <a:rPr lang="en-US" dirty="0" smtClean="0">
                <a:latin typeface="Cambria Math"/>
                <a:cs typeface="Cambria Math"/>
              </a:rPr>
              <a:t>4 </a:t>
            </a:r>
            <a:r>
              <a:rPr lang="en-US" dirty="0" smtClean="0"/>
              <a:t>students (choosing </a:t>
            </a:r>
            <a:r>
              <a:rPr lang="en-US" dirty="0" smtClean="0">
                <a:latin typeface="Cambria Math"/>
                <a:cs typeface="Cambria Math"/>
              </a:rPr>
              <a:t>3 </a:t>
            </a:r>
            <a:r>
              <a:rPr lang="en-US" dirty="0" smtClean="0"/>
              <a:t>students is the same as choosing </a:t>
            </a:r>
            <a:r>
              <a:rPr lang="en-US" dirty="0" smtClean="0">
                <a:latin typeface="Cambria Math"/>
                <a:cs typeface="Cambria Math"/>
              </a:rPr>
              <a:t>1 </a:t>
            </a:r>
            <a:r>
              <a:rPr lang="en-US" dirty="0" smtClean="0"/>
              <a:t>of </a:t>
            </a:r>
            <a:r>
              <a:rPr lang="en-US" dirty="0" smtClean="0">
                <a:latin typeface="Cambria Math"/>
                <a:cs typeface="Cambria Math"/>
              </a:rPr>
              <a:t>4</a:t>
            </a:r>
            <a:r>
              <a:rPr lang="en-US" dirty="0" smtClean="0"/>
              <a:t> students to leave out). Thus, there are </a:t>
            </a:r>
            <a:r>
              <a:rPr lang="en-US" dirty="0" smtClean="0">
                <a:latin typeface="Cambria Math"/>
                <a:cs typeface="Cambria Math"/>
              </a:rPr>
              <a:t>4</a:t>
            </a:r>
            <a:r>
              <a:rPr lang="en-US" dirty="0" smtClean="0"/>
              <a:t> ways to choose.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An</a:t>
            </a:r>
            <a:r>
              <a:rPr lang="en-US" dirty="0" smtClean="0">
                <a:solidFill>
                  <a:srgbClr val="009DD9"/>
                </a:solidFill>
              </a:rPr>
              <a:t> </a:t>
            </a:r>
            <a:r>
              <a:rPr lang="en-US" i="1" dirty="0" smtClean="0">
                <a:solidFill>
                  <a:srgbClr val="009DD9"/>
                </a:solidFill>
              </a:rPr>
              <a:t>r-combination</a:t>
            </a:r>
            <a:r>
              <a:rPr lang="en-US" dirty="0" smtClean="0">
                <a:solidFill>
                  <a:srgbClr val="009DD9"/>
                </a:solidFill>
              </a:rPr>
              <a:t> </a:t>
            </a:r>
            <a:r>
              <a:rPr lang="en-US" dirty="0" smtClean="0"/>
              <a:t>of elements of a set is an </a:t>
            </a:r>
            <a:r>
              <a:rPr lang="en-US" dirty="0" smtClean="0">
                <a:solidFill>
                  <a:srgbClr val="FF0000"/>
                </a:solidFill>
              </a:rPr>
              <a:t>unordered</a:t>
            </a:r>
            <a:r>
              <a:rPr lang="en-US" dirty="0" smtClean="0"/>
              <a:t> selection of </a:t>
            </a:r>
            <a:r>
              <a:rPr lang="en-US" i="1" dirty="0" smtClean="0"/>
              <a:t>r</a:t>
            </a:r>
            <a:r>
              <a:rPr lang="en-US" dirty="0" smtClean="0"/>
              <a:t> elements from the set. Thus, an    </a:t>
            </a:r>
            <a:r>
              <a:rPr lang="en-US" i="1" dirty="0" smtClean="0"/>
              <a:t>r</a:t>
            </a:r>
            <a:r>
              <a:rPr lang="en-US" dirty="0" smtClean="0"/>
              <a:t>-combination is a subset of the set with </a:t>
            </a:r>
            <a:r>
              <a:rPr lang="en-US" i="1" dirty="0" smtClean="0"/>
              <a:t>r</a:t>
            </a:r>
            <a:r>
              <a:rPr lang="en-US" dirty="0"/>
              <a:t>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The number of </a:t>
            </a:r>
            <a:r>
              <a:rPr lang="en-US" i="1" dirty="0" smtClean="0"/>
              <a:t>r</a:t>
            </a:r>
            <a:r>
              <a:rPr lang="en-US" dirty="0" smtClean="0"/>
              <a:t>-combinations of a set with n distinct elements is denoted by </a:t>
            </a:r>
            <a:r>
              <a:rPr lang="en-US" i="1" dirty="0" smtClean="0">
                <a:solidFill>
                  <a:schemeClr val="accent2"/>
                </a:solidFill>
              </a:rPr>
              <a:t>C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n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i="1" dirty="0" smtClean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r>
              <a:rPr lang="en-US" dirty="0" smtClean="0"/>
              <a:t>. The notation          is also used and is called a </a:t>
            </a:r>
            <a:r>
              <a:rPr lang="en-US" i="1" dirty="0" smtClean="0">
                <a:solidFill>
                  <a:srgbClr val="009DD9"/>
                </a:solidFill>
              </a:rPr>
              <a:t>binomial coefficient</a:t>
            </a:r>
            <a:r>
              <a:rPr lang="en-US" dirty="0" smtClean="0"/>
              <a:t>. 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be the set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}. Then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-combination from S. It is the same as {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} since the order listed does not matter.</a:t>
            </a:r>
          </a:p>
          <a:p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 because the 2-combinations of </a:t>
            </a:r>
            <a:r>
              <a:rPr lang="en-US" dirty="0" smtClean="0"/>
              <a:t>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 are the six subsets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},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}, {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}, {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}, {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}, and {</a:t>
            </a:r>
            <a:r>
              <a:rPr lang="en-US" i="1" dirty="0" smtClean="0"/>
              <a:t>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}.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781800" y="3429000"/>
            <a:ext cx="504349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number of </a:t>
            </a:r>
            <a:r>
              <a:rPr lang="en-US" i="1" dirty="0" smtClean="0"/>
              <a:t>r</a:t>
            </a:r>
            <a:r>
              <a:rPr lang="en-US" dirty="0" smtClean="0"/>
              <a:t>-combinations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elements, where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 Proof</a:t>
            </a:r>
            <a:r>
              <a:rPr lang="en-US" dirty="0" smtClean="0">
                <a:latin typeface="Cambria Math"/>
                <a:ea typeface="Cambria Math"/>
              </a:rPr>
              <a:t>:  By the product rule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,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= </a:t>
            </a:r>
            <a:r>
              <a:rPr lang="en-US" i="1" dirty="0" smtClean="0">
                <a:ea typeface="Cambria Math"/>
              </a:rPr>
              <a:t>C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n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 ∙ </a:t>
            </a:r>
            <a:r>
              <a:rPr lang="en-US" i="1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err="1" smtClean="0">
                <a:ea typeface="Cambria Math"/>
              </a:rPr>
              <a:t>,</a:t>
            </a:r>
            <a:r>
              <a:rPr lang="en-US" i="1" dirty="0" err="1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28800" y="4876800"/>
            <a:ext cx="6249214" cy="564356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9401" y="2971801"/>
            <a:ext cx="2939369" cy="5333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poker hands of </a:t>
            </a:r>
            <a:r>
              <a:rPr lang="en-US" u="sng" dirty="0" smtClean="0"/>
              <a:t>five cards </a:t>
            </a:r>
            <a:r>
              <a:rPr lang="en-US" dirty="0" smtClean="0"/>
              <a:t>can be dealt from a standard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 Also, how many ways are there to select </a:t>
            </a:r>
            <a:r>
              <a:rPr lang="en-US" u="sng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u="sng" dirty="0" smtClean="0"/>
              <a:t> cards </a:t>
            </a:r>
            <a:r>
              <a:rPr lang="en-US" dirty="0" smtClean="0"/>
              <a:t>from a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Since the order in which the cards are dealt does not matter, the number of five card hands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different ways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cards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371600" y="3810000"/>
            <a:ext cx="2390032" cy="4572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00200" y="4495800"/>
            <a:ext cx="7139203" cy="41785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5638800"/>
            <a:ext cx="5638800" cy="395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05200" y="6324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is a special case of a general result.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Corollary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be nonnegative integers with    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Then </a:t>
            </a:r>
            <a:r>
              <a:rPr lang="en-US" i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i="1" dirty="0" smtClean="0">
                <a:solidFill>
                  <a:schemeClr val="accent1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i="1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i="1" dirty="0" smtClean="0">
                <a:solidFill>
                  <a:schemeClr val="accent1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− </a:t>
            </a:r>
            <a:r>
              <a:rPr lang="en-US" i="1" dirty="0" smtClean="0">
                <a:solidFill>
                  <a:schemeClr val="accent1"/>
                </a:solidFill>
                <a:ea typeface="Cambria Math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Cambria Math"/>
                <a:ea typeface="Cambria Math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</a:rPr>
              <a:t>   Proof</a:t>
            </a:r>
            <a:r>
              <a:rPr lang="en-US" dirty="0" smtClean="0">
                <a:latin typeface="Cambria Math"/>
                <a:ea typeface="Cambria Math"/>
              </a:rPr>
              <a:t>: From Theorem 2, it follows that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and </a:t>
            </a:r>
          </a:p>
          <a:p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/>
              <a:t>   Hence,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362200" y="3810000"/>
            <a:ext cx="2823048" cy="5334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752600" y="4572000"/>
            <a:ext cx="6574027" cy="526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5791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This result can be proved without using algebraic manipulation.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0010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6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chemeClr val="accent1"/>
                </a:solidFill>
              </a:rPr>
              <a:t>combinatorial proof </a:t>
            </a:r>
            <a:r>
              <a:rPr lang="en-US" dirty="0" smtClean="0"/>
              <a:t>of an identity is a proof that uses one of the following methods.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>
                <a:solidFill>
                  <a:srgbClr val="0F6FC6"/>
                </a:solidFill>
              </a:rPr>
              <a:t>double counting proof </a:t>
            </a:r>
            <a:r>
              <a:rPr lang="en-US" dirty="0" smtClean="0"/>
              <a:t>uses counting arguments to prove that both sides of an identity count the same objects, but in different ways.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>
                <a:solidFill>
                  <a:srgbClr val="0F6FC6"/>
                </a:solidFill>
              </a:rPr>
              <a:t>bijective</a:t>
            </a:r>
            <a:r>
              <a:rPr lang="en-US" i="1" dirty="0" smtClean="0">
                <a:solidFill>
                  <a:srgbClr val="0F6FC6"/>
                </a:solidFill>
              </a:rPr>
              <a:t> proof  </a:t>
            </a:r>
            <a:r>
              <a:rPr lang="en-US" dirty="0" smtClean="0"/>
              <a:t>shows that there is a </a:t>
            </a:r>
            <a:r>
              <a:rPr lang="en-US" dirty="0" err="1" smtClean="0"/>
              <a:t>bijection</a:t>
            </a:r>
            <a:r>
              <a:rPr lang="en-US" dirty="0" smtClean="0"/>
              <a:t> between the sets of objects counted by the two sides of the identity.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combinatorial proof that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when r and n are nonnegative integers with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endParaRPr lang="en-US" i="1" dirty="0" smtClean="0">
              <a:solidFill>
                <a:srgbClr val="0F6FC6"/>
              </a:solidFill>
            </a:endParaRPr>
          </a:p>
          <a:p>
            <a:pPr>
              <a:buNone/>
            </a:pPr>
            <a:r>
              <a:rPr lang="en-US" i="1" dirty="0" err="1" smtClean="0">
                <a:solidFill>
                  <a:srgbClr val="0F6FC6"/>
                </a:solidFill>
              </a:rPr>
              <a:t>Bijective</a:t>
            </a:r>
            <a:r>
              <a:rPr lang="en-US" i="1" dirty="0" smtClean="0">
                <a:solidFill>
                  <a:srgbClr val="0F6FC6"/>
                </a:solidFill>
              </a:rPr>
              <a:t> Proof</a:t>
            </a:r>
            <a:r>
              <a:rPr lang="en-US" dirty="0" smtClean="0"/>
              <a:t>: Suppose that </a:t>
            </a:r>
            <a:r>
              <a:rPr lang="en-US" i="1" dirty="0" smtClean="0"/>
              <a:t>S</a:t>
            </a:r>
            <a:r>
              <a:rPr lang="en-US" dirty="0" smtClean="0"/>
              <a:t> is a set with </a:t>
            </a:r>
            <a:r>
              <a:rPr lang="en-US" i="1" dirty="0" smtClean="0"/>
              <a:t>n</a:t>
            </a:r>
            <a:r>
              <a:rPr lang="en-US" dirty="0" smtClean="0"/>
              <a:t> elements. The function that maps a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S </a:t>
            </a:r>
            <a:r>
              <a:rPr lang="en-US" dirty="0" smtClean="0"/>
              <a:t>to      is a </a:t>
            </a:r>
            <a:r>
              <a:rPr lang="en-US" dirty="0" err="1" smtClean="0"/>
              <a:t>bijection</a:t>
            </a:r>
            <a:r>
              <a:rPr lang="en-US" dirty="0" smtClean="0"/>
              <a:t> between the subsets of </a:t>
            </a:r>
            <a:r>
              <a:rPr lang="en-US" i="1" dirty="0" smtClean="0"/>
              <a:t>S</a:t>
            </a:r>
            <a:r>
              <a:rPr lang="en-US" dirty="0" smtClean="0"/>
              <a:t> with </a:t>
            </a:r>
            <a:r>
              <a:rPr lang="en-US" i="1" dirty="0" smtClean="0"/>
              <a:t>r</a:t>
            </a:r>
            <a:r>
              <a:rPr lang="en-US" dirty="0" smtClean="0"/>
              <a:t> elements and the subsets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elements. Since there is a </a:t>
            </a:r>
            <a:r>
              <a:rPr lang="en-US" dirty="0" err="1" smtClean="0">
                <a:latin typeface="Cambria Math"/>
                <a:ea typeface="Cambria Math"/>
              </a:rPr>
              <a:t>bijection</a:t>
            </a:r>
            <a:r>
              <a:rPr lang="en-US" dirty="0" smtClean="0">
                <a:latin typeface="Cambria Math"/>
                <a:ea typeface="Cambria Math"/>
              </a:rPr>
              <a:t> between the two sets, they must have the same number of elements. </a:t>
            </a:r>
            <a:r>
              <a:rPr lang="en-US" dirty="0" smtClean="0"/>
              <a:t>  </a:t>
            </a:r>
            <a:r>
              <a:rPr lang="en-US" i="1" dirty="0" smtClean="0">
                <a:ea typeface="Cambria Math" pitchFamily="18" charset="0"/>
              </a:rPr>
              <a:t> </a:t>
            </a:r>
            <a:endParaRPr lang="en-US" b="1" i="1" dirty="0" smtClean="0">
              <a:ea typeface="Cambria Math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8305800" y="5486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781800" y="4343400"/>
            <a:ext cx="304800" cy="2870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is a combinatorial proof that 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when r and n are nonnegative integers with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endParaRPr lang="en-US" i="1" dirty="0" smtClean="0">
              <a:solidFill>
                <a:srgbClr val="0F6FC6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F6FC6"/>
                </a:solidFill>
              </a:rPr>
              <a:t>Double counting Proof</a:t>
            </a:r>
            <a:r>
              <a:rPr lang="en-US" dirty="0" smtClean="0"/>
              <a:t>: Suppose that </a:t>
            </a:r>
            <a:r>
              <a:rPr lang="en-US" i="1" dirty="0" smtClean="0"/>
              <a:t>S</a:t>
            </a:r>
            <a:r>
              <a:rPr lang="en-US" dirty="0" smtClean="0"/>
              <a:t> is a set with </a:t>
            </a:r>
            <a:r>
              <a:rPr lang="en-US" i="1" dirty="0" smtClean="0"/>
              <a:t>n</a:t>
            </a:r>
            <a:r>
              <a:rPr lang="en-US" dirty="0" smtClean="0"/>
              <a:t> elements. The number of subsets of S with </a:t>
            </a:r>
            <a:r>
              <a:rPr lang="en-US" i="1" dirty="0" smtClean="0"/>
              <a:t>r</a:t>
            </a:r>
            <a:r>
              <a:rPr lang="en-US" dirty="0" smtClean="0"/>
              <a:t> elements is </a:t>
            </a:r>
            <a:r>
              <a:rPr lang="en-US" i="1" dirty="0" smtClean="0"/>
              <a:t>C(</a:t>
            </a:r>
            <a:r>
              <a:rPr lang="en-US" i="1" dirty="0" err="1" smtClean="0"/>
              <a:t>n,r</a:t>
            </a:r>
            <a:r>
              <a:rPr lang="en-US" i="1" dirty="0" smtClean="0"/>
              <a:t>)</a:t>
            </a:r>
            <a:r>
              <a:rPr lang="en-US" dirty="0" smtClean="0"/>
              <a:t>. But each subset </a:t>
            </a:r>
            <a:r>
              <a:rPr lang="en-US" i="1" dirty="0" smtClean="0"/>
              <a:t>A</a:t>
            </a:r>
            <a:r>
              <a:rPr lang="en-US" dirty="0" smtClean="0"/>
              <a:t> of </a:t>
            </a:r>
            <a:r>
              <a:rPr lang="en-US" i="1" dirty="0" smtClean="0"/>
              <a:t>S</a:t>
            </a:r>
            <a:r>
              <a:rPr lang="en-US" dirty="0" smtClean="0"/>
              <a:t> is also determined by specifying which elements are not in </a:t>
            </a:r>
            <a:r>
              <a:rPr lang="en-US" i="1" dirty="0" smtClean="0"/>
              <a:t>A</a:t>
            </a:r>
            <a:r>
              <a:rPr lang="en-US" dirty="0" smtClean="0"/>
              <a:t> (and so are in     ). Given that      has </a:t>
            </a:r>
            <a:r>
              <a:rPr lang="en-US" i="1" dirty="0" smtClean="0"/>
              <a:t>n – r </a:t>
            </a:r>
            <a:r>
              <a:rPr lang="en-US" dirty="0" smtClean="0"/>
              <a:t>elements, then there are also  </a:t>
            </a:r>
            <a:r>
              <a:rPr lang="en-US" i="1" dirty="0" smtClean="0"/>
              <a:t>C(n, n-r) </a:t>
            </a:r>
            <a:r>
              <a:rPr lang="en-US" dirty="0" smtClean="0"/>
              <a:t>elements of S with r elements. Thus </a:t>
            </a:r>
            <a:r>
              <a:rPr lang="en-US" i="1" dirty="0" smtClean="0"/>
              <a:t>C(</a:t>
            </a:r>
            <a:r>
              <a:rPr lang="en-US" i="1" dirty="0" err="1" smtClean="0"/>
              <a:t>n,r</a:t>
            </a:r>
            <a:r>
              <a:rPr lang="en-US" i="1" dirty="0" smtClean="0"/>
              <a:t>) = C(n, n-r)</a:t>
            </a:r>
            <a:r>
              <a:rPr lang="en-US" dirty="0" smtClean="0"/>
              <a:t>.</a:t>
            </a:r>
            <a:endParaRPr lang="en-US" b="1" i="1" dirty="0" smtClean="0">
              <a:ea typeface="Cambria Math" pitchFamily="18" charset="0"/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143000" y="5181600"/>
            <a:ext cx="304800" cy="2870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352800" y="5181600"/>
            <a:ext cx="304800" cy="2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5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</a:p>
          <a:p>
            <a:r>
              <a:rPr lang="en-US" dirty="0" smtClean="0"/>
              <a:t>Combinations</a:t>
            </a:r>
          </a:p>
          <a:p>
            <a:r>
              <a:rPr lang="en-US" dirty="0" smtClean="0"/>
              <a:t>Combinatorial Proofs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five players from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-member tennis team to make a trip to a match at another school?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combinations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 group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the number of possible crews is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67000" y="3352800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5791200"/>
            <a:ext cx="5425249" cy="3499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Counting </a:t>
            </a:r>
            <a:r>
              <a:rPr lang="en-US" dirty="0" smtClean="0">
                <a:solidFill>
                  <a:srgbClr val="FF0000"/>
                </a:solidFill>
              </a:rPr>
              <a:t>ordered</a:t>
            </a:r>
            <a:r>
              <a:rPr lang="en-US" dirty="0" smtClean="0"/>
              <a:t> arrangements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Example</a:t>
            </a:r>
            <a:r>
              <a:rPr lang="en-US" dirty="0" smtClean="0"/>
              <a:t>: How many ways can we select </a:t>
            </a:r>
            <a:r>
              <a:rPr lang="en-US" dirty="0" smtClean="0">
                <a:latin typeface="Cambria Math"/>
                <a:cs typeface="Cambria Math"/>
              </a:rPr>
              <a:t>3</a:t>
            </a:r>
            <a:r>
              <a:rPr lang="en-US" dirty="0" smtClean="0"/>
              <a:t> students from a group of </a:t>
            </a:r>
            <a:r>
              <a:rPr lang="en-US" dirty="0" smtClean="0">
                <a:latin typeface="Cambria Math"/>
                <a:cs typeface="Cambria Math"/>
              </a:rPr>
              <a:t>5</a:t>
            </a:r>
            <a:r>
              <a:rPr lang="en-US" dirty="0" smtClean="0"/>
              <a:t> students to stand in line for a picture?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Using the product rule, there are</a:t>
            </a:r>
          </a:p>
          <a:p>
            <a:pPr>
              <a:buNone/>
            </a:pPr>
            <a:r>
              <a:rPr lang="en-US" dirty="0" smtClean="0">
                <a:latin typeface="Cambria Math"/>
                <a:cs typeface="Cambria Math"/>
              </a:rPr>
              <a:t>      5 </a:t>
            </a:r>
            <a:r>
              <a:rPr lang="en-US" dirty="0">
                <a:latin typeface="Cambria Math"/>
                <a:cs typeface="Cambria Math"/>
              </a:rPr>
              <a:t>· 4 · 3 = 60 </a:t>
            </a:r>
            <a:r>
              <a:rPr lang="en-US" dirty="0"/>
              <a:t>ways </a:t>
            </a:r>
            <a:r>
              <a:rPr lang="en-US" dirty="0" smtClean="0"/>
              <a:t>to select </a:t>
            </a:r>
            <a:r>
              <a:rPr lang="en-US" dirty="0" smtClean="0">
                <a:latin typeface="Cambria Math"/>
                <a:cs typeface="Cambria Math"/>
              </a:rPr>
              <a:t>3</a:t>
            </a:r>
            <a:r>
              <a:rPr lang="en-US" dirty="0" smtClean="0"/>
              <a:t> students from a group of </a:t>
            </a:r>
            <a:r>
              <a:rPr lang="en-US" dirty="0" smtClean="0">
                <a:latin typeface="Cambria Math"/>
                <a:cs typeface="Cambria Math"/>
              </a:rPr>
              <a:t>5</a:t>
            </a:r>
            <a:r>
              <a:rPr lang="en-US" dirty="0"/>
              <a:t> </a:t>
            </a:r>
            <a:r>
              <a:rPr lang="en-US" dirty="0" smtClean="0"/>
              <a:t>to stand in line.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If we had wanted to select </a:t>
            </a:r>
            <a:r>
              <a:rPr lang="en-US" dirty="0">
                <a:latin typeface="Cambria Math"/>
                <a:cs typeface="Cambria Math"/>
              </a:rPr>
              <a:t>5</a:t>
            </a:r>
            <a:r>
              <a:rPr lang="en-US" dirty="0" smtClean="0"/>
              <a:t> students, there would be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>
                <a:latin typeface="Cambria Math"/>
                <a:cs typeface="Cambria Math"/>
              </a:rPr>
              <a:t>5 · 4 · 3 </a:t>
            </a:r>
            <a:r>
              <a:rPr lang="en-US" dirty="0" smtClean="0">
                <a:latin typeface="Cambria Math"/>
                <a:cs typeface="Cambria Math"/>
              </a:rPr>
              <a:t>· 2 · 1 = 120 ways for 5 students to stand in line.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463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chemeClr val="accent2"/>
                </a:solidFill>
              </a:rPr>
              <a:t>permutation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a set of distinct objects is an </a:t>
            </a:r>
            <a:r>
              <a:rPr lang="en-US" dirty="0" smtClean="0">
                <a:solidFill>
                  <a:srgbClr val="FF0000"/>
                </a:solidFill>
              </a:rPr>
              <a:t>ordered</a:t>
            </a:r>
            <a:r>
              <a:rPr lang="en-US" dirty="0" smtClean="0"/>
              <a:t> arrangement of these objects. An ordered arrangement of r elements of a set is called an                      </a:t>
            </a:r>
            <a:r>
              <a:rPr lang="en-US" i="1" dirty="0" smtClean="0">
                <a:solidFill>
                  <a:srgbClr val="009DD9"/>
                </a:solidFill>
              </a:rPr>
              <a:t>r-</a:t>
            </a:r>
            <a:r>
              <a:rPr lang="en-US" i="1" dirty="0" err="1" smtClean="0">
                <a:solidFill>
                  <a:srgbClr val="009DD9"/>
                </a:solidFill>
              </a:rPr>
              <a:t>permuation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}. 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ordered arrangement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 of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The number of </a:t>
            </a:r>
            <a:r>
              <a:rPr lang="en-US" i="1" dirty="0" smtClean="0"/>
              <a:t>r</a:t>
            </a:r>
            <a:r>
              <a:rPr lang="en-US" dirty="0" smtClean="0"/>
              <a:t>-permutations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 is denoted by </a:t>
            </a:r>
            <a:r>
              <a:rPr lang="en-US" i="1" dirty="0" smtClean="0">
                <a:solidFill>
                  <a:srgbClr val="009DD9"/>
                </a:solidFill>
              </a:rPr>
              <a:t>P</a:t>
            </a:r>
            <a:r>
              <a:rPr lang="en-US" dirty="0" smtClean="0">
                <a:solidFill>
                  <a:srgbClr val="009DD9"/>
                </a:solidFill>
              </a:rPr>
              <a:t>(</a:t>
            </a:r>
            <a:r>
              <a:rPr lang="en-US" i="1" dirty="0" err="1" smtClean="0">
                <a:solidFill>
                  <a:srgbClr val="009DD9"/>
                </a:solidFill>
              </a:rPr>
              <a:t>n</a:t>
            </a:r>
            <a:r>
              <a:rPr lang="en-US" dirty="0" err="1" smtClean="0">
                <a:solidFill>
                  <a:srgbClr val="009DD9"/>
                </a:solidFill>
              </a:rPr>
              <a:t>,</a:t>
            </a:r>
            <a:r>
              <a:rPr lang="en-US" i="1" dirty="0" err="1" smtClean="0">
                <a:solidFill>
                  <a:srgbClr val="009DD9"/>
                </a:solidFill>
              </a:rPr>
              <a:t>r</a:t>
            </a:r>
            <a:r>
              <a:rPr lang="en-US" dirty="0" smtClean="0">
                <a:solidFill>
                  <a:srgbClr val="009DD9"/>
                </a:solidFill>
              </a:rPr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-permutations of </a:t>
            </a:r>
            <a:r>
              <a:rPr lang="en-US" i="1" dirty="0" smtClean="0"/>
              <a:t>S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} are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2;  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 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3; 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Formula for the Number of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Theorem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n</a:t>
            </a:r>
            <a:r>
              <a:rPr lang="en-US" dirty="0" smtClean="0"/>
              <a:t> is a positive integer and </a:t>
            </a:r>
            <a:r>
              <a:rPr lang="en-US" i="1" dirty="0" smtClean="0"/>
              <a:t>r</a:t>
            </a:r>
            <a:r>
              <a:rPr lang="en-US" dirty="0" smtClean="0"/>
              <a:t> is an integer with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, then there are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0F6FC6"/>
                </a:solidFill>
              </a:rPr>
              <a:t> </a:t>
            </a:r>
            <a:r>
              <a:rPr lang="en-US" i="1" dirty="0" smtClean="0">
                <a:solidFill>
                  <a:srgbClr val="0F6FC6"/>
                </a:solidFill>
              </a:rPr>
              <a:t>P</a:t>
            </a:r>
            <a:r>
              <a:rPr lang="en-US" dirty="0" smtClean="0">
                <a:solidFill>
                  <a:srgbClr val="0F6FC6"/>
                </a:solidFill>
              </a:rPr>
              <a:t>(</a:t>
            </a:r>
            <a:r>
              <a:rPr lang="en-US" i="1" dirty="0" smtClean="0">
                <a:solidFill>
                  <a:srgbClr val="0F6FC6"/>
                </a:solidFill>
              </a:rPr>
              <a:t>n</a:t>
            </a:r>
            <a:r>
              <a:rPr lang="en-US" dirty="0" smtClean="0">
                <a:solidFill>
                  <a:srgbClr val="0F6FC6"/>
                </a:solidFill>
              </a:rPr>
              <a:t>, </a:t>
            </a:r>
            <a:r>
              <a:rPr lang="en-US" i="1" dirty="0" smtClean="0">
                <a:solidFill>
                  <a:srgbClr val="0F6FC6"/>
                </a:solidFill>
              </a:rPr>
              <a:t>r</a:t>
            </a:r>
            <a:r>
              <a:rPr lang="en-US" dirty="0" smtClean="0">
                <a:solidFill>
                  <a:srgbClr val="0F6FC6"/>
                </a:solidFill>
              </a:rPr>
              <a:t>) = </a:t>
            </a:r>
            <a:r>
              <a:rPr lang="en-US" i="1" dirty="0" smtClean="0">
                <a:solidFill>
                  <a:srgbClr val="0F6FC6"/>
                </a:solidFill>
              </a:rPr>
              <a:t>n</a:t>
            </a:r>
            <a:r>
              <a:rPr lang="en-US" dirty="0" smtClean="0">
                <a:solidFill>
                  <a:srgbClr val="0F6FC6"/>
                </a:solidFill>
              </a:rPr>
              <a:t>(</a:t>
            </a:r>
            <a:r>
              <a:rPr lang="en-US" i="1" dirty="0" smtClean="0">
                <a:solidFill>
                  <a:srgbClr val="0F6FC6"/>
                </a:solidFill>
              </a:rPr>
              <a:t>n</a:t>
            </a:r>
            <a:r>
              <a:rPr lang="en-US" dirty="0" smtClean="0">
                <a:solidFill>
                  <a:srgbClr val="0F6FC6"/>
                </a:solidFill>
              </a:rPr>
              <a:t> </a:t>
            </a:r>
            <a:r>
              <a:rPr lang="en-US" dirty="0" smtClean="0">
                <a:solidFill>
                  <a:srgbClr val="0F6FC6"/>
                </a:solidFill>
                <a:latin typeface="Cambria Math"/>
                <a:ea typeface="Cambria Math"/>
              </a:rPr>
              <a:t>−</a:t>
            </a:r>
            <a:r>
              <a:rPr lang="en-US" dirty="0" smtClean="0">
                <a:solidFill>
                  <a:srgbClr val="0F6FC6"/>
                </a:solidFill>
              </a:rPr>
              <a:t> 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0F6FC6"/>
                </a:solidFill>
              </a:rPr>
              <a:t>)(</a:t>
            </a:r>
            <a:r>
              <a:rPr lang="en-US" i="1" dirty="0" smtClean="0">
                <a:solidFill>
                  <a:srgbClr val="0F6FC6"/>
                </a:solidFill>
              </a:rPr>
              <a:t>n </a:t>
            </a:r>
            <a:r>
              <a:rPr lang="en-US" i="1" dirty="0" smtClean="0">
                <a:solidFill>
                  <a:srgbClr val="0F6FC6"/>
                </a:solidFill>
                <a:latin typeface="Cambria Math"/>
                <a:ea typeface="Cambria Math"/>
              </a:rPr>
              <a:t>−</a:t>
            </a:r>
            <a:r>
              <a:rPr lang="en-US" dirty="0" smtClean="0">
                <a:solidFill>
                  <a:srgbClr val="0F6FC6"/>
                </a:solidFill>
              </a:rPr>
              <a:t> 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solidFill>
                  <a:srgbClr val="0F6FC6"/>
                </a:solidFill>
              </a:rPr>
              <a:t>) </a:t>
            </a:r>
            <a:r>
              <a:rPr lang="en-US" dirty="0" smtClean="0">
                <a:solidFill>
                  <a:srgbClr val="0F6FC6"/>
                </a:solidFill>
                <a:latin typeface="Cambria Math"/>
                <a:ea typeface="Cambria Math"/>
              </a:rPr>
              <a:t>∙∙∙</a:t>
            </a:r>
            <a:r>
              <a:rPr lang="en-US" dirty="0" smtClean="0">
                <a:solidFill>
                  <a:srgbClr val="0F6FC6"/>
                </a:solidFill>
              </a:rPr>
              <a:t>  (</a:t>
            </a:r>
            <a:r>
              <a:rPr lang="en-US" i="1" dirty="0" smtClean="0">
                <a:solidFill>
                  <a:srgbClr val="0F6FC6"/>
                </a:solidFill>
              </a:rPr>
              <a:t>n</a:t>
            </a:r>
            <a:r>
              <a:rPr lang="en-US" dirty="0" smtClean="0">
                <a:solidFill>
                  <a:srgbClr val="0F6FC6"/>
                </a:solidFill>
              </a:rPr>
              <a:t> </a:t>
            </a:r>
            <a:r>
              <a:rPr lang="en-US" dirty="0" smtClean="0">
                <a:solidFill>
                  <a:srgbClr val="0F6FC6"/>
                </a:solidFill>
                <a:latin typeface="Cambria Math"/>
                <a:ea typeface="Cambria Math"/>
              </a:rPr>
              <a:t>−</a:t>
            </a:r>
            <a:r>
              <a:rPr lang="en-US" dirty="0" smtClean="0">
                <a:solidFill>
                  <a:srgbClr val="0F6FC6"/>
                </a:solidFill>
              </a:rPr>
              <a:t>  </a:t>
            </a:r>
            <a:r>
              <a:rPr lang="en-US" i="1" dirty="0" smtClean="0">
                <a:solidFill>
                  <a:srgbClr val="0F6FC6"/>
                </a:solidFill>
              </a:rPr>
              <a:t>r</a:t>
            </a:r>
            <a:r>
              <a:rPr lang="en-US" dirty="0" smtClean="0">
                <a:solidFill>
                  <a:srgbClr val="0F6FC6"/>
                </a:solidFill>
              </a:rPr>
              <a:t> + </a:t>
            </a:r>
            <a:r>
              <a:rPr lang="en-US" dirty="0" smtClean="0">
                <a:solidFill>
                  <a:srgbClr val="0F6FC6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solidFill>
                  <a:srgbClr val="0F6FC6"/>
                </a:solidFill>
              </a:rPr>
              <a:t>)</a:t>
            </a:r>
          </a:p>
          <a:p>
            <a:pPr>
              <a:buNone/>
            </a:pPr>
            <a:r>
              <a:rPr lang="en-US" i="1" dirty="0" smtClean="0"/>
              <a:t>    r</a:t>
            </a:r>
            <a:r>
              <a:rPr lang="en-US" dirty="0" smtClean="0"/>
              <a:t>-permutations of a set with n distinct elements.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Use the product rule. The first element can be chosen in </a:t>
            </a:r>
            <a:r>
              <a:rPr lang="en-US" i="1" dirty="0" smtClean="0"/>
              <a:t>n</a:t>
            </a:r>
            <a:r>
              <a:rPr lang="en-US" dirty="0" smtClean="0"/>
              <a:t> ways. The second in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ways, and so on until there are             (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(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)) ways to choose the last element.</a:t>
            </a:r>
          </a:p>
          <a:p>
            <a:r>
              <a:rPr lang="en-US" dirty="0" smtClean="0">
                <a:ea typeface="Cambria Math" pitchFamily="18" charset="0"/>
              </a:rPr>
              <a:t>Note that </a:t>
            </a:r>
            <a:r>
              <a:rPr lang="en-US" i="1" dirty="0" smtClean="0">
                <a:ea typeface="Cambria Math" pitchFamily="18" charset="0"/>
              </a:rPr>
              <a:t>P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since there is only one way to order zero elements.</a:t>
            </a:r>
          </a:p>
          <a:p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a typeface="Cambria Math" pitchFamily="18" charset="0"/>
              </a:rPr>
              <a:t>    Corollary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: If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 are integers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n, </a:t>
            </a:r>
            <a:r>
              <a:rPr lang="en-US" dirty="0" smtClean="0"/>
              <a:t>then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48000" y="5791200"/>
            <a:ext cx="2608898" cy="5372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15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a first-prize winner, a second prize winner, and a third-prize winner from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different people who have entered a contest?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=                      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daum_equation_14597179994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419600"/>
            <a:ext cx="1600200" cy="909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If she wants to find the tour with the shortest path that visits all the cities, she must consider 5040 paths!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Counting Problems by Counting Permutations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permutations of the letters </a:t>
            </a:r>
            <a:r>
              <a:rPr lang="en-US" i="1" dirty="0" smtClean="0"/>
              <a:t>ABCDEFGH</a:t>
            </a:r>
            <a:r>
              <a:rPr lang="en-US" dirty="0" smtClean="0"/>
              <a:t> contain the string </a:t>
            </a:r>
            <a:r>
              <a:rPr lang="en-US" i="1" dirty="0" smtClean="0"/>
              <a:t>ABC</a:t>
            </a:r>
            <a:r>
              <a:rPr lang="en-US" dirty="0" smtClean="0"/>
              <a:t>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We solve this problem by counting the permutations of six objects, </a:t>
            </a:r>
            <a:r>
              <a:rPr lang="en-US" i="1" dirty="0" smtClean="0"/>
              <a:t>ABC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and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12768</TotalTime>
  <Words>1550</Words>
  <Application>Microsoft Macintosh PowerPoint</Application>
  <PresentationFormat>On-screen Show (4:3)</PresentationFormat>
  <Paragraphs>131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Permutations and Combinations</vt:lpstr>
      <vt:lpstr>Section Summary</vt:lpstr>
      <vt:lpstr>Permutations</vt:lpstr>
      <vt:lpstr>Counting ordered arrangements</vt:lpstr>
      <vt:lpstr>Permutations</vt:lpstr>
      <vt:lpstr>A Formula for the Number of Permutations</vt:lpstr>
      <vt:lpstr>Solving Counting Problems by Counting Permutations</vt:lpstr>
      <vt:lpstr>Solving Counting Problems by Counting Permutations (continued)</vt:lpstr>
      <vt:lpstr>Solving Counting Problems by Counting Permutations (continued)</vt:lpstr>
      <vt:lpstr>Combinations</vt:lpstr>
      <vt:lpstr>Counting unordered arrangements</vt:lpstr>
      <vt:lpstr>Combinations</vt:lpstr>
      <vt:lpstr>Combinations</vt:lpstr>
      <vt:lpstr>Combinations</vt:lpstr>
      <vt:lpstr>Combinations</vt:lpstr>
      <vt:lpstr>Combinatorial Proofs</vt:lpstr>
      <vt:lpstr>Combinatorial Proofs</vt:lpstr>
      <vt:lpstr>Combinatorial Proofs</vt:lpstr>
      <vt:lpstr>Combinatorial Proofs</vt:lpstr>
      <vt:lpstr>Combinations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Heather Michaud</cp:lastModifiedBy>
  <cp:revision>529</cp:revision>
  <cp:lastPrinted>2011-09-18T13:59:11Z</cp:lastPrinted>
  <dcterms:created xsi:type="dcterms:W3CDTF">2011-09-18T13:59:01Z</dcterms:created>
  <dcterms:modified xsi:type="dcterms:W3CDTF">2016-04-09T20:14:58Z</dcterms:modified>
</cp:coreProperties>
</file>