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02" r:id="rId2"/>
    <p:sldId id="331" r:id="rId3"/>
    <p:sldId id="340" r:id="rId4"/>
    <p:sldId id="335" r:id="rId5"/>
    <p:sldId id="332" r:id="rId6"/>
    <p:sldId id="337" r:id="rId7"/>
    <p:sldId id="341" r:id="rId8"/>
    <p:sldId id="343" r:id="rId9"/>
    <p:sldId id="342" r:id="rId10"/>
    <p:sldId id="333" r:id="rId11"/>
    <p:sldId id="334" r:id="rId12"/>
    <p:sldId id="34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709D-294A-E441-98BF-1DF49648B24C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64391-BD63-7E47-97E9-D0B9501A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6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5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6D28-C68F-8D4F-BF42-ADE6552E6834}" type="datetime1">
              <a:rPr lang="en-US" smtClean="0"/>
              <a:t>4/12/16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C6AC-DC5F-CD4F-A2E4-34B2D6458C27}" type="datetime1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C693-77FF-7E44-BAE0-AF35AB645E2B}" type="datetime1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BF69-D37A-BE4B-8D34-0CA167E70FD6}" type="datetime1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F62A-6383-304D-8207-2EA42E5F43FB}" type="datetime1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4F4-0E3A-F845-8CBB-1D4452C04857}" type="datetime1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388-B58C-2141-9F1B-C26F44FD70AD}" type="datetime1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93A5-AC3F-1841-A8CB-77D2138FA2EB}" type="datetime1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427D-03B5-D247-9D49-CCF0DE33D266}" type="datetime1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E997-6496-6446-A595-A5257F77A6B6}" type="datetime1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8179-7051-5B48-A165-57DB987FDD5A}" type="datetime1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207AC4-5872-B549-847E-45D027F2F8CD}" type="datetime1">
              <a:rPr lang="en-US" smtClean="0"/>
              <a:t>4/12/16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tags" Target="../tags/tag23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19.jpeg"/><Relationship Id="rId10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Relationship Id="rId7" Type="http://schemas.openxmlformats.org/officeDocument/2006/relationships/tags" Target="../tags/tag16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12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Binomial Coefficients and Identities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Pascal’s Identity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Pascal’s Identity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 are integers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then 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Proof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combinatorial</a:t>
            </a:r>
            <a:r>
              <a:rPr lang="en-US" dirty="0" smtClean="0"/>
              <a:t>): Let </a:t>
            </a:r>
            <a:r>
              <a:rPr lang="en-US" i="1" dirty="0" smtClean="0"/>
              <a:t>T</a:t>
            </a:r>
            <a:r>
              <a:rPr lang="en-US" dirty="0" smtClean="0"/>
              <a:t> be a set where |</a:t>
            </a:r>
            <a:r>
              <a:rPr lang="en-US" i="1" dirty="0" smtClean="0"/>
              <a:t>T|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/>
              <a:t>T</a:t>
            </a:r>
            <a:r>
              <a:rPr lang="en-US" dirty="0" smtClean="0"/>
              <a:t>, and </a:t>
            </a:r>
            <a:r>
              <a:rPr lang="en-US" i="1" dirty="0" smtClean="0"/>
              <a:t>S</a:t>
            </a:r>
            <a:r>
              <a:rPr lang="en-US" dirty="0" smtClean="0"/>
              <a:t> =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{a}.  There are          subsets of </a:t>
            </a:r>
            <a:r>
              <a:rPr lang="en-US" i="1" dirty="0" smtClean="0"/>
              <a:t>T</a:t>
            </a:r>
            <a:r>
              <a:rPr lang="en-US" dirty="0" smtClean="0"/>
              <a:t> containing </a:t>
            </a:r>
            <a:r>
              <a:rPr lang="en-US" i="1" dirty="0" smtClean="0"/>
              <a:t>k</a:t>
            </a:r>
            <a:r>
              <a:rPr lang="en-US" dirty="0" smtClean="0"/>
              <a:t> elements. Each of these subsets either:</a:t>
            </a:r>
          </a:p>
          <a:p>
            <a:pPr lvl="1"/>
            <a:r>
              <a:rPr lang="en-US" dirty="0" smtClean="0"/>
              <a:t>contains </a:t>
            </a:r>
            <a:r>
              <a:rPr lang="en-US" i="1" dirty="0" smtClean="0"/>
              <a:t>a</a:t>
            </a:r>
            <a:r>
              <a:rPr lang="en-US" dirty="0" smtClean="0"/>
              <a:t> with </a:t>
            </a:r>
            <a:r>
              <a:rPr lang="en-US" i="1" dirty="0" smtClean="0"/>
              <a:t>k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other elements, or </a:t>
            </a:r>
          </a:p>
          <a:p>
            <a:pPr lvl="1"/>
            <a:r>
              <a:rPr lang="en-US" dirty="0" smtClean="0"/>
              <a:t>contains </a:t>
            </a:r>
            <a:r>
              <a:rPr lang="en-US" i="1" dirty="0" smtClean="0"/>
              <a:t>k</a:t>
            </a:r>
            <a:r>
              <a:rPr lang="en-US" dirty="0" smtClean="0"/>
              <a:t> elements of </a:t>
            </a:r>
            <a:r>
              <a:rPr lang="en-US" i="1" dirty="0" smtClean="0"/>
              <a:t>S</a:t>
            </a:r>
            <a:r>
              <a:rPr lang="en-US" dirty="0" smtClean="0"/>
              <a:t> and not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There are </a:t>
            </a:r>
          </a:p>
          <a:p>
            <a:pPr lvl="1"/>
            <a:r>
              <a:rPr lang="en-US" dirty="0" smtClean="0"/>
              <a:t>          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subsets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of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elements that contain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since there are</a:t>
            </a:r>
            <a:r>
              <a:rPr lang="en-US" dirty="0" smtClean="0"/>
              <a:t>          subsets of   </a:t>
            </a:r>
            <a:r>
              <a:rPr lang="en-US" i="1" dirty="0" smtClean="0"/>
              <a:t>k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elements of </a:t>
            </a:r>
            <a:r>
              <a:rPr lang="en-US" i="1" dirty="0" smtClean="0"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subsets of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elements of </a:t>
            </a:r>
            <a:r>
              <a:rPr lang="en-US" i="1" dirty="0" smtClean="0">
                <a:ea typeface="Cambria Math" pitchFamily="18" charset="0"/>
              </a:rPr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that do not contain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because there are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subsets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of k elements of S.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Hence,  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1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91400" y="152400"/>
            <a:ext cx="900684" cy="1043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228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Blaise</a:t>
            </a:r>
            <a:r>
              <a:rPr lang="en-US" dirty="0" smtClean="0"/>
              <a:t> Pascal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1623-1662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819400" y="2362200"/>
            <a:ext cx="2908935" cy="4572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505200" y="3200400"/>
            <a:ext cx="555308" cy="30480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219200" y="4724400"/>
            <a:ext cx="576072" cy="32004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467600" y="4724400"/>
            <a:ext cx="576072" cy="32004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143000" y="5233433"/>
            <a:ext cx="381000" cy="344407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600200" y="5638800"/>
            <a:ext cx="337185" cy="30480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362200" y="5943600"/>
            <a:ext cx="2908935" cy="457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34200" y="5715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</a:t>
            </a:r>
            <a:r>
              <a:rPr lang="en-US" dirty="0" smtClean="0"/>
              <a:t> </a:t>
            </a:r>
            <a:r>
              <a:rPr lang="en-US" i="1" dirty="0" smtClean="0"/>
              <a:t>for an algebraic proof.</a:t>
            </a:r>
            <a:endParaRPr lang="en-US" i="1" dirty="0"/>
          </a:p>
        </p:txBody>
      </p:sp>
      <p:sp>
        <p:nvSpPr>
          <p:cNvPr id="14" name="Isosceles Triangle 13"/>
          <p:cNvSpPr/>
          <p:nvPr/>
        </p:nvSpPr>
        <p:spPr>
          <a:xfrm rot="5400000" flipV="1">
            <a:off x="58674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1524001"/>
            <a:ext cx="6855935" cy="441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Pascal’s Triangle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09800"/>
            <a:ext cx="19812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n</a:t>
            </a:r>
            <a:r>
              <a:rPr lang="en-US" dirty="0" smtClean="0"/>
              <a:t>th row in the triangle consists of the binomial coefficients       ,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,….,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474756" y="3276600"/>
            <a:ext cx="354044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5934670"/>
            <a:ext cx="8153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By Pascal’s identity, adding two adjacent </a:t>
            </a:r>
            <a:r>
              <a:rPr lang="en-US" dirty="0" err="1" smtClean="0"/>
              <a:t>bionomial</a:t>
            </a:r>
            <a:r>
              <a:rPr lang="en-US" dirty="0" smtClean="0"/>
              <a:t> coefficients results is the  binomial coefficient in the next row between these two coefficients.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0"/>
            <a:ext cx="8763000" cy="45341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62600" y="4648200"/>
            <a:ext cx="32004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572000"/>
            <a:ext cx="35052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248400"/>
            <a:ext cx="69342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ambria Math"/>
                <a:cs typeface="Cambria Math"/>
              </a:rPr>
              <a:t>x+y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)</a:t>
            </a:r>
            <a:r>
              <a:rPr lang="en-US" sz="2000" baseline="30000" dirty="0" smtClean="0">
                <a:solidFill>
                  <a:srgbClr val="000000"/>
                </a:solidFill>
                <a:latin typeface="Cambria Math"/>
                <a:cs typeface="Cambria Math"/>
              </a:rPr>
              <a:t>6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 =</a:t>
            </a:r>
            <a:r>
              <a:rPr lang="en-US" sz="2000" dirty="0" smtClean="0">
                <a:solidFill>
                  <a:schemeClr val="accent1"/>
                </a:solidFill>
                <a:latin typeface="Cambria Math"/>
                <a:cs typeface="Cambria Math"/>
              </a:rPr>
              <a:t> 1</a:t>
            </a:r>
            <a:r>
              <a:rPr lang="en-US" sz="2000" dirty="0" smtClean="0">
                <a:latin typeface="Cambria Math"/>
                <a:cs typeface="Cambria Math"/>
              </a:rPr>
              <a:t>x</a:t>
            </a:r>
            <a:r>
              <a:rPr lang="en-US" sz="2000" baseline="30000" dirty="0" smtClean="0">
                <a:latin typeface="Cambria Math"/>
                <a:cs typeface="Cambria Math"/>
              </a:rPr>
              <a:t>6</a:t>
            </a:r>
            <a:r>
              <a:rPr lang="en-US" sz="2000" dirty="0" smtClean="0">
                <a:latin typeface="Cambria Math"/>
                <a:cs typeface="Cambria Math"/>
              </a:rPr>
              <a:t> + </a:t>
            </a:r>
            <a:r>
              <a:rPr lang="en-US" sz="2000" dirty="0" smtClean="0">
                <a:solidFill>
                  <a:schemeClr val="accent1"/>
                </a:solidFill>
                <a:latin typeface="Cambria Math"/>
                <a:cs typeface="Cambria Math"/>
              </a:rPr>
              <a:t>6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x</a:t>
            </a:r>
            <a:r>
              <a:rPr lang="en-US" sz="2000" baseline="30000" dirty="0" smtClean="0">
                <a:solidFill>
                  <a:srgbClr val="000000"/>
                </a:solidFill>
                <a:latin typeface="Cambria Math"/>
                <a:cs typeface="Cambria Math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y + </a:t>
            </a:r>
            <a:r>
              <a:rPr lang="en-US" sz="2000" dirty="0" smtClean="0">
                <a:solidFill>
                  <a:schemeClr val="accent1"/>
                </a:solidFill>
                <a:latin typeface="Cambria Math"/>
                <a:cs typeface="Cambria Math"/>
              </a:rPr>
              <a:t>15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x</a:t>
            </a:r>
            <a:r>
              <a:rPr lang="en-US" sz="2000" baseline="30000" dirty="0" smtClean="0">
                <a:solidFill>
                  <a:srgbClr val="000000"/>
                </a:solidFill>
                <a:latin typeface="Cambria Math"/>
                <a:cs typeface="Cambria Math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y</a:t>
            </a:r>
            <a:r>
              <a:rPr lang="en-US" sz="2000" baseline="30000" dirty="0" smtClean="0">
                <a:solidFill>
                  <a:srgbClr val="000000"/>
                </a:solidFill>
                <a:latin typeface="Cambria Math"/>
                <a:cs typeface="Cambria Math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 +</a:t>
            </a:r>
            <a:r>
              <a:rPr lang="en-US" sz="2000" dirty="0" smtClean="0">
                <a:solidFill>
                  <a:schemeClr val="accent1"/>
                </a:solidFill>
                <a:latin typeface="Cambria Math"/>
                <a:cs typeface="Cambria Math"/>
              </a:rPr>
              <a:t> 20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x</a:t>
            </a:r>
            <a:r>
              <a:rPr lang="en-US" sz="2000" baseline="30000" dirty="0" smtClean="0">
                <a:solidFill>
                  <a:srgbClr val="000000"/>
                </a:solidFill>
                <a:latin typeface="Cambria Math"/>
                <a:cs typeface="Cambria Math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y</a:t>
            </a:r>
            <a:r>
              <a:rPr lang="en-US" sz="2000" baseline="30000" dirty="0" smtClean="0">
                <a:solidFill>
                  <a:srgbClr val="000000"/>
                </a:solidFill>
                <a:latin typeface="Cambria Math"/>
                <a:cs typeface="Cambria Math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 + </a:t>
            </a:r>
            <a:r>
              <a:rPr lang="en-US" sz="2000" dirty="0" smtClean="0">
                <a:solidFill>
                  <a:schemeClr val="accent1"/>
                </a:solidFill>
                <a:latin typeface="Cambria Math"/>
                <a:cs typeface="Cambria Math"/>
              </a:rPr>
              <a:t>15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x</a:t>
            </a:r>
            <a:r>
              <a:rPr lang="en-US" sz="2000" baseline="30000" dirty="0" smtClean="0">
                <a:solidFill>
                  <a:srgbClr val="000000"/>
                </a:solidFill>
                <a:latin typeface="Cambria Math"/>
                <a:cs typeface="Cambria Math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y</a:t>
            </a:r>
            <a:r>
              <a:rPr lang="en-US" sz="2000" baseline="30000" dirty="0" smtClean="0">
                <a:solidFill>
                  <a:srgbClr val="000000"/>
                </a:solidFill>
                <a:latin typeface="Cambria Math"/>
                <a:cs typeface="Cambria Math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 + </a:t>
            </a:r>
            <a:r>
              <a:rPr lang="en-US" sz="2000" dirty="0" smtClean="0">
                <a:solidFill>
                  <a:schemeClr val="accent1"/>
                </a:solidFill>
                <a:latin typeface="Cambria Math"/>
                <a:cs typeface="Cambria Math"/>
              </a:rPr>
              <a:t>6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xy</a:t>
            </a:r>
            <a:r>
              <a:rPr lang="en-US" sz="2000" baseline="30000" dirty="0" smtClean="0">
                <a:solidFill>
                  <a:srgbClr val="000000"/>
                </a:solidFill>
                <a:latin typeface="Cambria Math"/>
                <a:cs typeface="Cambria Math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 + </a:t>
            </a:r>
            <a:r>
              <a:rPr lang="en-US" sz="2000" dirty="0" smtClean="0">
                <a:solidFill>
                  <a:schemeClr val="accent1"/>
                </a:solidFill>
                <a:latin typeface="Cambria Math"/>
                <a:cs typeface="Cambria Math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ambria Math"/>
                <a:cs typeface="Cambria Math"/>
              </a:rPr>
              <a:t>y</a:t>
            </a:r>
            <a:r>
              <a:rPr lang="en-US" sz="2000" baseline="30000" dirty="0" smtClean="0">
                <a:solidFill>
                  <a:srgbClr val="000000"/>
                </a:solidFill>
                <a:latin typeface="Cambria Math"/>
                <a:cs typeface="Cambria Math"/>
              </a:rPr>
              <a:t>6</a:t>
            </a:r>
            <a:endParaRPr lang="en-US" sz="2000" baseline="30000" dirty="0"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Pascal’s 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3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Binomial Theorem </a:t>
            </a:r>
          </a:p>
          <a:p>
            <a:r>
              <a:rPr lang="en-US" dirty="0" smtClean="0"/>
              <a:t>Pascal’s Identity and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Binomial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Definition</a:t>
            </a:r>
            <a:r>
              <a:rPr lang="en-US" dirty="0" smtClean="0"/>
              <a:t>: A </a:t>
            </a:r>
            <a:r>
              <a:rPr lang="en-US" i="1" dirty="0" smtClean="0">
                <a:solidFill>
                  <a:srgbClr val="FF0000"/>
                </a:solidFill>
              </a:rPr>
              <a:t>binomial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expression is the sum of two terms, such as 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. (More generally, these terms can be products of constants and variables.)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can use counting principles to find the </a:t>
            </a:r>
            <a:r>
              <a:rPr lang="en-US" dirty="0" smtClean="0">
                <a:solidFill>
                  <a:schemeClr val="accent2"/>
                </a:solidFill>
              </a:rPr>
              <a:t>coefficients</a:t>
            </a:r>
            <a:r>
              <a:rPr lang="en-US" dirty="0" smtClean="0"/>
              <a:t> in the expansion of (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where n is a positive integer. 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Expand (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ea typeface="Cambria Math" pitchFamily="18" charset="0"/>
              </a:rPr>
              <a:t>	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dirty="0" smtClean="0">
                <a:solidFill>
                  <a:srgbClr val="009DD9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dirty="0" smtClean="0">
                <a:solidFill>
                  <a:srgbClr val="009DD9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ea typeface="Cambria Math" pitchFamily="18" charset="0"/>
              </a:rPr>
              <a:t>xy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81800" y="6019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</a:t>
            </a:r>
            <a:r>
              <a:rPr lang="en-US" i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756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aum_equation_146033467147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867400"/>
            <a:ext cx="609600" cy="584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Binomial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217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i-FI" dirty="0" smtClean="0">
                <a:latin typeface="Cambria Math"/>
                <a:cs typeface="Cambria Math"/>
              </a:rPr>
              <a:t>(</a:t>
            </a:r>
            <a:r>
              <a:rPr lang="fi-FI" i="1" dirty="0">
                <a:latin typeface="Cambria Math"/>
                <a:cs typeface="Cambria Math"/>
              </a:rPr>
              <a:t>x </a:t>
            </a:r>
            <a:r>
              <a:rPr lang="fi-FI" dirty="0">
                <a:latin typeface="Cambria Math"/>
                <a:cs typeface="Cambria Math"/>
              </a:rPr>
              <a:t>+</a:t>
            </a:r>
            <a:r>
              <a:rPr lang="fi-FI" i="1" dirty="0">
                <a:latin typeface="Cambria Math"/>
                <a:cs typeface="Cambria Math"/>
              </a:rPr>
              <a:t>y</a:t>
            </a:r>
            <a:r>
              <a:rPr lang="fi-FI" dirty="0">
                <a:latin typeface="Cambria Math"/>
                <a:cs typeface="Cambria Math"/>
              </a:rPr>
              <a:t>)</a:t>
            </a:r>
            <a:r>
              <a:rPr lang="fi-FI" baseline="30000" dirty="0">
                <a:latin typeface="Cambria Math"/>
                <a:cs typeface="Cambria Math"/>
              </a:rPr>
              <a:t>3</a:t>
            </a:r>
            <a:r>
              <a:rPr lang="fi-FI" dirty="0">
                <a:latin typeface="Cambria Math"/>
                <a:cs typeface="Cambria Math"/>
              </a:rPr>
              <a:t> = (</a:t>
            </a:r>
            <a:r>
              <a:rPr lang="fi-FI" i="1" dirty="0" err="1" smtClean="0">
                <a:latin typeface="Cambria Math"/>
                <a:cs typeface="Cambria Math"/>
              </a:rPr>
              <a:t>x</a:t>
            </a:r>
            <a:r>
              <a:rPr lang="fi-FI" dirty="0" err="1" smtClean="0">
                <a:latin typeface="Cambria Math"/>
                <a:cs typeface="Cambria Math"/>
              </a:rPr>
              <a:t>+</a:t>
            </a:r>
            <a:r>
              <a:rPr lang="fi-FI" i="1" dirty="0" err="1">
                <a:latin typeface="Cambria Math"/>
                <a:cs typeface="Cambria Math"/>
              </a:rPr>
              <a:t>y</a:t>
            </a:r>
            <a:r>
              <a:rPr lang="fi-FI" dirty="0" err="1" smtClean="0">
                <a:latin typeface="Cambria Math"/>
                <a:cs typeface="Cambria Math"/>
              </a:rPr>
              <a:t>)(</a:t>
            </a:r>
            <a:r>
              <a:rPr lang="fi-FI" i="1" dirty="0" err="1">
                <a:latin typeface="Cambria Math"/>
                <a:cs typeface="Cambria Math"/>
              </a:rPr>
              <a:t>x</a:t>
            </a:r>
            <a:r>
              <a:rPr lang="fi-FI" dirty="0" err="1" smtClean="0">
                <a:latin typeface="Cambria Math"/>
                <a:cs typeface="Cambria Math"/>
              </a:rPr>
              <a:t>+</a:t>
            </a:r>
            <a:r>
              <a:rPr lang="fi-FI" i="1" dirty="0" err="1">
                <a:latin typeface="Cambria Math"/>
                <a:cs typeface="Cambria Math"/>
              </a:rPr>
              <a:t>y</a:t>
            </a:r>
            <a:r>
              <a:rPr lang="fi-FI" dirty="0" err="1" smtClean="0">
                <a:latin typeface="Cambria Math"/>
                <a:cs typeface="Cambria Math"/>
              </a:rPr>
              <a:t>)(</a:t>
            </a:r>
            <a:r>
              <a:rPr lang="fi-FI" i="1" dirty="0" err="1">
                <a:latin typeface="Cambria Math"/>
                <a:cs typeface="Cambria Math"/>
              </a:rPr>
              <a:t>x</a:t>
            </a:r>
            <a:r>
              <a:rPr lang="fi-FI" dirty="0" err="1" smtClean="0">
                <a:latin typeface="Cambria Math"/>
                <a:cs typeface="Cambria Math"/>
              </a:rPr>
              <a:t>+</a:t>
            </a:r>
            <a:r>
              <a:rPr lang="fi-FI" i="1" dirty="0" err="1">
                <a:latin typeface="Cambria Math"/>
                <a:cs typeface="Cambria Math"/>
              </a:rPr>
              <a:t>y</a:t>
            </a:r>
            <a:r>
              <a:rPr lang="fi-FI" dirty="0" smtClean="0">
                <a:latin typeface="Cambria Math"/>
                <a:cs typeface="Cambria Math"/>
              </a:rPr>
              <a:t>) </a:t>
            </a:r>
          </a:p>
          <a:p>
            <a:pPr>
              <a:buNone/>
            </a:pPr>
            <a:r>
              <a:rPr lang="fi-FI" dirty="0">
                <a:latin typeface="Cambria Math"/>
                <a:cs typeface="Cambria Math"/>
              </a:rPr>
              <a:t>	</a:t>
            </a:r>
            <a:r>
              <a:rPr lang="fi-FI" dirty="0" smtClean="0">
                <a:latin typeface="Cambria Math"/>
                <a:cs typeface="Cambria Math"/>
              </a:rPr>
              <a:t>	   = (</a:t>
            </a:r>
            <a:r>
              <a:rPr lang="fi-FI" i="1" dirty="0" smtClean="0">
                <a:latin typeface="Cambria Math"/>
                <a:cs typeface="Cambria Math"/>
              </a:rPr>
              <a:t>x</a:t>
            </a:r>
            <a:r>
              <a:rPr lang="fi-FI" i="1" dirty="0">
                <a:latin typeface="Cambria Math"/>
                <a:cs typeface="Cambria Math"/>
              </a:rPr>
              <a:t>x</a:t>
            </a:r>
            <a:r>
              <a:rPr lang="fi-FI" dirty="0" smtClean="0">
                <a:latin typeface="Cambria Math"/>
                <a:cs typeface="Cambria Math"/>
              </a:rPr>
              <a:t> +</a:t>
            </a:r>
            <a:r>
              <a:rPr lang="fi-FI" i="1" dirty="0" err="1" smtClean="0">
                <a:latin typeface="Cambria Math"/>
                <a:cs typeface="Cambria Math"/>
              </a:rPr>
              <a:t>x</a:t>
            </a:r>
            <a:r>
              <a:rPr lang="fi-FI" i="1" dirty="0" err="1">
                <a:latin typeface="Cambria Math"/>
                <a:cs typeface="Cambria Math"/>
              </a:rPr>
              <a:t>y</a:t>
            </a:r>
            <a:r>
              <a:rPr lang="fi-FI" dirty="0" smtClean="0">
                <a:latin typeface="Cambria Math"/>
                <a:cs typeface="Cambria Math"/>
              </a:rPr>
              <a:t> +</a:t>
            </a:r>
            <a:r>
              <a:rPr lang="fi-FI" i="1" dirty="0" err="1">
                <a:latin typeface="Cambria Math"/>
                <a:cs typeface="Cambria Math"/>
              </a:rPr>
              <a:t>y</a:t>
            </a:r>
            <a:r>
              <a:rPr lang="fi-FI" i="1" dirty="0" err="1" smtClean="0">
                <a:latin typeface="Cambria Math"/>
                <a:cs typeface="Cambria Math"/>
              </a:rPr>
              <a:t>x</a:t>
            </a:r>
            <a:r>
              <a:rPr lang="fi-FI" dirty="0" smtClean="0">
                <a:latin typeface="Cambria Math"/>
                <a:cs typeface="Cambria Math"/>
              </a:rPr>
              <a:t> +</a:t>
            </a:r>
            <a:r>
              <a:rPr lang="fi-FI" i="1" dirty="0" err="1" smtClean="0">
                <a:latin typeface="Cambria Math"/>
                <a:cs typeface="Cambria Math"/>
              </a:rPr>
              <a:t>y</a:t>
            </a:r>
            <a:r>
              <a:rPr lang="fi-FI" i="1" dirty="0" err="1">
                <a:latin typeface="Cambria Math"/>
                <a:cs typeface="Cambria Math"/>
              </a:rPr>
              <a:t>y</a:t>
            </a:r>
            <a:r>
              <a:rPr lang="fi-FI" dirty="0" err="1" smtClean="0">
                <a:latin typeface="Cambria Math"/>
                <a:cs typeface="Cambria Math"/>
              </a:rPr>
              <a:t>)(</a:t>
            </a:r>
            <a:r>
              <a:rPr lang="fi-FI" i="1" dirty="0" err="1">
                <a:latin typeface="Cambria Math"/>
                <a:cs typeface="Cambria Math"/>
              </a:rPr>
              <a:t>x</a:t>
            </a:r>
            <a:r>
              <a:rPr lang="fi-FI" dirty="0" err="1" smtClean="0">
                <a:latin typeface="Cambria Math"/>
                <a:cs typeface="Cambria Math"/>
              </a:rPr>
              <a:t>+</a:t>
            </a:r>
            <a:r>
              <a:rPr lang="fi-FI" i="1" dirty="0" err="1">
                <a:latin typeface="Cambria Math"/>
                <a:cs typeface="Cambria Math"/>
              </a:rPr>
              <a:t>y</a:t>
            </a:r>
            <a:r>
              <a:rPr lang="fi-FI" dirty="0" smtClean="0">
                <a:latin typeface="Cambria Math"/>
                <a:cs typeface="Cambria Math"/>
              </a:rPr>
              <a:t>) </a:t>
            </a:r>
          </a:p>
          <a:p>
            <a:pPr>
              <a:buNone/>
            </a:pPr>
            <a:r>
              <a:rPr lang="fi-FI" dirty="0">
                <a:latin typeface="Cambria Math"/>
                <a:cs typeface="Cambria Math"/>
              </a:rPr>
              <a:t> </a:t>
            </a:r>
            <a:r>
              <a:rPr lang="fi-FI" dirty="0" smtClean="0">
                <a:latin typeface="Cambria Math"/>
                <a:cs typeface="Cambria Math"/>
              </a:rPr>
              <a:t>               = </a:t>
            </a:r>
            <a:r>
              <a:rPr lang="fi-FI" i="1" dirty="0" smtClean="0">
                <a:solidFill>
                  <a:srgbClr val="009DD9"/>
                </a:solidFill>
                <a:latin typeface="Cambria Math"/>
                <a:cs typeface="Cambria Math"/>
              </a:rPr>
              <a:t>xxx</a:t>
            </a:r>
            <a:r>
              <a:rPr lang="fi-FI" i="1" dirty="0" smtClean="0">
                <a:latin typeface="Cambria Math"/>
                <a:cs typeface="Cambria Math"/>
              </a:rPr>
              <a:t> </a:t>
            </a:r>
            <a:r>
              <a:rPr lang="fi-FI" dirty="0" smtClean="0">
                <a:latin typeface="Cambria Math"/>
                <a:cs typeface="Cambria Math"/>
              </a:rPr>
              <a:t>+ </a:t>
            </a:r>
            <a:r>
              <a:rPr lang="fi-FI" i="1" dirty="0" err="1" smtClean="0">
                <a:solidFill>
                  <a:srgbClr val="FF0000"/>
                </a:solidFill>
                <a:latin typeface="Cambria Math"/>
                <a:cs typeface="Cambria Math"/>
              </a:rPr>
              <a:t>xx</a:t>
            </a:r>
            <a:r>
              <a:rPr lang="fi-FI" i="1" dirty="0" err="1">
                <a:solidFill>
                  <a:srgbClr val="FF0000"/>
                </a:solidFill>
                <a:latin typeface="Cambria Math"/>
                <a:cs typeface="Cambria Math"/>
              </a:rPr>
              <a:t>y</a:t>
            </a:r>
            <a:r>
              <a:rPr lang="fi-FI" dirty="0" smtClean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fi-FI" dirty="0" smtClean="0">
                <a:latin typeface="Cambria Math"/>
                <a:cs typeface="Cambria Math"/>
              </a:rPr>
              <a:t>+ </a:t>
            </a:r>
            <a:r>
              <a:rPr lang="fi-FI" i="1" dirty="0" err="1" smtClean="0">
                <a:solidFill>
                  <a:srgbClr val="FF0000"/>
                </a:solidFill>
                <a:latin typeface="Cambria Math"/>
                <a:cs typeface="Cambria Math"/>
              </a:rPr>
              <a:t>x</a:t>
            </a:r>
            <a:r>
              <a:rPr lang="fi-FI" i="1" dirty="0" err="1">
                <a:solidFill>
                  <a:srgbClr val="FF0000"/>
                </a:solidFill>
                <a:latin typeface="Cambria Math"/>
                <a:cs typeface="Cambria Math"/>
              </a:rPr>
              <a:t>y</a:t>
            </a:r>
            <a:r>
              <a:rPr lang="fi-FI" i="1" dirty="0" err="1" smtClean="0">
                <a:solidFill>
                  <a:srgbClr val="FF0000"/>
                </a:solidFill>
                <a:latin typeface="Cambria Math"/>
                <a:cs typeface="Cambria Math"/>
              </a:rPr>
              <a:t>x</a:t>
            </a:r>
            <a:r>
              <a:rPr lang="fi-FI" dirty="0" smtClean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fi-FI" dirty="0" smtClean="0">
                <a:latin typeface="Cambria Math"/>
                <a:cs typeface="Cambria Math"/>
              </a:rPr>
              <a:t>+ </a:t>
            </a:r>
            <a:r>
              <a:rPr lang="fi-FI" i="1" dirty="0" err="1" smtClean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xy</a:t>
            </a:r>
            <a:r>
              <a:rPr lang="fi-FI" i="1" dirty="0" err="1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y</a:t>
            </a:r>
            <a:r>
              <a:rPr lang="fi-FI" dirty="0" smtClean="0">
                <a:solidFill>
                  <a:schemeClr val="accent6">
                    <a:lumMod val="75000"/>
                  </a:schemeClr>
                </a:solidFill>
                <a:latin typeface="Cambria Math"/>
                <a:cs typeface="Cambria Math"/>
              </a:rPr>
              <a:t> </a:t>
            </a:r>
            <a:r>
              <a:rPr lang="fi-FI" dirty="0" smtClean="0">
                <a:latin typeface="Cambria Math"/>
                <a:cs typeface="Cambria Math"/>
              </a:rPr>
              <a:t>+ </a:t>
            </a:r>
            <a:r>
              <a:rPr lang="fi-FI" i="1" dirty="0" err="1">
                <a:solidFill>
                  <a:srgbClr val="FF0000"/>
                </a:solidFill>
                <a:latin typeface="Cambria Math"/>
                <a:cs typeface="Cambria Math"/>
              </a:rPr>
              <a:t>y</a:t>
            </a:r>
            <a:r>
              <a:rPr lang="fi-FI" i="1" dirty="0" err="1" smtClean="0">
                <a:solidFill>
                  <a:srgbClr val="FF0000"/>
                </a:solidFill>
                <a:latin typeface="Cambria Math"/>
                <a:cs typeface="Cambria Math"/>
              </a:rPr>
              <a:t>xx</a:t>
            </a:r>
            <a:r>
              <a:rPr lang="fi-FI" dirty="0" smtClean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lang="fi-FI" dirty="0" smtClean="0">
                <a:latin typeface="Cambria Math"/>
                <a:cs typeface="Cambria Math"/>
              </a:rPr>
              <a:t>+ </a:t>
            </a:r>
            <a:r>
              <a:rPr lang="fi-FI" i="1" dirty="0" err="1" smtClean="0">
                <a:solidFill>
                  <a:srgbClr val="7E9632"/>
                </a:solidFill>
                <a:latin typeface="Cambria Math"/>
                <a:cs typeface="Cambria Math"/>
              </a:rPr>
              <a:t>yx</a:t>
            </a:r>
            <a:r>
              <a:rPr lang="fi-FI" i="1" dirty="0" err="1">
                <a:solidFill>
                  <a:srgbClr val="7E9632"/>
                </a:solidFill>
                <a:latin typeface="Cambria Math"/>
                <a:cs typeface="Cambria Math"/>
              </a:rPr>
              <a:t>y</a:t>
            </a:r>
            <a:r>
              <a:rPr lang="fi-FI" dirty="0" smtClean="0">
                <a:solidFill>
                  <a:srgbClr val="7E9632"/>
                </a:solidFill>
                <a:latin typeface="Cambria Math"/>
                <a:cs typeface="Cambria Math"/>
              </a:rPr>
              <a:t> </a:t>
            </a:r>
            <a:r>
              <a:rPr lang="fi-FI" dirty="0" smtClean="0">
                <a:latin typeface="Cambria Math"/>
                <a:cs typeface="Cambria Math"/>
              </a:rPr>
              <a:t>+ </a:t>
            </a:r>
            <a:r>
              <a:rPr lang="fi-FI" i="1" dirty="0" err="1" smtClean="0">
                <a:solidFill>
                  <a:srgbClr val="7E9632"/>
                </a:solidFill>
                <a:latin typeface="Cambria Math"/>
                <a:cs typeface="Cambria Math"/>
              </a:rPr>
              <a:t>y</a:t>
            </a:r>
            <a:r>
              <a:rPr lang="fi-FI" i="1" dirty="0" err="1">
                <a:solidFill>
                  <a:srgbClr val="7E9632"/>
                </a:solidFill>
                <a:latin typeface="Cambria Math"/>
                <a:cs typeface="Cambria Math"/>
              </a:rPr>
              <a:t>y</a:t>
            </a:r>
            <a:r>
              <a:rPr lang="fi-FI" i="1" dirty="0" err="1" smtClean="0">
                <a:solidFill>
                  <a:srgbClr val="7E9632"/>
                </a:solidFill>
                <a:latin typeface="Cambria Math"/>
                <a:cs typeface="Cambria Math"/>
              </a:rPr>
              <a:t>x</a:t>
            </a:r>
            <a:r>
              <a:rPr lang="fi-FI" dirty="0" smtClean="0">
                <a:solidFill>
                  <a:srgbClr val="7E9632"/>
                </a:solidFill>
                <a:latin typeface="Cambria Math"/>
                <a:cs typeface="Cambria Math"/>
              </a:rPr>
              <a:t> </a:t>
            </a:r>
            <a:r>
              <a:rPr lang="fi-FI" dirty="0" smtClean="0">
                <a:latin typeface="Cambria Math"/>
                <a:cs typeface="Cambria Math"/>
              </a:rPr>
              <a:t>+</a:t>
            </a:r>
            <a:r>
              <a:rPr lang="fi-FI" i="1" dirty="0" err="1" smtClean="0">
                <a:solidFill>
                  <a:srgbClr val="FF8000"/>
                </a:solidFill>
                <a:latin typeface="Cambria Math"/>
                <a:cs typeface="Cambria Math"/>
              </a:rPr>
              <a:t>yy</a:t>
            </a:r>
            <a:r>
              <a:rPr lang="fi-FI" i="1" dirty="0" err="1">
                <a:solidFill>
                  <a:srgbClr val="FF8000"/>
                </a:solidFill>
                <a:latin typeface="Cambria Math"/>
                <a:cs typeface="Cambria Math"/>
              </a:rPr>
              <a:t>y</a:t>
            </a:r>
            <a:endParaRPr lang="fi-FI" dirty="0" smtClean="0">
              <a:solidFill>
                <a:srgbClr val="FF8000"/>
              </a:solidFill>
              <a:latin typeface="Cambria Math"/>
              <a:cs typeface="Cambria Math"/>
            </a:endParaRPr>
          </a:p>
          <a:p>
            <a:pPr>
              <a:buNone/>
            </a:pPr>
            <a:r>
              <a:rPr lang="fi-FI" dirty="0">
                <a:latin typeface="Cambria Math"/>
                <a:cs typeface="Cambria Math"/>
              </a:rPr>
              <a:t>	</a:t>
            </a:r>
            <a:r>
              <a:rPr lang="fi-FI" dirty="0" smtClean="0">
                <a:latin typeface="Cambria Math"/>
                <a:cs typeface="Cambria Math"/>
              </a:rPr>
              <a:t>	    = </a:t>
            </a:r>
            <a:r>
              <a:rPr lang="fi-FI" i="1" dirty="0" smtClean="0">
                <a:solidFill>
                  <a:srgbClr val="009DD9"/>
                </a:solidFill>
                <a:latin typeface="Cambria Math"/>
                <a:cs typeface="Cambria Math"/>
              </a:rPr>
              <a:t>x</a:t>
            </a:r>
            <a:r>
              <a:rPr lang="fi-FI" baseline="30000" dirty="0" smtClean="0">
                <a:solidFill>
                  <a:srgbClr val="009DD9"/>
                </a:solidFill>
                <a:latin typeface="Cambria Math"/>
                <a:cs typeface="Cambria Math"/>
              </a:rPr>
              <a:t>3</a:t>
            </a:r>
            <a:r>
              <a:rPr lang="fi-FI" dirty="0" smtClean="0">
                <a:latin typeface="Cambria Math"/>
                <a:cs typeface="Cambria Math"/>
              </a:rPr>
              <a:t> </a:t>
            </a:r>
            <a:r>
              <a:rPr lang="fi-FI" dirty="0">
                <a:latin typeface="Cambria Math"/>
                <a:cs typeface="Cambria Math"/>
              </a:rPr>
              <a:t>+</a:t>
            </a:r>
            <a:r>
              <a:rPr lang="fi-FI" dirty="0" smtClean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lang="fi-FI" i="1" dirty="0" smtClean="0">
                <a:solidFill>
                  <a:srgbClr val="FF0000"/>
                </a:solidFill>
                <a:latin typeface="Cambria Math"/>
                <a:cs typeface="Cambria Math"/>
              </a:rPr>
              <a:t>x</a:t>
            </a:r>
            <a:r>
              <a:rPr lang="fi-FI" baseline="30000" dirty="0" smtClean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lang="fi-FI" i="1" dirty="0">
                <a:solidFill>
                  <a:srgbClr val="FF0000"/>
                </a:solidFill>
                <a:latin typeface="Cambria Math"/>
                <a:cs typeface="Cambria Math"/>
              </a:rPr>
              <a:t>y</a:t>
            </a:r>
            <a:r>
              <a:rPr lang="fi-FI" dirty="0" smtClean="0">
                <a:latin typeface="Cambria Math"/>
                <a:cs typeface="Cambria Math"/>
              </a:rPr>
              <a:t> + </a:t>
            </a:r>
            <a:r>
              <a:rPr lang="fi-FI" dirty="0" smtClean="0">
                <a:solidFill>
                  <a:srgbClr val="7E9632"/>
                </a:solidFill>
                <a:latin typeface="Cambria Math"/>
                <a:cs typeface="Cambria Math"/>
              </a:rPr>
              <a:t>3</a:t>
            </a:r>
            <a:r>
              <a:rPr lang="fi-FI" i="1" dirty="0" smtClean="0">
                <a:solidFill>
                  <a:srgbClr val="7E9632"/>
                </a:solidFill>
                <a:latin typeface="Cambria Math"/>
                <a:cs typeface="Cambria Math"/>
              </a:rPr>
              <a:t>x</a:t>
            </a:r>
            <a:r>
              <a:rPr lang="fi-FI" i="1" dirty="0">
                <a:solidFill>
                  <a:srgbClr val="7E9632"/>
                </a:solidFill>
                <a:latin typeface="Cambria Math"/>
                <a:cs typeface="Cambria Math"/>
              </a:rPr>
              <a:t>y</a:t>
            </a:r>
            <a:r>
              <a:rPr lang="fi-FI" baseline="30000" dirty="0" smtClean="0">
                <a:solidFill>
                  <a:srgbClr val="7E9632"/>
                </a:solidFill>
                <a:latin typeface="Cambria Math"/>
                <a:cs typeface="Cambria Math"/>
              </a:rPr>
              <a:t>2</a:t>
            </a:r>
            <a:r>
              <a:rPr lang="fi-FI" dirty="0" smtClean="0">
                <a:solidFill>
                  <a:srgbClr val="7E9632"/>
                </a:solidFill>
                <a:latin typeface="Cambria Math"/>
                <a:cs typeface="Cambria Math"/>
              </a:rPr>
              <a:t> </a:t>
            </a:r>
            <a:r>
              <a:rPr lang="fi-FI" dirty="0" smtClean="0">
                <a:latin typeface="Cambria Math"/>
                <a:cs typeface="Cambria Math"/>
              </a:rPr>
              <a:t>+ </a:t>
            </a:r>
            <a:r>
              <a:rPr lang="fi-FI" i="1" dirty="0">
                <a:solidFill>
                  <a:srgbClr val="FF8000"/>
                </a:solidFill>
                <a:latin typeface="Cambria Math"/>
                <a:cs typeface="Cambria Math"/>
              </a:rPr>
              <a:t>y</a:t>
            </a:r>
            <a:r>
              <a:rPr lang="fi-FI" baseline="30000" dirty="0" smtClean="0">
                <a:solidFill>
                  <a:srgbClr val="FF8000"/>
                </a:solidFill>
                <a:latin typeface="Cambria Math"/>
                <a:cs typeface="Cambria Math"/>
              </a:rPr>
              <a:t>3</a:t>
            </a:r>
            <a:r>
              <a:rPr lang="fi-FI" dirty="0" smtClean="0">
                <a:latin typeface="Cambria Math"/>
                <a:cs typeface="Cambria Math"/>
              </a:rPr>
              <a:t> </a:t>
            </a:r>
            <a:endParaRPr lang="fi-FI" dirty="0">
              <a:latin typeface="Cambria Math"/>
              <a:cs typeface="Cambria Math"/>
            </a:endParaRPr>
          </a:p>
          <a:p>
            <a:pPr>
              <a:buNone/>
            </a:pPr>
            <a:endParaRPr lang="en-US" dirty="0">
              <a:latin typeface="Cambria Math"/>
              <a:ea typeface="Cambria Math" pitchFamily="18" charset="0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962400"/>
            <a:ext cx="8382000" cy="2743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smtClean="0">
                <a:latin typeface="Cambria Math"/>
                <a:ea typeface="Cambria Math" pitchFamily="18" charset="0"/>
                <a:cs typeface="Cambria Math"/>
              </a:rPr>
              <a:t>How many </a:t>
            </a:r>
            <a:r>
              <a:rPr lang="en-US" b="1" dirty="0" smtClean="0">
                <a:latin typeface="Cambria Math"/>
                <a:ea typeface="Cambria Math" pitchFamily="18" charset="0"/>
                <a:cs typeface="Cambria Math"/>
              </a:rPr>
              <a:t>ways </a:t>
            </a:r>
            <a:r>
              <a:rPr lang="en-US" dirty="0" smtClean="0">
                <a:latin typeface="Cambria Math"/>
                <a:ea typeface="Cambria Math" pitchFamily="18" charset="0"/>
                <a:cs typeface="Cambria Math"/>
              </a:rPr>
              <a:t>are there to get the terms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 pitchFamily="18" charset="0"/>
                <a:cs typeface="Cambria Math"/>
              </a:rPr>
              <a:t> </a:t>
            </a:r>
            <a:r>
              <a:rPr lang="fi-FI" i="1" dirty="0" smtClean="0">
                <a:solidFill>
                  <a:srgbClr val="009DD9"/>
                </a:solidFill>
                <a:latin typeface="Cambria Math"/>
                <a:cs typeface="Cambria Math"/>
              </a:rPr>
              <a:t>x</a:t>
            </a:r>
            <a:r>
              <a:rPr lang="fi-FI" baseline="30000" dirty="0" smtClean="0">
                <a:solidFill>
                  <a:srgbClr val="009DD9"/>
                </a:solidFill>
                <a:latin typeface="Cambria Math"/>
                <a:cs typeface="Cambria Math"/>
              </a:rPr>
              <a:t>3</a:t>
            </a:r>
            <a:r>
              <a:rPr lang="fi-FI" dirty="0" smtClean="0">
                <a:solidFill>
                  <a:srgbClr val="009DD9"/>
                </a:solidFill>
                <a:latin typeface="Cambria Math"/>
                <a:cs typeface="Cambria Math"/>
              </a:rPr>
              <a:t>	</a:t>
            </a:r>
            <a:r>
              <a:rPr lang="fi-FI" dirty="0" smtClean="0">
                <a:latin typeface="Cambria Math"/>
                <a:cs typeface="Cambria Math"/>
              </a:rPr>
              <a:t>: </a:t>
            </a:r>
            <a:r>
              <a:rPr lang="fi-FI" dirty="0" err="1" smtClean="0">
                <a:latin typeface="Cambria Math"/>
                <a:cs typeface="Cambria Math"/>
              </a:rPr>
              <a:t>Choose</a:t>
            </a:r>
            <a:r>
              <a:rPr lang="fi-FI" dirty="0" smtClean="0">
                <a:latin typeface="Cambria Math"/>
                <a:cs typeface="Cambria Math"/>
              </a:rPr>
              <a:t> x </a:t>
            </a:r>
            <a:r>
              <a:rPr lang="fi-FI" dirty="0" err="1" smtClean="0">
                <a:latin typeface="Cambria Math"/>
                <a:cs typeface="Cambria Math"/>
              </a:rPr>
              <a:t>three</a:t>
            </a:r>
            <a:r>
              <a:rPr lang="fi-FI" dirty="0" smtClean="0">
                <a:latin typeface="Cambria Math"/>
                <a:cs typeface="Cambria Math"/>
              </a:rPr>
              <a:t> </a:t>
            </a:r>
            <a:r>
              <a:rPr lang="fi-FI" dirty="0" err="1" smtClean="0">
                <a:latin typeface="Cambria Math"/>
                <a:cs typeface="Cambria Math"/>
              </a:rPr>
              <a:t>times</a:t>
            </a:r>
            <a:r>
              <a:rPr lang="fi-FI" dirty="0" smtClean="0">
                <a:latin typeface="Cambria Math"/>
                <a:cs typeface="Cambria Math"/>
              </a:rPr>
              <a:t>			= C(3,3) = </a:t>
            </a:r>
            <a:r>
              <a:rPr lang="fi-FI" dirty="0" smtClean="0">
                <a:solidFill>
                  <a:srgbClr val="009DD9"/>
                </a:solidFill>
                <a:latin typeface="Cambria Math"/>
                <a:cs typeface="Cambria Math"/>
              </a:rPr>
              <a:t>1</a:t>
            </a:r>
            <a:endParaRPr lang="fi-FI" baseline="30000" dirty="0" smtClean="0">
              <a:solidFill>
                <a:srgbClr val="009DD9"/>
              </a:solidFill>
              <a:latin typeface="Cambria Math"/>
              <a:cs typeface="Cambria Math"/>
            </a:endParaRPr>
          </a:p>
          <a:p>
            <a:pPr>
              <a:buNone/>
            </a:pPr>
            <a:r>
              <a:rPr lang="fi-FI" i="1" dirty="0" smtClean="0">
                <a:solidFill>
                  <a:srgbClr val="FF0000"/>
                </a:solidFill>
                <a:latin typeface="Cambria Math"/>
                <a:cs typeface="Cambria Math"/>
              </a:rPr>
              <a:t>x</a:t>
            </a:r>
            <a:r>
              <a:rPr lang="fi-FI" baseline="30000" dirty="0" smtClean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lang="fi-FI" i="1" dirty="0" smtClean="0">
                <a:solidFill>
                  <a:srgbClr val="FF0000"/>
                </a:solidFill>
                <a:latin typeface="Cambria Math"/>
                <a:cs typeface="Cambria Math"/>
              </a:rPr>
              <a:t>y	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: </a:t>
            </a:r>
            <a:r>
              <a:rPr lang="fi-FI" dirty="0" err="1" smtClean="0">
                <a:solidFill>
                  <a:srgbClr val="000000"/>
                </a:solidFill>
                <a:latin typeface="Cambria Math"/>
                <a:cs typeface="Cambria Math"/>
              </a:rPr>
              <a:t>Choose</a:t>
            </a:r>
            <a:r>
              <a:rPr lang="fi-FI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x </a:t>
            </a:r>
            <a:r>
              <a:rPr lang="fi-FI" dirty="0" err="1" smtClean="0">
                <a:solidFill>
                  <a:srgbClr val="000000"/>
                </a:solidFill>
                <a:latin typeface="Cambria Math"/>
                <a:cs typeface="Cambria Math"/>
              </a:rPr>
              <a:t>twice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 (and y </a:t>
            </a:r>
            <a:r>
              <a:rPr lang="fi-FI" dirty="0" err="1" smtClean="0">
                <a:solidFill>
                  <a:srgbClr val="000000"/>
                </a:solidFill>
                <a:latin typeface="Cambria Math"/>
                <a:cs typeface="Cambria Math"/>
              </a:rPr>
              <a:t>once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)		= C(3,2) = </a:t>
            </a:r>
            <a:r>
              <a:rPr lang="fi-FI" dirty="0" smtClean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</a:p>
          <a:p>
            <a:pPr>
              <a:buNone/>
            </a:pPr>
            <a:r>
              <a:rPr lang="fi-FI" i="1" dirty="0" smtClean="0">
                <a:solidFill>
                  <a:srgbClr val="7E9632"/>
                </a:solidFill>
                <a:latin typeface="Cambria Math"/>
                <a:cs typeface="Cambria Math"/>
              </a:rPr>
              <a:t>xy</a:t>
            </a:r>
            <a:r>
              <a:rPr lang="fi-FI" baseline="30000" dirty="0" smtClean="0">
                <a:solidFill>
                  <a:srgbClr val="7E9632"/>
                </a:solidFill>
                <a:latin typeface="Cambria Math"/>
                <a:cs typeface="Cambria Math"/>
              </a:rPr>
              <a:t>2</a:t>
            </a:r>
            <a:r>
              <a:rPr lang="fi-FI" dirty="0" smtClean="0">
                <a:solidFill>
                  <a:srgbClr val="7E9632"/>
                </a:solidFill>
                <a:latin typeface="Cambria Math"/>
                <a:cs typeface="Cambria Math"/>
              </a:rPr>
              <a:t>	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: </a:t>
            </a:r>
            <a:r>
              <a:rPr lang="fi-FI" dirty="0" err="1" smtClean="0">
                <a:solidFill>
                  <a:srgbClr val="000000"/>
                </a:solidFill>
                <a:latin typeface="Cambria Math"/>
                <a:cs typeface="Cambria Math"/>
              </a:rPr>
              <a:t>Choose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 x </a:t>
            </a:r>
            <a:r>
              <a:rPr lang="fi-FI" dirty="0" err="1" smtClean="0">
                <a:solidFill>
                  <a:srgbClr val="000000"/>
                </a:solidFill>
                <a:latin typeface="Cambria Math"/>
                <a:cs typeface="Cambria Math"/>
              </a:rPr>
              <a:t>once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 (and y </a:t>
            </a:r>
            <a:r>
              <a:rPr lang="fi-FI" dirty="0" err="1" smtClean="0">
                <a:solidFill>
                  <a:srgbClr val="000000"/>
                </a:solidFill>
                <a:latin typeface="Cambria Math"/>
                <a:cs typeface="Cambria Math"/>
              </a:rPr>
              <a:t>twice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)		= C(3,1) = </a:t>
            </a:r>
            <a:r>
              <a:rPr lang="fi-FI" dirty="0" smtClean="0">
                <a:solidFill>
                  <a:srgbClr val="7E9632"/>
                </a:solidFill>
                <a:latin typeface="Cambria Math"/>
                <a:cs typeface="Cambria Math"/>
              </a:rPr>
              <a:t>3</a:t>
            </a:r>
          </a:p>
          <a:p>
            <a:pPr>
              <a:buNone/>
            </a:pPr>
            <a:r>
              <a:rPr lang="fi-FI" i="1" dirty="0" smtClean="0">
                <a:solidFill>
                  <a:srgbClr val="FF8000"/>
                </a:solidFill>
                <a:latin typeface="Cambria Math"/>
                <a:cs typeface="Cambria Math"/>
              </a:rPr>
              <a:t>y</a:t>
            </a:r>
            <a:r>
              <a:rPr lang="fi-FI" baseline="30000" dirty="0" smtClean="0">
                <a:solidFill>
                  <a:srgbClr val="FF8000"/>
                </a:solidFill>
                <a:latin typeface="Cambria Math"/>
                <a:cs typeface="Cambria Math"/>
              </a:rPr>
              <a:t>3		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: </a:t>
            </a:r>
            <a:r>
              <a:rPr lang="fi-FI" dirty="0" err="1" smtClean="0">
                <a:solidFill>
                  <a:srgbClr val="000000"/>
                </a:solidFill>
                <a:latin typeface="Cambria Math"/>
                <a:cs typeface="Cambria Math"/>
              </a:rPr>
              <a:t>Choose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 x </a:t>
            </a:r>
            <a:r>
              <a:rPr lang="fi-FI" dirty="0" err="1" smtClean="0">
                <a:solidFill>
                  <a:srgbClr val="000000"/>
                </a:solidFill>
                <a:latin typeface="Cambria Math"/>
                <a:cs typeface="Cambria Math"/>
              </a:rPr>
              <a:t>zero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latin typeface="Cambria Math"/>
                <a:cs typeface="Cambria Math"/>
              </a:rPr>
              <a:t>times</a:t>
            </a:r>
            <a:r>
              <a:rPr lang="fi-FI" dirty="0" smtClean="0">
                <a:solidFill>
                  <a:srgbClr val="000000"/>
                </a:solidFill>
                <a:latin typeface="Cambria Math"/>
                <a:cs typeface="Cambria Math"/>
              </a:rPr>
              <a:t> 			= C(3,0) = </a:t>
            </a:r>
            <a:r>
              <a:rPr lang="fi-FI" dirty="0" smtClean="0">
                <a:solidFill>
                  <a:srgbClr val="FF8000"/>
                </a:solidFill>
                <a:latin typeface="Cambria Math"/>
                <a:cs typeface="Cambria Math"/>
              </a:rPr>
              <a:t>1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324601" y="4979894"/>
            <a:ext cx="457200" cy="430306"/>
          </a:xfrm>
          <a:prstGeom prst="rect">
            <a:avLst/>
          </a:prstGeom>
        </p:spPr>
      </p:pic>
      <p:pic>
        <p:nvPicPr>
          <p:cNvPr id="12" name="Picture 11" descr="3-choose-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372768"/>
            <a:ext cx="605188" cy="580232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324601" y="5437095"/>
            <a:ext cx="457200" cy="430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Theorem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Binomial Theorem</a:t>
            </a:r>
            <a:r>
              <a:rPr lang="en-US" dirty="0" smtClean="0"/>
              <a:t>: Let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be variables, and </a:t>
            </a:r>
            <a:r>
              <a:rPr lang="en-US" i="1" dirty="0" smtClean="0"/>
              <a:t>n</a:t>
            </a:r>
            <a:r>
              <a:rPr lang="en-US" dirty="0" smtClean="0"/>
              <a:t> a nonnegative integer. Then: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We use combinatorial reasoning. The terms in the expansion of (</a:t>
            </a:r>
            <a:r>
              <a:rPr lang="en-US" i="1" dirty="0" smtClean="0"/>
              <a:t>x </a:t>
            </a:r>
            <a:r>
              <a:rPr lang="en-US" dirty="0" smtClean="0"/>
              <a:t>+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are of the form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baseline="30000" dirty="0" err="1" smtClean="0">
                <a:latin typeface="Cambria Math"/>
                <a:ea typeface="Cambria Math"/>
              </a:rPr>
              <a:t>−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j</a:t>
            </a:r>
            <a:r>
              <a:rPr lang="en-US" baseline="30000" dirty="0" smtClean="0"/>
              <a:t>  </a:t>
            </a:r>
            <a:r>
              <a:rPr lang="en-US" dirty="0" smtClean="0"/>
              <a:t>for                 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,…,</a:t>
            </a:r>
            <a:r>
              <a:rPr lang="en-US" i="1" dirty="0" smtClean="0"/>
              <a:t>n</a:t>
            </a:r>
            <a:r>
              <a:rPr lang="en-US" dirty="0" smtClean="0"/>
              <a:t>. To form the term </a:t>
            </a:r>
            <a:r>
              <a:rPr lang="en-US" i="1" dirty="0" smtClean="0"/>
              <a:t>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baseline="30000" dirty="0" err="1" smtClean="0">
                <a:latin typeface="Cambria Math"/>
                <a:ea typeface="Cambria Math"/>
              </a:rPr>
              <a:t>−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j</a:t>
            </a:r>
            <a:r>
              <a:rPr lang="en-US" dirty="0" smtClean="0"/>
              <a:t>, it is necessary to choose  </a:t>
            </a:r>
            <a:r>
              <a:rPr lang="en-US" i="1" dirty="0" smtClean="0"/>
              <a:t>n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i="1" dirty="0" smtClean="0"/>
              <a:t>j</a:t>
            </a:r>
            <a:r>
              <a:rPr lang="en-US" dirty="0" smtClean="0"/>
              <a:t>  </a:t>
            </a:r>
            <a:r>
              <a:rPr lang="en-US" i="1" dirty="0" smtClean="0"/>
              <a:t>x’</a:t>
            </a:r>
            <a:r>
              <a:rPr lang="en-US" dirty="0" smtClean="0"/>
              <a:t>s from the </a:t>
            </a:r>
            <a:r>
              <a:rPr lang="en-US" i="1" dirty="0" smtClean="0"/>
              <a:t>n</a:t>
            </a:r>
            <a:r>
              <a:rPr lang="en-US" dirty="0" smtClean="0"/>
              <a:t> sums. Therefore, the coefficient of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baseline="30000" dirty="0" err="1" smtClean="0">
                <a:latin typeface="Cambria Math"/>
                <a:ea typeface="Cambria Math"/>
              </a:rPr>
              <a:t>−</a:t>
            </a:r>
            <a:r>
              <a:rPr lang="en-US" i="1" baseline="30000" dirty="0" err="1" smtClean="0"/>
              <a:t>j</a:t>
            </a:r>
            <a:r>
              <a:rPr lang="en-US" i="1" dirty="0" err="1" smtClean="0"/>
              <a:t>y</a:t>
            </a:r>
            <a:r>
              <a:rPr lang="en-US" i="1" baseline="30000" dirty="0" err="1" smtClean="0"/>
              <a:t>j</a:t>
            </a:r>
            <a:r>
              <a:rPr lang="en-US" dirty="0" smtClean="0"/>
              <a:t>  is            </a:t>
            </a:r>
            <a:r>
              <a:rPr lang="en-US" dirty="0" smtClean="0"/>
              <a:t>, </a:t>
            </a:r>
            <a:r>
              <a:rPr lang="en-US" dirty="0" smtClean="0"/>
              <a:t>which equals         .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81000" y="2971800"/>
            <a:ext cx="8532813" cy="6096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038600" y="5410200"/>
            <a:ext cx="827247" cy="45720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61823" y="5410200"/>
            <a:ext cx="505777" cy="457200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5400000" flipV="1">
            <a:off x="83058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1400"/>
            <a:ext cx="7475120" cy="2519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Binomial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Example</a:t>
            </a:r>
            <a:r>
              <a:rPr lang="en-US" dirty="0" smtClean="0"/>
              <a:t>: What is the expansion of 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From the binomial theorem, we know that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1534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Binomial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2"/>
                </a:solidFill>
              </a:rPr>
              <a:t>Example</a:t>
            </a:r>
            <a:r>
              <a:rPr lang="en-US" dirty="0" smtClean="0"/>
              <a:t>: What is the coefficient of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dirty="0" smtClean="0"/>
              <a:t>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 in the expansion of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We view the expression as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x</a:t>
            </a:r>
            <a:r>
              <a:rPr lang="en-US" dirty="0" smtClean="0"/>
              <a:t> +(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y)</a:t>
            </a:r>
            <a:r>
              <a:rPr lang="en-US" dirty="0" smtClean="0"/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 smtClean="0"/>
              <a:t>.        By the binomial theorem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The coefficient of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in the expansion is obtained when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13.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828800" y="4191000"/>
            <a:ext cx="5266020" cy="807244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86000" y="5943600"/>
            <a:ext cx="3505200" cy="5450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2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Useful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  Corollary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 (</a:t>
            </a:r>
            <a:r>
              <a:rPr lang="en-US" i="1" dirty="0" smtClean="0"/>
              <a:t>using </a:t>
            </a:r>
            <a:r>
              <a:rPr lang="en-US" i="1" dirty="0" smtClean="0">
                <a:solidFill>
                  <a:schemeClr val="accent2"/>
                </a:solidFill>
              </a:rPr>
              <a:t>binomial theorem</a:t>
            </a:r>
            <a:r>
              <a:rPr lang="en-US" dirty="0" smtClean="0"/>
              <a:t>):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from the binomial theorem we see that: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0" y="1905000"/>
            <a:ext cx="1828800" cy="70367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295400" y="4343400"/>
            <a:ext cx="6698783" cy="838200"/>
          </a:xfrm>
          <a:prstGeom prst="rect">
            <a:avLst/>
          </a:prstGeom>
        </p:spPr>
      </p:pic>
      <p:sp>
        <p:nvSpPr>
          <p:cNvPr id="13" name="Isosceles Triangle 12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3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Useful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  Corollary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009DD9"/>
                </a:solidFill>
              </a:rPr>
              <a:t>combinatorial</a:t>
            </a:r>
            <a:r>
              <a:rPr lang="en-US" dirty="0" smtClean="0"/>
              <a:t>): Consider the subsets of a set with </a:t>
            </a:r>
            <a:r>
              <a:rPr lang="en-US" i="1" dirty="0" smtClean="0"/>
              <a:t>n</a:t>
            </a:r>
            <a:r>
              <a:rPr lang="en-US" dirty="0" smtClean="0"/>
              <a:t> elements. There are        subsets with zero elements,       </a:t>
            </a:r>
            <a:r>
              <a:rPr lang="en-US" dirty="0" smtClean="0"/>
              <a:t>  with </a:t>
            </a:r>
            <a:r>
              <a:rPr lang="en-US" dirty="0" smtClean="0"/>
              <a:t>one element,       with two elements, …, and       </a:t>
            </a:r>
            <a:r>
              <a:rPr lang="en-US" dirty="0" smtClean="0"/>
              <a:t> with </a:t>
            </a:r>
            <a:r>
              <a:rPr lang="en-US" i="1" dirty="0" smtClean="0"/>
              <a:t>n</a:t>
            </a:r>
            <a:r>
              <a:rPr lang="en-US" dirty="0" smtClean="0"/>
              <a:t> elements. Therefore the total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Since, we know that a set with </a:t>
            </a:r>
            <a:r>
              <a:rPr lang="en-US" i="1" dirty="0" smtClean="0"/>
              <a:t>n</a:t>
            </a:r>
            <a:r>
              <a:rPr lang="en-US" dirty="0" smtClean="0"/>
              <a:t> elements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n</a:t>
            </a:r>
            <a:r>
              <a:rPr lang="en-US" dirty="0" smtClean="0"/>
              <a:t> subsets, we conclude: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572000" y="1904999"/>
            <a:ext cx="1828800" cy="703679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724400" y="3352800"/>
            <a:ext cx="505778" cy="45720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286000" y="3733800"/>
            <a:ext cx="533400" cy="482169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209800" y="4648200"/>
            <a:ext cx="1087444" cy="603409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276600" y="4191000"/>
            <a:ext cx="505777" cy="45720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5562600" y="3733800"/>
            <a:ext cx="457200" cy="413288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191000" y="5943600"/>
            <a:ext cx="1600200" cy="615719"/>
          </a:xfrm>
          <a:prstGeom prst="rect">
            <a:avLst/>
          </a:prstGeom>
        </p:spPr>
      </p:pic>
      <p:sp>
        <p:nvSpPr>
          <p:cNvPr id="13" name="Isosceles Triangle 12"/>
          <p:cNvSpPr/>
          <p:nvPr/>
        </p:nvSpPr>
        <p:spPr>
          <a:xfrm rot="5400000" flipV="1">
            <a:off x="83058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3\\2\end{array}\right)}$&#10;&#10;&#10;\end{document}"/>
  <p:tag name="IGUANATEXSIZ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0\end{array}\right)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1\end{array}\right)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.&#10;$$&#10;&#10;&#10;\end{document}"/>
  <p:tag name="IGUANATEXSIZ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n\end{array}\right)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2\end{array}\right)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+ 1\\k\end{array}\right)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-1\end{array}\right)}$&#10;&#10;&#10;\end{document}"/>
  <p:tag name="IGUANATEX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3\\1\end{array}\right)}$&#10;&#10;&#10;\end{document}"/>
  <p:tag name="IGUANATEXSIZE" val="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-1\end{array}\right)}$&#10;&#10;&#10;\end{document}"/>
  <p:tag name="IGUANATEXSIZE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x + y)^n =\sum_{j = 0}^{n}\left(\begin{array}{l} n\\j\end{array}\right)x^{n-j}y^j =\left(\begin{array}{l}n\\0\end{array}\right)x^n + \left(\begin{array}{l}n\\1\end{array}\right)x^{n-1}y + \cdots + \left(\begin{array}{l}n\\n-1\end{array}\right)xy^{n-1} + \left(\begin{array}{l}n\\n\end{array}\right) y^n .&#10;$$&#10;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n-j\end{array}\right)}$&#10;&#10;&#10;\end{document}"/>
  <p:tag name="IGUANATEXSIZE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j\end{array}\right)}$&#10;&#10;&#10;\end{document}"/>
  <p:tag name="IGUANATEXSIZE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2x + (-3y))^{25} =\sum_{j = 0}^{25}\left(\begin{array}{l} 25\\j\end{array}\right)(2x)^{25-j}(-3y)^j.&#10;$$&#10;&#10;&#10;\end{document}"/>
  <p:tag name="IGUANATEXSIZ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l} 25\\13\end{array}\right)2^{12}(-3)^{13} = -\frac{25!}{13! 12!}2^{12}3^{13}.&#10;  $$&#10;&#10;&#10;\end{document}"/>
  <p:tag name="IGUANATEXSIZ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2^n = (1 + 1)^n =\sum_{k = 0}^{n}\left(\begin{array}{l} n\\k\end{array}\right)1^k 1^{(n-k)} =\sum_{k = 0}^{n}\left(\begin{array}{l}n\\k\end{array}\right) .&#10;$$&#10;&#10;&#10;\end{document}"/>
  <p:tag name="IGUANATEXSIZ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14783</TotalTime>
  <Words>651</Words>
  <Application>Microsoft Macintosh PowerPoint</Application>
  <PresentationFormat>On-screen Show (4:3)</PresentationFormat>
  <Paragraphs>82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Binomial Coefficients and Identities</vt:lpstr>
      <vt:lpstr>Section Summary</vt:lpstr>
      <vt:lpstr>Powers of Binomial Expressions</vt:lpstr>
      <vt:lpstr>Powers of Binomial Expressions</vt:lpstr>
      <vt:lpstr>Binomial Theorem </vt:lpstr>
      <vt:lpstr>Using the Binomial Theorem</vt:lpstr>
      <vt:lpstr>Using the Binomial Theorem</vt:lpstr>
      <vt:lpstr> A Useful Identity</vt:lpstr>
      <vt:lpstr> A Useful Identity</vt:lpstr>
      <vt:lpstr>Pascal’s Identity </vt:lpstr>
      <vt:lpstr>Pascal’s Triangle</vt:lpstr>
      <vt:lpstr>Pascal’s Triangle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Heather Michaud</cp:lastModifiedBy>
  <cp:revision>539</cp:revision>
  <cp:lastPrinted>2011-09-18T13:59:11Z</cp:lastPrinted>
  <dcterms:created xsi:type="dcterms:W3CDTF">2011-09-18T13:59:01Z</dcterms:created>
  <dcterms:modified xsi:type="dcterms:W3CDTF">2016-04-13T02:40:36Z</dcterms:modified>
</cp:coreProperties>
</file>