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62" r:id="rId2"/>
    <p:sldId id="332" r:id="rId3"/>
    <p:sldId id="334" r:id="rId4"/>
    <p:sldId id="287" r:id="rId5"/>
    <p:sldId id="270" r:id="rId6"/>
    <p:sldId id="271" r:id="rId7"/>
    <p:sldId id="288" r:id="rId8"/>
    <p:sldId id="335" r:id="rId9"/>
    <p:sldId id="272" r:id="rId10"/>
    <p:sldId id="344" r:id="rId11"/>
    <p:sldId id="345" r:id="rId12"/>
    <p:sldId id="290" r:id="rId13"/>
    <p:sldId id="274" r:id="rId14"/>
    <p:sldId id="346" r:id="rId15"/>
    <p:sldId id="292" r:id="rId16"/>
    <p:sldId id="336" r:id="rId17"/>
    <p:sldId id="337" r:id="rId18"/>
    <p:sldId id="342" r:id="rId19"/>
    <p:sldId id="348" r:id="rId20"/>
    <p:sldId id="347" r:id="rId21"/>
    <p:sldId id="339" r:id="rId22"/>
    <p:sldId id="351" r:id="rId23"/>
    <p:sldId id="295" r:id="rId24"/>
    <p:sldId id="33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9E995-B0E1-AA49-8FAB-E049D0CDBA89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3F23A-FC5F-7049-861C-84B213E0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8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80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134D-0EB3-42CB-9322-AA369738187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1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3E7F-5729-AB40-A746-1B5358207393}" type="datetime1">
              <a:rPr lang="en-US" smtClean="0"/>
              <a:t>4/21/16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6AAF-B1B5-4E49-BFEB-C5D016014551}" type="datetime1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B392-9E3C-0640-81B8-C7B97BA0089F}" type="datetime1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2440-BB39-ED41-A30C-7AE4B292C73F}" type="datetime1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37FB-3021-B742-996E-CABAAC6A7378}" type="datetime1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A64-D0F1-A94D-95FD-2EA7AB03633F}" type="datetime1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2603-48F9-5146-A57D-35F0C2D2DB70}" type="datetime1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027D-2E14-FA44-AF55-CEBF3A7749D8}" type="datetime1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46B3-155F-E146-964B-CC4F56A2DCDB}" type="datetime1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26A7-222C-C046-B0F8-622B7D7C0464}" type="datetime1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641D-F55B-674F-BF95-F35B2B3EF639}" type="datetime1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DCAAC0-1D23-4F4D-8E83-E1D97741DD3B}" type="datetime1">
              <a:rPr lang="en-US" smtClean="0"/>
              <a:t>4/21/16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Probability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7.2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924800" cy="4693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Events can be dependent, which means they can be affected by previous events</a:t>
            </a:r>
            <a:endParaRPr lang="en-US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E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r>
              <a:rPr lang="en-US" dirty="0" smtClean="0"/>
              <a:t> be events with </a:t>
            </a:r>
            <a:r>
              <a:rPr lang="en-US" i="1" dirty="0" smtClean="0"/>
              <a:t>p(F)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The </a:t>
            </a:r>
            <a:r>
              <a:rPr lang="en-US" dirty="0" smtClean="0">
                <a:solidFill>
                  <a:srgbClr val="FF0000"/>
                </a:solidFill>
              </a:rPr>
              <a:t>conditional probability of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 given 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, denoted by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is defined as: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362200" y="4800600"/>
            <a:ext cx="3594463" cy="990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2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10600" cy="469392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A bit string of length four is generated at random so that each of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 </a:t>
            </a:r>
            <a:r>
              <a:rPr lang="en-US" dirty="0" smtClean="0"/>
              <a:t>bit strings of length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is equally likely. What is the probability that it contains at least two consecutive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s, </a:t>
            </a:r>
            <a:r>
              <a:rPr lang="en-US" dirty="0" smtClean="0">
                <a:solidFill>
                  <a:srgbClr val="FF0000"/>
                </a:solidFill>
              </a:rPr>
              <a:t>given that </a:t>
            </a:r>
            <a:r>
              <a:rPr lang="en-US" dirty="0" smtClean="0"/>
              <a:t>its first bit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E</a:t>
            </a:r>
            <a:r>
              <a:rPr lang="en-US" dirty="0" smtClean="0"/>
              <a:t> be the event that the bit string contains at least two consecutive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s, and </a:t>
            </a:r>
            <a:r>
              <a:rPr lang="en-US" i="1" dirty="0" smtClean="0"/>
              <a:t>F</a:t>
            </a:r>
            <a:r>
              <a:rPr lang="en-US" dirty="0" smtClean="0"/>
              <a:t> be the event that the first bit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Since </a:t>
            </a:r>
            <a:r>
              <a:rPr lang="en-US" i="1" dirty="0" smtClean="0"/>
              <a:t>E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⋂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0000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0001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0010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0011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0100</a:t>
            </a:r>
            <a:r>
              <a:rPr lang="en-US" dirty="0" smtClean="0"/>
              <a:t>}, </a:t>
            </a:r>
            <a:r>
              <a:rPr lang="en-US" i="1" dirty="0" smtClean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smtClean="0">
                <a:solidFill>
                  <a:schemeClr val="accent1"/>
                </a:solidFill>
              </a:rPr>
              <a:t>E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⋂</a:t>
            </a:r>
            <a:r>
              <a:rPr lang="en-US" i="1" dirty="0" smtClean="0">
                <a:solidFill>
                  <a:schemeClr val="accent1"/>
                </a:solidFill>
              </a:rPr>
              <a:t>F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5/16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Because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 bit strings of length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start with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F6FC6"/>
                </a:solidFill>
              </a:rPr>
              <a:t>p(F)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8/16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½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Hence,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86000" y="5638800"/>
            <a:ext cx="4210594" cy="68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9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Example: </a:t>
            </a:r>
            <a:r>
              <a:rPr lang="en-US" dirty="0" smtClean="0"/>
              <a:t>What is the conditional probability that a family with two children has two boys, </a:t>
            </a:r>
            <a:r>
              <a:rPr lang="en-US" dirty="0" smtClean="0">
                <a:solidFill>
                  <a:srgbClr val="FF0000"/>
                </a:solidFill>
              </a:rPr>
              <a:t>given that </a:t>
            </a:r>
            <a:r>
              <a:rPr lang="en-US" dirty="0" smtClean="0"/>
              <a:t>they have at least one boy. Assume that each of the possibilities </a:t>
            </a:r>
            <a:r>
              <a:rPr lang="en-US" i="1" dirty="0" smtClean="0"/>
              <a:t>BB</a:t>
            </a:r>
            <a:r>
              <a:rPr lang="en-US" dirty="0" smtClean="0"/>
              <a:t>, </a:t>
            </a:r>
            <a:r>
              <a:rPr lang="en-US" i="1" dirty="0" smtClean="0"/>
              <a:t>BG</a:t>
            </a:r>
            <a:r>
              <a:rPr lang="en-US" dirty="0" smtClean="0"/>
              <a:t>, </a:t>
            </a:r>
            <a:r>
              <a:rPr lang="en-US" i="1" dirty="0" smtClean="0"/>
              <a:t>GB</a:t>
            </a:r>
            <a:r>
              <a:rPr lang="en-US" dirty="0" smtClean="0"/>
              <a:t>, and </a:t>
            </a:r>
            <a:r>
              <a:rPr lang="en-US" i="1" dirty="0" smtClean="0"/>
              <a:t>GG</a:t>
            </a:r>
            <a:r>
              <a:rPr lang="en-US" dirty="0" smtClean="0"/>
              <a:t> is equally likely (where </a:t>
            </a:r>
            <a:r>
              <a:rPr lang="en-US" i="1" dirty="0" smtClean="0"/>
              <a:t>B</a:t>
            </a:r>
            <a:r>
              <a:rPr lang="en-US" dirty="0" smtClean="0"/>
              <a:t> represents a boy and </a:t>
            </a:r>
            <a:r>
              <a:rPr lang="en-US" i="1" dirty="0" smtClean="0"/>
              <a:t>G</a:t>
            </a:r>
            <a:r>
              <a:rPr lang="en-US" dirty="0" smtClean="0"/>
              <a:t> represents a girl).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E</a:t>
            </a:r>
            <a:r>
              <a:rPr lang="en-US" dirty="0" smtClean="0"/>
              <a:t> be the event that the family has two boys and let  </a:t>
            </a:r>
            <a:r>
              <a:rPr lang="en-US" i="1" dirty="0" smtClean="0"/>
              <a:t>F</a:t>
            </a:r>
            <a:r>
              <a:rPr lang="en-US" dirty="0" smtClean="0"/>
              <a:t> be the event that the family has at least one boy.</a:t>
            </a:r>
          </a:p>
          <a:p>
            <a:pPr lvl="1"/>
            <a:r>
              <a:rPr lang="en-US" dirty="0" smtClean="0"/>
              <a:t>Then </a:t>
            </a:r>
            <a:r>
              <a:rPr lang="en-US" i="1" dirty="0" smtClean="0"/>
              <a:t>E</a:t>
            </a:r>
            <a:r>
              <a:rPr lang="en-US" dirty="0" smtClean="0"/>
              <a:t> = {</a:t>
            </a:r>
            <a:r>
              <a:rPr lang="en-US" i="1" dirty="0" smtClean="0"/>
              <a:t>BB</a:t>
            </a:r>
            <a:r>
              <a:rPr lang="en-US" dirty="0" smtClean="0"/>
              <a:t>}, </a:t>
            </a:r>
            <a:r>
              <a:rPr lang="en-US" i="1" dirty="0" smtClean="0">
                <a:solidFill>
                  <a:srgbClr val="0F6FC6"/>
                </a:solidFill>
              </a:rPr>
              <a:t>F</a:t>
            </a:r>
            <a:r>
              <a:rPr lang="en-US" dirty="0" smtClean="0"/>
              <a:t> = {</a:t>
            </a:r>
            <a:r>
              <a:rPr lang="en-US" i="1" dirty="0" smtClean="0"/>
              <a:t>BB</a:t>
            </a:r>
            <a:r>
              <a:rPr lang="en-US" dirty="0" smtClean="0"/>
              <a:t>, </a:t>
            </a:r>
            <a:r>
              <a:rPr lang="en-US" i="1" dirty="0" smtClean="0"/>
              <a:t>BG</a:t>
            </a:r>
            <a:r>
              <a:rPr lang="en-US" dirty="0" smtClean="0"/>
              <a:t>, </a:t>
            </a:r>
            <a:r>
              <a:rPr lang="en-US" i="1" dirty="0" smtClean="0"/>
              <a:t>GB</a:t>
            </a:r>
            <a:r>
              <a:rPr lang="en-US" dirty="0" smtClean="0"/>
              <a:t>},</a:t>
            </a:r>
          </a:p>
          <a:p>
            <a:pPr lvl="1"/>
            <a:r>
              <a:rPr lang="en-US" i="1" dirty="0" smtClean="0">
                <a:solidFill>
                  <a:srgbClr val="0F6FC6"/>
                </a:solidFill>
              </a:rPr>
              <a:t>E</a:t>
            </a:r>
            <a:r>
              <a:rPr lang="en-US" dirty="0" smtClean="0">
                <a:solidFill>
                  <a:srgbClr val="0F6FC6"/>
                </a:solidFill>
              </a:rPr>
              <a:t> </a:t>
            </a:r>
            <a:r>
              <a:rPr lang="en-US" dirty="0" smtClean="0">
                <a:solidFill>
                  <a:srgbClr val="0F6FC6"/>
                </a:solidFill>
                <a:latin typeface="Cambria Math"/>
                <a:ea typeface="Cambria Math"/>
              </a:rPr>
              <a:t>⋂</a:t>
            </a:r>
            <a:r>
              <a:rPr lang="en-US" dirty="0" smtClean="0">
                <a:solidFill>
                  <a:srgbClr val="0F6FC6"/>
                </a:solidFill>
              </a:rPr>
              <a:t> </a:t>
            </a:r>
            <a:r>
              <a:rPr lang="en-US" i="1" dirty="0" smtClean="0">
                <a:solidFill>
                  <a:srgbClr val="0F6FC6"/>
                </a:solidFill>
              </a:rPr>
              <a:t>F</a:t>
            </a:r>
            <a:r>
              <a:rPr lang="en-US" dirty="0" smtClean="0">
                <a:solidFill>
                  <a:srgbClr val="0F6FC6"/>
                </a:solidFill>
              </a:rPr>
              <a:t> </a:t>
            </a:r>
            <a:r>
              <a:rPr lang="en-US" dirty="0" smtClean="0"/>
              <a:t>= {</a:t>
            </a:r>
            <a:r>
              <a:rPr lang="en-US" i="1" dirty="0" smtClean="0"/>
              <a:t>BB</a:t>
            </a:r>
            <a:r>
              <a:rPr lang="en-US" dirty="0" smtClean="0"/>
              <a:t>}.</a:t>
            </a:r>
          </a:p>
          <a:p>
            <a:pPr lvl="1"/>
            <a:r>
              <a:rPr lang="en-US" dirty="0" smtClean="0"/>
              <a:t>It follows that </a:t>
            </a:r>
            <a:r>
              <a:rPr lang="en-US" dirty="0" smtClean="0">
                <a:solidFill>
                  <a:schemeClr val="accent1"/>
                </a:solidFill>
              </a:rPr>
              <a:t>p(F)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3/4 </a:t>
            </a:r>
            <a:r>
              <a:rPr lang="en-US" dirty="0" smtClean="0"/>
              <a:t>and  </a:t>
            </a:r>
            <a:r>
              <a:rPr lang="en-US" i="1" dirty="0" smtClean="0">
                <a:solidFill>
                  <a:srgbClr val="0F6FC6"/>
                </a:solidFill>
              </a:rPr>
              <a:t>p</a:t>
            </a:r>
            <a:r>
              <a:rPr lang="en-US" dirty="0" smtClean="0">
                <a:solidFill>
                  <a:srgbClr val="0F6FC6"/>
                </a:solidFill>
              </a:rPr>
              <a:t>(</a:t>
            </a:r>
            <a:r>
              <a:rPr lang="en-US" i="1" dirty="0" smtClean="0">
                <a:solidFill>
                  <a:srgbClr val="0F6FC6"/>
                </a:solidFill>
              </a:rPr>
              <a:t>E</a:t>
            </a:r>
            <a:r>
              <a:rPr lang="en-US" dirty="0" smtClean="0">
                <a:solidFill>
                  <a:srgbClr val="0F6FC6"/>
                </a:solidFill>
                <a:latin typeface="Cambria Math"/>
                <a:ea typeface="Cambria Math"/>
              </a:rPr>
              <a:t>⋂</a:t>
            </a:r>
            <a:r>
              <a:rPr lang="en-US" i="1" dirty="0" smtClean="0">
                <a:solidFill>
                  <a:srgbClr val="0F6FC6"/>
                </a:solidFill>
              </a:rPr>
              <a:t>F</a:t>
            </a:r>
            <a:r>
              <a:rPr lang="en-US" dirty="0" smtClean="0">
                <a:solidFill>
                  <a:srgbClr val="0F6FC6"/>
                </a:solidFill>
              </a:rPr>
              <a:t>)</a:t>
            </a:r>
            <a:r>
              <a:rPr lang="en-US" dirty="0" smtClean="0"/>
              <a:t>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1/4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Hence,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09800" y="5943600"/>
            <a:ext cx="4010418" cy="6762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Events can be independent, which means the occurrence of one event gives no information about the probability of another event.</a:t>
            </a:r>
            <a:r>
              <a:rPr lang="en-US" b="1" dirty="0" smtClean="0"/>
              <a:t> </a:t>
            </a:r>
            <a:r>
              <a:rPr lang="en-US" dirty="0" smtClean="0"/>
              <a:t>That is,</a:t>
            </a:r>
          </a:p>
          <a:p>
            <a:pPr lvl="1"/>
            <a:r>
              <a:rPr lang="en-US" i="1" dirty="0" smtClean="0"/>
              <a:t>p(E|F) = p(E)</a:t>
            </a:r>
            <a:endParaRPr lang="en-US" dirty="0"/>
          </a:p>
          <a:p>
            <a:pPr lvl="1"/>
            <a:r>
              <a:rPr lang="en-US" i="1" dirty="0" smtClean="0"/>
              <a:t>p(F)</a:t>
            </a:r>
            <a:r>
              <a:rPr lang="en-US" dirty="0" smtClean="0"/>
              <a:t> has no impact on </a:t>
            </a:r>
            <a:r>
              <a:rPr lang="en-US" i="1" dirty="0" smtClean="0"/>
              <a:t>p(E|F)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The events </a:t>
            </a:r>
            <a:r>
              <a:rPr lang="en-US" i="1" dirty="0" smtClean="0"/>
              <a:t>E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independent</a:t>
            </a:r>
            <a:r>
              <a:rPr lang="en-US" dirty="0" smtClean="0"/>
              <a:t> if and only if   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                    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 </a:t>
            </a:r>
            <a:endParaRPr lang="en-US" i="1" dirty="0" smtClean="0">
              <a:latin typeface="Symbol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46482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p(E</a:t>
            </a:r>
            <a:r>
              <a:rPr lang="en-US" sz="2800" dirty="0" smtClean="0">
                <a:latin typeface="Cambria Math"/>
                <a:ea typeface="Cambria Math"/>
              </a:rPr>
              <a:t>⋂</a:t>
            </a:r>
            <a:r>
              <a:rPr lang="en-US" sz="2800" i="1" dirty="0" smtClean="0"/>
              <a:t>F) = p(E)p(F).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Suppose </a:t>
            </a:r>
            <a:r>
              <a:rPr lang="en-US" i="1" dirty="0" smtClean="0"/>
              <a:t>E</a:t>
            </a:r>
            <a:r>
              <a:rPr lang="en-US" dirty="0" smtClean="0"/>
              <a:t> is the event that a randomly generated bit string of length four begins with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r>
              <a:rPr lang="en-US" dirty="0" smtClean="0"/>
              <a:t> is the event that this bit string contains an even number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s. </a:t>
            </a:r>
            <a:r>
              <a:rPr lang="en-US" dirty="0" smtClean="0">
                <a:solidFill>
                  <a:schemeClr val="accent1"/>
                </a:solidFill>
              </a:rPr>
              <a:t>Are </a:t>
            </a:r>
            <a:r>
              <a:rPr lang="en-US" i="1" dirty="0" smtClean="0">
                <a:solidFill>
                  <a:schemeClr val="accent1"/>
                </a:solidFill>
              </a:rPr>
              <a:t>E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i="1" dirty="0" smtClean="0">
                <a:solidFill>
                  <a:schemeClr val="accent1"/>
                </a:solidFill>
              </a:rPr>
              <a:t>F</a:t>
            </a:r>
            <a:r>
              <a:rPr lang="en-US" dirty="0" smtClean="0">
                <a:solidFill>
                  <a:schemeClr val="accent1"/>
                </a:solidFill>
              </a:rPr>
              <a:t> independent</a:t>
            </a:r>
            <a:r>
              <a:rPr lang="en-US" dirty="0" smtClean="0"/>
              <a:t> if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 smtClean="0"/>
              <a:t> bit strings of length four are equally likely?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There are eight bit strings of length four that begin with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</a:t>
            </a:r>
            <a:r>
              <a:rPr lang="en-US" dirty="0" smtClean="0"/>
              <a:t>and eight bit strings of length four that contain an even number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s.</a:t>
            </a:r>
          </a:p>
          <a:p>
            <a:pPr lvl="1"/>
            <a:r>
              <a:rPr lang="en-US" dirty="0" smtClean="0"/>
              <a:t>Since the number of bit strings of length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16,</a:t>
            </a:r>
          </a:p>
          <a:p>
            <a:pPr lvl="1"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                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Since </a:t>
            </a:r>
            <a:r>
              <a:rPr lang="en-US" i="1" dirty="0" smtClean="0"/>
              <a:t>E</a:t>
            </a:r>
            <a:r>
              <a:rPr lang="en-US" dirty="0" smtClean="0">
                <a:latin typeface="Cambria Math"/>
                <a:ea typeface="Cambria Math"/>
              </a:rPr>
              <a:t>⋂</a:t>
            </a:r>
            <a:r>
              <a:rPr lang="en-US" i="1" dirty="0" smtClean="0"/>
              <a:t>F = </a:t>
            </a:r>
            <a:r>
              <a:rPr lang="en-US" dirty="0" smtClean="0"/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1111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1100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1010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1001</a:t>
            </a:r>
            <a:r>
              <a:rPr lang="en-US" dirty="0" smtClean="0">
                <a:ea typeface="Cambria Math" pitchFamily="18" charset="0"/>
              </a:rPr>
              <a:t>}, </a:t>
            </a:r>
            <a:r>
              <a:rPr lang="en-US" i="1" dirty="0" smtClean="0">
                <a:solidFill>
                  <a:srgbClr val="FF0000"/>
                </a:solidFill>
                <a:ea typeface="Cambria Math" pitchFamily="18" charset="0"/>
              </a:rPr>
              <a:t>p</a:t>
            </a:r>
            <a:r>
              <a:rPr lang="en-US" dirty="0" smtClean="0">
                <a:solidFill>
                  <a:srgbClr val="FF0000"/>
                </a:solidFill>
                <a:ea typeface="Cambria Math" pitchFamily="18" charset="0"/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⋂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  <a:ea typeface="Cambria Math" pitchFamily="18" charset="0"/>
              </a:rPr>
              <a:t>)</a:t>
            </a:r>
            <a:r>
              <a:rPr lang="en-US" dirty="0" smtClean="0">
                <a:ea typeface="Cambria Math" pitchFamily="18" charset="0"/>
              </a:rPr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ea typeface="Cambria Math" pitchFamily="18" charset="0"/>
              </a:rPr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 smtClean="0">
                <a:ea typeface="Cambria Math" pitchFamily="18" charset="0"/>
              </a:rPr>
              <a:t>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We conclude that E and F </a:t>
            </a:r>
            <a:r>
              <a:rPr lang="en-US" dirty="0" smtClean="0">
                <a:solidFill>
                  <a:schemeClr val="accent1"/>
                </a:solidFill>
                <a:ea typeface="Cambria Math" pitchFamily="18" charset="0"/>
              </a:rPr>
              <a:t>are independent</a:t>
            </a:r>
            <a:r>
              <a:rPr lang="en-US" dirty="0" smtClean="0">
                <a:ea typeface="Cambria Math" pitchFamily="18" charset="0"/>
              </a:rPr>
              <a:t>, because 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                 </a:t>
            </a:r>
            <a:r>
              <a:rPr lang="en-US" dirty="0" smtClean="0">
                <a:solidFill>
                  <a:srgbClr val="FF0000"/>
                </a:solidFill>
                <a:ea typeface="Cambria Math" pitchFamily="18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ea typeface="Cambria Math" pitchFamily="18" charset="0"/>
              </a:rPr>
              <a:t>p</a:t>
            </a:r>
            <a:r>
              <a:rPr lang="en-US" dirty="0" smtClean="0">
                <a:solidFill>
                  <a:srgbClr val="FF0000"/>
                </a:solidFill>
                <a:ea typeface="Cambria Math" pitchFamily="18" charset="0"/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⋂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  <a:ea typeface="Cambria Math" pitchFamily="18" charset="0"/>
              </a:rPr>
              <a:t>) </a:t>
            </a:r>
            <a:r>
              <a:rPr lang="en-US" dirty="0" smtClean="0"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(½) (½) = </a:t>
            </a:r>
            <a:r>
              <a:rPr lang="en-US" i="1" dirty="0" smtClean="0">
                <a:solidFill>
                  <a:srgbClr val="FF0000"/>
                </a:solidFill>
                <a:ea typeface="Cambria Math" pitchFamily="18" charset="0"/>
              </a:rPr>
              <a:t>p</a:t>
            </a:r>
            <a:r>
              <a:rPr lang="en-US" dirty="0" smtClean="0">
                <a:solidFill>
                  <a:srgbClr val="FF0000"/>
                </a:solidFill>
                <a:ea typeface="Cambria Math" pitchFamily="18" charset="0"/>
              </a:rPr>
              <a:t>(</a:t>
            </a:r>
            <a:r>
              <a:rPr lang="en-US" i="1" dirty="0" smtClean="0">
                <a:solidFill>
                  <a:srgbClr val="FF0000"/>
                </a:solidFill>
                <a:ea typeface="Cambria Math" pitchFamily="18" charset="0"/>
              </a:rPr>
              <a:t>E</a:t>
            </a:r>
            <a:r>
              <a:rPr lang="en-US" dirty="0" smtClean="0">
                <a:solidFill>
                  <a:srgbClr val="FF0000"/>
                </a:solidFill>
                <a:ea typeface="Cambria Math" pitchFamily="18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ea typeface="Cambria Math" pitchFamily="18" charset="0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solidFill>
                  <a:srgbClr val="FF0000"/>
                </a:solidFill>
                <a:ea typeface="Cambria Math" pitchFamily="18" charset="0"/>
              </a:rPr>
              <a:t>F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) </a:t>
            </a:r>
            <a:endParaRPr lang="en-US" dirty="0" smtClean="0">
              <a:solidFill>
                <a:srgbClr val="FF0000"/>
              </a:solidFill>
              <a:ea typeface="Cambria Math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48768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ea typeface="Cambria Math" pitchFamily="18" charset="0"/>
              </a:rPr>
              <a:t>p</a:t>
            </a:r>
            <a:r>
              <a:rPr lang="en-US" sz="2000" dirty="0" smtClean="0">
                <a:solidFill>
                  <a:srgbClr val="FF0000"/>
                </a:solidFill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FF0000"/>
                </a:solidFill>
                <a:ea typeface="Cambria Math" pitchFamily="18" charset="0"/>
              </a:rPr>
              <a:t>E</a:t>
            </a:r>
            <a:r>
              <a:rPr lang="en-US" sz="2000" dirty="0" smtClean="0">
                <a:solidFill>
                  <a:srgbClr val="FF0000"/>
                </a:solidFill>
                <a:ea typeface="Cambria Math" pitchFamily="18" charset="0"/>
              </a:rPr>
              <a:t>)</a:t>
            </a:r>
            <a:r>
              <a:rPr lang="en-US" sz="2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i="1" dirty="0" smtClean="0">
                <a:solidFill>
                  <a:srgbClr val="FF0000"/>
                </a:solidFill>
                <a:ea typeface="Cambria Math" pitchFamily="18" charset="0"/>
              </a:rPr>
              <a:t>p</a:t>
            </a:r>
            <a:r>
              <a:rPr lang="en-US" sz="2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FF0000"/>
                </a:solidFill>
                <a:ea typeface="Cambria Math" pitchFamily="18" charset="0"/>
              </a:rPr>
              <a:t>F</a:t>
            </a:r>
            <a:r>
              <a:rPr lang="en-US" sz="2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= 8/16 = ½. 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70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Assume (as in the previous example) that each of the four ways a family can have two children (</a:t>
            </a:r>
            <a:r>
              <a:rPr lang="en-US" i="1" dirty="0" smtClean="0"/>
              <a:t>BB</a:t>
            </a:r>
            <a:r>
              <a:rPr lang="en-US" dirty="0" smtClean="0"/>
              <a:t>, </a:t>
            </a:r>
            <a:r>
              <a:rPr lang="en-US" i="1" dirty="0" smtClean="0"/>
              <a:t>GG</a:t>
            </a:r>
            <a:r>
              <a:rPr lang="en-US" dirty="0" smtClean="0"/>
              <a:t>, </a:t>
            </a:r>
            <a:r>
              <a:rPr lang="en-US" i="1" dirty="0" smtClean="0"/>
              <a:t>BG</a:t>
            </a:r>
            <a:r>
              <a:rPr lang="en-US" dirty="0" smtClean="0"/>
              <a:t>, </a:t>
            </a:r>
            <a:r>
              <a:rPr lang="en-US" i="1" dirty="0" smtClean="0"/>
              <a:t>GB</a:t>
            </a:r>
            <a:r>
              <a:rPr lang="en-US" dirty="0" smtClean="0"/>
              <a:t>) is equally likely. Are the events </a:t>
            </a:r>
            <a:r>
              <a:rPr lang="en-US" i="1" dirty="0" smtClean="0"/>
              <a:t>E</a:t>
            </a:r>
            <a:r>
              <a:rPr lang="en-US" dirty="0" smtClean="0"/>
              <a:t>, that a family with two children </a:t>
            </a:r>
            <a:r>
              <a:rPr lang="en-US" dirty="0" smtClean="0">
                <a:solidFill>
                  <a:schemeClr val="accent1"/>
                </a:solidFill>
              </a:rPr>
              <a:t>has two boys</a:t>
            </a:r>
            <a:r>
              <a:rPr lang="en-US" dirty="0" smtClean="0"/>
              <a:t>, and </a:t>
            </a:r>
            <a:r>
              <a:rPr lang="en-US" i="1" dirty="0" smtClean="0"/>
              <a:t>F</a:t>
            </a:r>
            <a:r>
              <a:rPr lang="en-US" dirty="0" smtClean="0"/>
              <a:t>, that a family with two children </a:t>
            </a:r>
            <a:r>
              <a:rPr lang="en-US" dirty="0" smtClean="0">
                <a:solidFill>
                  <a:srgbClr val="0F6FC6"/>
                </a:solidFill>
              </a:rPr>
              <a:t>has at least one boy</a:t>
            </a:r>
            <a:r>
              <a:rPr lang="en-US" dirty="0" smtClean="0"/>
              <a:t>, independent?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</a:t>
            </a:r>
          </a:p>
          <a:p>
            <a:r>
              <a:rPr lang="en-US" i="1" dirty="0" smtClean="0"/>
              <a:t>E</a:t>
            </a:r>
            <a:r>
              <a:rPr lang="en-US" dirty="0" smtClean="0"/>
              <a:t> = {</a:t>
            </a:r>
            <a:r>
              <a:rPr lang="en-US" i="1" dirty="0" smtClean="0"/>
              <a:t>BB</a:t>
            </a:r>
            <a:r>
              <a:rPr lang="en-US" dirty="0" smtClean="0"/>
              <a:t>}, so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1/4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saw previously that that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3/4  </a:t>
            </a:r>
            <a:r>
              <a:rPr lang="en-US" dirty="0" smtClean="0"/>
              <a:t>and 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⋂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1/4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The events  </a:t>
            </a:r>
            <a:r>
              <a:rPr lang="en-US" i="1" dirty="0" smtClean="0"/>
              <a:t>E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1"/>
                </a:solidFill>
              </a:rPr>
              <a:t>not independent </a:t>
            </a:r>
            <a:r>
              <a:rPr lang="en-US" dirty="0" smtClean="0"/>
              <a:t>since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  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) p(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≠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1/4 </a:t>
            </a:r>
            <a:r>
              <a:rPr lang="en-US" dirty="0" smtClean="0"/>
              <a:t>=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p(E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⋂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Pairwise</a:t>
            </a:r>
            <a:r>
              <a:rPr lang="en-US" dirty="0" smtClean="0"/>
              <a:t> and 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The events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smtClean="0"/>
              <a:t>E</a:t>
            </a:r>
            <a:r>
              <a:rPr lang="en-US" i="1" baseline="-25000" dirty="0" smtClean="0"/>
              <a:t>n</a:t>
            </a:r>
            <a:r>
              <a:rPr lang="en-US" dirty="0" smtClean="0"/>
              <a:t> are </a:t>
            </a:r>
            <a:r>
              <a:rPr lang="en-US" i="1" dirty="0" smtClean="0">
                <a:solidFill>
                  <a:srgbClr val="FF0000"/>
                </a:solidFill>
              </a:rPr>
              <a:t>pairwise independent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if and only if 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smtClean="0">
                <a:solidFill>
                  <a:schemeClr val="accent1"/>
                </a:solidFill>
                <a:ea typeface="Cambria Math" pitchFamily="18" charset="0"/>
              </a:rPr>
              <a:t>p</a:t>
            </a:r>
            <a:r>
              <a:rPr lang="en-US" dirty="0" smtClean="0">
                <a:solidFill>
                  <a:schemeClr val="accent1"/>
                </a:solidFill>
                <a:ea typeface="Cambria Math" pitchFamily="18" charset="0"/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E</a:t>
            </a:r>
            <a:r>
              <a:rPr lang="en-US" i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err="1" smtClean="0">
                <a:solidFill>
                  <a:schemeClr val="accent1"/>
                </a:solidFill>
                <a:latin typeface="Cambria Math"/>
                <a:ea typeface="Cambria Math"/>
              </a:rPr>
              <a:t>⋂</a:t>
            </a:r>
            <a:r>
              <a:rPr lang="en-US" i="1" dirty="0" err="1" smtClean="0">
                <a:solidFill>
                  <a:schemeClr val="accent1"/>
                </a:solidFill>
              </a:rPr>
              <a:t>E</a:t>
            </a:r>
            <a:r>
              <a:rPr lang="en-US" i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dirty="0" smtClean="0">
                <a:solidFill>
                  <a:schemeClr val="accent1"/>
                </a:solidFill>
                <a:ea typeface="Cambria Math" pitchFamily="18" charset="0"/>
              </a:rPr>
              <a:t>) = </a:t>
            </a:r>
            <a:r>
              <a:rPr lang="en-US" i="1" dirty="0" smtClean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E</a:t>
            </a:r>
            <a:r>
              <a:rPr lang="en-US" i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 p(</a:t>
            </a:r>
            <a:r>
              <a:rPr lang="en-US" i="1" dirty="0" err="1" smtClean="0">
                <a:solidFill>
                  <a:schemeClr val="accent1"/>
                </a:solidFill>
              </a:rPr>
              <a:t>E</a:t>
            </a:r>
            <a:r>
              <a:rPr lang="en-US" i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dirty="0" smtClean="0">
                <a:solidFill>
                  <a:schemeClr val="accent1"/>
                </a:solidFill>
              </a:rPr>
              <a:t>) for all pairs </a:t>
            </a:r>
            <a:r>
              <a:rPr lang="en-US" i="1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i="1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 with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i="1" dirty="0" smtClean="0"/>
              <a:t> j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Any 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cs typeface="Cambria Math"/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 pairs </a:t>
            </a:r>
            <a:r>
              <a:rPr lang="en-US" dirty="0" smtClean="0"/>
              <a:t>of events are independent.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Definition: </a:t>
            </a:r>
            <a:r>
              <a:rPr lang="en-US" dirty="0" smtClean="0"/>
              <a:t>The events are </a:t>
            </a:r>
            <a:r>
              <a:rPr lang="en-US" i="1" dirty="0" smtClean="0">
                <a:solidFill>
                  <a:srgbClr val="FF0000"/>
                </a:solidFill>
              </a:rPr>
              <a:t>mutually independent </a:t>
            </a:r>
            <a:r>
              <a:rPr lang="en-US" dirty="0" smtClean="0"/>
              <a:t>if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whenever </a:t>
            </a:r>
            <a:r>
              <a:rPr lang="en-US" i="1" dirty="0" err="1" smtClean="0"/>
              <a:t>i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,…., </a:t>
            </a:r>
            <a:r>
              <a:rPr lang="en-US" i="1" dirty="0" smtClean="0"/>
              <a:t>m</a:t>
            </a:r>
            <a:r>
              <a:rPr lang="en-US" dirty="0"/>
              <a:t> </a:t>
            </a:r>
            <a:r>
              <a:rPr lang="en-US" dirty="0" smtClean="0"/>
              <a:t> are integers with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 ≤ </a:t>
            </a:r>
            <a:r>
              <a:rPr lang="en-US" i="1" dirty="0" smtClean="0"/>
              <a:t>i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&lt; </a:t>
            </a:r>
            <a:r>
              <a:rPr lang="en-US" i="1" dirty="0" smtClean="0"/>
              <a:t>i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&lt;</a:t>
            </a:r>
            <a:r>
              <a:rPr lang="en-US" dirty="0" smtClean="0">
                <a:latin typeface="Cambria Math"/>
                <a:ea typeface="Cambria Math"/>
              </a:rPr>
              <a:t>∙∙∙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&lt;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baseline="-25000" dirty="0" err="1" smtClean="0"/>
              <a:t>m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and 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≥ 2.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Any </a:t>
            </a:r>
            <a:r>
              <a:rPr lang="en-US" i="1" dirty="0" smtClean="0">
                <a:solidFill>
                  <a:srgbClr val="0F6FC6"/>
                </a:solidFill>
                <a:latin typeface="Cambria Math"/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 events are independent.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6800" y="4419600"/>
            <a:ext cx="6872288" cy="3214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Trials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381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James Bernoulli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1854 </a:t>
            </a:r>
            <a:r>
              <a:rPr lang="en-US" dirty="0" smtClean="0"/>
              <a:t>–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1705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Suppose an experiment can have only two possible outcomes, </a:t>
            </a:r>
            <a:r>
              <a:rPr lang="en-US" i="1" dirty="0" smtClean="0"/>
              <a:t>e</a:t>
            </a:r>
            <a:r>
              <a:rPr lang="en-US" dirty="0" smtClean="0"/>
              <a:t>.</a:t>
            </a:r>
            <a:r>
              <a:rPr lang="en-US" i="1" dirty="0" smtClean="0"/>
              <a:t>g</a:t>
            </a:r>
            <a:r>
              <a:rPr lang="en-US" dirty="0" smtClean="0"/>
              <a:t>., the flipping of a coin or the random generation of a bit. </a:t>
            </a:r>
          </a:p>
          <a:p>
            <a:pPr lvl="1"/>
            <a:r>
              <a:rPr lang="en-US" dirty="0" smtClean="0"/>
              <a:t>Each performance of the experiment is called a </a:t>
            </a:r>
            <a:r>
              <a:rPr lang="en-US" i="1" dirty="0" smtClean="0">
                <a:solidFill>
                  <a:srgbClr val="FF0000"/>
                </a:solidFill>
              </a:rPr>
              <a:t>Bernoulli trial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One outcome is called a </a:t>
            </a:r>
            <a:r>
              <a:rPr lang="en-US" i="1" dirty="0" smtClean="0">
                <a:solidFill>
                  <a:srgbClr val="FF0000"/>
                </a:solidFill>
              </a:rPr>
              <a:t>success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the other a </a:t>
            </a:r>
            <a:r>
              <a:rPr lang="en-US" i="1" dirty="0" smtClean="0">
                <a:solidFill>
                  <a:srgbClr val="FF0000"/>
                </a:solidFill>
              </a:rPr>
              <a:t>failure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p</a:t>
            </a:r>
            <a:r>
              <a:rPr lang="en-US" dirty="0" smtClean="0"/>
              <a:t> is the probability of success and </a:t>
            </a:r>
            <a:r>
              <a:rPr lang="en-US" i="1" dirty="0" smtClean="0"/>
              <a:t>q </a:t>
            </a:r>
            <a:r>
              <a:rPr lang="en-US" dirty="0" smtClean="0"/>
              <a:t>the probability of failure, then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Many problems involve determining the probability of </a:t>
            </a:r>
            <a:r>
              <a:rPr lang="en-US" i="1" dirty="0" smtClean="0"/>
              <a:t>k</a:t>
            </a:r>
            <a:r>
              <a:rPr lang="en-US" dirty="0" smtClean="0"/>
              <a:t> successes when an experiment consists of </a:t>
            </a:r>
            <a:r>
              <a:rPr lang="en-US" i="1" dirty="0" smtClean="0"/>
              <a:t>n</a:t>
            </a:r>
            <a:r>
              <a:rPr lang="en-US" dirty="0" smtClean="0"/>
              <a:t> mutually independent Bernoulli trials.</a:t>
            </a:r>
          </a:p>
        </p:txBody>
      </p:sp>
      <p:pic>
        <p:nvPicPr>
          <p:cNvPr id="7" name="Content Placeholder 3" descr="06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228600"/>
            <a:ext cx="897636" cy="10347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Trials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A fair coin is flipped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times. P(heads) = ½ = P(tails). What is the probability that we get </a:t>
            </a:r>
            <a:r>
              <a:rPr lang="en-US" dirty="0" smtClean="0">
                <a:latin typeface="Cambria Math"/>
                <a:cs typeface="Cambria Math"/>
              </a:rPr>
              <a:t>three, two, one, or no </a:t>
            </a:r>
            <a:r>
              <a:rPr lang="en-US" dirty="0" smtClean="0"/>
              <a:t>heads?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 possible outcomes. </a:t>
            </a:r>
          </a:p>
          <a:p>
            <a:pPr>
              <a:buNone/>
            </a:pPr>
            <a:r>
              <a:rPr lang="en-US" dirty="0" smtClean="0"/>
              <a:t>P(three heads) = C(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3,3) / 8 = </a:t>
            </a:r>
            <a:r>
              <a:rPr lang="en-US" dirty="0" smtClean="0">
                <a:solidFill>
                  <a:srgbClr val="0F6FC6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/8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P(two heads)   = C(3,2) / 8 = </a:t>
            </a:r>
            <a:r>
              <a:rPr lang="en-US" dirty="0" smtClean="0">
                <a:solidFill>
                  <a:srgbClr val="0F6FC6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/8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P(one head)     = C(3, 1) / 8 = </a:t>
            </a:r>
            <a:r>
              <a:rPr lang="en-US" dirty="0" smtClean="0">
                <a:solidFill>
                  <a:srgbClr val="0F6FC6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/8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P(zero heads)  = C(3, 0) / 8 = </a:t>
            </a:r>
            <a:r>
              <a:rPr lang="en-US" dirty="0" smtClean="0">
                <a:solidFill>
                  <a:srgbClr val="0F6FC6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/8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543800" y="3657600"/>
            <a:ext cx="114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HHH</a:t>
            </a:r>
          </a:p>
          <a:p>
            <a:pPr>
              <a:buNone/>
            </a:pPr>
            <a:r>
              <a:rPr lang="en-US" dirty="0"/>
              <a:t>HHT</a:t>
            </a:r>
          </a:p>
          <a:p>
            <a:pPr>
              <a:buNone/>
            </a:pPr>
            <a:r>
              <a:rPr lang="en-US" dirty="0"/>
              <a:t>HTH</a:t>
            </a:r>
          </a:p>
          <a:p>
            <a:pPr>
              <a:buNone/>
            </a:pPr>
            <a:r>
              <a:rPr lang="en-US" dirty="0"/>
              <a:t>HTT</a:t>
            </a:r>
          </a:p>
          <a:p>
            <a:pPr>
              <a:buNone/>
            </a:pPr>
            <a:r>
              <a:rPr lang="en-US" dirty="0"/>
              <a:t>THH</a:t>
            </a:r>
          </a:p>
          <a:p>
            <a:pPr>
              <a:buNone/>
            </a:pPr>
            <a:r>
              <a:rPr lang="en-US" dirty="0"/>
              <a:t>THT</a:t>
            </a:r>
          </a:p>
          <a:p>
            <a:pPr>
              <a:buNone/>
            </a:pPr>
            <a:r>
              <a:rPr lang="en-US" dirty="0"/>
              <a:t>TTH</a:t>
            </a:r>
          </a:p>
          <a:p>
            <a:pPr>
              <a:buNone/>
            </a:pPr>
            <a:r>
              <a:rPr lang="en-US" dirty="0"/>
              <a:t>TTT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3886200"/>
            <a:ext cx="3225800" cy="232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Trials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A fair coin (P(heads) = P(tails) = ½) is flipped 5 times. What is the probability that we get five, four, </a:t>
            </a:r>
            <a:r>
              <a:rPr lang="en-US" dirty="0" smtClean="0">
                <a:latin typeface="Cambria Math"/>
                <a:cs typeface="Cambria Math"/>
              </a:rPr>
              <a:t>three, two, one, or no </a:t>
            </a:r>
            <a:r>
              <a:rPr lang="en-US" dirty="0" smtClean="0"/>
              <a:t>heads?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32</a:t>
            </a:r>
            <a:r>
              <a:rPr lang="en-US" dirty="0" smtClean="0"/>
              <a:t> possible outcomes.</a:t>
            </a:r>
          </a:p>
          <a:p>
            <a:pPr>
              <a:buNone/>
            </a:pPr>
            <a:r>
              <a:rPr lang="en-US" sz="2400" dirty="0" smtClean="0"/>
              <a:t>P(five heads)    = C(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5, 5) / 32 = </a:t>
            </a:r>
            <a:r>
              <a:rPr lang="en-US" sz="2400" dirty="0" smtClean="0">
                <a:solidFill>
                  <a:srgbClr val="0F6FC6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/32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P(four heads)   = </a:t>
            </a:r>
            <a:r>
              <a:rPr lang="en-US" sz="2400" dirty="0"/>
              <a:t>C(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5,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4)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/ 32 = </a:t>
            </a:r>
            <a:r>
              <a:rPr lang="en-US" sz="2400" dirty="0" smtClean="0">
                <a:solidFill>
                  <a:srgbClr val="0F6FC6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/32</a:t>
            </a:r>
          </a:p>
          <a:p>
            <a:pPr>
              <a:buNone/>
            </a:pPr>
            <a:r>
              <a:rPr lang="en-US" sz="2400" dirty="0" smtClean="0"/>
              <a:t>P(three heads) = </a:t>
            </a:r>
            <a:r>
              <a:rPr lang="en-US" sz="2400" dirty="0"/>
              <a:t>C(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5,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3)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/ 32 = </a:t>
            </a:r>
            <a:r>
              <a:rPr lang="en-US" sz="2400" dirty="0" smtClean="0">
                <a:solidFill>
                  <a:srgbClr val="0F6FC6"/>
                </a:solidFill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/32</a:t>
            </a: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P(two heads)   = </a:t>
            </a:r>
            <a:r>
              <a:rPr lang="en-US" sz="2400" dirty="0"/>
              <a:t>C(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5,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2)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/ 32 = </a:t>
            </a:r>
            <a:r>
              <a:rPr lang="en-US" sz="2400" dirty="0">
                <a:solidFill>
                  <a:srgbClr val="0F6FC6"/>
                </a:solidFill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/32</a:t>
            </a: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P(one head)     = </a:t>
            </a:r>
            <a:r>
              <a:rPr lang="en-US" sz="2400" dirty="0"/>
              <a:t>C(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5,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1)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/ 32 = </a:t>
            </a:r>
            <a:r>
              <a:rPr lang="en-US" sz="2400" dirty="0" smtClean="0">
                <a:solidFill>
                  <a:srgbClr val="0F6FC6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/32</a:t>
            </a: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P(zero heads)  = </a:t>
            </a:r>
            <a:r>
              <a:rPr lang="en-US" sz="2400" dirty="0"/>
              <a:t>C(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5,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0)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/ 32 = </a:t>
            </a:r>
            <a:r>
              <a:rPr lang="en-US" sz="2400" dirty="0">
                <a:solidFill>
                  <a:srgbClr val="0F6FC6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/32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Assigning Probabilities</a:t>
            </a:r>
          </a:p>
          <a:p>
            <a:r>
              <a:rPr lang="en-US" dirty="0" smtClean="0"/>
              <a:t>Probabilities of Complements and Unions of Events</a:t>
            </a:r>
          </a:p>
          <a:p>
            <a:r>
              <a:rPr lang="en-US" dirty="0" smtClean="0"/>
              <a:t>Conditional Probability </a:t>
            </a:r>
          </a:p>
          <a:p>
            <a:r>
              <a:rPr lang="en-US" dirty="0" smtClean="0"/>
              <a:t>Independence</a:t>
            </a:r>
          </a:p>
          <a:p>
            <a:r>
              <a:rPr lang="en-US" dirty="0" smtClean="0"/>
              <a:t>Bernoulli Trials and the Binomial Distribution</a:t>
            </a:r>
          </a:p>
          <a:p>
            <a:r>
              <a:rPr lang="en-US" dirty="0" smtClean="0"/>
              <a:t>Random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Trials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A coin is biased so that the probability of heads is </a:t>
            </a:r>
            <a:r>
              <a:rPr lang="en-US" dirty="0" smtClean="0">
                <a:solidFill>
                  <a:srgbClr val="0F6FC6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solidFill>
                  <a:srgbClr val="0F6FC6"/>
                </a:solidFill>
              </a:rPr>
              <a:t>/</a:t>
            </a:r>
            <a:r>
              <a:rPr lang="en-US" dirty="0" smtClean="0">
                <a:solidFill>
                  <a:srgbClr val="0F6FC6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What is the probability that </a:t>
            </a:r>
            <a:r>
              <a:rPr lang="en-US" dirty="0" smtClean="0">
                <a:solidFill>
                  <a:schemeClr val="accent1"/>
                </a:solidFill>
              </a:rPr>
              <a:t>exactly four heads occur </a:t>
            </a:r>
            <a:r>
              <a:rPr lang="en-US" dirty="0" smtClean="0"/>
              <a:t>when the coin is flipped </a:t>
            </a:r>
            <a:r>
              <a:rPr lang="en-US" dirty="0" smtClean="0">
                <a:solidFill>
                  <a:srgbClr val="0F6FC6"/>
                </a:solidFill>
              </a:rPr>
              <a:t>seven</a:t>
            </a:r>
            <a:r>
              <a:rPr lang="en-US" dirty="0" smtClean="0"/>
              <a:t> times?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128</a:t>
            </a:r>
            <a:r>
              <a:rPr lang="en-US" dirty="0" smtClean="0"/>
              <a:t> possible outcomes.</a:t>
            </a:r>
          </a:p>
          <a:p>
            <a:r>
              <a:rPr lang="en-US" dirty="0" smtClean="0"/>
              <a:t>The number of ways four of the seven flips can be heads is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probability of each of the outcomes is (</a:t>
            </a:r>
            <a:r>
              <a:rPr lang="en-US" dirty="0" smtClean="0">
                <a:latin typeface="Cambria" pitchFamily="18" charset="0"/>
              </a:rPr>
              <a:t>2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  since the seven flips are independent.</a:t>
            </a:r>
          </a:p>
          <a:p>
            <a:r>
              <a:rPr lang="en-US" dirty="0" smtClean="0"/>
              <a:t>Hence, the probability that exactly four heads occur is   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 (</a:t>
            </a:r>
            <a:r>
              <a:rPr lang="en-US" dirty="0" smtClean="0">
                <a:latin typeface="Cambria" pitchFamily="18" charset="0"/>
              </a:rPr>
              <a:t>2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=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560/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2187.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 of </a:t>
            </a:r>
            <a:r>
              <a:rPr lang="en-US" i="1" dirty="0" smtClean="0"/>
              <a:t>k</a:t>
            </a:r>
            <a:r>
              <a:rPr lang="en-US" dirty="0" smtClean="0"/>
              <a:t> Successes in </a:t>
            </a:r>
            <a:r>
              <a:rPr lang="en-US" i="1" dirty="0" smtClean="0"/>
              <a:t>n</a:t>
            </a:r>
            <a:r>
              <a:rPr lang="en-US" dirty="0" smtClean="0"/>
              <a:t> Independent Bernoulli Trials.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Theorem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The probability of exactly </a:t>
            </a:r>
            <a:r>
              <a:rPr lang="en-US" i="1" dirty="0" smtClean="0"/>
              <a:t>k</a:t>
            </a:r>
            <a:r>
              <a:rPr lang="en-US" dirty="0" smtClean="0"/>
              <a:t> successes in </a:t>
            </a:r>
            <a:r>
              <a:rPr lang="en-US" i="1" dirty="0" smtClean="0"/>
              <a:t>n</a:t>
            </a:r>
            <a:r>
              <a:rPr lang="en-US" dirty="0" smtClean="0"/>
              <a:t> independent Bernoulli trials, with probability of success </a:t>
            </a:r>
            <a:r>
              <a:rPr lang="en-US" i="1" dirty="0" smtClean="0"/>
              <a:t>p</a:t>
            </a:r>
            <a:r>
              <a:rPr lang="en-US" dirty="0" smtClean="0"/>
              <a:t> and probability of failure </a:t>
            </a:r>
            <a:r>
              <a:rPr lang="en-US" i="1" dirty="0" smtClean="0"/>
              <a:t>q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/>
              <a:t>p</a:t>
            </a:r>
            <a:r>
              <a:rPr lang="en-US" dirty="0" smtClean="0"/>
              <a:t>, is</a:t>
            </a:r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sz="3000" dirty="0" smtClean="0"/>
              <a:t>           </a:t>
            </a:r>
            <a:r>
              <a:rPr lang="en-US" sz="3000" i="1" dirty="0" smtClean="0">
                <a:solidFill>
                  <a:srgbClr val="FF0000"/>
                </a:solidFill>
              </a:rPr>
              <a:t>C</a:t>
            </a:r>
            <a:r>
              <a:rPr lang="en-US" sz="3000" dirty="0" smtClean="0">
                <a:solidFill>
                  <a:srgbClr val="FF0000"/>
                </a:solidFill>
              </a:rPr>
              <a:t>(</a:t>
            </a:r>
            <a:r>
              <a:rPr lang="en-US" sz="3000" i="1" dirty="0" err="1" smtClean="0">
                <a:solidFill>
                  <a:srgbClr val="FF0000"/>
                </a:solidFill>
              </a:rPr>
              <a:t>n</a:t>
            </a:r>
            <a:r>
              <a:rPr lang="en-US" sz="3000" dirty="0" err="1" smtClean="0">
                <a:solidFill>
                  <a:srgbClr val="FF0000"/>
                </a:solidFill>
              </a:rPr>
              <a:t>,</a:t>
            </a:r>
            <a:r>
              <a:rPr lang="en-US" sz="3000" i="1" dirty="0" err="1" smtClean="0">
                <a:solidFill>
                  <a:srgbClr val="FF0000"/>
                </a:solidFill>
              </a:rPr>
              <a:t>k</a:t>
            </a:r>
            <a:r>
              <a:rPr lang="en-US" sz="3000" dirty="0" smtClean="0">
                <a:solidFill>
                  <a:srgbClr val="FF0000"/>
                </a:solidFill>
              </a:rPr>
              <a:t>)</a:t>
            </a:r>
            <a:r>
              <a:rPr lang="en-US" sz="3000" i="1" dirty="0" err="1" smtClean="0">
                <a:solidFill>
                  <a:srgbClr val="FF0000"/>
                </a:solidFill>
              </a:rPr>
              <a:t>p</a:t>
            </a:r>
            <a:r>
              <a:rPr lang="en-US" sz="3000" i="1" baseline="30000" dirty="0" err="1" smtClean="0">
                <a:solidFill>
                  <a:srgbClr val="FF0000"/>
                </a:solidFill>
              </a:rPr>
              <a:t>k</a:t>
            </a:r>
            <a:r>
              <a:rPr lang="en-US" sz="3000" i="1" dirty="0" err="1" smtClean="0">
                <a:solidFill>
                  <a:srgbClr val="FF0000"/>
                </a:solidFill>
              </a:rPr>
              <a:t>q</a:t>
            </a:r>
            <a:r>
              <a:rPr lang="en-US" sz="3000" i="1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3000" baseline="30000" dirty="0" smtClean="0">
                <a:solidFill>
                  <a:srgbClr val="FF0000"/>
                </a:solidFill>
                <a:latin typeface="Cambria Math"/>
                <a:ea typeface="Cambria Math"/>
              </a:rPr>
              <a:t>−</a:t>
            </a:r>
            <a:r>
              <a:rPr lang="en-US" sz="3000" i="1" baseline="30000" dirty="0" smtClean="0">
                <a:solidFill>
                  <a:srgbClr val="FF0000"/>
                </a:solidFill>
                <a:latin typeface="Cambria Math"/>
                <a:ea typeface="Cambria Math"/>
              </a:rPr>
              <a:t>k</a:t>
            </a:r>
            <a:r>
              <a:rPr lang="en-US" sz="3000" i="1" dirty="0" smtClean="0">
                <a:latin typeface="Cambria Math"/>
                <a:ea typeface="Cambria Math"/>
              </a:rPr>
              <a:t>.</a:t>
            </a:r>
            <a:endParaRPr lang="en-US" b="1" i="1" dirty="0" smtClean="0"/>
          </a:p>
          <a:p>
            <a:pPr>
              <a:buNone/>
            </a:pPr>
            <a:r>
              <a:rPr lang="en-US" b="1" i="1" dirty="0" smtClean="0"/>
              <a:t>Proof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outcome of </a:t>
            </a:r>
            <a:r>
              <a:rPr lang="en-US" i="1" dirty="0" smtClean="0"/>
              <a:t>n</a:t>
            </a:r>
            <a:r>
              <a:rPr lang="en-US" dirty="0" smtClean="0"/>
              <a:t> Bernoulli trials is an </a:t>
            </a:r>
            <a:r>
              <a:rPr lang="en-US" i="1" dirty="0" smtClean="0"/>
              <a:t>n</a:t>
            </a:r>
            <a:r>
              <a:rPr lang="en-US" dirty="0" smtClean="0"/>
              <a:t>-tuple (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,…,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), where each is</a:t>
            </a:r>
            <a:r>
              <a:rPr lang="en-US" i="1" dirty="0" smtClean="0"/>
              <a:t>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 either </a:t>
            </a:r>
            <a:r>
              <a:rPr lang="en-US" i="1" dirty="0" smtClean="0"/>
              <a:t>S</a:t>
            </a:r>
            <a:r>
              <a:rPr lang="en-US" dirty="0" smtClean="0"/>
              <a:t> (success) or </a:t>
            </a:r>
            <a:r>
              <a:rPr lang="en-US" i="1" dirty="0" smtClean="0"/>
              <a:t>F</a:t>
            </a:r>
            <a:r>
              <a:rPr lang="en-US" dirty="0" smtClean="0"/>
              <a:t> (failure).</a:t>
            </a:r>
          </a:p>
          <a:p>
            <a:r>
              <a:rPr lang="en-US" dirty="0" smtClean="0"/>
              <a:t>The probability of each outcome of </a:t>
            </a:r>
            <a:r>
              <a:rPr lang="en-US" i="1" dirty="0" smtClean="0"/>
              <a:t>n </a:t>
            </a:r>
            <a:r>
              <a:rPr lang="en-US" dirty="0" smtClean="0"/>
              <a:t>trials consisting of </a:t>
            </a:r>
            <a:r>
              <a:rPr lang="en-US" i="1" dirty="0" smtClean="0"/>
              <a:t>k</a:t>
            </a:r>
            <a:r>
              <a:rPr lang="en-US" dirty="0" smtClean="0"/>
              <a:t> successes and </a:t>
            </a:r>
            <a:r>
              <a:rPr lang="en-US" i="1" dirty="0" smtClean="0"/>
              <a:t>n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failures (in any order) is </a:t>
            </a:r>
            <a:r>
              <a:rPr lang="en-US" i="1" dirty="0" err="1" smtClean="0"/>
              <a:t>p</a:t>
            </a:r>
            <a:r>
              <a:rPr lang="en-US" i="1" baseline="30000" dirty="0" err="1" smtClean="0"/>
              <a:t>k</a:t>
            </a:r>
            <a:r>
              <a:rPr lang="en-US" i="1" dirty="0" err="1" smtClean="0"/>
              <a:t>q</a:t>
            </a:r>
            <a:r>
              <a:rPr lang="en-US" i="1" baseline="30000" dirty="0" err="1" smtClean="0"/>
              <a:t>n</a:t>
            </a:r>
            <a:r>
              <a:rPr lang="en-US" baseline="30000" dirty="0" smtClean="0">
                <a:latin typeface="Cambria Math"/>
                <a:ea typeface="Cambria Math"/>
              </a:rPr>
              <a:t>−</a:t>
            </a:r>
            <a:r>
              <a:rPr lang="en-US" i="1" baseline="30000" dirty="0" smtClean="0">
                <a:latin typeface="Cambria Math"/>
                <a:ea typeface="Cambria Math"/>
              </a:rPr>
              <a:t>k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</a:p>
          <a:p>
            <a:r>
              <a:rPr lang="en-US" dirty="0" smtClean="0">
                <a:ea typeface="Cambria Math"/>
              </a:rPr>
              <a:t>Because there are </a:t>
            </a:r>
            <a:r>
              <a:rPr lang="en-US" i="1" dirty="0" smtClean="0">
                <a:ea typeface="Cambria Math"/>
              </a:rPr>
              <a:t>C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n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k</a:t>
            </a:r>
            <a:r>
              <a:rPr lang="en-US" dirty="0" smtClean="0">
                <a:ea typeface="Cambria Math"/>
              </a:rPr>
              <a:t>)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-tuples of </a:t>
            </a:r>
            <a:r>
              <a:rPr lang="en-US" i="1" dirty="0" smtClean="0">
                <a:ea typeface="Cambria Math"/>
              </a:rPr>
              <a:t>S’</a:t>
            </a:r>
            <a:r>
              <a:rPr lang="en-US" dirty="0" smtClean="0">
                <a:ea typeface="Cambria Math"/>
              </a:rPr>
              <a:t>s and </a:t>
            </a:r>
            <a:r>
              <a:rPr lang="en-US" i="1" dirty="0" smtClean="0">
                <a:ea typeface="Cambria Math"/>
              </a:rPr>
              <a:t>F’</a:t>
            </a:r>
            <a:r>
              <a:rPr lang="en-US" dirty="0" smtClean="0">
                <a:ea typeface="Cambria Math"/>
              </a:rPr>
              <a:t>s that contain exactly </a:t>
            </a:r>
            <a:r>
              <a:rPr lang="en-US" i="1" dirty="0" smtClean="0">
                <a:ea typeface="Cambria Math"/>
              </a:rPr>
              <a:t>k  S’</a:t>
            </a:r>
            <a:r>
              <a:rPr lang="en-US" dirty="0" smtClean="0">
                <a:ea typeface="Cambria Math"/>
              </a:rPr>
              <a:t>s, the probability of </a:t>
            </a:r>
            <a:r>
              <a:rPr lang="en-US" i="1" dirty="0" smtClean="0">
                <a:ea typeface="Cambria Math"/>
              </a:rPr>
              <a:t>k</a:t>
            </a:r>
            <a:r>
              <a:rPr lang="en-US" dirty="0" smtClean="0">
                <a:ea typeface="Cambria Math"/>
              </a:rPr>
              <a:t> successes is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dirty="0" err="1" smtClean="0"/>
              <a:t>,</a:t>
            </a:r>
            <a:r>
              <a:rPr lang="en-US" i="1" dirty="0" err="1" smtClean="0"/>
              <a:t>k</a:t>
            </a:r>
            <a:r>
              <a:rPr lang="en-US" dirty="0" smtClean="0"/>
              <a:t>)</a:t>
            </a:r>
            <a:r>
              <a:rPr lang="en-US" i="1" dirty="0" err="1" smtClean="0"/>
              <a:t>p</a:t>
            </a:r>
            <a:r>
              <a:rPr lang="en-US" i="1" baseline="30000" dirty="0" err="1" smtClean="0"/>
              <a:t>k</a:t>
            </a:r>
            <a:r>
              <a:rPr lang="en-US" i="1" dirty="0" err="1" smtClean="0"/>
              <a:t>q</a:t>
            </a:r>
            <a:r>
              <a:rPr lang="en-US" i="1" baseline="30000" dirty="0" err="1" smtClean="0"/>
              <a:t>n</a:t>
            </a:r>
            <a:r>
              <a:rPr lang="en-US" baseline="30000" dirty="0" smtClean="0">
                <a:latin typeface="Cambria Math"/>
                <a:ea typeface="Cambria Math"/>
              </a:rPr>
              <a:t>−</a:t>
            </a:r>
            <a:r>
              <a:rPr lang="en-US" i="1" baseline="30000" dirty="0" smtClean="0">
                <a:latin typeface="Cambria Math"/>
                <a:ea typeface="Cambria Math"/>
              </a:rPr>
              <a:t>k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6477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 of </a:t>
            </a:r>
            <a:r>
              <a:rPr lang="en-US" i="1" dirty="0" smtClean="0"/>
              <a:t>k</a:t>
            </a:r>
            <a:r>
              <a:rPr lang="en-US" dirty="0" smtClean="0"/>
              <a:t> Successes in </a:t>
            </a:r>
            <a:r>
              <a:rPr lang="en-US" i="1" dirty="0" smtClean="0"/>
              <a:t>n</a:t>
            </a:r>
            <a:r>
              <a:rPr lang="en-US" dirty="0" smtClean="0"/>
              <a:t> Independent Bernoulli Trials.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Theorem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The probability of exactly </a:t>
            </a:r>
            <a:r>
              <a:rPr lang="en-US" i="1" dirty="0" smtClean="0"/>
              <a:t>k</a:t>
            </a:r>
            <a:r>
              <a:rPr lang="en-US" dirty="0" smtClean="0"/>
              <a:t> successes in </a:t>
            </a:r>
            <a:r>
              <a:rPr lang="en-US" i="1" dirty="0" smtClean="0"/>
              <a:t>n</a:t>
            </a:r>
            <a:r>
              <a:rPr lang="en-US" dirty="0" smtClean="0"/>
              <a:t> independent Bernoulli trials, with probability of success </a:t>
            </a:r>
            <a:r>
              <a:rPr lang="en-US" i="1" dirty="0" smtClean="0"/>
              <a:t>p</a:t>
            </a:r>
            <a:r>
              <a:rPr lang="en-US" dirty="0" smtClean="0"/>
              <a:t> and probability of failure </a:t>
            </a:r>
            <a:r>
              <a:rPr lang="en-US" i="1" dirty="0" smtClean="0"/>
              <a:t>q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/>
              <a:t>p</a:t>
            </a:r>
            <a:r>
              <a:rPr lang="en-US" dirty="0" smtClean="0"/>
              <a:t>, is</a:t>
            </a:r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sz="3000" dirty="0" smtClean="0"/>
              <a:t>           </a:t>
            </a:r>
            <a:r>
              <a:rPr lang="en-US" sz="3000" i="1" dirty="0" smtClean="0">
                <a:solidFill>
                  <a:srgbClr val="FF0000"/>
                </a:solidFill>
              </a:rPr>
              <a:t>C</a:t>
            </a:r>
            <a:r>
              <a:rPr lang="en-US" sz="3000" dirty="0" smtClean="0">
                <a:solidFill>
                  <a:srgbClr val="FF0000"/>
                </a:solidFill>
              </a:rPr>
              <a:t>(</a:t>
            </a:r>
            <a:r>
              <a:rPr lang="en-US" sz="3000" i="1" dirty="0" err="1" smtClean="0">
                <a:solidFill>
                  <a:srgbClr val="FF0000"/>
                </a:solidFill>
              </a:rPr>
              <a:t>n</a:t>
            </a:r>
            <a:r>
              <a:rPr lang="en-US" sz="3000" dirty="0" err="1" smtClean="0">
                <a:solidFill>
                  <a:srgbClr val="FF0000"/>
                </a:solidFill>
              </a:rPr>
              <a:t>,</a:t>
            </a:r>
            <a:r>
              <a:rPr lang="en-US" sz="3000" i="1" dirty="0" err="1" smtClean="0">
                <a:solidFill>
                  <a:srgbClr val="FF0000"/>
                </a:solidFill>
              </a:rPr>
              <a:t>k</a:t>
            </a:r>
            <a:r>
              <a:rPr lang="en-US" sz="3000" dirty="0" smtClean="0">
                <a:solidFill>
                  <a:srgbClr val="FF0000"/>
                </a:solidFill>
              </a:rPr>
              <a:t>)</a:t>
            </a:r>
            <a:r>
              <a:rPr lang="en-US" sz="3000" i="1" dirty="0" err="1" smtClean="0">
                <a:solidFill>
                  <a:srgbClr val="FF0000"/>
                </a:solidFill>
              </a:rPr>
              <a:t>p</a:t>
            </a:r>
            <a:r>
              <a:rPr lang="en-US" sz="3000" i="1" baseline="30000" dirty="0" err="1" smtClean="0">
                <a:solidFill>
                  <a:srgbClr val="FF0000"/>
                </a:solidFill>
              </a:rPr>
              <a:t>k</a:t>
            </a:r>
            <a:r>
              <a:rPr lang="en-US" sz="3000" i="1" dirty="0" err="1" smtClean="0">
                <a:solidFill>
                  <a:srgbClr val="FF0000"/>
                </a:solidFill>
              </a:rPr>
              <a:t>q</a:t>
            </a:r>
            <a:r>
              <a:rPr lang="en-US" sz="3000" i="1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3000" baseline="30000" dirty="0" smtClean="0">
                <a:solidFill>
                  <a:srgbClr val="FF0000"/>
                </a:solidFill>
                <a:latin typeface="Cambria Math"/>
                <a:ea typeface="Cambria Math"/>
              </a:rPr>
              <a:t>−</a:t>
            </a:r>
            <a:r>
              <a:rPr lang="en-US" sz="3000" i="1" baseline="30000" dirty="0" smtClean="0">
                <a:solidFill>
                  <a:srgbClr val="FF0000"/>
                </a:solidFill>
                <a:latin typeface="Cambria Math"/>
                <a:ea typeface="Cambria Math"/>
              </a:rPr>
              <a:t>k</a:t>
            </a:r>
            <a:r>
              <a:rPr lang="en-US" sz="3000" i="1" dirty="0" smtClean="0">
                <a:latin typeface="Cambria Math"/>
                <a:ea typeface="Cambria Math"/>
              </a:rPr>
              <a:t>.</a:t>
            </a:r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r>
              <a:rPr lang="en-US" dirty="0" smtClean="0"/>
              <a:t>We </a:t>
            </a:r>
            <a:r>
              <a:rPr lang="en-US" dirty="0"/>
              <a:t>denote by </a:t>
            </a:r>
            <a:r>
              <a:rPr lang="en-US" i="1" dirty="0">
                <a:solidFill>
                  <a:schemeClr val="accent1"/>
                </a:solidFill>
              </a:rPr>
              <a:t>b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 err="1">
                <a:solidFill>
                  <a:schemeClr val="accent1"/>
                </a:solidFill>
              </a:rPr>
              <a:t>k</a:t>
            </a:r>
            <a:r>
              <a:rPr lang="en-US" dirty="0" err="1">
                <a:solidFill>
                  <a:schemeClr val="accent1"/>
                </a:solidFill>
              </a:rPr>
              <a:t>:</a:t>
            </a:r>
            <a:r>
              <a:rPr lang="en-US" i="1" dirty="0" err="1">
                <a:solidFill>
                  <a:schemeClr val="accent1"/>
                </a:solidFill>
              </a:rPr>
              <a:t>n</a:t>
            </a:r>
            <a:r>
              <a:rPr lang="en-US" dirty="0" err="1">
                <a:solidFill>
                  <a:schemeClr val="accent1"/>
                </a:solidFill>
              </a:rPr>
              <a:t>,</a:t>
            </a:r>
            <a:r>
              <a:rPr lang="en-US" i="1" dirty="0" err="1">
                <a:solidFill>
                  <a:schemeClr val="accent1"/>
                </a:solidFill>
              </a:rPr>
              <a:t>p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/>
              <a:t>the probability of </a:t>
            </a:r>
            <a:r>
              <a:rPr lang="en-US" i="1" dirty="0"/>
              <a:t>k</a:t>
            </a:r>
            <a:r>
              <a:rPr lang="en-US" dirty="0"/>
              <a:t> successes in </a:t>
            </a:r>
            <a:r>
              <a:rPr lang="en-US" i="1" dirty="0"/>
              <a:t>n</a:t>
            </a:r>
            <a:r>
              <a:rPr lang="en-US" dirty="0"/>
              <a:t>  independent Bernoulli trials with </a:t>
            </a:r>
            <a:r>
              <a:rPr lang="en-US" i="1" dirty="0"/>
              <a:t>p</a:t>
            </a:r>
            <a:r>
              <a:rPr lang="en-US" dirty="0"/>
              <a:t> the probability of </a:t>
            </a:r>
            <a:r>
              <a:rPr lang="en-US" dirty="0" smtClean="0"/>
              <a:t>success. Viewed </a:t>
            </a:r>
            <a:r>
              <a:rPr lang="en-US" dirty="0"/>
              <a:t>as a function of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dirty="0" err="1"/>
              <a:t>: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p</a:t>
            </a:r>
            <a:r>
              <a:rPr lang="en-US" dirty="0"/>
              <a:t>) is the </a:t>
            </a:r>
            <a:r>
              <a:rPr lang="en-US" i="1" dirty="0">
                <a:solidFill>
                  <a:srgbClr val="FF0000"/>
                </a:solidFill>
              </a:rPr>
              <a:t>binomial distribution</a:t>
            </a:r>
            <a:r>
              <a:rPr lang="en-US" dirty="0"/>
              <a:t>.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/>
              <a:t>                           </a:t>
            </a:r>
            <a:r>
              <a:rPr lang="en-US" i="1" dirty="0"/>
              <a:t>b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dirty="0" err="1"/>
              <a:t>: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p</a:t>
            </a:r>
            <a:r>
              <a:rPr lang="en-US" dirty="0"/>
              <a:t>) =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k</a:t>
            </a:r>
            <a:r>
              <a:rPr lang="en-US" dirty="0"/>
              <a:t>)</a:t>
            </a:r>
            <a:r>
              <a:rPr lang="en-US" i="1" dirty="0" err="1"/>
              <a:t>p</a:t>
            </a:r>
            <a:r>
              <a:rPr lang="en-US" i="1" baseline="30000" dirty="0" err="1"/>
              <a:t>k</a:t>
            </a:r>
            <a:r>
              <a:rPr lang="en-US" i="1" dirty="0" err="1"/>
              <a:t>q</a:t>
            </a:r>
            <a:r>
              <a:rPr lang="en-US" i="1" baseline="30000" dirty="0" err="1"/>
              <a:t>n</a:t>
            </a:r>
            <a:r>
              <a:rPr lang="en-US" baseline="30000" dirty="0">
                <a:latin typeface="Cambria Math"/>
                <a:ea typeface="Cambria Math"/>
              </a:rPr>
              <a:t>−</a:t>
            </a:r>
            <a:r>
              <a:rPr lang="en-US" i="1" baseline="30000" dirty="0">
                <a:latin typeface="Cambria Math"/>
                <a:ea typeface="Cambria Math"/>
              </a:rPr>
              <a:t>k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</a:p>
          <a:p>
            <a:pPr>
              <a:buNone/>
            </a:pPr>
            <a:r>
              <a:rPr lang="en-US" i="1" dirty="0">
                <a:latin typeface="Cambria Math"/>
                <a:ea typeface="Cambria Math"/>
              </a:rPr>
              <a:t>.</a:t>
            </a:r>
            <a:endParaRPr lang="en-US" i="1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8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>
                <a:solidFill>
                  <a:srgbClr val="FF0000"/>
                </a:solidFill>
              </a:rPr>
              <a:t>random variable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chemeClr val="accent1"/>
                </a:solidFill>
              </a:rPr>
              <a:t>function </a:t>
            </a:r>
            <a:r>
              <a:rPr lang="en-US" dirty="0" smtClean="0"/>
              <a:t>from the sample space of an experiment to the set of real numbers. That is, a random variable assigns a real number to each possible outcome.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random variable is a </a:t>
            </a:r>
            <a:r>
              <a:rPr lang="en-US" dirty="0" smtClean="0">
                <a:solidFill>
                  <a:srgbClr val="0F6FC6"/>
                </a:solidFill>
              </a:rPr>
              <a:t>function</a:t>
            </a:r>
            <a:r>
              <a:rPr lang="en-US" dirty="0" smtClean="0"/>
              <a:t>. It is </a:t>
            </a:r>
            <a:r>
              <a:rPr lang="en-US" dirty="0" smtClean="0">
                <a:solidFill>
                  <a:srgbClr val="0F6FC6"/>
                </a:solidFill>
              </a:rPr>
              <a:t>not a variable</a:t>
            </a:r>
            <a:r>
              <a:rPr lang="en-US" dirty="0" smtClean="0"/>
              <a:t>, and it is </a:t>
            </a:r>
            <a:r>
              <a:rPr lang="en-US" dirty="0" smtClean="0">
                <a:solidFill>
                  <a:srgbClr val="0F6FC6"/>
                </a:solidFill>
              </a:rPr>
              <a:t>not random</a:t>
            </a:r>
            <a:r>
              <a:rPr lang="en-US" dirty="0" smtClean="0"/>
              <a:t>! </a:t>
            </a:r>
          </a:p>
          <a:p>
            <a:r>
              <a:rPr lang="en-US" dirty="0" smtClean="0"/>
              <a:t>In the late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1940</a:t>
            </a:r>
            <a:r>
              <a:rPr lang="en-US" dirty="0" smtClean="0"/>
              <a:t>s W. Feller and J.L. </a:t>
            </a:r>
            <a:r>
              <a:rPr lang="en-US" dirty="0" err="1" smtClean="0"/>
              <a:t>Doob</a:t>
            </a:r>
            <a:r>
              <a:rPr lang="en-US" dirty="0" smtClean="0"/>
              <a:t> flipped a coin to see whether both would use “random variable” or the more fitting “chance variable.” Unfortunately, Feller won and the term “random variable” has been used ever since.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770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The </a:t>
            </a:r>
            <a:r>
              <a:rPr lang="en-US" i="1" dirty="0" smtClean="0">
                <a:solidFill>
                  <a:srgbClr val="FF0000"/>
                </a:solidFill>
              </a:rPr>
              <a:t>distribution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a random variable </a:t>
            </a:r>
            <a:r>
              <a:rPr lang="en-US" i="1" dirty="0" smtClean="0"/>
              <a:t>X</a:t>
            </a:r>
            <a:r>
              <a:rPr lang="en-US" dirty="0" smtClean="0"/>
              <a:t> on a sample space </a:t>
            </a:r>
            <a:r>
              <a:rPr lang="en-US" i="1" dirty="0" smtClean="0"/>
              <a:t>S</a:t>
            </a:r>
            <a:r>
              <a:rPr lang="en-US" dirty="0" smtClean="0"/>
              <a:t> is the set of pairs (</a:t>
            </a:r>
            <a:r>
              <a:rPr lang="en-US" i="1" dirty="0" smtClean="0"/>
              <a:t>r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dirty="0" smtClean="0"/>
              <a:t>)) for all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), where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dirty="0" smtClean="0"/>
              <a:t>) is the probability that </a:t>
            </a:r>
            <a:r>
              <a:rPr lang="en-US" i="1" dirty="0" smtClean="0"/>
              <a:t>X</a:t>
            </a:r>
            <a:r>
              <a:rPr lang="en-US" dirty="0" smtClean="0"/>
              <a:t> takes the value </a:t>
            </a:r>
            <a:r>
              <a:rPr lang="en-US" i="1" dirty="0" smtClean="0"/>
              <a:t>r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Suppose that a coin is flipped three times. Let </a:t>
            </a:r>
            <a:r>
              <a:rPr lang="en-US" i="1" dirty="0" smtClean="0">
                <a:solidFill>
                  <a:srgbClr val="0F6FC6"/>
                </a:solidFill>
              </a:rPr>
              <a:t>X</a:t>
            </a:r>
            <a:r>
              <a:rPr lang="en-US" dirty="0" smtClean="0">
                <a:solidFill>
                  <a:srgbClr val="0F6FC6"/>
                </a:solidFill>
              </a:rPr>
              <a:t>(</a:t>
            </a:r>
            <a:r>
              <a:rPr lang="en-US" i="1" dirty="0" smtClean="0">
                <a:solidFill>
                  <a:srgbClr val="0F6FC6"/>
                </a:solidFill>
              </a:rPr>
              <a:t>t</a:t>
            </a:r>
            <a:r>
              <a:rPr lang="en-US" dirty="0" smtClean="0">
                <a:solidFill>
                  <a:srgbClr val="0F6FC6"/>
                </a:solidFill>
              </a:rPr>
              <a:t>)</a:t>
            </a:r>
            <a:r>
              <a:rPr lang="en-US" dirty="0" smtClean="0"/>
              <a:t> be the </a:t>
            </a:r>
            <a:r>
              <a:rPr lang="en-US" dirty="0" smtClean="0">
                <a:solidFill>
                  <a:srgbClr val="0F6FC6"/>
                </a:solidFill>
              </a:rPr>
              <a:t>random variable </a:t>
            </a:r>
            <a:r>
              <a:rPr lang="en-US" dirty="0" smtClean="0"/>
              <a:t>that equals the number of heads that appear when </a:t>
            </a:r>
            <a:r>
              <a:rPr lang="en-US" i="1" dirty="0" smtClean="0"/>
              <a:t>t</a:t>
            </a:r>
            <a:r>
              <a:rPr lang="en-US" dirty="0" smtClean="0"/>
              <a:t> is the outcome. Then 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takes on the following values:</a:t>
            </a:r>
          </a:p>
          <a:p>
            <a:pPr lvl="1">
              <a:buNone/>
            </a:pPr>
            <a:r>
              <a:rPr lang="en-US" i="1" dirty="0" smtClean="0">
                <a:ea typeface="Cambria Math" pitchFamily="18" charset="0"/>
              </a:rPr>
              <a:t>   X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HHH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 lvl="1">
              <a:buNone/>
            </a:pP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HHT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HTH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THH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</a:t>
            </a:r>
          </a:p>
          <a:p>
            <a:pPr lvl="1">
              <a:buNone/>
            </a:pPr>
            <a:r>
              <a:rPr lang="en-US" i="1" dirty="0" smtClean="0">
                <a:ea typeface="Cambria Math" pitchFamily="18" charset="0"/>
              </a:rPr>
              <a:t>   X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TTH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THT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HTT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TTT</a:t>
            </a:r>
            <a:r>
              <a:rPr lang="en-US" dirty="0">
                <a:ea typeface="Cambria Math" pitchFamily="18" charset="0"/>
              </a:rPr>
              <a:t>)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Each of the eight possible outcomes has probability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8. So, the </a:t>
            </a:r>
            <a:r>
              <a:rPr lang="en-US" dirty="0" smtClean="0">
                <a:solidFill>
                  <a:srgbClr val="0F6FC6"/>
                </a:solidFill>
                <a:latin typeface="Cambria Math" pitchFamily="18" charset="0"/>
                <a:ea typeface="Cambria Math" pitchFamily="18" charset="0"/>
              </a:rPr>
              <a:t>distribution of </a:t>
            </a:r>
            <a:r>
              <a:rPr lang="en-US" i="1" dirty="0" smtClean="0">
                <a:solidFill>
                  <a:srgbClr val="0F6FC6"/>
                </a:solidFill>
              </a:rPr>
              <a:t>X</a:t>
            </a:r>
            <a:r>
              <a:rPr lang="en-US" dirty="0" smtClean="0">
                <a:solidFill>
                  <a:srgbClr val="0F6FC6"/>
                </a:solidFill>
              </a:rPr>
              <a:t>(</a:t>
            </a:r>
            <a:r>
              <a:rPr lang="en-US" i="1" dirty="0" smtClean="0">
                <a:solidFill>
                  <a:srgbClr val="0F6FC6"/>
                </a:solidFill>
              </a:rPr>
              <a:t>t</a:t>
            </a:r>
            <a:r>
              <a:rPr lang="en-US" dirty="0" smtClean="0">
                <a:solidFill>
                  <a:srgbClr val="0F6FC6"/>
                </a:solidFill>
              </a:rPr>
              <a:t>)</a:t>
            </a:r>
            <a:r>
              <a:rPr lang="en-US" dirty="0" smtClean="0">
                <a:solidFill>
                  <a:srgbClr val="0F6FC6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is 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= </a:t>
            </a:r>
            <a:r>
              <a:rPr lang="en-US" dirty="0" smtClean="0">
                <a:latin typeface="Cambria" pitchFamily="18" charset="0"/>
              </a:rPr>
              <a:t>1</a:t>
            </a:r>
            <a:r>
              <a:rPr lang="en-US" dirty="0" smtClean="0"/>
              <a:t>/</a:t>
            </a:r>
            <a:r>
              <a:rPr lang="en-US" dirty="0" smtClean="0">
                <a:latin typeface="Cambria" pitchFamily="18" charset="0"/>
              </a:rPr>
              <a:t>8</a:t>
            </a:r>
            <a:r>
              <a:rPr lang="en-US" dirty="0" smtClean="0"/>
              <a:t>,</a:t>
            </a:r>
            <a:r>
              <a:rPr lang="en-US" i="1" dirty="0" smtClean="0"/>
              <a:t>   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= </a:t>
            </a:r>
            <a:r>
              <a:rPr lang="en-US" dirty="0" smtClean="0">
                <a:latin typeface="Cambria" pitchFamily="18" charset="0"/>
              </a:rPr>
              <a:t>3</a:t>
            </a:r>
            <a:r>
              <a:rPr lang="en-US" dirty="0" smtClean="0"/>
              <a:t>/</a:t>
            </a:r>
            <a:r>
              <a:rPr lang="en-US" dirty="0" smtClean="0">
                <a:latin typeface="Cambria" pitchFamily="18" charset="0"/>
              </a:rPr>
              <a:t>8,</a:t>
            </a:r>
            <a:r>
              <a:rPr lang="en-US" i="1" dirty="0" smtClean="0"/>
              <a:t>                           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= </a:t>
            </a:r>
            <a:r>
              <a:rPr lang="en-US" dirty="0" smtClean="0">
                <a:latin typeface="Cambria" pitchFamily="18" charset="0"/>
              </a:rPr>
              <a:t>3</a:t>
            </a:r>
            <a:r>
              <a:rPr lang="en-US" dirty="0" smtClean="0"/>
              <a:t>/</a:t>
            </a:r>
            <a:r>
              <a:rPr lang="en-US" dirty="0" smtClean="0">
                <a:latin typeface="Cambria" pitchFamily="18" charset="0"/>
              </a:rPr>
              <a:t>8,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 = </a:t>
            </a:r>
            <a:r>
              <a:rPr lang="en-US" dirty="0" smtClean="0">
                <a:latin typeface="Cambria" pitchFamily="18" charset="0"/>
              </a:rPr>
              <a:t>1</a:t>
            </a:r>
            <a:r>
              <a:rPr lang="en-US" dirty="0" smtClean="0"/>
              <a:t>/</a:t>
            </a:r>
            <a:r>
              <a:rPr lang="en-US" dirty="0" smtClean="0">
                <a:latin typeface="Cambria" pitchFamily="18" charset="0"/>
              </a:rPr>
              <a:t>8.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Laplace’s definition assumes that all outcomes are equally likely. Now we introduce a </a:t>
            </a:r>
            <a:r>
              <a:rPr lang="en-US" dirty="0" smtClean="0">
                <a:solidFill>
                  <a:srgbClr val="FF0000"/>
                </a:solidFill>
              </a:rPr>
              <a:t>more general definition </a:t>
            </a:r>
            <a:r>
              <a:rPr lang="en-US" dirty="0" smtClean="0"/>
              <a:t>of probabilities that avoids this restriction.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S</a:t>
            </a:r>
            <a:r>
              <a:rPr lang="en-US" dirty="0" smtClean="0"/>
              <a:t> be a sample space of an experiment with a finite number of outcomes. We assign a </a:t>
            </a:r>
            <a:r>
              <a:rPr lang="en-US" dirty="0" smtClean="0">
                <a:solidFill>
                  <a:schemeClr val="accent2"/>
                </a:solidFill>
              </a:rPr>
              <a:t>probability </a:t>
            </a:r>
            <a:r>
              <a:rPr lang="en-US" i="1" dirty="0" smtClean="0">
                <a:solidFill>
                  <a:schemeClr val="accent2"/>
                </a:solidFill>
              </a:rPr>
              <a:t>p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s</a:t>
            </a:r>
            <a:r>
              <a:rPr lang="en-US" dirty="0" smtClean="0">
                <a:solidFill>
                  <a:schemeClr val="accent2"/>
                </a:solidFill>
              </a:rPr>
              <a:t>) to each outcome </a:t>
            </a:r>
            <a:r>
              <a:rPr lang="en-US" i="1" dirty="0" smtClean="0">
                <a:solidFill>
                  <a:schemeClr val="accent2"/>
                </a:solidFill>
              </a:rPr>
              <a:t>s</a:t>
            </a:r>
            <a:r>
              <a:rPr lang="en-US" dirty="0" smtClean="0"/>
              <a:t>, so that:</a:t>
            </a:r>
          </a:p>
          <a:p>
            <a:pPr marL="1062990" lvl="3" indent="-514350">
              <a:buSzPct val="95000"/>
              <a:buNone/>
            </a:pPr>
            <a:r>
              <a:rPr lang="en-US" sz="2600" i="1" dirty="0" err="1" smtClean="0">
                <a:solidFill>
                  <a:schemeClr val="accent3"/>
                </a:solidFill>
                <a:ea typeface="Cambria Math" pitchFamily="18" charset="0"/>
              </a:rPr>
              <a:t>i</a:t>
            </a:r>
            <a:r>
              <a:rPr lang="en-US" sz="2600" i="1" dirty="0" smtClean="0">
                <a:solidFill>
                  <a:schemeClr val="accent3"/>
                </a:solidFill>
                <a:ea typeface="Cambria Math" pitchFamily="18" charset="0"/>
              </a:rPr>
              <a:t>.</a:t>
            </a:r>
            <a:r>
              <a:rPr lang="en-US" sz="2600" dirty="0" smtClean="0">
                <a:ea typeface="Cambria Math" pitchFamily="18" charset="0"/>
              </a:rPr>
              <a:t>        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 smtClean="0"/>
              <a:t> ≤ </a:t>
            </a:r>
            <a:r>
              <a:rPr lang="en-US" sz="2600" i="1" dirty="0" smtClean="0"/>
              <a:t>p</a:t>
            </a:r>
            <a:r>
              <a:rPr lang="en-US" sz="2600" dirty="0" smtClean="0"/>
              <a:t>(</a:t>
            </a:r>
            <a:r>
              <a:rPr lang="en-US" sz="2600" i="1" dirty="0" smtClean="0"/>
              <a:t>s</a:t>
            </a:r>
            <a:r>
              <a:rPr lang="en-US" sz="2600" dirty="0" smtClean="0"/>
              <a:t>) ≤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600" dirty="0" smtClean="0"/>
              <a:t>for each </a:t>
            </a:r>
            <a:r>
              <a:rPr lang="en-US" sz="2600" i="1" dirty="0" smtClean="0"/>
              <a:t>s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Symbol" pitchFamily="18" charset="2"/>
              </a:rPr>
              <a:t>Î </a:t>
            </a:r>
            <a:r>
              <a:rPr lang="en-US" sz="2600" i="1" dirty="0" smtClean="0"/>
              <a:t>S</a:t>
            </a:r>
          </a:p>
          <a:p>
            <a:pPr marL="1062990" lvl="3" indent="-514350">
              <a:buSzPct val="95000"/>
              <a:buNone/>
            </a:pPr>
            <a:endParaRPr lang="en-US" i="1" dirty="0" smtClean="0"/>
          </a:p>
          <a:p>
            <a:pPr marL="1062990" lvl="3" indent="-514350">
              <a:buSzPct val="95000"/>
              <a:buNone/>
            </a:pPr>
            <a:r>
              <a:rPr lang="en-US" sz="2600" i="1" dirty="0" smtClean="0">
                <a:solidFill>
                  <a:schemeClr val="accent3"/>
                </a:solidFill>
              </a:rPr>
              <a:t>ii.   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endParaRPr lang="en-US" dirty="0" smtClean="0"/>
          </a:p>
          <a:p>
            <a:r>
              <a:rPr lang="en-US" dirty="0" smtClean="0"/>
              <a:t>The function </a:t>
            </a:r>
            <a:r>
              <a:rPr lang="en-US" i="1" dirty="0" smtClean="0"/>
              <a:t>p</a:t>
            </a:r>
            <a:r>
              <a:rPr lang="en-US" dirty="0" smtClean="0"/>
              <a:t> from the set of all outcomes of the sample space </a:t>
            </a:r>
            <a:r>
              <a:rPr lang="en-US" i="1" dirty="0" smtClean="0"/>
              <a:t>S</a:t>
            </a:r>
            <a:r>
              <a:rPr lang="en-US" dirty="0" smtClean="0"/>
              <a:t> is called a </a:t>
            </a:r>
            <a:r>
              <a:rPr lang="en-US" i="1" dirty="0" smtClean="0">
                <a:solidFill>
                  <a:srgbClr val="FF0000"/>
                </a:solidFill>
              </a:rPr>
              <a:t>probability distribution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81200" y="4648200"/>
            <a:ext cx="1577574" cy="68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A trick coin is biased so that when flipped, the heads come up twice as often as tails. What probabilities should we assign to the outcomes </a:t>
            </a:r>
            <a:r>
              <a:rPr lang="en-US" i="1" dirty="0" smtClean="0"/>
              <a:t>H </a:t>
            </a:r>
            <a:r>
              <a:rPr lang="en-US" dirty="0" smtClean="0"/>
              <a:t>(heads) and </a:t>
            </a:r>
            <a:r>
              <a:rPr lang="en-US" i="1" dirty="0" smtClean="0"/>
              <a:t>T </a:t>
            </a:r>
            <a:r>
              <a:rPr lang="en-US" dirty="0" smtClean="0"/>
              <a:t>(tails) when the biased coin is flipped?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/>
              <a:t> </a:t>
            </a:r>
            <a:r>
              <a:rPr lang="en-US" dirty="0" smtClean="0"/>
              <a:t>We are given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H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Because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H</a:t>
            </a:r>
            <a:r>
              <a:rPr lang="en-US" dirty="0" smtClean="0"/>
              <a:t>) +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it follows that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+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Hence,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1/3  </a:t>
            </a:r>
            <a:r>
              <a:rPr lang="en-US" dirty="0" smtClean="0">
                <a:ea typeface="Cambria Math" pitchFamily="18" charset="0"/>
              </a:rPr>
              <a:t>and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H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2/3</a:t>
            </a:r>
            <a:r>
              <a:rPr lang="en-US" dirty="0" smtClean="0"/>
              <a:t>.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Suppose that </a:t>
            </a:r>
            <a:r>
              <a:rPr lang="en-US" i="1" dirty="0" smtClean="0"/>
              <a:t>S</a:t>
            </a:r>
            <a:r>
              <a:rPr lang="en-US" dirty="0" smtClean="0"/>
              <a:t> is a set with </a:t>
            </a:r>
            <a:r>
              <a:rPr lang="en-US" i="1" dirty="0" smtClean="0"/>
              <a:t>n</a:t>
            </a:r>
            <a:r>
              <a:rPr lang="en-US" dirty="0" smtClean="0"/>
              <a:t> elements. The </a:t>
            </a:r>
            <a:r>
              <a:rPr lang="en-US" i="1" dirty="0" smtClean="0">
                <a:solidFill>
                  <a:srgbClr val="FF0000"/>
                </a:solidFill>
              </a:rPr>
              <a:t>uniform distribution </a:t>
            </a:r>
            <a:r>
              <a:rPr lang="en-US" dirty="0" smtClean="0"/>
              <a:t>assigns the probability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/n</a:t>
            </a:r>
            <a:r>
              <a:rPr lang="en-US" dirty="0" smtClean="0"/>
              <a:t> to each element of </a:t>
            </a:r>
            <a:r>
              <a:rPr lang="en-US" i="1" dirty="0" smtClean="0"/>
              <a:t>S</a:t>
            </a:r>
            <a:r>
              <a:rPr lang="en-US" dirty="0" smtClean="0"/>
              <a:t>. (Note that we could have used Laplace’s definition here.)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Consider again the coin flipping example, but with a </a:t>
            </a:r>
            <a:r>
              <a:rPr lang="en-US" dirty="0" smtClean="0">
                <a:solidFill>
                  <a:schemeClr val="accent1"/>
                </a:solidFill>
              </a:rPr>
              <a:t>fair</a:t>
            </a:r>
            <a:r>
              <a:rPr lang="en-US" dirty="0" smtClean="0"/>
              <a:t> coin. Now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H</a:t>
            </a:r>
            <a:r>
              <a:rPr lang="en-US" dirty="0" smtClean="0"/>
              <a:t>)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1/2</a:t>
            </a:r>
            <a:r>
              <a:rPr lang="en-US" dirty="0" smtClean="0"/>
              <a:t>.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an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The </a:t>
            </a:r>
            <a:r>
              <a:rPr lang="en-US" i="1" dirty="0" smtClean="0">
                <a:solidFill>
                  <a:srgbClr val="FF0000"/>
                </a:solidFill>
              </a:rPr>
              <a:t>probability</a:t>
            </a:r>
            <a:r>
              <a:rPr lang="en-US" dirty="0" smtClean="0"/>
              <a:t> of the event </a:t>
            </a:r>
            <a:r>
              <a:rPr lang="en-US" i="1" dirty="0" smtClean="0"/>
              <a:t>E</a:t>
            </a:r>
            <a:r>
              <a:rPr lang="en-US" dirty="0" smtClean="0"/>
              <a:t> is the sum of the probabilities of the outcomes in </a:t>
            </a:r>
            <a:r>
              <a:rPr lang="en-US" i="1" dirty="0" smtClean="0"/>
              <a:t>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now no assumption is being made about the distribution.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formu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048000"/>
            <a:ext cx="2949449" cy="1191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Suppose that a 6-sided die is biased so that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appears twice as often as each other number, but that the other five outcomes are equally likely. What is the </a:t>
            </a:r>
            <a:r>
              <a:rPr lang="en-US" dirty="0" smtClean="0">
                <a:solidFill>
                  <a:srgbClr val="0F6FC6"/>
                </a:solidFill>
              </a:rPr>
              <a:t>probability that an odd number appears </a:t>
            </a:r>
            <a:r>
              <a:rPr lang="en-US" dirty="0" smtClean="0"/>
              <a:t>when we roll this die?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We want the probability of the event </a:t>
            </a:r>
            <a:r>
              <a:rPr lang="en-US" i="1" dirty="0" smtClean="0">
                <a:solidFill>
                  <a:schemeClr val="accent1"/>
                </a:solidFill>
              </a:rPr>
              <a:t>E</a:t>
            </a:r>
            <a:r>
              <a:rPr lang="en-US" dirty="0" smtClean="0">
                <a:solidFill>
                  <a:schemeClr val="accent1"/>
                </a:solidFill>
              </a:rPr>
              <a:t> = {</a:t>
            </a:r>
            <a:r>
              <a:rPr lang="en-US" dirty="0" smtClean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,</a:t>
            </a:r>
            <a:r>
              <a:rPr lang="en-US" dirty="0" smtClean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solidFill>
                  <a:schemeClr val="accent1"/>
                </a:solidFill>
              </a:rPr>
              <a:t>,</a:t>
            </a:r>
            <a:r>
              <a:rPr lang="en-US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  <a:r>
              <a:rPr lang="en-US" dirty="0" smtClean="0"/>
              <a:t>. We have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ea typeface="Cambria Math" pitchFamily="18" charset="0"/>
              </a:rPr>
              <a:t>) =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2/7</a:t>
            </a:r>
            <a:r>
              <a:rPr lang="en-US" dirty="0" smtClean="0">
                <a:ea typeface="Cambria Math" pitchFamily="18" charset="0"/>
              </a:rPr>
              <a:t> and</a:t>
            </a:r>
          </a:p>
          <a:p>
            <a:pPr>
              <a:buNone/>
            </a:pPr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                  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 =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) =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ea typeface="Cambria Math" pitchFamily="18" charset="0"/>
              </a:rPr>
              <a:t>) =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ea typeface="Cambria Math" pitchFamily="18" charset="0"/>
              </a:rPr>
              <a:t>) =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ea typeface="Cambria Math" pitchFamily="18" charset="0"/>
              </a:rPr>
              <a:t>) =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1/7</a:t>
            </a:r>
            <a:r>
              <a:rPr lang="en-US" dirty="0" smtClean="0"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   Hence,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E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 +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ea typeface="Cambria Math" pitchFamily="18" charset="0"/>
              </a:rPr>
              <a:t>) +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ea typeface="Cambria Math" pitchFamily="18" charset="0"/>
              </a:rPr>
              <a:t>) =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               1/7 </a:t>
            </a:r>
            <a:r>
              <a:rPr lang="en-US" dirty="0" smtClean="0">
                <a:ea typeface="Cambria Math" pitchFamily="18" charset="0"/>
              </a:rPr>
              <a:t>+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2/7</a:t>
            </a:r>
            <a:r>
              <a:rPr lang="en-US" dirty="0" smtClean="0">
                <a:ea typeface="Cambria Math" pitchFamily="18" charset="0"/>
              </a:rPr>
              <a:t> +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1/7 = 4/7</a:t>
            </a:r>
            <a:r>
              <a:rPr lang="en-US" dirty="0" smtClean="0">
                <a:ea typeface="Cambria Math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Probabilities of Complements and Unions  of Events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F6FC6"/>
                </a:solidFill>
              </a:rPr>
              <a:t>Complements</a:t>
            </a:r>
            <a:r>
              <a:rPr lang="en-US" dirty="0" smtClean="0"/>
              <a:t>:                                  still holds. Since each outcome is in either E or      , but not both,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F6FC6"/>
                </a:solidFill>
              </a:rPr>
              <a:t>Unions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also still holds under the new definition.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124199" y="1981201"/>
            <a:ext cx="2479107" cy="38100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181600" y="2438400"/>
            <a:ext cx="252413" cy="269081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057401" y="2895600"/>
            <a:ext cx="4166296" cy="7620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057400" y="4279874"/>
            <a:ext cx="6705600" cy="3717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Theorem</a:t>
            </a:r>
            <a:r>
              <a:rPr lang="en-US" dirty="0" smtClean="0"/>
              <a:t>: If </a:t>
            </a:r>
            <a:r>
              <a:rPr lang="en-US" i="1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, … is a sequence of </a:t>
            </a:r>
            <a:r>
              <a:rPr lang="en-US" dirty="0" err="1" smtClean="0">
                <a:solidFill>
                  <a:schemeClr val="accent1"/>
                </a:solidFill>
              </a:rPr>
              <a:t>pairwise</a:t>
            </a:r>
            <a:r>
              <a:rPr lang="en-US" dirty="0" smtClean="0">
                <a:solidFill>
                  <a:schemeClr val="accent1"/>
                </a:solidFill>
              </a:rPr>
              <a:t> disjoint events</a:t>
            </a:r>
            <a:r>
              <a:rPr lang="en-US" dirty="0" smtClean="0"/>
              <a:t> in a sample space </a:t>
            </a:r>
            <a:r>
              <a:rPr lang="en-US" i="1" dirty="0" smtClean="0"/>
              <a:t>S</a:t>
            </a:r>
            <a:r>
              <a:rPr lang="en-US" dirty="0" smtClean="0"/>
              <a:t>, then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3124200"/>
            <a:ext cx="3505200" cy="1069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2200" y="5638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see Exercises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37</a:t>
            </a:r>
            <a:r>
              <a:rPr lang="en-US" dirty="0" smtClean="0"/>
              <a:t> </a:t>
            </a:r>
            <a:r>
              <a:rPr lang="en-US" i="1" dirty="0" smtClean="0"/>
              <a:t>for the proof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sum_{s \in S} p(s) = 1$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p(E_{i_1} \cap E_{i_2} \cap \cdots \cap E_{i_m}) = p(E_{i_1})p(E_{i_2}) \cdots p(E_{i_m}) $$&#10;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\overline{ E}) = 1 - p(E)$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line{ E}$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sum_{s \in S} p(s) = 1 = p(E) + p(\overline{E}).$$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E_1 \cup E_2) = p(E_1) + p(E_2) - p(E_1 \cap E_2)$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p\left(\bigcup_{i} E_i\right) = \sum_{i} p(E_i)$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p(E | F) = \frac{p(E \cap F)}{p(F)}$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p(E | F) = \frac{p(E \cap F)}{p(F)} = \frac{5/16}{1/2} = \frac{5}{8}.$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p(E | F) = \frac{p(E \cap F)}{p(F)} = \frac{1/4}{3/4} = \frac{1}{3}.$$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19248</TotalTime>
  <Words>2559</Words>
  <Application>Microsoft Macintosh PowerPoint</Application>
  <PresentationFormat>On-screen Show (4:3)</PresentationFormat>
  <Paragraphs>209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 Probability Theory</vt:lpstr>
      <vt:lpstr>Section Summary</vt:lpstr>
      <vt:lpstr>Assigning Probabilities</vt:lpstr>
      <vt:lpstr>Assigning Probabilities</vt:lpstr>
      <vt:lpstr>Uniform Distribution</vt:lpstr>
      <vt:lpstr>Probability of an Event</vt:lpstr>
      <vt:lpstr>Example</vt:lpstr>
      <vt:lpstr>Probabilities of Complements and Unions  of Events</vt:lpstr>
      <vt:lpstr>Combinations of Events</vt:lpstr>
      <vt:lpstr>Conditional Probability</vt:lpstr>
      <vt:lpstr>Conditional Probability</vt:lpstr>
      <vt:lpstr>Conditional Probability</vt:lpstr>
      <vt:lpstr>Independence</vt:lpstr>
      <vt:lpstr>Independence</vt:lpstr>
      <vt:lpstr>Independence</vt:lpstr>
      <vt:lpstr>Pairwise and Mutual Independence</vt:lpstr>
      <vt:lpstr>Bernoulli Trials </vt:lpstr>
      <vt:lpstr>Bernoulli Trials </vt:lpstr>
      <vt:lpstr>Bernoulli Trials </vt:lpstr>
      <vt:lpstr>Bernoulli Trials </vt:lpstr>
      <vt:lpstr>Probability of k Successes in n Independent Bernoulli Trials.</vt:lpstr>
      <vt:lpstr>Probability of k Successes in n Independent Bernoulli Trials.</vt:lpstr>
      <vt:lpstr>Random Variables</vt:lpstr>
      <vt:lpstr>Random Variables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Heather Michaud</cp:lastModifiedBy>
  <cp:revision>711</cp:revision>
  <dcterms:created xsi:type="dcterms:W3CDTF">2011-09-30T22:16:33Z</dcterms:created>
  <dcterms:modified xsi:type="dcterms:W3CDTF">2016-04-23T22:57:14Z</dcterms:modified>
</cp:coreProperties>
</file>