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3"/>
  </p:notesMasterIdLst>
  <p:sldIdLst>
    <p:sldId id="259"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4263" autoAdjust="0"/>
    <p:restoredTop sz="94663"/>
  </p:normalViewPr>
  <p:slideViewPr>
    <p:cSldViewPr snapToGrid="0">
      <p:cViewPr varScale="1">
        <p:scale>
          <a:sx n="23" d="100"/>
          <a:sy n="23" d="100"/>
        </p:scale>
        <p:origin x="2856"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48D0B7-EDB0-49ED-AC69-6D7DA92A19CB}" type="datetimeFigureOut">
              <a:rPr lang="en-US" smtClean="0"/>
              <a:t>6/30/25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B57C34-A827-4A67-8516-E9B0FB9C5FCD}" type="slidenum">
              <a:rPr lang="en-US" smtClean="0"/>
              <a:t>‹#›</a:t>
            </a:fld>
            <a:endParaRPr lang="en-US"/>
          </a:p>
        </p:txBody>
      </p:sp>
    </p:spTree>
    <p:extLst>
      <p:ext uri="{BB962C8B-B14F-4D97-AF65-F5344CB8AC3E}">
        <p14:creationId xmlns:p14="http://schemas.microsoft.com/office/powerpoint/2010/main" val="983486852"/>
      </p:ext>
    </p:extLst>
  </p:cSld>
  <p:clrMap bg1="lt1" tx1="dk1" bg2="lt2" tx2="dk2" accent1="accent1" accent2="accent2" accent3="accent3" accent4="accent4" accent5="accent5" accent6="accent6" hlink="hlink" folHlink="folHlink"/>
  <p:notesStyle>
    <a:lvl1pPr marL="0" algn="l" defTabSz="3686861" rtl="0" eaLnBrk="1" latinLnBrk="0" hangingPunct="1">
      <a:defRPr sz="4838" kern="1200">
        <a:solidFill>
          <a:schemeClr val="tx1"/>
        </a:solidFill>
        <a:latin typeface="+mn-lt"/>
        <a:ea typeface="+mn-ea"/>
        <a:cs typeface="+mn-cs"/>
      </a:defRPr>
    </a:lvl1pPr>
    <a:lvl2pPr marL="1843430" algn="l" defTabSz="3686861" rtl="0" eaLnBrk="1" latinLnBrk="0" hangingPunct="1">
      <a:defRPr sz="4838" kern="1200">
        <a:solidFill>
          <a:schemeClr val="tx1"/>
        </a:solidFill>
        <a:latin typeface="+mn-lt"/>
        <a:ea typeface="+mn-ea"/>
        <a:cs typeface="+mn-cs"/>
      </a:defRPr>
    </a:lvl2pPr>
    <a:lvl3pPr marL="3686861" algn="l" defTabSz="3686861" rtl="0" eaLnBrk="1" latinLnBrk="0" hangingPunct="1">
      <a:defRPr sz="4838" kern="1200">
        <a:solidFill>
          <a:schemeClr val="tx1"/>
        </a:solidFill>
        <a:latin typeface="+mn-lt"/>
        <a:ea typeface="+mn-ea"/>
        <a:cs typeface="+mn-cs"/>
      </a:defRPr>
    </a:lvl3pPr>
    <a:lvl4pPr marL="5530291" algn="l" defTabSz="3686861" rtl="0" eaLnBrk="1" latinLnBrk="0" hangingPunct="1">
      <a:defRPr sz="4838" kern="1200">
        <a:solidFill>
          <a:schemeClr val="tx1"/>
        </a:solidFill>
        <a:latin typeface="+mn-lt"/>
        <a:ea typeface="+mn-ea"/>
        <a:cs typeface="+mn-cs"/>
      </a:defRPr>
    </a:lvl4pPr>
    <a:lvl5pPr marL="7373722" algn="l" defTabSz="3686861" rtl="0" eaLnBrk="1" latinLnBrk="0" hangingPunct="1">
      <a:defRPr sz="4838" kern="1200">
        <a:solidFill>
          <a:schemeClr val="tx1"/>
        </a:solidFill>
        <a:latin typeface="+mn-lt"/>
        <a:ea typeface="+mn-ea"/>
        <a:cs typeface="+mn-cs"/>
      </a:defRPr>
    </a:lvl5pPr>
    <a:lvl6pPr marL="9217152" algn="l" defTabSz="3686861" rtl="0" eaLnBrk="1" latinLnBrk="0" hangingPunct="1">
      <a:defRPr sz="4838" kern="1200">
        <a:solidFill>
          <a:schemeClr val="tx1"/>
        </a:solidFill>
        <a:latin typeface="+mn-lt"/>
        <a:ea typeface="+mn-ea"/>
        <a:cs typeface="+mn-cs"/>
      </a:defRPr>
    </a:lvl6pPr>
    <a:lvl7pPr marL="11060582" algn="l" defTabSz="3686861" rtl="0" eaLnBrk="1" latinLnBrk="0" hangingPunct="1">
      <a:defRPr sz="4838" kern="1200">
        <a:solidFill>
          <a:schemeClr val="tx1"/>
        </a:solidFill>
        <a:latin typeface="+mn-lt"/>
        <a:ea typeface="+mn-ea"/>
        <a:cs typeface="+mn-cs"/>
      </a:defRPr>
    </a:lvl7pPr>
    <a:lvl8pPr marL="12904013" algn="l" defTabSz="3686861" rtl="0" eaLnBrk="1" latinLnBrk="0" hangingPunct="1">
      <a:defRPr sz="4838" kern="1200">
        <a:solidFill>
          <a:schemeClr val="tx1"/>
        </a:solidFill>
        <a:latin typeface="+mn-lt"/>
        <a:ea typeface="+mn-ea"/>
        <a:cs typeface="+mn-cs"/>
      </a:defRPr>
    </a:lvl8pPr>
    <a:lvl9pPr marL="14747443" algn="l" defTabSz="3686861"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6C90C-F9D3-1EA7-6720-980C64C083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C0EFD2-D2F3-9AE7-88C8-091FEFE15DC2}"/>
              </a:ext>
            </a:extLst>
          </p:cNvPr>
          <p:cNvSpPr>
            <a:spLocks noGrp="1" noRot="1" noChangeAspect="1"/>
          </p:cNvSpPr>
          <p:nvPr>
            <p:ph type="sldImg"/>
          </p:nvPr>
        </p:nvSpPr>
        <p:spPr>
          <a:xfrm>
            <a:off x="1371600" y="1143000"/>
            <a:ext cx="4114800" cy="3086100"/>
          </a:xfrm>
        </p:spPr>
      </p:sp>
      <p:sp>
        <p:nvSpPr>
          <p:cNvPr id="3" name="Notes Placeholder 2">
            <a:extLst>
              <a:ext uri="{FF2B5EF4-FFF2-40B4-BE49-F238E27FC236}">
                <a16:creationId xmlns:a16="http://schemas.microsoft.com/office/drawing/2014/main" id="{1D51955B-1F32-0620-5A23-2524FD03572A}"/>
              </a:ext>
            </a:extLst>
          </p:cNvPr>
          <p:cNvSpPr>
            <a:spLocks noGrp="1"/>
          </p:cNvSpPr>
          <p:nvPr>
            <p:ph type="body" idx="1"/>
          </p:nvPr>
        </p:nvSpPr>
        <p:spPr/>
        <p:txBody>
          <a:bodyPr/>
          <a:lstStyle/>
          <a:p>
            <a:r>
              <a:rPr lang="en-US"/>
              <a:t>Change data collection box (more bullet points look better)</a:t>
            </a:r>
          </a:p>
          <a:p>
            <a:r>
              <a:rPr lang="en-US"/>
              <a:t>Talk about RQ 2</a:t>
            </a:r>
          </a:p>
        </p:txBody>
      </p:sp>
      <p:sp>
        <p:nvSpPr>
          <p:cNvPr id="4" name="Slide Number Placeholder 3">
            <a:extLst>
              <a:ext uri="{FF2B5EF4-FFF2-40B4-BE49-F238E27FC236}">
                <a16:creationId xmlns:a16="http://schemas.microsoft.com/office/drawing/2014/main" id="{AF3D53E6-377B-14B8-7B3F-5C08FADCEC74}"/>
              </a:ext>
            </a:extLst>
          </p:cNvPr>
          <p:cNvSpPr>
            <a:spLocks noGrp="1"/>
          </p:cNvSpPr>
          <p:nvPr>
            <p:ph type="sldNum" sz="quarter" idx="5"/>
          </p:nvPr>
        </p:nvSpPr>
        <p:spPr/>
        <p:txBody>
          <a:bodyPr/>
          <a:lstStyle/>
          <a:p>
            <a:fld id="{F9B57C34-A827-4A67-8516-E9B0FB9C5FCD}" type="slidenum">
              <a:rPr lang="en-US" smtClean="0"/>
              <a:t>1</a:t>
            </a:fld>
            <a:endParaRPr lang="en-US"/>
          </a:p>
        </p:txBody>
      </p:sp>
    </p:spTree>
    <p:extLst>
      <p:ext uri="{BB962C8B-B14F-4D97-AF65-F5344CB8AC3E}">
        <p14:creationId xmlns:p14="http://schemas.microsoft.com/office/powerpoint/2010/main" val="38355132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5486400" y="5387342"/>
            <a:ext cx="32918400" cy="11460480"/>
          </a:xfrm>
        </p:spPr>
        <p:txBody>
          <a:bodyPr anchor="b"/>
          <a:lstStyle>
            <a:lvl1pPr algn="ctr">
              <a:defRPr sz="19440"/>
            </a:lvl1pPr>
          </a:lstStyle>
          <a:p>
            <a:r>
              <a:rPr lang="en-US"/>
              <a:t>Click to edit Master title style</a:t>
            </a:r>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6/30/25</a:t>
            </a:fld>
            <a:endParaRPr lang="en-US"/>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355457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6/30/25</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988486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6/30/25</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801688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6/30/25</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57560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2798064" y="8206745"/>
            <a:ext cx="38052756" cy="13242696"/>
          </a:xfrm>
        </p:spPr>
        <p:txBody>
          <a:bodyPr anchor="b">
            <a:normAutofit/>
          </a:bodyPr>
          <a:lstStyle>
            <a:lvl1pPr>
              <a:defRPr sz="19440"/>
            </a:lvl1pPr>
          </a:lstStyle>
          <a:p>
            <a:r>
              <a:rPr lang="en-US"/>
              <a:t>Click to edit Master title style</a:t>
            </a:r>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2798064" y="22029425"/>
            <a:ext cx="38052756" cy="7200898"/>
          </a:xfrm>
        </p:spPr>
        <p:txBody>
          <a:bodyPr/>
          <a:lstStyle>
            <a:lvl1pPr marL="0" indent="0">
              <a:buNone/>
              <a:defRPr sz="8640">
                <a:solidFill>
                  <a:schemeClr val="tx2"/>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6/30/25</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778659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2798064" y="8763000"/>
            <a:ext cx="18873216"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6/30/25</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5384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2798064" y="1752603"/>
            <a:ext cx="38081333"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2798066" y="8648700"/>
            <a:ext cx="18793206" cy="44881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2798066" y="13563598"/>
            <a:ext cx="18793206" cy="16146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22219920" y="8648700"/>
            <a:ext cx="18659477" cy="44881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22219920" y="13563598"/>
            <a:ext cx="18659477" cy="161467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6/30/25</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10252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2798064" y="1752603"/>
            <a:ext cx="38372796" cy="6362702"/>
          </a:xfrm>
        </p:spPr>
        <p:txBody>
          <a:bodyPr/>
          <a:lstStyle/>
          <a:p>
            <a:r>
              <a:rPr lang="en-US"/>
              <a:t>Click to edit Master title style</a:t>
            </a:r>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6/30/25</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65533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6/30/25</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91865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2798066" y="2194560"/>
            <a:ext cx="14381226" cy="12009120"/>
          </a:xfrm>
        </p:spPr>
        <p:txBody>
          <a:bodyPr anchor="b">
            <a:normAutofit/>
          </a:bodyPr>
          <a:lstStyle>
            <a:lvl1pPr>
              <a:defRPr sz="14400"/>
            </a:lvl1pPr>
          </a:lstStyle>
          <a:p>
            <a:r>
              <a:rPr lang="en-US"/>
              <a:t>Click to edit Master title style</a:t>
            </a:r>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18659477" y="2194565"/>
            <a:ext cx="22219920" cy="25938480"/>
          </a:xfrm>
        </p:spPr>
        <p:txBody>
          <a:bodyPr>
            <a:normAutofit/>
          </a:bodyPr>
          <a:lstStyle>
            <a:lvl1pPr>
              <a:defRPr sz="7200"/>
            </a:lvl1pPr>
            <a:lvl2pPr>
              <a:defRPr sz="6480"/>
            </a:lvl2pPr>
            <a:lvl3pPr>
              <a:defRPr sz="5760"/>
            </a:lvl3pPr>
            <a:lvl4pPr>
              <a:defRPr sz="5040"/>
            </a:lvl4pPr>
            <a:lvl5pPr>
              <a:defRPr sz="504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2798066" y="14843762"/>
            <a:ext cx="14381226" cy="13327378"/>
          </a:xfrm>
        </p:spPr>
        <p:txBody>
          <a:bodyPr>
            <a:normAutofit/>
          </a:bodyPr>
          <a:lstStyle>
            <a:lvl1pPr marL="0" indent="0">
              <a:buNone/>
              <a:defRPr sz="720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6/30/25</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82049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2798066" y="2194560"/>
            <a:ext cx="14381226" cy="12026189"/>
          </a:xfrm>
        </p:spPr>
        <p:txBody>
          <a:bodyPr anchor="b"/>
          <a:lstStyle>
            <a:lvl1pPr>
              <a:defRPr sz="14400"/>
            </a:lvl1pPr>
          </a:lstStyle>
          <a:p>
            <a:r>
              <a:rPr lang="en-US"/>
              <a:t>Click to edit Master title style</a:t>
            </a:r>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18659477" y="2194565"/>
            <a:ext cx="22219920" cy="2593848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2798066" y="14790120"/>
            <a:ext cx="14381226" cy="13342925"/>
          </a:xfrm>
        </p:spPr>
        <p:txBody>
          <a:bodyPr>
            <a:normAutofit/>
          </a:bodyPr>
          <a:lstStyle>
            <a:lvl1pPr marL="0" indent="0">
              <a:buNone/>
              <a:defRPr sz="720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6/30/25</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81716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2" y="-3"/>
            <a:ext cx="43891204" cy="3291840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129"/>
          </a:p>
        </p:txBody>
      </p:sp>
      <p:sp>
        <p:nvSpPr>
          <p:cNvPr id="41" name="Rectangle 40">
            <a:extLst>
              <a:ext uri="{FF2B5EF4-FFF2-40B4-BE49-F238E27FC236}">
                <a16:creationId xmlns:a16="http://schemas.microsoft.com/office/drawing/2014/main" id="{25C84982-7DD0-43B1-8A2D-BFA4DF1B4E60}"/>
              </a:ext>
            </a:extLst>
          </p:cNvPr>
          <p:cNvSpPr/>
          <p:nvPr/>
        </p:nvSpPr>
        <p:spPr>
          <a:xfrm>
            <a:off x="-2" y="-3"/>
            <a:ext cx="43891204" cy="3291840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4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2" y="-3"/>
            <a:ext cx="43891204" cy="32918405"/>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129"/>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129"/>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129"/>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129"/>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129"/>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129"/>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129"/>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129"/>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129"/>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129"/>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24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24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24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26129"/>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24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2798064" y="31143689"/>
            <a:ext cx="9875520" cy="1119403"/>
          </a:xfrm>
          <a:prstGeom prst="rect">
            <a:avLst/>
          </a:prstGeom>
        </p:spPr>
        <p:txBody>
          <a:bodyPr vert="horz" lIns="91440" tIns="45720" rIns="91440" bIns="45720" rtlCol="0" anchor="ctr"/>
          <a:lstStyle>
            <a:lvl1pPr algn="l">
              <a:defRPr sz="3600">
                <a:solidFill>
                  <a:schemeClr val="tx1">
                    <a:tint val="75000"/>
                  </a:schemeClr>
                </a:solidFill>
              </a:defRPr>
            </a:lvl1pPr>
          </a:lstStyle>
          <a:p>
            <a:fld id="{4A8D24A4-5FEC-4062-8995-EB21925B3B40}" type="datetime1">
              <a:rPr lang="en-US" smtClean="0"/>
              <a:t>6/30/25</a:t>
            </a:fld>
            <a:endParaRPr lang="en-US" sz="360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14538960" y="31143689"/>
            <a:ext cx="14813280" cy="1119403"/>
          </a:xfrm>
          <a:prstGeom prst="rect">
            <a:avLst/>
          </a:prstGeom>
        </p:spPr>
        <p:txBody>
          <a:bodyPr vert="horz" lIns="91440" tIns="45720" rIns="91440" bIns="45720" rtlCol="0" anchor="ctr"/>
          <a:lstStyle>
            <a:lvl1pPr algn="ctr">
              <a:defRPr sz="3600">
                <a:solidFill>
                  <a:schemeClr val="tx1">
                    <a:tint val="75000"/>
                  </a:schemeClr>
                </a:solidFill>
              </a:defRPr>
            </a:lvl1pPr>
          </a:lstStyle>
          <a:p>
            <a:endParaRPr lang="en-US" sz="36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31295340" y="31143689"/>
            <a:ext cx="9875520" cy="1119403"/>
          </a:xfrm>
          <a:prstGeom prst="rect">
            <a:avLst/>
          </a:prstGeom>
        </p:spPr>
        <p:txBody>
          <a:bodyPr vert="horz" lIns="91440" tIns="45720" rIns="91440" bIns="45720" rtlCol="0" anchor="ctr"/>
          <a:lstStyle>
            <a:lvl1pPr algn="r">
              <a:defRPr sz="3600">
                <a:solidFill>
                  <a:schemeClr val="tx1">
                    <a:tint val="75000"/>
                  </a:schemeClr>
                </a:solidFill>
              </a:defRPr>
            </a:lvl1pPr>
          </a:lstStyle>
          <a:p>
            <a:fld id="{35747434-7036-48DB-A148-6B3D8EE75CDA}" type="slidenum">
              <a:rPr lang="en-US" smtClean="0"/>
              <a:pPr/>
              <a:t>‹#›</a:t>
            </a:fld>
            <a:endParaRPr lang="en-US" sz="360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2798064" y="1752603"/>
            <a:ext cx="38372796"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2798064" y="8763000"/>
            <a:ext cx="38372796"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7413753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hf sldNum="0" hdr="0" ftr="0" dt="0"/>
  <p:txStyles>
    <p:titleStyle>
      <a:lvl1pPr algn="l" defTabSz="3291840" rtl="0" eaLnBrk="1" latinLnBrk="0" hangingPunct="1">
        <a:lnSpc>
          <a:spcPct val="90000"/>
        </a:lnSpc>
        <a:spcBef>
          <a:spcPct val="0"/>
        </a:spcBef>
        <a:buNone/>
        <a:defRPr sz="19440" kern="1200">
          <a:solidFill>
            <a:schemeClr val="tx2"/>
          </a:solidFill>
          <a:latin typeface="+mj-lt"/>
          <a:ea typeface="+mj-ea"/>
          <a:cs typeface="+mj-cs"/>
        </a:defRPr>
      </a:lvl1pPr>
    </p:titleStyle>
    <p:bodyStyle>
      <a:lvl1pPr marL="822960" indent="-822960" algn="l" defTabSz="3291840" rtl="0" eaLnBrk="1" latinLnBrk="0" hangingPunct="1">
        <a:lnSpc>
          <a:spcPct val="90000"/>
        </a:lnSpc>
        <a:spcBef>
          <a:spcPts val="3600"/>
        </a:spcBef>
        <a:buClr>
          <a:schemeClr val="tx2">
            <a:lumMod val="75000"/>
            <a:lumOff val="25000"/>
          </a:schemeClr>
        </a:buClr>
        <a:buFont typeface="Arial" panose="020B0604020202020204" pitchFamily="34" charset="0"/>
        <a:buChar char="•"/>
        <a:defRPr sz="7200" kern="1200">
          <a:solidFill>
            <a:schemeClr val="tx2"/>
          </a:solidFill>
          <a:latin typeface="+mn-lt"/>
          <a:ea typeface="+mn-ea"/>
          <a:cs typeface="+mn-cs"/>
        </a:defRPr>
      </a:lvl1pPr>
      <a:lvl2pPr marL="2468880" indent="-822960" algn="l" defTabSz="3291840" rtl="0" eaLnBrk="1" latinLnBrk="0" hangingPunct="1">
        <a:lnSpc>
          <a:spcPct val="90000"/>
        </a:lnSpc>
        <a:spcBef>
          <a:spcPts val="1800"/>
        </a:spcBef>
        <a:buClr>
          <a:schemeClr val="tx2">
            <a:lumMod val="75000"/>
            <a:lumOff val="25000"/>
          </a:schemeClr>
        </a:buClr>
        <a:buFont typeface="Arial" panose="020B0604020202020204" pitchFamily="34" charset="0"/>
        <a:buChar char="•"/>
        <a:defRPr sz="6480" kern="1200">
          <a:solidFill>
            <a:schemeClr val="tx2"/>
          </a:solidFill>
          <a:latin typeface="+mn-lt"/>
          <a:ea typeface="+mn-ea"/>
          <a:cs typeface="+mn-cs"/>
        </a:defRPr>
      </a:lvl2pPr>
      <a:lvl3pPr marL="4114800" indent="-822960" algn="l" defTabSz="3291840" rtl="0" eaLnBrk="1" latinLnBrk="0" hangingPunct="1">
        <a:lnSpc>
          <a:spcPct val="90000"/>
        </a:lnSpc>
        <a:spcBef>
          <a:spcPts val="1800"/>
        </a:spcBef>
        <a:buClr>
          <a:schemeClr val="tx2">
            <a:lumMod val="75000"/>
            <a:lumOff val="25000"/>
          </a:schemeClr>
        </a:buClr>
        <a:buFont typeface="Arial" panose="020B0604020202020204" pitchFamily="34" charset="0"/>
        <a:buChar char="•"/>
        <a:defRPr sz="5760" kern="1200">
          <a:solidFill>
            <a:schemeClr val="tx2"/>
          </a:solidFill>
          <a:latin typeface="+mn-lt"/>
          <a:ea typeface="+mn-ea"/>
          <a:cs typeface="+mn-cs"/>
        </a:defRPr>
      </a:lvl3pPr>
      <a:lvl4pPr marL="5760720" indent="-822960" algn="l" defTabSz="3291840" rtl="0" eaLnBrk="1" latinLnBrk="0" hangingPunct="1">
        <a:lnSpc>
          <a:spcPct val="90000"/>
        </a:lnSpc>
        <a:spcBef>
          <a:spcPts val="1800"/>
        </a:spcBef>
        <a:buClr>
          <a:schemeClr val="tx2">
            <a:lumMod val="75000"/>
            <a:lumOff val="25000"/>
          </a:schemeClr>
        </a:buClr>
        <a:buFont typeface="Arial" panose="020B0604020202020204" pitchFamily="34" charset="0"/>
        <a:buChar char="•"/>
        <a:defRPr sz="5040" kern="1200">
          <a:solidFill>
            <a:schemeClr val="tx2"/>
          </a:solidFill>
          <a:latin typeface="+mn-lt"/>
          <a:ea typeface="+mn-ea"/>
          <a:cs typeface="+mn-cs"/>
        </a:defRPr>
      </a:lvl4pPr>
      <a:lvl5pPr marL="7406640" indent="-822960" algn="l" defTabSz="3291840" rtl="0" eaLnBrk="1" latinLnBrk="0" hangingPunct="1">
        <a:lnSpc>
          <a:spcPct val="90000"/>
        </a:lnSpc>
        <a:spcBef>
          <a:spcPts val="1800"/>
        </a:spcBef>
        <a:buClr>
          <a:schemeClr val="tx2">
            <a:lumMod val="75000"/>
            <a:lumOff val="25000"/>
          </a:schemeClr>
        </a:buClr>
        <a:buFont typeface="Arial" panose="020B0604020202020204" pitchFamily="34" charset="0"/>
        <a:buChar char="•"/>
        <a:defRPr sz="5040" kern="1200">
          <a:solidFill>
            <a:schemeClr val="tx2"/>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FBB5A-0C18-A96C-1AB8-5D19EAD94A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66F077-6C73-3951-73FC-DCBC56C67AA6}"/>
              </a:ext>
            </a:extLst>
          </p:cNvPr>
          <p:cNvSpPr>
            <a:spLocks noGrp="1"/>
          </p:cNvSpPr>
          <p:nvPr>
            <p:ph type="title"/>
          </p:nvPr>
        </p:nvSpPr>
        <p:spPr>
          <a:xfrm>
            <a:off x="2759198" y="197064"/>
            <a:ext cx="38372796" cy="4772027"/>
          </a:xfrm>
        </p:spPr>
        <p:txBody>
          <a:bodyPr>
            <a:noAutofit/>
          </a:bodyPr>
          <a:lstStyle/>
          <a:p>
            <a:pPr algn="ctr"/>
            <a:r>
              <a:rPr lang="en-US" sz="13000">
                <a:solidFill>
                  <a:schemeClr val="tx1"/>
                </a:solidFill>
                <a:latin typeface="+mn-lt"/>
              </a:rPr>
              <a:t>Impact of Gender on OSS File Contributions</a:t>
            </a:r>
          </a:p>
        </p:txBody>
      </p:sp>
      <p:sp>
        <p:nvSpPr>
          <p:cNvPr id="3" name="Content Placeholder 2">
            <a:extLst>
              <a:ext uri="{FF2B5EF4-FFF2-40B4-BE49-F238E27FC236}">
                <a16:creationId xmlns:a16="http://schemas.microsoft.com/office/drawing/2014/main" id="{9D8E909D-DB51-340A-8914-059481FA52DA}"/>
              </a:ext>
            </a:extLst>
          </p:cNvPr>
          <p:cNvSpPr>
            <a:spLocks noGrp="1"/>
          </p:cNvSpPr>
          <p:nvPr>
            <p:ph idx="1"/>
          </p:nvPr>
        </p:nvSpPr>
        <p:spPr>
          <a:xfrm>
            <a:off x="5572937" y="3687610"/>
            <a:ext cx="32745316" cy="1892484"/>
          </a:xfrm>
        </p:spPr>
        <p:txBody>
          <a:bodyPr>
            <a:normAutofit/>
          </a:bodyPr>
          <a:lstStyle/>
          <a:p>
            <a:pPr marL="0" indent="0" algn="ctr">
              <a:buNone/>
            </a:pPr>
            <a:r>
              <a:rPr lang="en-US" sz="5400" b="1" dirty="0">
                <a:solidFill>
                  <a:schemeClr val="tx1"/>
                </a:solidFill>
              </a:rPr>
              <a:t>Leilani Torres </a:t>
            </a:r>
            <a:r>
              <a:rPr lang="en-US" sz="5400" dirty="0">
                <a:solidFill>
                  <a:schemeClr val="tx1"/>
                </a:solidFill>
              </a:rPr>
              <a:t>(The College of Wooster), </a:t>
            </a:r>
            <a:r>
              <a:rPr lang="en-US" sz="5400" b="1" dirty="0">
                <a:solidFill>
                  <a:schemeClr val="tx1"/>
                </a:solidFill>
              </a:rPr>
              <a:t>Heather Guarnera</a:t>
            </a:r>
            <a:r>
              <a:rPr lang="en-US" sz="5400" dirty="0">
                <a:solidFill>
                  <a:schemeClr val="tx1"/>
                </a:solidFill>
              </a:rPr>
              <a:t> (The College of Wooster), </a:t>
            </a:r>
            <a:br>
              <a:rPr lang="en-US" sz="5400">
                <a:solidFill>
                  <a:schemeClr val="tx1"/>
                </a:solidFill>
              </a:rPr>
            </a:br>
            <a:r>
              <a:rPr lang="en-US" sz="5400" b="1" dirty="0">
                <a:solidFill>
                  <a:schemeClr val="tx1"/>
                </a:solidFill>
              </a:rPr>
              <a:t>Michael Collard </a:t>
            </a:r>
            <a:r>
              <a:rPr lang="en-US" sz="5400" dirty="0">
                <a:solidFill>
                  <a:schemeClr val="tx1"/>
                </a:solidFill>
              </a:rPr>
              <a:t>(The University of Akron), </a:t>
            </a:r>
            <a:r>
              <a:rPr lang="en-US" sz="5400" b="1" dirty="0">
                <a:solidFill>
                  <a:schemeClr val="tx1"/>
                </a:solidFill>
              </a:rPr>
              <a:t>Amber Garcia</a:t>
            </a:r>
            <a:r>
              <a:rPr lang="en-US" sz="5400" dirty="0">
                <a:solidFill>
                  <a:schemeClr val="tx1"/>
                </a:solidFill>
              </a:rPr>
              <a:t> (The College of Wooster)</a:t>
            </a:r>
            <a:endParaRPr lang="en-US" sz="5400" b="1" dirty="0">
              <a:solidFill>
                <a:schemeClr val="tx1"/>
              </a:solidFill>
            </a:endParaRPr>
          </a:p>
        </p:txBody>
      </p:sp>
      <p:pic>
        <p:nvPicPr>
          <p:cNvPr id="2052" name="Picture 4">
            <a:extLst>
              <a:ext uri="{FF2B5EF4-FFF2-40B4-BE49-F238E27FC236}">
                <a16:creationId xmlns:a16="http://schemas.microsoft.com/office/drawing/2014/main" id="{88B9E998-A865-A773-62B2-10251B874E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048741" y="693803"/>
            <a:ext cx="3642574" cy="36425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FCB77897-9210-4F12-2DC7-61AF05594C85}"/>
              </a:ext>
            </a:extLst>
          </p:cNvPr>
          <p:cNvSpPr/>
          <p:nvPr/>
        </p:nvSpPr>
        <p:spPr>
          <a:xfrm>
            <a:off x="15111462" y="14761460"/>
            <a:ext cx="28033511" cy="9782491"/>
          </a:xfrm>
          <a:prstGeom prst="rect">
            <a:avLst/>
          </a:prstGeom>
          <a:solidFill>
            <a:schemeClr val="bg1"/>
          </a:solid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6129"/>
          </a:p>
        </p:txBody>
      </p:sp>
      <p:sp>
        <p:nvSpPr>
          <p:cNvPr id="8" name="Rectangle 7">
            <a:extLst>
              <a:ext uri="{FF2B5EF4-FFF2-40B4-BE49-F238E27FC236}">
                <a16:creationId xmlns:a16="http://schemas.microsoft.com/office/drawing/2014/main" id="{4E04B3D1-482B-F7ED-DFCB-9742D4D5C6CF}"/>
              </a:ext>
            </a:extLst>
          </p:cNvPr>
          <p:cNvSpPr/>
          <p:nvPr/>
        </p:nvSpPr>
        <p:spPr>
          <a:xfrm>
            <a:off x="15111462" y="24968539"/>
            <a:ext cx="14040151" cy="6057755"/>
          </a:xfrm>
          <a:prstGeom prst="rect">
            <a:avLst/>
          </a:prstGeom>
          <a:solidFill>
            <a:schemeClr val="bg1"/>
          </a:solid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endParaRPr>
          </a:p>
        </p:txBody>
      </p:sp>
      <p:pic>
        <p:nvPicPr>
          <p:cNvPr id="2058" name="Picture 10" descr="Image result for wooster logo">
            <a:extLst>
              <a:ext uri="{FF2B5EF4-FFF2-40B4-BE49-F238E27FC236}">
                <a16:creationId xmlns:a16="http://schemas.microsoft.com/office/drawing/2014/main" id="{6D5D13BF-F160-9ECB-FD79-0ABC29BB1C3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5444" y="1097496"/>
            <a:ext cx="2786872" cy="291609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D182E32B-EDC7-CFAF-106D-4AD60BBB318F}"/>
              </a:ext>
            </a:extLst>
          </p:cNvPr>
          <p:cNvSpPr/>
          <p:nvPr/>
        </p:nvSpPr>
        <p:spPr>
          <a:xfrm>
            <a:off x="746227" y="31448155"/>
            <a:ext cx="42433759" cy="776442"/>
          </a:xfrm>
          <a:prstGeom prst="rect">
            <a:avLst/>
          </a:prstGeom>
          <a:solidFill>
            <a:schemeClr val="bg1"/>
          </a:solidFill>
          <a:ln w="190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300" b="1" dirty="0">
                <a:solidFill>
                  <a:schemeClr val="tx1"/>
                </a:solidFill>
              </a:rPr>
              <a:t>Acknowledgments: </a:t>
            </a:r>
            <a:r>
              <a:rPr lang="en-US" sz="3300" dirty="0">
                <a:solidFill>
                  <a:schemeClr val="tx1"/>
                </a:solidFill>
              </a:rPr>
              <a:t>This work was partially supported by the Sophomore Research Program at The College of Wooster. I would like to thank my advisor, Heather Guarnera, for their support in every way.</a:t>
            </a:r>
          </a:p>
        </p:txBody>
      </p:sp>
      <p:sp>
        <p:nvSpPr>
          <p:cNvPr id="19" name="Rectangle 18">
            <a:extLst>
              <a:ext uri="{FF2B5EF4-FFF2-40B4-BE49-F238E27FC236}">
                <a16:creationId xmlns:a16="http://schemas.microsoft.com/office/drawing/2014/main" id="{C17390EB-19BE-1E6B-A555-DBBD11A048F4}"/>
              </a:ext>
            </a:extLst>
          </p:cNvPr>
          <p:cNvSpPr/>
          <p:nvPr/>
        </p:nvSpPr>
        <p:spPr>
          <a:xfrm>
            <a:off x="29489211" y="24985681"/>
            <a:ext cx="13690775" cy="6036575"/>
          </a:xfrm>
          <a:prstGeom prst="rect">
            <a:avLst/>
          </a:prstGeom>
          <a:solidFill>
            <a:schemeClr val="bg1"/>
          </a:solid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endParaRPr>
          </a:p>
        </p:txBody>
      </p:sp>
      <p:sp>
        <p:nvSpPr>
          <p:cNvPr id="22" name="Rectangle 21">
            <a:extLst>
              <a:ext uri="{FF2B5EF4-FFF2-40B4-BE49-F238E27FC236}">
                <a16:creationId xmlns:a16="http://schemas.microsoft.com/office/drawing/2014/main" id="{D81056B4-574F-E187-3704-D34EFBDB17DE}"/>
              </a:ext>
            </a:extLst>
          </p:cNvPr>
          <p:cNvSpPr/>
          <p:nvPr/>
        </p:nvSpPr>
        <p:spPr>
          <a:xfrm>
            <a:off x="711214" y="6019994"/>
            <a:ext cx="14097665" cy="8319661"/>
          </a:xfrm>
          <a:prstGeom prst="rect">
            <a:avLst/>
          </a:prstGeom>
          <a:solidFill>
            <a:schemeClr val="bg1"/>
          </a:solidFill>
          <a:ln w="1905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4320">
              <a:solidFill>
                <a:schemeClr val="tx1"/>
              </a:solidFill>
            </a:endParaRPr>
          </a:p>
        </p:txBody>
      </p:sp>
      <p:sp>
        <p:nvSpPr>
          <p:cNvPr id="20" name="TextBox 19">
            <a:extLst>
              <a:ext uri="{FF2B5EF4-FFF2-40B4-BE49-F238E27FC236}">
                <a16:creationId xmlns:a16="http://schemas.microsoft.com/office/drawing/2014/main" id="{210268B2-97E2-33DA-191D-1458FAA22285}"/>
              </a:ext>
            </a:extLst>
          </p:cNvPr>
          <p:cNvSpPr txBox="1"/>
          <p:nvPr/>
        </p:nvSpPr>
        <p:spPr>
          <a:xfrm>
            <a:off x="1142618" y="6359447"/>
            <a:ext cx="13104230" cy="8343823"/>
          </a:xfrm>
          <a:prstGeom prst="rect">
            <a:avLst/>
          </a:prstGeom>
          <a:noFill/>
        </p:spPr>
        <p:txBody>
          <a:bodyPr wrap="square" lIns="91440" tIns="45720" rIns="91440" bIns="45720" rtlCol="0" anchor="t">
            <a:spAutoFit/>
          </a:bodyPr>
          <a:lstStyle/>
          <a:p>
            <a:pPr algn="ctr"/>
            <a:r>
              <a:rPr lang="en-US" sz="4300" b="1" dirty="0"/>
              <a:t>Abstract</a:t>
            </a:r>
          </a:p>
          <a:p>
            <a:r>
              <a:rPr lang="en-US" sz="3600">
                <a:solidFill>
                  <a:srgbClr val="000000"/>
                </a:solidFill>
                <a:cs typeface="Helvetica"/>
              </a:rPr>
              <a:t>We </a:t>
            </a:r>
            <a:r>
              <a:rPr lang="en-US" sz="3600" dirty="0">
                <a:solidFill>
                  <a:srgbClr val="000000"/>
                </a:solidFill>
                <a:cs typeface="Helvetica"/>
              </a:rPr>
              <a:t>examine how gender impacts the use of specific programming languages, as analyzed across a stratified sample of 100k unique open software (OSS) developers from the World of Code (</a:t>
            </a:r>
            <a:r>
              <a:rPr lang="en-US" sz="3600" dirty="0" err="1">
                <a:solidFill>
                  <a:srgbClr val="000000"/>
                </a:solidFill>
                <a:cs typeface="Helvetica"/>
              </a:rPr>
              <a:t>WoC</a:t>
            </a:r>
            <a:r>
              <a:rPr lang="en-US" sz="3600" dirty="0">
                <a:solidFill>
                  <a:srgbClr val="000000"/>
                </a:solidFill>
                <a:cs typeface="Helvetica"/>
              </a:rPr>
              <a:t>) archive. We use Wiki-</a:t>
            </a:r>
            <a:r>
              <a:rPr lang="en-US" sz="3600" dirty="0" err="1">
                <a:solidFill>
                  <a:srgbClr val="000000"/>
                </a:solidFill>
                <a:cs typeface="Helvetica"/>
              </a:rPr>
              <a:t>Gendersort</a:t>
            </a:r>
            <a:r>
              <a:rPr lang="en-US" sz="3600" dirty="0">
                <a:solidFill>
                  <a:srgbClr val="000000"/>
                </a:solidFill>
                <a:cs typeface="Helvetica"/>
              </a:rPr>
              <a:t> to identify 50,000 masculine (M) and 50,000 feminine (F) developer names. The top fifteen programming languages according to the 2024 Stack Overflow Developer survey are considered. For each developer, we count the number of files that are edited in each programming language and compute the median across gender categories. Men and women tend to edit the same number of files among most programming languages, with the exception of developers using C#, C, Go, and Rust, which had more edits among men.</a:t>
            </a:r>
            <a:r>
              <a:rPr lang="en-US" sz="3600" dirty="0"/>
              <a:t> </a:t>
            </a:r>
            <a:endParaRPr lang="en-US" sz="3600" dirty="0">
              <a:ea typeface="Calibri"/>
              <a:cs typeface="Calibri"/>
            </a:endParaRPr>
          </a:p>
          <a:p>
            <a:endParaRPr lang="en-US" sz="1800" dirty="0"/>
          </a:p>
          <a:p>
            <a:endParaRPr lang="en-US" sz="4320" dirty="0"/>
          </a:p>
        </p:txBody>
      </p:sp>
      <p:sp>
        <p:nvSpPr>
          <p:cNvPr id="21" name="TextBox 20">
            <a:extLst>
              <a:ext uri="{FF2B5EF4-FFF2-40B4-BE49-F238E27FC236}">
                <a16:creationId xmlns:a16="http://schemas.microsoft.com/office/drawing/2014/main" id="{C905B96E-C855-E39F-9761-A3DA7D319013}"/>
              </a:ext>
            </a:extLst>
          </p:cNvPr>
          <p:cNvSpPr txBox="1"/>
          <p:nvPr/>
        </p:nvSpPr>
        <p:spPr>
          <a:xfrm>
            <a:off x="15404355" y="15020904"/>
            <a:ext cx="11647635" cy="9187130"/>
          </a:xfrm>
          <a:prstGeom prst="rect">
            <a:avLst/>
          </a:prstGeom>
          <a:noFill/>
        </p:spPr>
        <p:txBody>
          <a:bodyPr wrap="square" rtlCol="0">
            <a:spAutoFit/>
          </a:bodyPr>
          <a:lstStyle/>
          <a:p>
            <a:pPr algn="ctr"/>
            <a:r>
              <a:rPr lang="en-US" sz="4300" b="1" dirty="0"/>
              <a:t>Results</a:t>
            </a:r>
            <a:endParaRPr lang="en-US" sz="4300" dirty="0"/>
          </a:p>
          <a:p>
            <a:pPr marL="617220" indent="-617220">
              <a:buFont typeface="Arial" panose="020B0604020202020204" pitchFamily="34" charset="0"/>
              <a:buChar char="•"/>
            </a:pPr>
            <a:endParaRPr lang="en-US" sz="1600" dirty="0"/>
          </a:p>
          <a:p>
            <a:pPr marL="617220" indent="-617220">
              <a:buFont typeface="Arial" panose="020B0604020202020204" pitchFamily="34" charset="0"/>
              <a:buChar char="•"/>
            </a:pPr>
            <a:r>
              <a:rPr lang="en-US" sz="3600" dirty="0"/>
              <a:t>There are only a few gender differences in participation when using equal representation (i.e., using a stratified data set which consists of half men and half women, rather than a random sample of the OSS population which is heavily male-dominated).</a:t>
            </a:r>
          </a:p>
          <a:p>
            <a:pPr marL="617220" indent="-617220">
              <a:buFont typeface="Arial" panose="020B0604020202020204" pitchFamily="34" charset="0"/>
              <a:buChar char="•"/>
            </a:pPr>
            <a:endParaRPr lang="en-US" sz="1200" dirty="0"/>
          </a:p>
          <a:p>
            <a:pPr marL="617220" indent="-617220">
              <a:buFont typeface="Arial" panose="020B0604020202020204" pitchFamily="34" charset="0"/>
              <a:buChar char="•"/>
            </a:pPr>
            <a:r>
              <a:rPr lang="en-US" sz="3600" b="1" dirty="0"/>
              <a:t>RQ1</a:t>
            </a:r>
            <a:r>
              <a:rPr lang="en-US" sz="3600" dirty="0"/>
              <a:t>: Out of the top 15 programming languages, there are only minor gender differences in median file edits.</a:t>
            </a:r>
          </a:p>
          <a:p>
            <a:pPr marL="1778000" lvl="1" indent="-401638">
              <a:buFont typeface="Arial" panose="020B0604020202020204" pitchFamily="34" charset="0"/>
              <a:buChar char="•"/>
            </a:pPr>
            <a:r>
              <a:rPr lang="en-US" sz="3600" dirty="0"/>
              <a:t>1 file median difference for JavaScript, C, Go, &amp; Rust</a:t>
            </a:r>
          </a:p>
          <a:p>
            <a:pPr marL="1778000" lvl="1" indent="-401638">
              <a:buFont typeface="Arial" panose="020B0604020202020204" pitchFamily="34" charset="0"/>
              <a:buChar char="•"/>
            </a:pPr>
            <a:r>
              <a:rPr lang="en-US" sz="3600" dirty="0"/>
              <a:t>2 file median difference for C#</a:t>
            </a:r>
          </a:p>
          <a:p>
            <a:pPr marL="1778000" lvl="1" indent="-401638">
              <a:buFont typeface="Arial" panose="020B0604020202020204" pitchFamily="34" charset="0"/>
              <a:buChar char="•"/>
            </a:pPr>
            <a:endParaRPr lang="en-US" sz="1600" dirty="0"/>
          </a:p>
          <a:p>
            <a:pPr marL="617220" indent="-617220">
              <a:buFont typeface="Arial" panose="020B0604020202020204" pitchFamily="34" charset="0"/>
              <a:buChar char="•"/>
            </a:pPr>
            <a:r>
              <a:rPr lang="en-US" sz="3600" b="1" dirty="0"/>
              <a:t>RQ2</a:t>
            </a:r>
            <a:r>
              <a:rPr lang="en-US" sz="3600" dirty="0"/>
              <a:t>: The only languages with more women involved are web development languages HTML and CSS, which include 37.9% and 32.1% of all women, respectively; in comparison, there were 35.6% and 30.4% of all men who were HTML or CSS programmers, respectively</a:t>
            </a:r>
          </a:p>
        </p:txBody>
      </p:sp>
      <p:sp>
        <p:nvSpPr>
          <p:cNvPr id="11" name="Rectangle 10">
            <a:extLst>
              <a:ext uri="{FF2B5EF4-FFF2-40B4-BE49-F238E27FC236}">
                <a16:creationId xmlns:a16="http://schemas.microsoft.com/office/drawing/2014/main" id="{903A32C2-F20C-4DDA-48D5-D7FA493F5E5C}"/>
              </a:ext>
            </a:extLst>
          </p:cNvPr>
          <p:cNvSpPr/>
          <p:nvPr/>
        </p:nvSpPr>
        <p:spPr>
          <a:xfrm>
            <a:off x="746227" y="22707336"/>
            <a:ext cx="14027637" cy="8318958"/>
          </a:xfrm>
          <a:prstGeom prst="rect">
            <a:avLst/>
          </a:prstGeom>
          <a:solidFill>
            <a:schemeClr val="bg1"/>
          </a:solidFill>
          <a:ln w="1905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4320">
              <a:solidFill>
                <a:schemeClr val="tx1"/>
              </a:solidFill>
            </a:endParaRPr>
          </a:p>
        </p:txBody>
      </p:sp>
      <p:sp>
        <p:nvSpPr>
          <p:cNvPr id="15" name="TextBox 14">
            <a:extLst>
              <a:ext uri="{FF2B5EF4-FFF2-40B4-BE49-F238E27FC236}">
                <a16:creationId xmlns:a16="http://schemas.microsoft.com/office/drawing/2014/main" id="{2AB8019D-FAB1-817D-7396-10901473F9E1}"/>
              </a:ext>
            </a:extLst>
          </p:cNvPr>
          <p:cNvSpPr txBox="1"/>
          <p:nvPr/>
        </p:nvSpPr>
        <p:spPr>
          <a:xfrm>
            <a:off x="1142618" y="22952875"/>
            <a:ext cx="13070783" cy="9085564"/>
          </a:xfrm>
          <a:prstGeom prst="rect">
            <a:avLst/>
          </a:prstGeom>
          <a:noFill/>
        </p:spPr>
        <p:txBody>
          <a:bodyPr wrap="square" lIns="91440" tIns="45720" rIns="91440" bIns="45720" rtlCol="0" anchor="t">
            <a:spAutoFit/>
          </a:bodyPr>
          <a:lstStyle/>
          <a:p>
            <a:pPr algn="ctr"/>
            <a:r>
              <a:rPr lang="en-US" sz="4300" b="1" dirty="0"/>
              <a:t>Data Cleaning</a:t>
            </a:r>
            <a:endParaRPr lang="en-US" sz="4300" dirty="0"/>
          </a:p>
          <a:p>
            <a:pPr algn="ctr"/>
            <a:endParaRPr lang="en-US" sz="1050" b="1" dirty="0">
              <a:ea typeface="Calibri"/>
              <a:cs typeface="Calibri"/>
            </a:endParaRPr>
          </a:p>
          <a:p>
            <a:pPr marL="617220" indent="-617220">
              <a:buFont typeface="Arial" panose="020B0604020202020204" pitchFamily="34" charset="0"/>
              <a:buChar char="•"/>
            </a:pPr>
            <a:r>
              <a:rPr lang="en-US" sz="3600" dirty="0"/>
              <a:t>We began with 51.4 million author names from </a:t>
            </a:r>
            <a:r>
              <a:rPr lang="en-US" sz="3600" dirty="0" err="1"/>
              <a:t>WoC</a:t>
            </a:r>
            <a:r>
              <a:rPr lang="en-US" sz="3600" dirty="0"/>
              <a:t>.</a:t>
            </a:r>
            <a:endParaRPr lang="en-US" sz="3600" dirty="0">
              <a:ea typeface="Calibri"/>
              <a:cs typeface="Calibri"/>
            </a:endParaRPr>
          </a:p>
          <a:p>
            <a:pPr marL="617220" indent="-617220">
              <a:buFont typeface="Arial" panose="020B0604020202020204" pitchFamily="34" charset="0"/>
              <a:buChar char="•"/>
            </a:pPr>
            <a:r>
              <a:rPr lang="en-US" sz="3600" dirty="0"/>
              <a:t>After data cleaning, there were 28.4 million authors.</a:t>
            </a:r>
            <a:r>
              <a:rPr lang="en-US" sz="3600" dirty="0">
                <a:cs typeface="Calibri"/>
              </a:rPr>
              <a:t> </a:t>
            </a:r>
            <a:r>
              <a:rPr lang="en-US" sz="3600" dirty="0"/>
              <a:t>We removed: </a:t>
            </a:r>
            <a:endParaRPr lang="en-US" sz="3600" dirty="0">
              <a:ea typeface="Calibri"/>
              <a:cs typeface="Calibri"/>
            </a:endParaRPr>
          </a:p>
          <a:p>
            <a:pPr marL="1566545" lvl="1" indent="-460375">
              <a:buFont typeface="Arial" panose="020B0604020202020204" pitchFamily="34" charset="0"/>
              <a:buChar char="•"/>
            </a:pPr>
            <a:r>
              <a:rPr lang="en-US" sz="3600" dirty="0"/>
              <a:t>Duplicate names - based on author alias and email address pairs - (15.8 million)</a:t>
            </a:r>
            <a:endParaRPr lang="en-US" sz="3600" dirty="0">
              <a:ea typeface="Calibri"/>
              <a:cs typeface="Calibri"/>
            </a:endParaRPr>
          </a:p>
          <a:p>
            <a:pPr marL="1566545" lvl="1" indent="-460375">
              <a:buFont typeface="Arial" panose="020B0604020202020204" pitchFamily="34" charset="0"/>
              <a:buChar char="•"/>
            </a:pPr>
            <a:r>
              <a:rPr lang="en-US" sz="3600" dirty="0"/>
              <a:t>Blank names (0), </a:t>
            </a:r>
            <a:endParaRPr lang="en-US" sz="3600" dirty="0">
              <a:ea typeface="Calibri"/>
              <a:cs typeface="Calibri"/>
            </a:endParaRPr>
          </a:p>
          <a:p>
            <a:pPr marL="1566545" lvl="1" indent="-460375">
              <a:buFont typeface="Arial" panose="020B0604020202020204" pitchFamily="34" charset="0"/>
              <a:buChar char="•"/>
            </a:pPr>
            <a:r>
              <a:rPr lang="en-US" sz="3600" dirty="0"/>
              <a:t>Names with over 100 characters (85), </a:t>
            </a:r>
            <a:endParaRPr lang="en-US" sz="3600" dirty="0">
              <a:ea typeface="Calibri"/>
              <a:cs typeface="Calibri"/>
            </a:endParaRPr>
          </a:p>
          <a:p>
            <a:pPr marL="1566545" lvl="1" indent="-460375">
              <a:buFont typeface="Arial" panose="020B0604020202020204" pitchFamily="34" charset="0"/>
              <a:buChar char="•"/>
            </a:pPr>
            <a:r>
              <a:rPr lang="en-US" sz="3600" dirty="0"/>
              <a:t>Names containing more than 10% non-letter characters (7.1 million).</a:t>
            </a:r>
            <a:endParaRPr lang="en-US" sz="3600" dirty="0">
              <a:ea typeface="Calibri"/>
              <a:cs typeface="Calibri"/>
            </a:endParaRPr>
          </a:p>
          <a:p>
            <a:pPr marL="617220" indent="-617220">
              <a:buFont typeface="Arial" panose="020B0604020202020204" pitchFamily="34" charset="0"/>
              <a:buChar char="•"/>
            </a:pPr>
            <a:r>
              <a:rPr lang="en-US" sz="3600" dirty="0"/>
              <a:t>Randomly select a stratified sample of 100,000 developers.</a:t>
            </a:r>
          </a:p>
          <a:p>
            <a:pPr marL="617220" indent="-617220">
              <a:buFont typeface="Arial" panose="020B0604020202020204" pitchFamily="34" charset="0"/>
              <a:buChar char="•"/>
            </a:pPr>
            <a:r>
              <a:rPr lang="en-US" sz="3600" dirty="0">
                <a:ea typeface="Calibri"/>
                <a:cs typeface="Calibri"/>
              </a:rPr>
              <a:t>We gathered file names through the </a:t>
            </a:r>
            <a:r>
              <a:rPr lang="en-US" sz="3600" dirty="0" err="1">
                <a:ea typeface="Calibri"/>
                <a:cs typeface="Calibri"/>
              </a:rPr>
              <a:t>WoC</a:t>
            </a:r>
            <a:r>
              <a:rPr lang="en-US" sz="3600" dirty="0">
                <a:ea typeface="Calibri"/>
                <a:cs typeface="Calibri"/>
              </a:rPr>
              <a:t> API call a2f then the filename extension was used to determine the programming language it was written in. </a:t>
            </a:r>
          </a:p>
          <a:p>
            <a:endParaRPr lang="en-US" sz="4140" dirty="0"/>
          </a:p>
        </p:txBody>
      </p:sp>
      <p:sp>
        <p:nvSpPr>
          <p:cNvPr id="26" name="Rectangle 25">
            <a:extLst>
              <a:ext uri="{FF2B5EF4-FFF2-40B4-BE49-F238E27FC236}">
                <a16:creationId xmlns:a16="http://schemas.microsoft.com/office/drawing/2014/main" id="{568073AE-2661-9C80-43AF-AFAD44C43AC5}"/>
              </a:ext>
            </a:extLst>
          </p:cNvPr>
          <p:cNvSpPr/>
          <p:nvPr/>
        </p:nvSpPr>
        <p:spPr>
          <a:xfrm>
            <a:off x="711214" y="14761460"/>
            <a:ext cx="14097664" cy="7524071"/>
          </a:xfrm>
          <a:prstGeom prst="rect">
            <a:avLst/>
          </a:prstGeom>
          <a:solidFill>
            <a:schemeClr val="bg1"/>
          </a:solid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endParaRPr>
          </a:p>
        </p:txBody>
      </p:sp>
      <p:sp>
        <p:nvSpPr>
          <p:cNvPr id="4" name="TextBox 3">
            <a:extLst>
              <a:ext uri="{FF2B5EF4-FFF2-40B4-BE49-F238E27FC236}">
                <a16:creationId xmlns:a16="http://schemas.microsoft.com/office/drawing/2014/main" id="{D2CF7AC4-70C5-C9A3-CF2F-31F3D6B073E9}"/>
              </a:ext>
            </a:extLst>
          </p:cNvPr>
          <p:cNvSpPr txBox="1"/>
          <p:nvPr/>
        </p:nvSpPr>
        <p:spPr>
          <a:xfrm>
            <a:off x="1306691" y="15134475"/>
            <a:ext cx="12906710" cy="6755696"/>
          </a:xfrm>
          <a:prstGeom prst="rect">
            <a:avLst/>
          </a:prstGeom>
          <a:noFill/>
        </p:spPr>
        <p:txBody>
          <a:bodyPr wrap="square" lIns="91440" tIns="45720" rIns="91440" bIns="45720" rtlCol="0" anchor="t">
            <a:spAutoFit/>
          </a:bodyPr>
          <a:lstStyle/>
          <a:p>
            <a:pPr algn="ctr"/>
            <a:r>
              <a:rPr lang="en-US" sz="4300" b="1" dirty="0">
                <a:solidFill>
                  <a:schemeClr val="tx1"/>
                </a:solidFill>
              </a:rPr>
              <a:t>Research Questions</a:t>
            </a:r>
          </a:p>
          <a:p>
            <a:r>
              <a:rPr lang="en-US" sz="1600" dirty="0"/>
              <a:t> </a:t>
            </a:r>
            <a:br>
              <a:rPr lang="en-US" sz="3200" dirty="0">
                <a:solidFill>
                  <a:schemeClr val="tx1"/>
                </a:solidFill>
              </a:rPr>
            </a:br>
            <a:r>
              <a:rPr lang="en-US" sz="3600" dirty="0">
                <a:solidFill>
                  <a:schemeClr val="tx1"/>
                </a:solidFill>
              </a:rPr>
              <a:t>This study seeks to challenge the stereotype that men contribute more to OSS. We examine the top fifteen programming languages based on the 2024 Stack Overflow Developer Survey to identify any gender disparities within contributions according to programming language</a:t>
            </a:r>
          </a:p>
          <a:p>
            <a:endParaRPr lang="en-US" sz="1200" dirty="0">
              <a:solidFill>
                <a:schemeClr val="tx1"/>
              </a:solidFill>
            </a:endParaRPr>
          </a:p>
          <a:p>
            <a:r>
              <a:rPr lang="en-US" sz="3600" dirty="0">
                <a:solidFill>
                  <a:schemeClr val="tx1"/>
                </a:solidFill>
              </a:rPr>
              <a:t>Specific research questions are:</a:t>
            </a:r>
          </a:p>
          <a:p>
            <a:r>
              <a:rPr lang="en-US" sz="3600" b="1" dirty="0">
                <a:solidFill>
                  <a:schemeClr val="tx1"/>
                </a:solidFill>
              </a:rPr>
              <a:t>RQ1) </a:t>
            </a:r>
            <a:r>
              <a:rPr lang="en-US" sz="3600" dirty="0">
                <a:solidFill>
                  <a:schemeClr val="tx1"/>
                </a:solidFill>
              </a:rPr>
              <a:t>How does gender influence the number of files edited within a given programming language?</a:t>
            </a:r>
          </a:p>
          <a:p>
            <a:r>
              <a:rPr lang="en-US" sz="3600" b="1" dirty="0">
                <a:solidFill>
                  <a:schemeClr val="tx1"/>
                </a:solidFill>
              </a:rPr>
              <a:t>RQ2) </a:t>
            </a:r>
            <a:r>
              <a:rPr lang="en-US" sz="3600" dirty="0">
                <a:solidFill>
                  <a:schemeClr val="tx1"/>
                </a:solidFill>
              </a:rPr>
              <a:t>What are the characteristics of languages that share gender similarities?</a:t>
            </a:r>
          </a:p>
        </p:txBody>
      </p:sp>
      <p:sp>
        <p:nvSpPr>
          <p:cNvPr id="12" name="TextBox 11">
            <a:extLst>
              <a:ext uri="{FF2B5EF4-FFF2-40B4-BE49-F238E27FC236}">
                <a16:creationId xmlns:a16="http://schemas.microsoft.com/office/drawing/2014/main" id="{B0F84934-D958-6CB6-CF52-387B8683FE44}"/>
              </a:ext>
            </a:extLst>
          </p:cNvPr>
          <p:cNvSpPr txBox="1"/>
          <p:nvPr/>
        </p:nvSpPr>
        <p:spPr>
          <a:xfrm>
            <a:off x="29925818" y="25371788"/>
            <a:ext cx="12815643" cy="4785926"/>
          </a:xfrm>
          <a:prstGeom prst="rect">
            <a:avLst/>
          </a:prstGeom>
          <a:noFill/>
        </p:spPr>
        <p:txBody>
          <a:bodyPr wrap="square" lIns="91440" tIns="45720" rIns="91440" bIns="45720" rtlCol="0" anchor="t">
            <a:spAutoFit/>
          </a:bodyPr>
          <a:lstStyle/>
          <a:p>
            <a:pPr algn="ctr"/>
            <a:r>
              <a:rPr lang="en-US" sz="4300" b="1" dirty="0">
                <a:solidFill>
                  <a:schemeClr val="tx1"/>
                </a:solidFill>
              </a:rPr>
              <a:t>References</a:t>
            </a:r>
            <a:endParaRPr lang="en-US" sz="4300" dirty="0">
              <a:solidFill>
                <a:schemeClr val="tx1"/>
              </a:solidFill>
            </a:endParaRPr>
          </a:p>
          <a:p>
            <a:br>
              <a:rPr lang="en-US" sz="3200" dirty="0">
                <a:solidFill>
                  <a:schemeClr val="tx1"/>
                </a:solidFill>
              </a:rPr>
            </a:br>
            <a:r>
              <a:rPr lang="en-US" sz="3300" dirty="0">
                <a:solidFill>
                  <a:schemeClr val="tx1"/>
                </a:solidFill>
              </a:rPr>
              <a:t>[1] N Berube, M Sainte-Marie, and V Lariviere. 2020. Wiki-</a:t>
            </a:r>
            <a:r>
              <a:rPr lang="en-US" sz="3300" dirty="0" err="1">
                <a:solidFill>
                  <a:schemeClr val="tx1"/>
                </a:solidFill>
              </a:rPr>
              <a:t>Gendersort</a:t>
            </a:r>
            <a:r>
              <a:rPr lang="en-US" sz="3300" dirty="0">
                <a:solidFill>
                  <a:schemeClr val="tx1"/>
                </a:solidFill>
              </a:rPr>
              <a:t>: Automated gender detection using first names in Wikipedia. </a:t>
            </a:r>
            <a:r>
              <a:rPr lang="en-US" sz="3300" i="1" dirty="0">
                <a:solidFill>
                  <a:schemeClr val="tx1"/>
                </a:solidFill>
              </a:rPr>
              <a:t>OSF</a:t>
            </a:r>
            <a:r>
              <a:rPr lang="en-US" sz="3300" dirty="0">
                <a:solidFill>
                  <a:schemeClr val="tx1"/>
                </a:solidFill>
              </a:rPr>
              <a:t> (2020).</a:t>
            </a:r>
          </a:p>
          <a:p>
            <a:r>
              <a:rPr lang="en-US" sz="3300" dirty="0">
                <a:solidFill>
                  <a:schemeClr val="tx1"/>
                </a:solidFill>
              </a:rPr>
              <a:t>[2] Y Ma, T Dey, C Bogart, S Amreen, M Valiev, A Tutko, D Kennard, R </a:t>
            </a:r>
            <a:r>
              <a:rPr lang="en-US" sz="3300" dirty="0" err="1">
                <a:solidFill>
                  <a:schemeClr val="tx1"/>
                </a:solidFill>
              </a:rPr>
              <a:t>Zaretzki</a:t>
            </a:r>
            <a:r>
              <a:rPr lang="en-US" sz="3300" dirty="0">
                <a:solidFill>
                  <a:schemeClr val="tx1"/>
                </a:solidFill>
              </a:rPr>
              <a:t>, and A Mockus. 2021. World of code: Enabling a research workflow for mining and analyzing the universe of open-source VCS data. </a:t>
            </a:r>
            <a:r>
              <a:rPr lang="en-US" sz="3300" i="1" dirty="0">
                <a:solidFill>
                  <a:schemeClr val="tx1"/>
                </a:solidFill>
              </a:rPr>
              <a:t>Empirical Software Engineering</a:t>
            </a:r>
            <a:r>
              <a:rPr lang="en-US" sz="3300" dirty="0">
                <a:solidFill>
                  <a:schemeClr val="tx1"/>
                </a:solidFill>
              </a:rPr>
              <a:t>. </a:t>
            </a:r>
          </a:p>
          <a:p>
            <a:r>
              <a:rPr lang="en-US" sz="3300" dirty="0">
                <a:solidFill>
                  <a:schemeClr val="tx1"/>
                </a:solidFill>
              </a:rPr>
              <a:t>[3] </a:t>
            </a:r>
            <a:r>
              <a:rPr lang="en-US" sz="3300" dirty="0" err="1">
                <a:solidFill>
                  <a:schemeClr val="tx1"/>
                </a:solidFill>
              </a:rPr>
              <a:t>StackOverflow</a:t>
            </a:r>
            <a:r>
              <a:rPr lang="en-US" sz="3300" dirty="0">
                <a:solidFill>
                  <a:schemeClr val="tx1"/>
                </a:solidFill>
              </a:rPr>
              <a:t>. 2024 Developer Survey.</a:t>
            </a:r>
          </a:p>
        </p:txBody>
      </p:sp>
      <p:sp>
        <p:nvSpPr>
          <p:cNvPr id="17" name="TextBox 16">
            <a:extLst>
              <a:ext uri="{FF2B5EF4-FFF2-40B4-BE49-F238E27FC236}">
                <a16:creationId xmlns:a16="http://schemas.microsoft.com/office/drawing/2014/main" id="{FE1D5E09-401C-A45A-07B5-1375763170A7}"/>
              </a:ext>
            </a:extLst>
          </p:cNvPr>
          <p:cNvSpPr txBox="1"/>
          <p:nvPr/>
        </p:nvSpPr>
        <p:spPr>
          <a:xfrm>
            <a:off x="15420627" y="25371788"/>
            <a:ext cx="6524968" cy="5432256"/>
          </a:xfrm>
          <a:prstGeom prst="rect">
            <a:avLst/>
          </a:prstGeom>
          <a:noFill/>
        </p:spPr>
        <p:txBody>
          <a:bodyPr wrap="square" lIns="91440" tIns="45720" rIns="91440" bIns="45720" rtlCol="0" anchor="t">
            <a:spAutoFit/>
          </a:bodyPr>
          <a:lstStyle/>
          <a:p>
            <a:pPr algn="ctr"/>
            <a:r>
              <a:rPr lang="en-US" sz="4300" b="1" dirty="0">
                <a:solidFill>
                  <a:schemeClr val="tx1"/>
                </a:solidFill>
              </a:rPr>
              <a:t>Limitations</a:t>
            </a:r>
          </a:p>
          <a:p>
            <a:pPr marL="457200" indent="-457200">
              <a:buFont typeface="Arial" panose="020B0604020202020204" pitchFamily="34" charset="0"/>
              <a:buChar char="•"/>
            </a:pPr>
            <a:endParaRPr lang="en-US" sz="1200" dirty="0">
              <a:solidFill>
                <a:schemeClr val="tx1"/>
              </a:solidFill>
            </a:endParaRPr>
          </a:p>
          <a:p>
            <a:pPr marL="457200" indent="-457200">
              <a:buFont typeface="Arial" panose="020B0604020202020204" pitchFamily="34" charset="0"/>
              <a:buChar char="•"/>
            </a:pPr>
            <a:r>
              <a:rPr lang="en-US" sz="3600" dirty="0">
                <a:solidFill>
                  <a:schemeClr val="tx1"/>
                </a:solidFill>
              </a:rPr>
              <a:t>Exclusion of other gender identities.</a:t>
            </a:r>
          </a:p>
          <a:p>
            <a:pPr marL="457200" indent="-457200">
              <a:buFont typeface="Arial" panose="020B0604020202020204" pitchFamily="34" charset="0"/>
              <a:buChar char="•"/>
            </a:pPr>
            <a:r>
              <a:rPr lang="en-US" sz="3600" dirty="0"/>
              <a:t>Usernames may not reflect one’s gender identity.</a:t>
            </a:r>
          </a:p>
          <a:p>
            <a:pPr marL="457200" indent="-457200">
              <a:buFont typeface="Arial" panose="020B0604020202020204" pitchFamily="34" charset="0"/>
              <a:buChar char="•"/>
            </a:pPr>
            <a:r>
              <a:rPr lang="en-US" sz="3600" dirty="0">
                <a:solidFill>
                  <a:schemeClr val="tx1"/>
                </a:solidFill>
              </a:rPr>
              <a:t>Wiki-</a:t>
            </a:r>
            <a:r>
              <a:rPr lang="en-US" sz="3600" dirty="0" err="1">
                <a:solidFill>
                  <a:schemeClr val="tx1"/>
                </a:solidFill>
              </a:rPr>
              <a:t>Gendersort</a:t>
            </a:r>
            <a:r>
              <a:rPr lang="en-US" sz="3600" dirty="0">
                <a:solidFill>
                  <a:schemeClr val="tx1"/>
                </a:solidFill>
              </a:rPr>
              <a:t> is highly accurate, though there are challenges with non-English alphabet names</a:t>
            </a:r>
          </a:p>
        </p:txBody>
      </p:sp>
      <p:sp>
        <p:nvSpPr>
          <p:cNvPr id="24" name="Rectangle 23">
            <a:extLst>
              <a:ext uri="{FF2B5EF4-FFF2-40B4-BE49-F238E27FC236}">
                <a16:creationId xmlns:a16="http://schemas.microsoft.com/office/drawing/2014/main" id="{5DE5E972-7080-8B9D-AC3C-1447F88DE91E}"/>
              </a:ext>
            </a:extLst>
          </p:cNvPr>
          <p:cNvSpPr/>
          <p:nvPr/>
        </p:nvSpPr>
        <p:spPr>
          <a:xfrm>
            <a:off x="15203103" y="6027623"/>
            <a:ext cx="14097673" cy="8324334"/>
          </a:xfrm>
          <a:prstGeom prst="rect">
            <a:avLst/>
          </a:prstGeom>
          <a:solidFill>
            <a:schemeClr val="bg1"/>
          </a:solidFill>
          <a:ln w="190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4320">
              <a:solidFill>
                <a:schemeClr val="tx1"/>
              </a:solidFill>
            </a:endParaRPr>
          </a:p>
        </p:txBody>
      </p:sp>
      <p:pic>
        <p:nvPicPr>
          <p:cNvPr id="5" name="Picture 4">
            <a:extLst>
              <a:ext uri="{FF2B5EF4-FFF2-40B4-BE49-F238E27FC236}">
                <a16:creationId xmlns:a16="http://schemas.microsoft.com/office/drawing/2014/main" id="{504992F8-F283-87CF-3C4C-95402A9660B0}"/>
              </a:ext>
            </a:extLst>
          </p:cNvPr>
          <p:cNvPicPr>
            <a:picLocks noChangeAspect="1"/>
          </p:cNvPicPr>
          <p:nvPr/>
        </p:nvPicPr>
        <p:blipFill>
          <a:blip r:embed="rId5"/>
          <a:srcRect l="-2479" t="1106" r="2768" b="-301"/>
          <a:stretch/>
        </p:blipFill>
        <p:spPr>
          <a:xfrm>
            <a:off x="14893633" y="7023370"/>
            <a:ext cx="14208146" cy="7222737"/>
          </a:xfrm>
          <a:prstGeom prst="rect">
            <a:avLst/>
          </a:prstGeom>
        </p:spPr>
      </p:pic>
      <p:sp>
        <p:nvSpPr>
          <p:cNvPr id="9" name="TextBox 8">
            <a:extLst>
              <a:ext uri="{FF2B5EF4-FFF2-40B4-BE49-F238E27FC236}">
                <a16:creationId xmlns:a16="http://schemas.microsoft.com/office/drawing/2014/main" id="{858B8E1D-EA02-6048-200B-639FEE24E5A4}"/>
              </a:ext>
            </a:extLst>
          </p:cNvPr>
          <p:cNvSpPr txBox="1"/>
          <p:nvPr/>
        </p:nvSpPr>
        <p:spPr>
          <a:xfrm>
            <a:off x="15262065" y="6359447"/>
            <a:ext cx="13738943" cy="729430"/>
          </a:xfrm>
          <a:prstGeom prst="rect">
            <a:avLst/>
          </a:prstGeom>
          <a:noFill/>
        </p:spPr>
        <p:txBody>
          <a:bodyPr wrap="square" rtlCol="0">
            <a:spAutoFit/>
          </a:bodyPr>
          <a:lstStyle/>
          <a:p>
            <a:pPr algn="ctr"/>
            <a:r>
              <a:rPr lang="en-US" sz="4140" b="1"/>
              <a:t>Methodology</a:t>
            </a:r>
            <a:endParaRPr lang="en-US" sz="4140"/>
          </a:p>
        </p:txBody>
      </p:sp>
      <p:sp>
        <p:nvSpPr>
          <p:cNvPr id="27" name="Rectangle 26">
            <a:extLst>
              <a:ext uri="{FF2B5EF4-FFF2-40B4-BE49-F238E27FC236}">
                <a16:creationId xmlns:a16="http://schemas.microsoft.com/office/drawing/2014/main" id="{C2E0F758-64B1-F1AF-1718-E69B2CA703EE}"/>
              </a:ext>
            </a:extLst>
          </p:cNvPr>
          <p:cNvSpPr/>
          <p:nvPr/>
        </p:nvSpPr>
        <p:spPr>
          <a:xfrm>
            <a:off x="29610246" y="6015900"/>
            <a:ext cx="13534727" cy="8319661"/>
          </a:xfrm>
          <a:prstGeom prst="rect">
            <a:avLst/>
          </a:prstGeom>
          <a:solidFill>
            <a:schemeClr val="bg1"/>
          </a:solidFill>
          <a:ln w="19050">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4320">
              <a:solidFill>
                <a:schemeClr val="tx1"/>
              </a:solidFill>
            </a:endParaRPr>
          </a:p>
        </p:txBody>
      </p:sp>
      <p:pic>
        <p:nvPicPr>
          <p:cNvPr id="18" name="Picture 17">
            <a:extLst>
              <a:ext uri="{FF2B5EF4-FFF2-40B4-BE49-F238E27FC236}">
                <a16:creationId xmlns:a16="http://schemas.microsoft.com/office/drawing/2014/main" id="{3560854A-DC80-0E5D-5D25-25173F5E47C1}"/>
              </a:ext>
            </a:extLst>
          </p:cNvPr>
          <p:cNvPicPr>
            <a:picLocks noChangeAspect="1"/>
          </p:cNvPicPr>
          <p:nvPr/>
        </p:nvPicPr>
        <p:blipFill>
          <a:blip r:embed="rId6"/>
          <a:srcRect b="10067"/>
          <a:stretch/>
        </p:blipFill>
        <p:spPr>
          <a:xfrm>
            <a:off x="29693607" y="6299932"/>
            <a:ext cx="9954355" cy="7779715"/>
          </a:xfrm>
          <a:prstGeom prst="rect">
            <a:avLst/>
          </a:prstGeom>
        </p:spPr>
      </p:pic>
      <p:sp>
        <p:nvSpPr>
          <p:cNvPr id="28" name="TextBox 27">
            <a:extLst>
              <a:ext uri="{FF2B5EF4-FFF2-40B4-BE49-F238E27FC236}">
                <a16:creationId xmlns:a16="http://schemas.microsoft.com/office/drawing/2014/main" id="{469E5364-8A57-24B6-A283-1AFC4DEC912B}"/>
              </a:ext>
            </a:extLst>
          </p:cNvPr>
          <p:cNvSpPr txBox="1"/>
          <p:nvPr/>
        </p:nvSpPr>
        <p:spPr>
          <a:xfrm>
            <a:off x="39498814" y="6240712"/>
            <a:ext cx="3604428" cy="8217634"/>
          </a:xfrm>
          <a:prstGeom prst="rect">
            <a:avLst/>
          </a:prstGeom>
          <a:noFill/>
        </p:spPr>
        <p:txBody>
          <a:bodyPr wrap="square" rtlCol="0">
            <a:spAutoFit/>
          </a:bodyPr>
          <a:lstStyle/>
          <a:p>
            <a:r>
              <a:rPr lang="en-US" sz="3300" b="1" dirty="0"/>
              <a:t>Table 1</a:t>
            </a:r>
            <a:r>
              <a:rPr lang="en-US" sz="3300" dirty="0"/>
              <a:t>: Programming languages with their file extensions and median number of files edited per gender category.</a:t>
            </a:r>
          </a:p>
          <a:p>
            <a:endParaRPr lang="en-US" sz="3300" dirty="0"/>
          </a:p>
          <a:p>
            <a:r>
              <a:rPr lang="en-US" sz="3300" dirty="0"/>
              <a:t>Programmers using TypeScript edited the most files (17) and those using PowerShell edited the fewest (2).</a:t>
            </a:r>
          </a:p>
          <a:p>
            <a:endParaRPr lang="en-US" sz="3300" dirty="0"/>
          </a:p>
        </p:txBody>
      </p:sp>
      <p:sp>
        <p:nvSpPr>
          <p:cNvPr id="41" name="TextBox 40">
            <a:extLst>
              <a:ext uri="{FF2B5EF4-FFF2-40B4-BE49-F238E27FC236}">
                <a16:creationId xmlns:a16="http://schemas.microsoft.com/office/drawing/2014/main" id="{1B22738E-BFA9-5551-5C66-17F173A6D8F0}"/>
              </a:ext>
            </a:extLst>
          </p:cNvPr>
          <p:cNvSpPr txBox="1"/>
          <p:nvPr/>
        </p:nvSpPr>
        <p:spPr>
          <a:xfrm>
            <a:off x="22379595" y="25371788"/>
            <a:ext cx="6338018" cy="5324535"/>
          </a:xfrm>
          <a:prstGeom prst="rect">
            <a:avLst/>
          </a:prstGeom>
          <a:noFill/>
        </p:spPr>
        <p:txBody>
          <a:bodyPr wrap="square" rtlCol="0">
            <a:spAutoFit/>
          </a:bodyPr>
          <a:lstStyle/>
          <a:p>
            <a:pPr algn="ctr"/>
            <a:r>
              <a:rPr lang="en-US" sz="4300" b="1" dirty="0">
                <a:solidFill>
                  <a:schemeClr val="tx1"/>
                </a:solidFill>
              </a:rPr>
              <a:t>Future Works</a:t>
            </a:r>
          </a:p>
          <a:p>
            <a:pPr marL="457200" indent="-457200">
              <a:buFont typeface="Arial" panose="020B0604020202020204" pitchFamily="34" charset="0"/>
              <a:buChar char="•"/>
            </a:pPr>
            <a:endParaRPr lang="en-US" sz="1200" dirty="0">
              <a:solidFill>
                <a:schemeClr val="tx1"/>
              </a:solidFill>
            </a:endParaRPr>
          </a:p>
          <a:p>
            <a:pPr marL="457200" indent="-457200">
              <a:buFont typeface="Arial" panose="020B0604020202020204" pitchFamily="34" charset="0"/>
              <a:buChar char="•"/>
            </a:pPr>
            <a:r>
              <a:rPr lang="en-US" sz="3600" dirty="0">
                <a:solidFill>
                  <a:schemeClr val="tx1"/>
                </a:solidFill>
              </a:rPr>
              <a:t>Consider more languages, including JavaScript dialects. </a:t>
            </a:r>
          </a:p>
          <a:p>
            <a:pPr marL="457200" indent="-457200">
              <a:buFont typeface="Arial" panose="020B0604020202020204" pitchFamily="34" charset="0"/>
              <a:buChar char="•"/>
            </a:pPr>
            <a:r>
              <a:rPr lang="en-US" sz="3600" dirty="0">
                <a:solidFill>
                  <a:schemeClr val="tx1"/>
                </a:solidFill>
              </a:rPr>
              <a:t>Evaluate the content of files (e.g., types of </a:t>
            </a:r>
            <a:r>
              <a:rPr lang="en-US" sz="3600" dirty="0"/>
              <a:t>edits made)</a:t>
            </a:r>
            <a:r>
              <a:rPr lang="en-US" sz="3600" dirty="0">
                <a:solidFill>
                  <a:schemeClr val="tx1"/>
                </a:solidFill>
              </a:rPr>
              <a:t>.</a:t>
            </a:r>
          </a:p>
          <a:p>
            <a:pPr marL="457200" indent="-457200">
              <a:buFont typeface="Arial" panose="020B0604020202020204" pitchFamily="34" charset="0"/>
              <a:buChar char="•"/>
            </a:pPr>
            <a:r>
              <a:rPr lang="en-US" sz="3600" dirty="0">
                <a:solidFill>
                  <a:schemeClr val="tx1"/>
                </a:solidFill>
              </a:rPr>
              <a:t>Compare beginner developers and those with more experience</a:t>
            </a:r>
            <a:r>
              <a:rPr lang="en-US" sz="3300" dirty="0">
                <a:solidFill>
                  <a:schemeClr val="tx1"/>
                </a:solidFill>
              </a:rPr>
              <a:t>.</a:t>
            </a:r>
          </a:p>
          <a:p>
            <a:endParaRPr lang="en-US" sz="3300" dirty="0"/>
          </a:p>
        </p:txBody>
      </p:sp>
      <p:cxnSp>
        <p:nvCxnSpPr>
          <p:cNvPr id="42" name="Straight Connector 41">
            <a:extLst>
              <a:ext uri="{FF2B5EF4-FFF2-40B4-BE49-F238E27FC236}">
                <a16:creationId xmlns:a16="http://schemas.microsoft.com/office/drawing/2014/main" id="{E275643B-0570-EA8B-7267-2AED5903E323}"/>
              </a:ext>
            </a:extLst>
          </p:cNvPr>
          <p:cNvCxnSpPr>
            <a:cxnSpLocks/>
          </p:cNvCxnSpPr>
          <p:nvPr/>
        </p:nvCxnSpPr>
        <p:spPr>
          <a:xfrm>
            <a:off x="22123401" y="25721992"/>
            <a:ext cx="8136" cy="4278094"/>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10" name="Picture 9" descr="A graph of different types of data&#10;&#10;AI-generated content may be incorrect.">
            <a:extLst>
              <a:ext uri="{FF2B5EF4-FFF2-40B4-BE49-F238E27FC236}">
                <a16:creationId xmlns:a16="http://schemas.microsoft.com/office/drawing/2014/main" id="{3950B5A7-A42F-E523-EB53-54A2FD2025B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305000" y="15160130"/>
            <a:ext cx="15443582" cy="7864631"/>
          </a:xfrm>
          <a:prstGeom prst="rect">
            <a:avLst/>
          </a:prstGeom>
        </p:spPr>
      </p:pic>
      <p:cxnSp>
        <p:nvCxnSpPr>
          <p:cNvPr id="30" name="Straight Connector 29">
            <a:extLst>
              <a:ext uri="{FF2B5EF4-FFF2-40B4-BE49-F238E27FC236}">
                <a16:creationId xmlns:a16="http://schemas.microsoft.com/office/drawing/2014/main" id="{417AEE27-80F8-71A6-136A-AD9D610D73BF}"/>
              </a:ext>
            </a:extLst>
          </p:cNvPr>
          <p:cNvCxnSpPr/>
          <p:nvPr/>
        </p:nvCxnSpPr>
        <p:spPr>
          <a:xfrm>
            <a:off x="27193130" y="15947346"/>
            <a:ext cx="0" cy="742658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72F0B87-CAEA-0E1B-6F3A-5E6A7F3161FE}"/>
              </a:ext>
            </a:extLst>
          </p:cNvPr>
          <p:cNvSpPr/>
          <p:nvPr/>
        </p:nvSpPr>
        <p:spPr>
          <a:xfrm>
            <a:off x="37134801" y="6489700"/>
            <a:ext cx="920750" cy="2921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95B37106-CA6D-7C77-5378-48DA685C63C9}"/>
              </a:ext>
            </a:extLst>
          </p:cNvPr>
          <p:cNvSpPr txBox="1"/>
          <p:nvPr/>
        </p:nvSpPr>
        <p:spPr>
          <a:xfrm>
            <a:off x="29227741" y="22870728"/>
            <a:ext cx="12580657" cy="1107996"/>
          </a:xfrm>
          <a:prstGeom prst="rect">
            <a:avLst/>
          </a:prstGeom>
          <a:noFill/>
        </p:spPr>
        <p:txBody>
          <a:bodyPr wrap="square">
            <a:spAutoFit/>
          </a:bodyPr>
          <a:lstStyle/>
          <a:p>
            <a:r>
              <a:rPr lang="en-US" sz="3300" b="1" dirty="0"/>
              <a:t>Figure 1</a:t>
            </a:r>
            <a:r>
              <a:rPr lang="en-US" sz="3300" dirty="0"/>
              <a:t>: The number of individuals involved in the top 15 programming languages. HTML and CSS have more women involvement than men.</a:t>
            </a:r>
          </a:p>
        </p:txBody>
      </p:sp>
      <p:sp>
        <p:nvSpPr>
          <p:cNvPr id="14" name="Rectangle 13">
            <a:extLst>
              <a:ext uri="{FF2B5EF4-FFF2-40B4-BE49-F238E27FC236}">
                <a16:creationId xmlns:a16="http://schemas.microsoft.com/office/drawing/2014/main" id="{6B423EC4-6D93-F428-2868-4F063B2842DB}"/>
              </a:ext>
            </a:extLst>
          </p:cNvPr>
          <p:cNvSpPr/>
          <p:nvPr/>
        </p:nvSpPr>
        <p:spPr>
          <a:xfrm>
            <a:off x="38727212" y="6489700"/>
            <a:ext cx="471834" cy="2921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ACFDD809-7BB4-BF02-1D6A-E20E41C44923}"/>
              </a:ext>
            </a:extLst>
          </p:cNvPr>
          <p:cNvSpPr/>
          <p:nvPr/>
        </p:nvSpPr>
        <p:spPr>
          <a:xfrm>
            <a:off x="38717510" y="6635098"/>
            <a:ext cx="471834" cy="8906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784D573-E005-5611-D676-1BDE328BB29A}"/>
              </a:ext>
            </a:extLst>
          </p:cNvPr>
          <p:cNvSpPr/>
          <p:nvPr/>
        </p:nvSpPr>
        <p:spPr>
          <a:xfrm>
            <a:off x="37123342" y="6605336"/>
            <a:ext cx="471834" cy="8906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014909"/>
      </p:ext>
    </p:extLst>
  </p:cSld>
  <p:clrMapOvr>
    <a:masterClrMapping/>
  </p:clrMapOvr>
</p:sld>
</file>

<file path=ppt/theme/theme1.xml><?xml version="1.0" encoding="utf-8"?>
<a:theme xmlns:a="http://schemas.openxmlformats.org/drawingml/2006/main" name="ConfettiVTI">
  <a:themeElements>
    <a:clrScheme name="AnalogousFromRegularSeedLeftStep">
      <a:dk1>
        <a:srgbClr val="000000"/>
      </a:dk1>
      <a:lt1>
        <a:srgbClr val="FFFFFF"/>
      </a:lt1>
      <a:dk2>
        <a:srgbClr val="311C20"/>
      </a:dk2>
      <a:lt2>
        <a:srgbClr val="F0F1F3"/>
      </a:lt2>
      <a:accent1>
        <a:srgbClr val="CF972C"/>
      </a:accent1>
      <a:accent2>
        <a:srgbClr val="CE481E"/>
      </a:accent2>
      <a:accent3>
        <a:srgbClr val="E0304F"/>
      </a:accent3>
      <a:accent4>
        <a:srgbClr val="CE1E87"/>
      </a:accent4>
      <a:accent5>
        <a:srgbClr val="DE30E0"/>
      </a:accent5>
      <a:accent6>
        <a:srgbClr val="831ECE"/>
      </a:accent6>
      <a:hlink>
        <a:srgbClr val="436EC0"/>
      </a:hlink>
      <a:folHlink>
        <a:srgbClr val="7F7F7F"/>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TotalTime>
  <Words>771</Words>
  <Application>Microsoft Macintosh PowerPoint</Application>
  <PresentationFormat>Custom</PresentationFormat>
  <Paragraphs>52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Calibri</vt:lpstr>
      <vt:lpstr>Gill Sans Nova</vt:lpstr>
      <vt:lpstr>Helvetica</vt:lpstr>
      <vt:lpstr>ConfettiVTI</vt:lpstr>
      <vt:lpstr>Impact of Gender on OSS File 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Leilani Torres</dc:creator>
  <cp:lastModifiedBy>Heather Guarnera</cp:lastModifiedBy>
  <cp:revision>2</cp:revision>
  <dcterms:created xsi:type="dcterms:W3CDTF">2025-01-06T18:31:34Z</dcterms:created>
  <dcterms:modified xsi:type="dcterms:W3CDTF">2025-06-30T16:20:52Z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86e8d42-b9a6-4554-b0cc-98af32c6b0e9_Enabled">
    <vt:lpwstr>true</vt:lpwstr>
  </property>
  <property fmtid="{D5CDD505-2E9C-101B-9397-08002B2CF9AE}" pid="3" name="MSIP_Label_b86e8d42-b9a6-4554-b0cc-98af32c6b0e9_SetDate">
    <vt:lpwstr>2025-01-07T02:42:14Z</vt:lpwstr>
  </property>
  <property fmtid="{D5CDD505-2E9C-101B-9397-08002B2CF9AE}" pid="4" name="MSIP_Label_b86e8d42-b9a6-4554-b0cc-98af32c6b0e9_Method">
    <vt:lpwstr>Standard</vt:lpwstr>
  </property>
  <property fmtid="{D5CDD505-2E9C-101B-9397-08002B2CF9AE}" pid="5" name="MSIP_Label_b86e8d42-b9a6-4554-b0cc-98af32c6b0e9_Name">
    <vt:lpwstr>defa4170-0d19-0005-0004-bc88714345d2</vt:lpwstr>
  </property>
  <property fmtid="{D5CDD505-2E9C-101B-9397-08002B2CF9AE}" pid="6" name="MSIP_Label_b86e8d42-b9a6-4554-b0cc-98af32c6b0e9_SiteId">
    <vt:lpwstr>9ef017d9-7f05-4225-9838-f92cff57b7ab</vt:lpwstr>
  </property>
  <property fmtid="{D5CDD505-2E9C-101B-9397-08002B2CF9AE}" pid="7" name="MSIP_Label_b86e8d42-b9a6-4554-b0cc-98af32c6b0e9_ActionId">
    <vt:lpwstr>360c2417-87b5-41b3-b695-7d4e3ea071dc</vt:lpwstr>
  </property>
  <property fmtid="{D5CDD505-2E9C-101B-9397-08002B2CF9AE}" pid="8" name="MSIP_Label_b86e8d42-b9a6-4554-b0cc-98af32c6b0e9_ContentBits">
    <vt:lpwstr>0</vt:lpwstr>
  </property>
</Properties>
</file>