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5"/>
  </p:notesMasterIdLst>
  <p:sldIdLst>
    <p:sldId id="256" r:id="rId2"/>
    <p:sldId id="257" r:id="rId3"/>
    <p:sldId id="281" r:id="rId4"/>
    <p:sldId id="275" r:id="rId5"/>
    <p:sldId id="276" r:id="rId6"/>
    <p:sldId id="274" r:id="rId7"/>
    <p:sldId id="259" r:id="rId8"/>
    <p:sldId id="279" r:id="rId9"/>
    <p:sldId id="260" r:id="rId10"/>
    <p:sldId id="261" r:id="rId11"/>
    <p:sldId id="277" r:id="rId12"/>
    <p:sldId id="28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77716" autoAdjust="0"/>
  </p:normalViewPr>
  <p:slideViewPr>
    <p:cSldViewPr snapToGrid="0">
      <p:cViewPr varScale="1">
        <p:scale>
          <a:sx n="84" d="100"/>
          <a:sy n="84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5734699221401049"/>
          <c:y val="0.6955432671386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10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290715643537998"/>
          <c:y val="0.10528630714202321"/>
          <c:w val="0.71401346205567129"/>
          <c:h val="0.6119905414944674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Standalone OS Usage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1.1428568857464823E-2"/>
                  <c:y val="-0.172537864716558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5714279929295855E-2"/>
                  <c:y val="-0.102444357175456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142856435802837E-2"/>
                  <c:y val="-0.129403398537418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7142853286197236E-2"/>
                  <c:y val="3.7742657906747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Windows</c:v>
                </c:pt>
                <c:pt idx="1">
                  <c:v>Mac</c:v>
                </c:pt>
                <c:pt idx="2">
                  <c:v>Linux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13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5501-8B10-4EF9-B237-4DD77FA74BA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E621-9F35-420C-B819-6119A57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software:</a:t>
            </a:r>
            <a:r>
              <a:rPr lang="en-US" baseline="0" dirty="0" smtClean="0"/>
              <a:t> A program designed for a specific task or function. An “app”.  PC examples include word processor, web browser, media player. Mobile examples include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app, Instagram app, calculator app. Can be uninstalled.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Systems software: Program designed to provide a platform to other software. The go-between for applications software and hardware.  Can’t be uninstalled. PC examples include OS, BIOS</a:t>
            </a:r>
            <a:r>
              <a:rPr lang="en-US" baseline="0" smtClean="0"/>
              <a:t>, CLI.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E621-9F35-420C-B819-6119A5712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005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005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07/16/96</a:t>
            </a:r>
            <a:endParaRPr lang="en-US" sz="1200">
              <a:cs typeface="Arial" charset="0"/>
            </a:endParaRPr>
          </a:p>
        </p:txBody>
      </p:sp>
      <p:sp>
        <p:nvSpPr>
          <p:cNvPr id="13005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005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##</a:t>
            </a:r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1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/>
              <a:t>Stand-alone</a:t>
            </a:r>
            <a:r>
              <a:rPr lang="en-US" dirty="0" smtClean="0"/>
              <a:t>: A complete operating</a:t>
            </a:r>
            <a:r>
              <a:rPr lang="en-US" baseline="0" dirty="0" smtClean="0"/>
              <a:t> program that works correctly on a desktop or laptop. Deals with just one computer a time.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Server</a:t>
            </a:r>
            <a:r>
              <a:rPr lang="en-US" dirty="0" smtClean="0"/>
              <a:t>:</a:t>
            </a:r>
            <a:r>
              <a:rPr lang="en-US" baseline="0" dirty="0" smtClean="0"/>
              <a:t> Runs on a server (dedicated machine). Deals with all the computers on the network.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Embedded</a:t>
            </a:r>
            <a:r>
              <a:rPr lang="en-US" dirty="0" smtClean="0"/>
              <a:t>: Resides on a ROM (read only memory) chip.</a:t>
            </a:r>
            <a:r>
              <a:rPr lang="en-US" baseline="0" dirty="0" smtClean="0"/>
              <a:t> Designed to be resource efficient at the cost of functionality.</a:t>
            </a:r>
            <a:endParaRPr lang="en-US" dirty="0"/>
          </a:p>
        </p:txBody>
      </p:sp>
      <p:sp>
        <p:nvSpPr>
          <p:cNvPr id="136195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619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07/16/96</a:t>
            </a:r>
            <a:endParaRPr lang="en-US" sz="1200">
              <a:cs typeface="Arial" charset="0"/>
            </a:endParaRPr>
          </a:p>
        </p:txBody>
      </p:sp>
      <p:sp>
        <p:nvSpPr>
          <p:cNvPr id="136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619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##</a:t>
            </a:r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1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Chart from 2017 </a:t>
            </a:r>
            <a:r>
              <a:rPr lang="en-US" dirty="0" err="1" smtClean="0"/>
              <a:t>StatCounter</a:t>
            </a:r>
            <a:endParaRPr lang="en-US" dirty="0"/>
          </a:p>
        </p:txBody>
      </p:sp>
      <p:sp>
        <p:nvSpPr>
          <p:cNvPr id="136195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619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07/16/96</a:t>
            </a:r>
            <a:endParaRPr lang="en-US" sz="1200">
              <a:cs typeface="Arial" charset="0"/>
            </a:endParaRPr>
          </a:p>
        </p:txBody>
      </p:sp>
      <p:sp>
        <p:nvSpPr>
          <p:cNvPr id="136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619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##</a:t>
            </a:r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6195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619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07/16/96</a:t>
            </a:r>
            <a:endParaRPr lang="en-US" sz="1200">
              <a:cs typeface="Arial" charset="0"/>
            </a:endParaRPr>
          </a:p>
        </p:txBody>
      </p:sp>
      <p:sp>
        <p:nvSpPr>
          <p:cNvPr id="136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3619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##</a:t>
            </a:r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1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/>
              <a:t>The term “booting” is used because the computer seems to pull itself up by its own bootstraps</a:t>
            </a:r>
          </a:p>
          <a:p>
            <a:endParaRPr lang="en-US" b="1" dirty="0" smtClean="0"/>
          </a:p>
          <a:p>
            <a:r>
              <a:rPr lang="en-US" b="1" dirty="0" smtClean="0"/>
              <a:t>Cold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Warm</a:t>
            </a:r>
            <a:r>
              <a:rPr lang="en-US" dirty="0" smtClean="0"/>
              <a:t>: No</a:t>
            </a:r>
            <a:r>
              <a:rPr lang="en-US" baseline="0" dirty="0" smtClean="0"/>
              <a:t> interruption to power. Skips some hardware checks (POST)</a:t>
            </a:r>
            <a:endParaRPr lang="en-US" dirty="0"/>
          </a:p>
        </p:txBody>
      </p:sp>
      <p:sp>
        <p:nvSpPr>
          <p:cNvPr id="11776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1776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07/16/96</a:t>
            </a:r>
            <a:endParaRPr lang="en-US" sz="1200">
              <a:cs typeface="Arial" charset="0"/>
            </a:endParaRPr>
          </a:p>
        </p:txBody>
      </p:sp>
      <p:sp>
        <p:nvSpPr>
          <p:cNvPr id="11776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1776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##</a:t>
            </a:r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5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baseline="0" dirty="0" smtClean="0"/>
              <a:t>BIOS</a:t>
            </a:r>
            <a:r>
              <a:rPr lang="en-US" baseline="0" dirty="0" smtClean="0"/>
              <a:t>: Hardware initialization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POST</a:t>
            </a:r>
            <a:r>
              <a:rPr lang="en-US" baseline="0" dirty="0" smtClean="0"/>
              <a:t>: Diagnostic tests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Load OS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System configuration</a:t>
            </a:r>
            <a:r>
              <a:rPr lang="en-US" baseline="0" dirty="0" smtClean="0"/>
              <a:t>:</a:t>
            </a:r>
            <a:endParaRPr lang="en-US" b="1" baseline="0" dirty="0" smtClean="0"/>
          </a:p>
          <a:p>
            <a:pPr marL="228600" indent="-228600">
              <a:buAutoNum type="arabicPeriod"/>
            </a:pPr>
            <a:r>
              <a:rPr lang="en-US" b="1" baseline="0" dirty="0" smtClean="0"/>
              <a:t>Load utilities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Authenticate User</a:t>
            </a:r>
            <a:r>
              <a:rPr lang="en-US" baseline="0" dirty="0" smtClean="0"/>
              <a:t>: Type in your password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E621-9F35-420C-B819-6119A5712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CPU</a:t>
            </a:r>
            <a:r>
              <a:rPr lang="en-US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activates BIOS.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BIOS is on ROM (not erased when power turned</a:t>
            </a:r>
            <a:r>
              <a:rPr lang="en-US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off).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Tells the computer how to do very basic things (interact with some hardware, load the OS, </a:t>
            </a:r>
            <a:r>
              <a:rPr lang="en-US" sz="1200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Manages the exchange of data between the OS and all IO devices attached to</a:t>
            </a:r>
            <a:r>
              <a:rPr lang="en-US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the system.</a:t>
            </a:r>
          </a:p>
          <a:p>
            <a:r>
              <a:rPr lang="en-US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Loads OS into RAM from its permanent location on the hard drive.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Order 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can be altered by setup program during startup</a:t>
            </a:r>
            <a:endParaRPr lang="en-US" dirty="0"/>
          </a:p>
        </p:txBody>
      </p:sp>
      <p:sp>
        <p:nvSpPr>
          <p:cNvPr id="12185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2186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07/16/96</a:t>
            </a:r>
            <a:endParaRPr lang="en-US" sz="1200">
              <a:cs typeface="Arial" charset="0"/>
            </a:endParaRPr>
          </a:p>
        </p:txBody>
      </p:sp>
      <p:sp>
        <p:nvSpPr>
          <p:cNvPr id="121861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2186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##</a:t>
            </a:r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1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 series of diagnostic tests done by BIOS.</a:t>
            </a:r>
            <a:r>
              <a:rPr lang="en-US" baseline="0" dirty="0" smtClean="0"/>
              <a:t> Includes RAM (read/write test, running sum of installed memory), keyboard (is there one?), processor (cache memory, CPU type and speed),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3907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23908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07/16/96</a:t>
            </a:r>
            <a:endParaRPr lang="en-US" sz="1200">
              <a:cs typeface="Arial" charset="0"/>
            </a:endParaRPr>
          </a:p>
        </p:txBody>
      </p:sp>
      <p:sp>
        <p:nvSpPr>
          <p:cNvPr id="123909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*</a:t>
            </a:r>
            <a:endParaRPr lang="en-US" sz="1200">
              <a:cs typeface="Arial" charset="0"/>
            </a:endParaRPr>
          </a:p>
        </p:txBody>
      </p:sp>
      <p:sp>
        <p:nvSpPr>
          <p:cNvPr id="123910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##</a:t>
            </a:r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6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BIOS outputs</a:t>
            </a:r>
            <a:r>
              <a:rPr lang="en-US" baseline="0" dirty="0" smtClean="0"/>
              <a:t> a summary of sys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info (CPU, clock speed, size of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E621-9F35-420C-B819-6119A57122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8" y="6486939"/>
            <a:ext cx="1022985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2" y="1645920"/>
            <a:ext cx="6571343" cy="39319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1645920"/>
            <a:ext cx="3125871" cy="393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0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800" b="0" smtClean="0">
                <a:solidFill>
                  <a:schemeClr val="bg1"/>
                </a:solidFill>
              </a:rPr>
              <a:pPr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2EF79-941A-4AB9-BB49-E9BC6B544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280B24-AAEB-4AE6-9FA4-3A24E7CD5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COMPUTER 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Power-on Self-Test</a:t>
            </a:r>
            <a:endParaRPr lang="en-US" dirty="0"/>
          </a:p>
        </p:txBody>
      </p:sp>
      <p:sp>
        <p:nvSpPr>
          <p:cNvPr id="12288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Power-on Self-test</a:t>
            </a:r>
          </a:p>
          <a:p>
            <a:pPr lvl="1"/>
            <a:r>
              <a:rPr lang="en-US" dirty="0"/>
              <a:t>Confirms that computer and peripheral devices are working</a:t>
            </a:r>
          </a:p>
          <a:p>
            <a:pPr lvl="1"/>
            <a:r>
              <a:rPr lang="en-US" dirty="0"/>
              <a:t>FAIL -&gt; A beep will sound with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3944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12F8F-07C1-42D9-B83E-FE21BCE4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3: Load the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EB9B78-0F97-452C-A62C-5BBDA118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Load the Operating System</a:t>
            </a:r>
          </a:p>
          <a:p>
            <a:pPr lvl="1"/>
            <a:r>
              <a:rPr lang="en-US" dirty="0"/>
              <a:t>Looks for the operating system</a:t>
            </a:r>
          </a:p>
          <a:p>
            <a:pPr lvl="1"/>
            <a:r>
              <a:rPr lang="en-US" dirty="0"/>
              <a:t>Loads the kernel into memory—the central part of the operating system—and the operating system loads the system configuration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30832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98A17-4466-4FAE-AB10-43CD5830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4 &amp; 5: System Configuration and System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63BEF9-96D6-462D-95BE-58DFD31C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Configure the System</a:t>
            </a:r>
          </a:p>
          <a:p>
            <a:pPr lvl="1"/>
            <a:r>
              <a:rPr lang="en-US" dirty="0"/>
              <a:t>Checks the registry; Database that stores information about software and peripherals choices</a:t>
            </a:r>
          </a:p>
          <a:p>
            <a:pPr lvl="1"/>
            <a:r>
              <a:rPr lang="en-US" dirty="0"/>
              <a:t>Checks and installs the drivers: interfaces for I/O devices</a:t>
            </a:r>
          </a:p>
          <a:p>
            <a:pPr lvl="1"/>
            <a:r>
              <a:rPr lang="en-US" dirty="0"/>
              <a:t>Checks device conflicts and detects PNP (plug and play) devices</a:t>
            </a:r>
          </a:p>
          <a:p>
            <a:r>
              <a:rPr lang="en-US" b="1" dirty="0"/>
              <a:t>Load System Utilities</a:t>
            </a:r>
            <a:r>
              <a:rPr lang="en-US" dirty="0"/>
              <a:t>: anti-virus, volume control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6: User Authentication</a:t>
            </a:r>
            <a:endParaRPr lang="en-US" dirty="0"/>
          </a:p>
        </p:txBody>
      </p:sp>
      <p:sp>
        <p:nvSpPr>
          <p:cNvPr id="129026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Uses a database of user name and password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identification patterns such as finger prints, iris or face recognition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Multiuser computer systems</a:t>
            </a:r>
          </a:p>
          <a:p>
            <a:pPr lvl="1"/>
            <a:r>
              <a:rPr lang="en-US" dirty="0"/>
              <a:t>each user has an account</a:t>
            </a:r>
          </a:p>
          <a:p>
            <a:pPr lvl="1"/>
            <a:r>
              <a:rPr lang="en-US" dirty="0"/>
              <a:t>Consists of user name, password, and storage space</a:t>
            </a:r>
          </a:p>
          <a:p>
            <a:pPr lvl="1"/>
            <a:r>
              <a:rPr lang="en-US" dirty="0"/>
              <a:t>Created by server/computer administrator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Loads user Profile</a:t>
            </a:r>
            <a:r>
              <a:rPr lang="en-US" dirty="0"/>
              <a:t>: a</a:t>
            </a:r>
            <a:r>
              <a:rPr lang="en-US" b="1" dirty="0"/>
              <a:t> </a:t>
            </a:r>
            <a:r>
              <a:rPr lang="en-US" dirty="0"/>
              <a:t>record of a specific user’s preferences for the desktop theme, icons, and menu styles</a:t>
            </a:r>
          </a:p>
        </p:txBody>
      </p:sp>
    </p:spTree>
    <p:extLst>
      <p:ext uri="{BB962C8B-B14F-4D97-AF65-F5344CB8AC3E}">
        <p14:creationId xmlns:p14="http://schemas.microsoft.com/office/powerpoint/2010/main" val="20608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software</a:t>
            </a:r>
          </a:p>
          <a:p>
            <a:pPr lvl="1"/>
            <a:r>
              <a:rPr lang="en-US" dirty="0" smtClean="0"/>
              <a:t>Applications software</a:t>
            </a:r>
          </a:p>
          <a:p>
            <a:pPr lvl="1"/>
            <a:r>
              <a:rPr lang="en-US" dirty="0" smtClean="0"/>
              <a:t>Systems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Systems software include programs that </a:t>
            </a:r>
            <a:r>
              <a:rPr lang="en-US" dirty="0"/>
              <a:t>enable the computer and its peripheral devices to function </a:t>
            </a:r>
            <a:r>
              <a:rPr lang="en-US" dirty="0" smtClean="0"/>
              <a:t>smoothly, such as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operating system</a:t>
            </a:r>
          </a:p>
          <a:p>
            <a:pPr lvl="1"/>
            <a:r>
              <a:rPr lang="en-US" dirty="0"/>
              <a:t>System utilities (utility programs) </a:t>
            </a:r>
          </a:p>
        </p:txBody>
      </p:sp>
    </p:spTree>
    <p:extLst>
      <p:ext uri="{BB962C8B-B14F-4D97-AF65-F5344CB8AC3E}">
        <p14:creationId xmlns:p14="http://schemas.microsoft.com/office/powerpoint/2010/main" val="169794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E3CF25FC-D66D-4350-A690-E0EDFEC5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684" y="1646054"/>
            <a:ext cx="6592468" cy="42529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22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Operating Systems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BC577C9-095F-4DC9-95AE-5DD666F0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1799"/>
              </p:ext>
            </p:extLst>
          </p:nvPr>
        </p:nvGraphicFramePr>
        <p:xfrm>
          <a:off x="1187668" y="1671145"/>
          <a:ext cx="6679276" cy="31837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39638">
                  <a:extLst>
                    <a:ext uri="{9D8B030D-6E8A-4147-A177-3AD203B41FA5}">
                      <a16:colId xmlns:a16="http://schemas.microsoft.com/office/drawing/2014/main" xmlns="" val="141355338"/>
                    </a:ext>
                  </a:extLst>
                </a:gridCol>
                <a:gridCol w="3339638">
                  <a:extLst>
                    <a:ext uri="{9D8B030D-6E8A-4147-A177-3AD203B41FA5}">
                      <a16:colId xmlns:a16="http://schemas.microsoft.com/office/drawing/2014/main" xmlns="" val="28846489"/>
                    </a:ext>
                  </a:extLst>
                </a:gridCol>
              </a:tblGrid>
              <a:tr h="335455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sz="1500" b="1" u="sng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500" b="1" u="sng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sng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en-US" sz="1500" b="1" u="sng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369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Stand-alone</a:t>
                      </a:r>
                      <a: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500" b="0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by single users</a:t>
                      </a:r>
                    </a:p>
                    <a:p>
                      <a:pPr marL="0" algn="l" defTabSz="514350" rtl="0" eaLnBrk="1" latinLnBrk="0" hangingPunct="1"/>
                      <a:endParaRPr lang="en-US" sz="1500" b="0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laptop </a:t>
                      </a:r>
                      <a: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desktop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5373094"/>
                  </a:ext>
                </a:extLst>
              </a:tr>
              <a:tr h="964455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en-US" sz="1500" b="1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500" b="0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500" b="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500" b="0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client/server network environments</a:t>
                      </a:r>
                    </a:p>
                    <a:p>
                      <a:pPr marL="0" algn="l" defTabSz="514350" rtl="0" eaLnBrk="1" latinLnBrk="0" hangingPunct="1"/>
                      <a:endParaRPr lang="en-US" sz="1500" b="0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</a:t>
                      </a:r>
                      <a:r>
                        <a:rPr lang="en-US" sz="15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network, ecommerce application and large scale application.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2668614"/>
                  </a:ext>
                </a:extLst>
              </a:tr>
              <a:tr h="964455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500" b="0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500" b="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on ROM chips in portable or dedicated devices </a:t>
                      </a:r>
                    </a:p>
                    <a:p>
                      <a:pPr marL="0" algn="l" defTabSz="514350" rtl="0" eaLnBrk="1" latinLnBrk="0" hangingPunct="1"/>
                      <a:endParaRPr lang="en-US" sz="1500" b="0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  <a:r>
                        <a:rPr lang="en-US" sz="15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devices, tablets, in-vehicle or any hand held devices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102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784" y="379705"/>
            <a:ext cx="6986616" cy="10492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Popular Standalone Operating Systems</a:t>
            </a:r>
            <a:endParaRPr lang="en-US" sz="2800" dirty="0"/>
          </a:p>
        </p:txBody>
      </p:sp>
      <p:sp>
        <p:nvSpPr>
          <p:cNvPr id="135169" name="Content Placeholder 10"/>
          <p:cNvSpPr>
            <a:spLocks noGrp="1"/>
          </p:cNvSpPr>
          <p:nvPr>
            <p:ph idx="1"/>
          </p:nvPr>
        </p:nvSpPr>
        <p:spPr>
          <a:xfrm>
            <a:off x="1064304" y="1640148"/>
            <a:ext cx="7391400" cy="5864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Platform</a:t>
            </a:r>
            <a:r>
              <a:rPr lang="en-US" dirty="0"/>
              <a:t> is determined by combination of microprocessor chip &amp; 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453" y="2345291"/>
            <a:ext cx="3740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Windows</a:t>
            </a:r>
            <a:r>
              <a:rPr lang="en-US" b="1" dirty="0" smtClean="0"/>
              <a:t> </a:t>
            </a:r>
            <a:r>
              <a:rPr lang="en-US" dirty="0" smtClean="0"/>
              <a:t>[Windows OS]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Dominates the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Least secure, prone to viruses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or AMD chip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8453" y="3691776"/>
            <a:ext cx="346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Mac</a:t>
            </a:r>
            <a:r>
              <a:rPr lang="en-US" u="sng" dirty="0" smtClean="0"/>
              <a:t> [</a:t>
            </a:r>
            <a:r>
              <a:rPr lang="en-US" u="sng" dirty="0" err="1" smtClean="0"/>
              <a:t>macOS</a:t>
            </a:r>
            <a:r>
              <a:rPr lang="en-US" u="sng" dirty="0" smtClean="0"/>
              <a:t>]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run Windows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or IBM/</a:t>
            </a:r>
            <a:r>
              <a:rPr lang="en-US" dirty="0" err="1" smtClean="0"/>
              <a:t>Motorolla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942" y="4974469"/>
            <a:ext cx="51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Linux </a:t>
            </a:r>
            <a:r>
              <a:rPr lang="en-US" u="sng" dirty="0" smtClean="0"/>
              <a:t>[Many distributions…]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installed on PC or Mac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secure, fewer viruses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823132848"/>
              </p:ext>
            </p:extLst>
          </p:nvPr>
        </p:nvGraphicFramePr>
        <p:xfrm>
          <a:off x="4572674" y="2934553"/>
          <a:ext cx="4116882" cy="235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51" y="3555212"/>
            <a:ext cx="1521524" cy="1081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4" y="5009165"/>
            <a:ext cx="737188" cy="853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3" y="2648566"/>
            <a:ext cx="473136" cy="5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2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Operating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96" y="1646238"/>
            <a:ext cx="6009758" cy="3932237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Booting the Computer</a:t>
            </a:r>
            <a:endParaRPr lang="en-US" dirty="0"/>
          </a:p>
        </p:txBody>
      </p:sp>
      <p:sp>
        <p:nvSpPr>
          <p:cNvPr id="116737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Booting</a:t>
            </a:r>
            <a:r>
              <a:rPr lang="en-US" dirty="0"/>
              <a:t>: </a:t>
            </a:r>
            <a:r>
              <a:rPr lang="en-US" dirty="0" smtClean="0"/>
              <a:t>loads </a:t>
            </a:r>
            <a:r>
              <a:rPr lang="en-US" dirty="0"/>
              <a:t>OS into </a:t>
            </a:r>
            <a:r>
              <a:rPr lang="en-US" dirty="0" smtClean="0"/>
              <a:t>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Cold boot</a:t>
            </a:r>
            <a:r>
              <a:rPr lang="en-US" dirty="0"/>
              <a:t>: </a:t>
            </a:r>
            <a:r>
              <a:rPr lang="en-US" dirty="0" smtClean="0"/>
              <a:t>Start </a:t>
            </a:r>
            <a:r>
              <a:rPr lang="en-US" dirty="0"/>
              <a:t>computer by turning power on 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Performs hardware checks</a:t>
            </a:r>
          </a:p>
          <a:p>
            <a:pPr lvl="1"/>
            <a:r>
              <a:rPr lang="en-US" dirty="0" smtClean="0"/>
              <a:t>Loads </a:t>
            </a:r>
            <a:r>
              <a:rPr lang="en-US" dirty="0"/>
              <a:t>main OS in RAM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Warm boot</a:t>
            </a:r>
            <a:r>
              <a:rPr lang="en-US" dirty="0"/>
              <a:t>: </a:t>
            </a:r>
            <a:r>
              <a:rPr lang="en-US" dirty="0" smtClean="0"/>
              <a:t>Restart </a:t>
            </a:r>
            <a:r>
              <a:rPr lang="en-US" dirty="0"/>
              <a:t>a computer that is already on</a:t>
            </a:r>
          </a:p>
          <a:p>
            <a:pPr lvl="1"/>
            <a:r>
              <a:rPr lang="en-US" dirty="0"/>
              <a:t>Shuts down all programs</a:t>
            </a:r>
          </a:p>
          <a:p>
            <a:pPr lvl="1"/>
            <a:r>
              <a:rPr lang="en-US" dirty="0"/>
              <a:t>Loads main OS in RAM</a:t>
            </a:r>
          </a:p>
        </p:txBody>
      </p:sp>
    </p:spTree>
    <p:extLst>
      <p:ext uri="{BB962C8B-B14F-4D97-AF65-F5344CB8AC3E}">
        <p14:creationId xmlns:p14="http://schemas.microsoft.com/office/powerpoint/2010/main" val="26955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A8D5590-5C8A-41ED-B439-AFE8D22B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Booting Process</a:t>
            </a:r>
            <a:endParaRPr lang="en-US" dirty="0"/>
          </a:p>
        </p:txBody>
      </p:sp>
      <p:pic>
        <p:nvPicPr>
          <p:cNvPr id="7" name="Content Placeholder 9" descr="FG04_002_0135045118.jpg">
            <a:extLst>
              <a:ext uri="{FF2B5EF4-FFF2-40B4-BE49-F238E27FC236}">
                <a16:creationId xmlns:a16="http://schemas.microsoft.com/office/drawing/2014/main" xmlns="" id="{843F7028-CAA5-4BDE-9A2F-BC4CDF815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68830" y="1646238"/>
            <a:ext cx="4271397" cy="4350989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8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BIOS and Setup Program</a:t>
            </a:r>
            <a:endParaRPr lang="en-US" dirty="0"/>
          </a:p>
        </p:txBody>
      </p:sp>
      <p:sp>
        <p:nvSpPr>
          <p:cNvPr id="120833" name="Content Placeholder 10"/>
          <p:cNvSpPr>
            <a:spLocks noGrp="1"/>
          </p:cNvSpPr>
          <p:nvPr>
            <p:ph idx="1"/>
          </p:nvPr>
        </p:nvSpPr>
        <p:spPr>
          <a:xfrm>
            <a:off x="994410" y="1645920"/>
            <a:ext cx="6892290" cy="39319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BIOS</a:t>
            </a:r>
            <a:r>
              <a:rPr lang="en-US" dirty="0"/>
              <a:t> (Basic Input/output System</a:t>
            </a:r>
            <a:r>
              <a:rPr lang="en-US" dirty="0" smtClean="0"/>
              <a:t>) </a:t>
            </a:r>
            <a:r>
              <a:rPr lang="en-US" dirty="0"/>
              <a:t>instructions with descriptions of the internal equipment</a:t>
            </a:r>
          </a:p>
          <a:p>
            <a:pPr lvl="1"/>
            <a:r>
              <a:rPr lang="en-US" dirty="0" smtClean="0"/>
              <a:t>BIOS is </a:t>
            </a:r>
            <a:r>
              <a:rPr lang="en-US" dirty="0"/>
              <a:t>encoded on ROM (read-only 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Manages exchange of data between OS and I/O devices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Setup program</a:t>
            </a:r>
          </a:p>
          <a:p>
            <a:pPr lvl="1"/>
            <a:r>
              <a:rPr lang="en-US" dirty="0"/>
              <a:t>Includes settings that control computer hardware</a:t>
            </a:r>
          </a:p>
          <a:p>
            <a:pPr lvl="1"/>
            <a:r>
              <a:rPr lang="en-US" dirty="0"/>
              <a:t>Making incorrect changes </a:t>
            </a:r>
            <a:r>
              <a:rPr lang="en-US" dirty="0" smtClean="0"/>
              <a:t>in </a:t>
            </a:r>
            <a:r>
              <a:rPr lang="en-US" dirty="0"/>
              <a:t>BIOS </a:t>
            </a:r>
            <a:r>
              <a:rPr lang="en-US" dirty="0" smtClean="0"/>
              <a:t>will </a:t>
            </a:r>
            <a:r>
              <a:rPr lang="en-US" dirty="0"/>
              <a:t>cause the system not to boot</a:t>
            </a:r>
          </a:p>
          <a:p>
            <a:pPr lvl="2"/>
            <a:r>
              <a:rPr lang="en-US" dirty="0"/>
              <a:t>Devices </a:t>
            </a:r>
            <a:r>
              <a:rPr lang="en-US" dirty="0" smtClean="0"/>
              <a:t>checked </a:t>
            </a:r>
            <a:r>
              <a:rPr lang="en-US" dirty="0"/>
              <a:t>in following order</a:t>
            </a:r>
          </a:p>
          <a:p>
            <a:pPr lvl="2"/>
            <a:r>
              <a:rPr lang="en-US" dirty="0"/>
              <a:t>Hard disk &gt; optical disk &gt; flash drive 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000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0001" id="{2C13A86D-FADC-1647-A869-858552B6BA20}" vid="{0911CE33-760D-A047-9850-4A8590EF0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CS10001</Template>
  <TotalTime>5217</TotalTime>
  <Words>733</Words>
  <Application>Microsoft Office PowerPoint</Application>
  <PresentationFormat>On-screen Show (4:3)</PresentationFormat>
  <Paragraphs>140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Tahoma</vt:lpstr>
      <vt:lpstr>CS10001</vt:lpstr>
      <vt:lpstr>Operating System</vt:lpstr>
      <vt:lpstr>Software</vt:lpstr>
      <vt:lpstr>Operating System</vt:lpstr>
      <vt:lpstr>Types of Operating Systems</vt:lpstr>
      <vt:lpstr>Popular Standalone Operating Systems</vt:lpstr>
      <vt:lpstr>Windows Operating System</vt:lpstr>
      <vt:lpstr>Booting the Computer</vt:lpstr>
      <vt:lpstr>Booting Process</vt:lpstr>
      <vt:lpstr>Step 1: BIOS and Setup Program</vt:lpstr>
      <vt:lpstr>Step 2: Power-on Self-Test</vt:lpstr>
      <vt:lpstr>Step 3: Load the Operating System</vt:lpstr>
      <vt:lpstr>Steps 4 &amp; 5: System Configuration and System Utilities</vt:lpstr>
      <vt:lpstr>Step 6: User Authentication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Aditi</dc:creator>
  <cp:lastModifiedBy>template</cp:lastModifiedBy>
  <cp:revision>96</cp:revision>
  <dcterms:created xsi:type="dcterms:W3CDTF">2017-06-20T16:40:48Z</dcterms:created>
  <dcterms:modified xsi:type="dcterms:W3CDTF">2018-01-29T16:57:24Z</dcterms:modified>
</cp:coreProperties>
</file>